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301" r:id="rId2"/>
    <p:sldId id="491" r:id="rId3"/>
    <p:sldId id="659" r:id="rId4"/>
    <p:sldId id="660" r:id="rId5"/>
    <p:sldId id="661" r:id="rId6"/>
    <p:sldId id="432" r:id="rId7"/>
    <p:sldId id="495" r:id="rId8"/>
    <p:sldId id="593" r:id="rId9"/>
    <p:sldId id="496" r:id="rId10"/>
    <p:sldId id="497" r:id="rId11"/>
    <p:sldId id="498" r:id="rId12"/>
    <p:sldId id="689" r:id="rId13"/>
    <p:sldId id="582" r:id="rId14"/>
    <p:sldId id="568" r:id="rId15"/>
    <p:sldId id="573" r:id="rId16"/>
    <p:sldId id="683" r:id="rId17"/>
    <p:sldId id="570" r:id="rId18"/>
    <p:sldId id="571" r:id="rId19"/>
    <p:sldId id="572" r:id="rId20"/>
    <p:sldId id="576" r:id="rId21"/>
    <p:sldId id="577" r:id="rId22"/>
    <p:sldId id="581" r:id="rId23"/>
    <p:sldId id="467" r:id="rId24"/>
    <p:sldId id="684" r:id="rId25"/>
    <p:sldId id="503" r:id="rId26"/>
    <p:sldId id="504" r:id="rId27"/>
    <p:sldId id="505" r:id="rId28"/>
    <p:sldId id="551" r:id="rId29"/>
    <p:sldId id="693" r:id="rId30"/>
    <p:sldId id="539" r:id="rId31"/>
    <p:sldId id="509" r:id="rId32"/>
    <p:sldId id="513" r:id="rId33"/>
    <p:sldId id="546" r:id="rId34"/>
    <p:sldId id="547" r:id="rId35"/>
    <p:sldId id="548" r:id="rId36"/>
    <p:sldId id="514" r:id="rId37"/>
    <p:sldId id="555" r:id="rId38"/>
    <p:sldId id="662" r:id="rId39"/>
    <p:sldId id="520" r:id="rId40"/>
    <p:sldId id="521" r:id="rId41"/>
    <p:sldId id="676" r:id="rId42"/>
    <p:sldId id="531" r:id="rId43"/>
    <p:sldId id="690" r:id="rId44"/>
    <p:sldId id="524" r:id="rId45"/>
    <p:sldId id="528" r:id="rId46"/>
    <p:sldId id="507" r:id="rId47"/>
    <p:sldId id="450" r:id="rId48"/>
    <p:sldId id="540" r:id="rId49"/>
    <p:sldId id="465" r:id="rId50"/>
    <p:sldId id="451" r:id="rId51"/>
    <p:sldId id="665" r:id="rId52"/>
    <p:sldId id="666" r:id="rId53"/>
    <p:sldId id="423" r:id="rId54"/>
    <p:sldId id="556" r:id="rId55"/>
    <p:sldId id="394" r:id="rId56"/>
    <p:sldId id="557" r:id="rId57"/>
    <p:sldId id="445" r:id="rId58"/>
    <p:sldId id="468" r:id="rId59"/>
    <p:sldId id="469" r:id="rId60"/>
    <p:sldId id="562" r:id="rId61"/>
    <p:sldId id="680" r:id="rId62"/>
    <p:sldId id="691" r:id="rId63"/>
    <p:sldId id="692" r:id="rId64"/>
    <p:sldId id="563" r:id="rId65"/>
    <p:sldId id="564" r:id="rId66"/>
    <p:sldId id="565" r:id="rId67"/>
    <p:sldId id="567" r:id="rId68"/>
    <p:sldId id="682" r:id="rId69"/>
    <p:sldId id="678" r:id="rId70"/>
    <p:sldId id="677" r:id="rId71"/>
    <p:sldId id="686" r:id="rId72"/>
    <p:sldId id="688" r:id="rId73"/>
    <p:sldId id="687" r:id="rId74"/>
    <p:sldId id="670" r:id="rId75"/>
    <p:sldId id="351" r:id="rId76"/>
    <p:sldId id="654" r:id="rId77"/>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CC"/>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7147" autoAdjust="0"/>
  </p:normalViewPr>
  <p:slideViewPr>
    <p:cSldViewPr>
      <p:cViewPr>
        <p:scale>
          <a:sx n="74" d="100"/>
          <a:sy n="74" d="100"/>
        </p:scale>
        <p:origin x="-142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4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lvl1pPr defTabSz="947738">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sz="quarter" idx="1"/>
          </p:nvPr>
        </p:nvSpPr>
        <p:spPr bwMode="auto">
          <a:xfrm>
            <a:off x="4021138"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lvl1pPr algn="r" defTabSz="947738">
              <a:defRPr sz="1200">
                <a:latin typeface="Arial" charset="0"/>
                <a:ea typeface="新細明體" charset="-120"/>
              </a:defRPr>
            </a:lvl1pPr>
          </a:lstStyle>
          <a:p>
            <a:pPr>
              <a:defRPr/>
            </a:pPr>
            <a:fld id="{50FE5087-4D1A-477E-8980-593F9565F542}" type="datetimeFigureOut">
              <a:rPr lang="zh-TW" altLang="en-US"/>
              <a:pPr>
                <a:defRPr/>
              </a:pPr>
              <a:t>2015/10/27</a:t>
            </a:fld>
            <a:endParaRPr lang="en-US" altLang="zh-TW"/>
          </a:p>
        </p:txBody>
      </p:sp>
      <p:sp>
        <p:nvSpPr>
          <p:cNvPr id="4" name="頁尾版面配置區 3"/>
          <p:cNvSpPr>
            <a:spLocks noGrp="1"/>
          </p:cNvSpPr>
          <p:nvPr>
            <p:ph type="ftr" sz="quarter" idx="2"/>
          </p:nvPr>
        </p:nvSpPr>
        <p:spPr bwMode="auto">
          <a:xfrm>
            <a:off x="0"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b" anchorCtr="0" compatLnSpc="1">
            <a:prstTxWarp prst="textNoShape">
              <a:avLst/>
            </a:prstTxWarp>
          </a:bodyPr>
          <a:lstStyle>
            <a:lvl1pPr defTabSz="947738">
              <a:defRPr sz="1200">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b" anchorCtr="0" compatLnSpc="1">
            <a:prstTxWarp prst="textNoShape">
              <a:avLst/>
            </a:prstTxWarp>
          </a:bodyPr>
          <a:lstStyle>
            <a:lvl1pPr algn="r" defTabSz="947738">
              <a:defRPr sz="1200">
                <a:latin typeface="Arial" charset="0"/>
                <a:ea typeface="新細明體" charset="-120"/>
              </a:defRPr>
            </a:lvl1pPr>
          </a:lstStyle>
          <a:p>
            <a:pPr>
              <a:defRPr/>
            </a:pPr>
            <a:fld id="{B5FF69E9-EAE7-4C73-B110-31C6336B9E5A}" type="slidenum">
              <a:rPr lang="zh-TW" altLang="en-US"/>
              <a:pPr>
                <a:defRPr/>
              </a:pPr>
              <a:t>‹#›</a:t>
            </a:fld>
            <a:endParaRPr lang="en-US" altLang="zh-TW"/>
          </a:p>
        </p:txBody>
      </p:sp>
    </p:spTree>
    <p:extLst>
      <p:ext uri="{BB962C8B-B14F-4D97-AF65-F5344CB8AC3E}">
        <p14:creationId xmlns:p14="http://schemas.microsoft.com/office/powerpoint/2010/main" val="3976351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lvl1pPr defTabSz="947738">
              <a:defRPr sz="1200">
                <a:latin typeface="Arial" charset="0"/>
                <a:ea typeface="新細明體" charset="-120"/>
              </a:defRPr>
            </a:lvl1pPr>
          </a:lstStyle>
          <a:p>
            <a:pPr>
              <a:defRPr/>
            </a:pPr>
            <a:endParaRPr lang="en-US" altLang="zh-TW"/>
          </a:p>
        </p:txBody>
      </p:sp>
      <p:sp>
        <p:nvSpPr>
          <p:cNvPr id="4099" name="Rectangle 3"/>
          <p:cNvSpPr>
            <a:spLocks noGrp="1" noChangeArrowheads="1"/>
          </p:cNvSpPr>
          <p:nvPr>
            <p:ph type="dt" idx="1"/>
          </p:nvPr>
        </p:nvSpPr>
        <p:spPr bwMode="auto">
          <a:xfrm>
            <a:off x="4021138"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lvl1pPr algn="r" defTabSz="947738">
              <a:defRPr sz="1200">
                <a:latin typeface="Arial" charset="0"/>
                <a:ea typeface="新細明體" charset="-120"/>
              </a:defRPr>
            </a:lvl1pPr>
          </a:lstStyle>
          <a:p>
            <a:pPr>
              <a:defRPr/>
            </a:pPr>
            <a:endParaRPr lang="en-US" altLang="zh-TW"/>
          </a:p>
        </p:txBody>
      </p:sp>
      <p:sp>
        <p:nvSpPr>
          <p:cNvPr id="9626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0"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b" anchorCtr="0" compatLnSpc="1">
            <a:prstTxWarp prst="textNoShape">
              <a:avLst/>
            </a:prstTxWarp>
          </a:bodyPr>
          <a:lstStyle>
            <a:lvl1pPr defTabSz="947738">
              <a:defRPr sz="1200">
                <a:latin typeface="Arial" charset="0"/>
                <a:ea typeface="新細明體" charset="-120"/>
              </a:defRPr>
            </a:lvl1pPr>
          </a:lstStyle>
          <a:p>
            <a:pPr>
              <a:defRPr/>
            </a:pPr>
            <a:endParaRPr lang="en-US" altLang="zh-TW"/>
          </a:p>
        </p:txBody>
      </p:sp>
      <p:sp>
        <p:nvSpPr>
          <p:cNvPr id="4103" name="Rectangle 7"/>
          <p:cNvSpPr>
            <a:spLocks noGrp="1" noChangeArrowheads="1"/>
          </p:cNvSpPr>
          <p:nvPr>
            <p:ph type="sldNum" sz="quarter" idx="5"/>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b" anchorCtr="0" compatLnSpc="1">
            <a:prstTxWarp prst="textNoShape">
              <a:avLst/>
            </a:prstTxWarp>
          </a:bodyPr>
          <a:lstStyle>
            <a:lvl1pPr algn="r" defTabSz="947738">
              <a:defRPr sz="1200">
                <a:latin typeface="Arial" charset="0"/>
                <a:ea typeface="新細明體" charset="-120"/>
              </a:defRPr>
            </a:lvl1pPr>
          </a:lstStyle>
          <a:p>
            <a:pPr>
              <a:defRPr/>
            </a:pPr>
            <a:fld id="{501240BB-9D31-466C-A90F-1CFB83B7C969}" type="slidenum">
              <a:rPr lang="en-US" altLang="zh-TW"/>
              <a:pPr>
                <a:defRPr/>
              </a:pPr>
              <a:t>‹#›</a:t>
            </a:fld>
            <a:endParaRPr lang="en-US" altLang="zh-TW"/>
          </a:p>
        </p:txBody>
      </p:sp>
    </p:spTree>
    <p:extLst>
      <p:ext uri="{BB962C8B-B14F-4D97-AF65-F5344CB8AC3E}">
        <p14:creationId xmlns:p14="http://schemas.microsoft.com/office/powerpoint/2010/main" val="2521901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992188" y="768350"/>
            <a:ext cx="5114925" cy="3836988"/>
          </a:xfrm>
          <a:ln/>
        </p:spPr>
      </p:sp>
      <p:sp>
        <p:nvSpPr>
          <p:cNvPr id="97283" name="Rectangle 3"/>
          <p:cNvSpPr>
            <a:spLocks noGrp="1" noChangeArrowheads="1"/>
          </p:cNvSpPr>
          <p:nvPr>
            <p:ph type="body" idx="1"/>
          </p:nvPr>
        </p:nvSpPr>
        <p:spPr>
          <a:noFill/>
        </p:spPr>
        <p:txBody>
          <a:bodyPr/>
          <a:lstStyle/>
          <a:p>
            <a:r>
              <a:rPr lang="zh-TW" altLang="en-US" dirty="0" smtClean="0">
                <a:latin typeface="Arial" pitchFamily="34" charset="0"/>
              </a:rPr>
              <a:t>修改自 </a:t>
            </a:r>
            <a:r>
              <a:rPr lang="en-US" altLang="zh-TW" dirty="0" smtClean="0">
                <a:latin typeface="Arial" pitchFamily="34" charset="0"/>
              </a:rPr>
              <a:t>yoyo_</a:t>
            </a:r>
            <a:r>
              <a:rPr lang="zh-TW" altLang="en-US" dirty="0" smtClean="0">
                <a:latin typeface="Arial" pitchFamily="34" charset="0"/>
              </a:rPr>
              <a:t>國合會</a:t>
            </a:r>
            <a:r>
              <a:rPr lang="en-US" altLang="zh-TW" dirty="0" smtClean="0">
                <a:latin typeface="Arial" pitchFamily="34" charset="0"/>
              </a:rPr>
              <a:t>-</a:t>
            </a:r>
            <a:r>
              <a:rPr lang="zh-TW" altLang="en-US" dirty="0" smtClean="0">
                <a:latin typeface="Arial" pitchFamily="34" charset="0"/>
              </a:rPr>
              <a:t>健康資料庫加值運用</a:t>
            </a:r>
            <a:r>
              <a:rPr lang="en-US" altLang="zh-TW" dirty="0" smtClean="0">
                <a:latin typeface="Arial" pitchFamily="34" charset="0"/>
              </a:rPr>
              <a:t>_</a:t>
            </a:r>
            <a:r>
              <a:rPr lang="zh-TW" altLang="en-US" dirty="0" smtClean="0">
                <a:latin typeface="Arial" pitchFamily="34" charset="0"/>
              </a:rPr>
              <a:t>徐建業</a:t>
            </a:r>
            <a:r>
              <a:rPr lang="en-US" altLang="zh-TW" dirty="0" smtClean="0">
                <a:latin typeface="Arial" pitchFamily="34" charset="0"/>
              </a:rPr>
              <a:t>_2014-new.ppt</a:t>
            </a:r>
            <a:endParaRPr lang="zh-TW"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a:xfrm>
            <a:off x="992188" y="768350"/>
            <a:ext cx="5116512" cy="3836988"/>
          </a:xfrm>
          <a:ln/>
        </p:spPr>
      </p:sp>
      <p:sp>
        <p:nvSpPr>
          <p:cNvPr id="108547" name="備忘稿版面配置區 2"/>
          <p:cNvSpPr>
            <a:spLocks noGrp="1"/>
          </p:cNvSpPr>
          <p:nvPr>
            <p:ph type="body" idx="1"/>
          </p:nvPr>
        </p:nvSpPr>
        <p:spPr>
          <a:noFill/>
        </p:spPr>
        <p:txBody>
          <a:bodyPr lIns="95006" tIns="47504" rIns="95006" bIns="47504"/>
          <a:lstStyle/>
          <a:p>
            <a:pPr eaLnBrk="1" hangingPunct="1"/>
            <a:endParaRPr lang="zh-TW" altLang="en-US" smtClean="0">
              <a:latin typeface="Arial" pitchFamily="34" charset="0"/>
            </a:endParaRPr>
          </a:p>
        </p:txBody>
      </p:sp>
      <p:sp>
        <p:nvSpPr>
          <p:cNvPr id="108548" name="投影片編號版面配置區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6" tIns="47504" rIns="95006" bIns="47504" anchor="b"/>
          <a:lstStyle>
            <a:lvl1pPr defTabSz="949325" eaLnBrk="0" hangingPunct="0">
              <a:spcBef>
                <a:spcPct val="30000"/>
              </a:spcBef>
              <a:defRPr kumimoji="1" sz="1200">
                <a:solidFill>
                  <a:schemeClr val="tx1"/>
                </a:solidFill>
                <a:latin typeface="Arial" pitchFamily="34" charset="0"/>
                <a:ea typeface="新細明體" pitchFamily="18" charset="-120"/>
              </a:defRPr>
            </a:lvl1pPr>
            <a:lvl2pPr marL="742950" indent="-285750" defTabSz="949325" eaLnBrk="0" hangingPunct="0">
              <a:spcBef>
                <a:spcPct val="30000"/>
              </a:spcBef>
              <a:defRPr kumimoji="1" sz="1200">
                <a:solidFill>
                  <a:schemeClr val="tx1"/>
                </a:solidFill>
                <a:latin typeface="Arial" pitchFamily="34" charset="0"/>
                <a:ea typeface="新細明體" pitchFamily="18" charset="-120"/>
              </a:defRPr>
            </a:lvl2pPr>
            <a:lvl3pPr marL="1143000" indent="-228600" defTabSz="949325" eaLnBrk="0" hangingPunct="0">
              <a:spcBef>
                <a:spcPct val="30000"/>
              </a:spcBef>
              <a:defRPr kumimoji="1" sz="1200">
                <a:solidFill>
                  <a:schemeClr val="tx1"/>
                </a:solidFill>
                <a:latin typeface="Arial" pitchFamily="34" charset="0"/>
                <a:ea typeface="新細明體" pitchFamily="18" charset="-120"/>
              </a:defRPr>
            </a:lvl3pPr>
            <a:lvl4pPr marL="1600200" indent="-228600" defTabSz="949325" eaLnBrk="0" hangingPunct="0">
              <a:spcBef>
                <a:spcPct val="30000"/>
              </a:spcBef>
              <a:defRPr kumimoji="1" sz="1200">
                <a:solidFill>
                  <a:schemeClr val="tx1"/>
                </a:solidFill>
                <a:latin typeface="Arial" pitchFamily="34" charset="0"/>
                <a:ea typeface="新細明體" pitchFamily="18" charset="-120"/>
              </a:defRPr>
            </a:lvl4pPr>
            <a:lvl5pPr marL="2057400" indent="-228600" defTabSz="949325" eaLnBrk="0" hangingPunct="0">
              <a:spcBef>
                <a:spcPct val="30000"/>
              </a:spcBef>
              <a:defRPr kumimoji="1" sz="1200">
                <a:solidFill>
                  <a:schemeClr val="tx1"/>
                </a:solidFill>
                <a:latin typeface="Arial" pitchFamily="34" charset="0"/>
                <a:ea typeface="新細明體" pitchFamily="18" charset="-120"/>
              </a:defRPr>
            </a:lvl5pPr>
            <a:lvl6pPr marL="2514600" indent="-228600" defTabSz="949325"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49325"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49325"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49325"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E84B4CE7-B907-4A32-B8AA-90C627055661}" type="slidenum">
              <a:rPr kumimoji="0" lang="zh-TW" altLang="en-US">
                <a:latin typeface="Calibri" pitchFamily="34" charset="0"/>
              </a:rPr>
              <a:pPr algn="r" eaLnBrk="1" hangingPunct="1">
                <a:spcBef>
                  <a:spcPct val="0"/>
                </a:spcBef>
              </a:pPr>
              <a:t>38</a:t>
            </a:fld>
            <a:endParaRPr kumimoji="0" lang="en-US" altLang="zh-TW"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992188" y="768350"/>
            <a:ext cx="5116512" cy="3836988"/>
          </a:xfrm>
          <a:ln/>
        </p:spPr>
      </p:sp>
      <p:sp>
        <p:nvSpPr>
          <p:cNvPr id="109571" name="Rectangle 3"/>
          <p:cNvSpPr>
            <a:spLocks noGrp="1"/>
          </p:cNvSpPr>
          <p:nvPr>
            <p:ph type="body" idx="1"/>
          </p:nvPr>
        </p:nvSpPr>
        <p:spPr>
          <a:noFill/>
        </p:spPr>
        <p:txBody>
          <a:bodyPr lIns="95006" tIns="47504" rIns="95006" bIns="47504"/>
          <a:lstStyle/>
          <a:p>
            <a:endParaRPr lang="zh-TW"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a:xfrm>
            <a:off x="992188" y="768350"/>
            <a:ext cx="5114925" cy="3835400"/>
          </a:xfrm>
          <a:ln/>
        </p:spPr>
      </p:sp>
      <p:sp>
        <p:nvSpPr>
          <p:cNvPr id="110595" name="備忘稿版面配置區 2"/>
          <p:cNvSpPr>
            <a:spLocks noGrp="1"/>
          </p:cNvSpPr>
          <p:nvPr>
            <p:ph type="body" idx="1"/>
          </p:nvPr>
        </p:nvSpPr>
        <p:spPr>
          <a:noFill/>
        </p:spPr>
        <p:txBody>
          <a:bodyPr lIns="94636" tIns="47318" rIns="94636" bIns="47318"/>
          <a:lstStyle/>
          <a:p>
            <a:pPr eaLnBrk="1" hangingPunct="1">
              <a:spcBef>
                <a:spcPct val="0"/>
              </a:spcBef>
            </a:pPr>
            <a:endParaRPr lang="zh-TW" altLang="en-US" sz="1400" smtClean="0">
              <a:latin typeface="Arial" pitchFamily="34" charset="0"/>
            </a:endParaRPr>
          </a:p>
        </p:txBody>
      </p:sp>
      <p:sp>
        <p:nvSpPr>
          <p:cNvPr id="110596" name="投影片編號版面配置區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6" tIns="47318" rIns="94636" bIns="47318" anchor="b"/>
          <a:lstStyle>
            <a:lvl1pPr defTabSz="946150" eaLnBrk="0" hangingPunct="0">
              <a:spcBef>
                <a:spcPct val="30000"/>
              </a:spcBef>
              <a:defRPr kumimoji="1" sz="1200">
                <a:solidFill>
                  <a:schemeClr val="tx1"/>
                </a:solidFill>
                <a:latin typeface="Arial" pitchFamily="34" charset="0"/>
                <a:ea typeface="新細明體" pitchFamily="18" charset="-120"/>
              </a:defRPr>
            </a:lvl1pPr>
            <a:lvl2pPr marL="742950" indent="-285750" defTabSz="946150" eaLnBrk="0" hangingPunct="0">
              <a:spcBef>
                <a:spcPct val="30000"/>
              </a:spcBef>
              <a:defRPr kumimoji="1" sz="1200">
                <a:solidFill>
                  <a:schemeClr val="tx1"/>
                </a:solidFill>
                <a:latin typeface="Arial" pitchFamily="34" charset="0"/>
                <a:ea typeface="新細明體" pitchFamily="18" charset="-120"/>
              </a:defRPr>
            </a:lvl2pPr>
            <a:lvl3pPr marL="1143000" indent="-228600" defTabSz="946150" eaLnBrk="0" hangingPunct="0">
              <a:spcBef>
                <a:spcPct val="30000"/>
              </a:spcBef>
              <a:defRPr kumimoji="1" sz="1200">
                <a:solidFill>
                  <a:schemeClr val="tx1"/>
                </a:solidFill>
                <a:latin typeface="Arial" pitchFamily="34" charset="0"/>
                <a:ea typeface="新細明體" pitchFamily="18" charset="-120"/>
              </a:defRPr>
            </a:lvl3pPr>
            <a:lvl4pPr marL="1600200" indent="-228600" defTabSz="946150" eaLnBrk="0" hangingPunct="0">
              <a:spcBef>
                <a:spcPct val="30000"/>
              </a:spcBef>
              <a:defRPr kumimoji="1" sz="1200">
                <a:solidFill>
                  <a:schemeClr val="tx1"/>
                </a:solidFill>
                <a:latin typeface="Arial" pitchFamily="34" charset="0"/>
                <a:ea typeface="新細明體" pitchFamily="18" charset="-120"/>
              </a:defRPr>
            </a:lvl4pPr>
            <a:lvl5pPr marL="2057400" indent="-228600" defTabSz="946150" eaLnBrk="0" hangingPunct="0">
              <a:spcBef>
                <a:spcPct val="30000"/>
              </a:spcBef>
              <a:defRPr kumimoji="1" sz="1200">
                <a:solidFill>
                  <a:schemeClr val="tx1"/>
                </a:solidFill>
                <a:latin typeface="Arial" pitchFamily="34" charset="0"/>
                <a:ea typeface="新細明體" pitchFamily="18" charset="-120"/>
              </a:defRPr>
            </a:lvl5pPr>
            <a:lvl6pPr marL="25146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F017B37D-EA2D-4909-97DA-1B5A4E17339C}" type="slidenum">
              <a:rPr kumimoji="0" lang="zh-TW" altLang="en-US">
                <a:latin typeface="Calibri" pitchFamily="34" charset="0"/>
              </a:rPr>
              <a:pPr algn="r" eaLnBrk="1" hangingPunct="1">
                <a:spcBef>
                  <a:spcPct val="0"/>
                </a:spcBef>
              </a:pPr>
              <a:t>44</a:t>
            </a:fld>
            <a:endParaRPr kumimoji="0" lang="en-US" altLang="zh-TW"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a:xfrm>
            <a:off x="992188" y="768350"/>
            <a:ext cx="5114925" cy="3835400"/>
          </a:xfrm>
          <a:ln/>
        </p:spPr>
      </p:sp>
      <p:sp>
        <p:nvSpPr>
          <p:cNvPr id="112643" name="Rectangle 3"/>
          <p:cNvSpPr>
            <a:spLocks noGrp="1"/>
          </p:cNvSpPr>
          <p:nvPr>
            <p:ph type="body" idx="1"/>
          </p:nvPr>
        </p:nvSpPr>
        <p:spPr>
          <a:noFill/>
        </p:spPr>
        <p:txBody>
          <a:bodyPr lIns="94636" tIns="47318" rIns="94636" bIns="47318"/>
          <a:lstStyle/>
          <a:p>
            <a:pPr eaLnBrk="1" hangingPunct="1">
              <a:spcBef>
                <a:spcPct val="0"/>
              </a:spcBef>
            </a:pPr>
            <a:endParaRPr lang="zh-TW" altLang="en-US" sz="140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645" tIns="47323" rIns="94645" bIns="47323" anchor="b"/>
          <a:lstStyle>
            <a:lvl1pPr defTabSz="946150" eaLnBrk="0" hangingPunct="0">
              <a:spcBef>
                <a:spcPct val="30000"/>
              </a:spcBef>
              <a:defRPr kumimoji="1" sz="1200">
                <a:solidFill>
                  <a:schemeClr val="tx1"/>
                </a:solidFill>
                <a:latin typeface="Arial" pitchFamily="34" charset="0"/>
                <a:ea typeface="新細明體" pitchFamily="18" charset="-120"/>
              </a:defRPr>
            </a:lvl1pPr>
            <a:lvl2pPr marL="742950" indent="-285750" defTabSz="946150" eaLnBrk="0" hangingPunct="0">
              <a:spcBef>
                <a:spcPct val="30000"/>
              </a:spcBef>
              <a:defRPr kumimoji="1" sz="1200">
                <a:solidFill>
                  <a:schemeClr val="tx1"/>
                </a:solidFill>
                <a:latin typeface="Arial" pitchFamily="34" charset="0"/>
                <a:ea typeface="新細明體" pitchFamily="18" charset="-120"/>
              </a:defRPr>
            </a:lvl2pPr>
            <a:lvl3pPr marL="1143000" indent="-228600" defTabSz="946150" eaLnBrk="0" hangingPunct="0">
              <a:spcBef>
                <a:spcPct val="30000"/>
              </a:spcBef>
              <a:defRPr kumimoji="1" sz="1200">
                <a:solidFill>
                  <a:schemeClr val="tx1"/>
                </a:solidFill>
                <a:latin typeface="Arial" pitchFamily="34" charset="0"/>
                <a:ea typeface="新細明體" pitchFamily="18" charset="-120"/>
              </a:defRPr>
            </a:lvl3pPr>
            <a:lvl4pPr marL="1600200" indent="-228600" defTabSz="946150" eaLnBrk="0" hangingPunct="0">
              <a:spcBef>
                <a:spcPct val="30000"/>
              </a:spcBef>
              <a:defRPr kumimoji="1" sz="1200">
                <a:solidFill>
                  <a:schemeClr val="tx1"/>
                </a:solidFill>
                <a:latin typeface="Arial" pitchFamily="34" charset="0"/>
                <a:ea typeface="新細明體" pitchFamily="18" charset="-120"/>
              </a:defRPr>
            </a:lvl4pPr>
            <a:lvl5pPr marL="2057400" indent="-228600" defTabSz="946150" eaLnBrk="0" hangingPunct="0">
              <a:spcBef>
                <a:spcPct val="30000"/>
              </a:spcBef>
              <a:defRPr kumimoji="1" sz="1200">
                <a:solidFill>
                  <a:schemeClr val="tx1"/>
                </a:solidFill>
                <a:latin typeface="Arial" pitchFamily="34" charset="0"/>
                <a:ea typeface="新細明體" pitchFamily="18" charset="-120"/>
              </a:defRPr>
            </a:lvl5pPr>
            <a:lvl6pPr marL="25146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8977F446-7BDB-4C2C-B4F2-645108455F16}" type="slidenum">
              <a:rPr lang="en-US" altLang="zh-TW"/>
              <a:pPr algn="r" eaLnBrk="1" hangingPunct="1">
                <a:spcBef>
                  <a:spcPct val="0"/>
                </a:spcBef>
              </a:pPr>
              <a:t>46</a:t>
            </a:fld>
            <a:endParaRPr lang="en-US" altLang="zh-TW" dirty="0"/>
          </a:p>
        </p:txBody>
      </p:sp>
      <p:sp>
        <p:nvSpPr>
          <p:cNvPr id="114691" name="投影片圖像版面配置區 1"/>
          <p:cNvSpPr>
            <a:spLocks noGrp="1" noRot="1" noChangeAspect="1" noTextEdit="1"/>
          </p:cNvSpPr>
          <p:nvPr>
            <p:ph type="sldImg"/>
          </p:nvPr>
        </p:nvSpPr>
        <p:spPr>
          <a:xfrm>
            <a:off x="995363" y="768350"/>
            <a:ext cx="5113337" cy="3835400"/>
          </a:xfrm>
          <a:ln/>
        </p:spPr>
      </p:sp>
      <p:sp>
        <p:nvSpPr>
          <p:cNvPr id="114692" name="備忘稿版面配置區 2"/>
          <p:cNvSpPr>
            <a:spLocks noGrp="1"/>
          </p:cNvSpPr>
          <p:nvPr>
            <p:ph type="body" idx="1"/>
          </p:nvPr>
        </p:nvSpPr>
        <p:spPr>
          <a:noFill/>
        </p:spPr>
        <p:txBody>
          <a:bodyPr lIns="95306" tIns="47654" rIns="95306" bIns="47654"/>
          <a:lstStyle/>
          <a:p>
            <a:pPr eaLnBrk="1" hangingPunct="1">
              <a:spcBef>
                <a:spcPct val="0"/>
              </a:spcBef>
            </a:pPr>
            <a:endParaRPr lang="zh-TW" altLang="zh-TW" smtClean="0">
              <a:latin typeface="Arial" pitchFamily="34" charset="0"/>
            </a:endParaRPr>
          </a:p>
        </p:txBody>
      </p:sp>
      <p:sp>
        <p:nvSpPr>
          <p:cNvPr id="114693" name="投影片編號版面配置區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6" tIns="47654" rIns="95306" bIns="47654" anchor="b"/>
          <a:lstStyle>
            <a:lvl1pPr defTabSz="946150" eaLnBrk="0" hangingPunct="0">
              <a:spcBef>
                <a:spcPct val="30000"/>
              </a:spcBef>
              <a:defRPr kumimoji="1" sz="1200">
                <a:solidFill>
                  <a:schemeClr val="tx1"/>
                </a:solidFill>
                <a:latin typeface="Arial" pitchFamily="34" charset="0"/>
                <a:ea typeface="新細明體" pitchFamily="18" charset="-120"/>
              </a:defRPr>
            </a:lvl1pPr>
            <a:lvl2pPr marL="742950" indent="-285750" defTabSz="946150" eaLnBrk="0" hangingPunct="0">
              <a:spcBef>
                <a:spcPct val="30000"/>
              </a:spcBef>
              <a:defRPr kumimoji="1" sz="1200">
                <a:solidFill>
                  <a:schemeClr val="tx1"/>
                </a:solidFill>
                <a:latin typeface="Arial" pitchFamily="34" charset="0"/>
                <a:ea typeface="新細明體" pitchFamily="18" charset="-120"/>
              </a:defRPr>
            </a:lvl2pPr>
            <a:lvl3pPr marL="1143000" indent="-228600" defTabSz="946150" eaLnBrk="0" hangingPunct="0">
              <a:spcBef>
                <a:spcPct val="30000"/>
              </a:spcBef>
              <a:defRPr kumimoji="1" sz="1200">
                <a:solidFill>
                  <a:schemeClr val="tx1"/>
                </a:solidFill>
                <a:latin typeface="Arial" pitchFamily="34" charset="0"/>
                <a:ea typeface="新細明體" pitchFamily="18" charset="-120"/>
              </a:defRPr>
            </a:lvl3pPr>
            <a:lvl4pPr marL="1600200" indent="-228600" defTabSz="946150" eaLnBrk="0" hangingPunct="0">
              <a:spcBef>
                <a:spcPct val="30000"/>
              </a:spcBef>
              <a:defRPr kumimoji="1" sz="1200">
                <a:solidFill>
                  <a:schemeClr val="tx1"/>
                </a:solidFill>
                <a:latin typeface="Arial" pitchFamily="34" charset="0"/>
                <a:ea typeface="新細明體" pitchFamily="18" charset="-120"/>
              </a:defRPr>
            </a:lvl4pPr>
            <a:lvl5pPr marL="2057400" indent="-228600" defTabSz="946150" eaLnBrk="0" hangingPunct="0">
              <a:spcBef>
                <a:spcPct val="30000"/>
              </a:spcBef>
              <a:defRPr kumimoji="1" sz="1200">
                <a:solidFill>
                  <a:schemeClr val="tx1"/>
                </a:solidFill>
                <a:latin typeface="Arial" pitchFamily="34" charset="0"/>
                <a:ea typeface="新細明體" pitchFamily="18" charset="-120"/>
              </a:defRPr>
            </a:lvl5pPr>
            <a:lvl6pPr marL="25146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47DC9212-2B9A-441E-9388-43B4F75122B7}" type="slidenum">
              <a:rPr kumimoji="0" lang="en-US" altLang="zh-TW">
                <a:latin typeface="Calibri" pitchFamily="34" charset="0"/>
              </a:rPr>
              <a:pPr algn="r" eaLnBrk="1" hangingPunct="1">
                <a:spcBef>
                  <a:spcPct val="0"/>
                </a:spcBef>
              </a:pPr>
              <a:t>46</a:t>
            </a:fld>
            <a:endParaRPr kumimoji="0" lang="en-US" altLang="zh-TW"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992188" y="768350"/>
            <a:ext cx="5116512" cy="3836988"/>
          </a:xfrm>
          <a:ln/>
        </p:spPr>
      </p:sp>
      <p:sp>
        <p:nvSpPr>
          <p:cNvPr id="115715" name="Rectangle 3"/>
          <p:cNvSpPr>
            <a:spLocks noGrp="1" noChangeArrowheads="1"/>
          </p:cNvSpPr>
          <p:nvPr>
            <p:ph type="body" idx="1"/>
          </p:nvPr>
        </p:nvSpPr>
        <p:spPr>
          <a:xfrm>
            <a:off x="711200" y="4860925"/>
            <a:ext cx="5676900" cy="4605338"/>
          </a:xfrm>
          <a:noFill/>
        </p:spPr>
        <p:txBody>
          <a:bodyPr/>
          <a:lstStyle/>
          <a:p>
            <a:endParaRPr lang="zh-TW"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992188" y="768350"/>
            <a:ext cx="5114925" cy="3836988"/>
          </a:xfrm>
          <a:ln/>
        </p:spPr>
      </p:sp>
      <p:sp>
        <p:nvSpPr>
          <p:cNvPr id="116739" name="Rectangle 3"/>
          <p:cNvSpPr>
            <a:spLocks noGrp="1" noChangeArrowheads="1"/>
          </p:cNvSpPr>
          <p:nvPr>
            <p:ph type="body" idx="1"/>
          </p:nvPr>
        </p:nvSpPr>
        <p:spPr>
          <a:noFill/>
        </p:spPr>
        <p:txBody>
          <a:bodyPr/>
          <a:lstStyle/>
          <a:p>
            <a:r>
              <a:rPr lang="zh-TW" altLang="zh-TW" dirty="0" smtClean="0">
                <a:latin typeface="Arial" pitchFamily="34" charset="0"/>
              </a:rPr>
              <a:t>NHI prescription and treatment detail file - TCM clinics, physician visits, dental clinic, hospital, pharmacy </a:t>
            </a:r>
            <a:br>
              <a:rPr lang="zh-TW" altLang="zh-TW" dirty="0" smtClean="0">
                <a:latin typeface="Arial" pitchFamily="34" charset="0"/>
              </a:rPr>
            </a:br>
            <a:r>
              <a:rPr lang="zh-TW" altLang="zh-TW" dirty="0" smtClean="0">
                <a:latin typeface="Arial" pitchFamily="34" charset="0"/>
              </a:rPr>
              <a:t>NHI prescription and treatment of medical orders detail file - TCM clinics, physician visits, dental clinic, hospital, pharmacy </a:t>
            </a:r>
            <a:br>
              <a:rPr lang="zh-TW" altLang="zh-TW" dirty="0" smtClean="0">
                <a:latin typeface="Arial" pitchFamily="34" charset="0"/>
              </a:rPr>
            </a:br>
            <a:r>
              <a:rPr lang="zh-TW" altLang="zh-TW" dirty="0" smtClean="0">
                <a:latin typeface="Arial" pitchFamily="34" charset="0"/>
              </a:rPr>
              <a:t>NHI coverage file </a:t>
            </a:r>
            <a:br>
              <a:rPr lang="zh-TW" altLang="zh-TW" dirty="0" smtClean="0">
                <a:latin typeface="Arial" pitchFamily="34" charset="0"/>
              </a:rPr>
            </a:br>
            <a:r>
              <a:rPr lang="zh-TW" altLang="zh-TW" dirty="0" smtClean="0">
                <a:latin typeface="Arial" pitchFamily="34" charset="0"/>
              </a:rPr>
              <a:t>NHI Catastrophic file </a:t>
            </a:r>
            <a:br>
              <a:rPr lang="zh-TW" altLang="zh-TW" dirty="0" smtClean="0">
                <a:latin typeface="Arial" pitchFamily="34" charset="0"/>
              </a:rPr>
            </a:br>
            <a:r>
              <a:rPr lang="zh-TW" altLang="zh-TW" dirty="0" smtClean="0">
                <a:latin typeface="Arial" pitchFamily="34" charset="0"/>
              </a:rPr>
              <a:t>Census data files </a:t>
            </a:r>
            <a:br>
              <a:rPr lang="zh-TW" altLang="zh-TW" dirty="0" smtClean="0">
                <a:latin typeface="Arial" pitchFamily="34" charset="0"/>
              </a:rPr>
            </a:br>
            <a:r>
              <a:rPr lang="zh-TW" altLang="zh-TW" dirty="0" smtClean="0">
                <a:latin typeface="Arial" pitchFamily="34" charset="0"/>
              </a:rPr>
              <a:t>Death file </a:t>
            </a:r>
            <a:br>
              <a:rPr lang="zh-TW" altLang="zh-TW" dirty="0" smtClean="0">
                <a:latin typeface="Arial" pitchFamily="34" charset="0"/>
              </a:rPr>
            </a:br>
            <a:r>
              <a:rPr lang="zh-TW" altLang="zh-TW" dirty="0" smtClean="0">
                <a:latin typeface="Arial" pitchFamily="34" charset="0"/>
              </a:rPr>
              <a:t>Medical institutions the status file </a:t>
            </a:r>
            <a:br>
              <a:rPr lang="zh-TW" altLang="zh-TW" dirty="0" smtClean="0">
                <a:latin typeface="Arial" pitchFamily="34" charset="0"/>
              </a:rPr>
            </a:br>
            <a:r>
              <a:rPr lang="zh-TW" altLang="zh-TW" dirty="0" smtClean="0">
                <a:latin typeface="Arial" pitchFamily="34" charset="0"/>
              </a:rPr>
              <a:t>Medical service volume file organization </a:t>
            </a:r>
            <a:br>
              <a:rPr lang="zh-TW" altLang="zh-TW" dirty="0" smtClean="0">
                <a:latin typeface="Arial" pitchFamily="34" charset="0"/>
              </a:rPr>
            </a:br>
            <a:r>
              <a:rPr lang="zh-TW" altLang="zh-TW" dirty="0" smtClean="0">
                <a:latin typeface="Arial" pitchFamily="34" charset="0"/>
              </a:rPr>
              <a:t>Hospitals accreditation level </a:t>
            </a:r>
            <a:br>
              <a:rPr lang="zh-TW" altLang="zh-TW" dirty="0" smtClean="0">
                <a:latin typeface="Arial" pitchFamily="34" charset="0"/>
              </a:rPr>
            </a:br>
            <a:r>
              <a:rPr lang="zh-TW" altLang="zh-TW" dirty="0" smtClean="0">
                <a:latin typeface="Arial" pitchFamily="34" charset="0"/>
              </a:rPr>
              <a:t>Birth notification file </a:t>
            </a:r>
            <a:br>
              <a:rPr lang="zh-TW" altLang="zh-TW" dirty="0" smtClean="0">
                <a:latin typeface="Arial" pitchFamily="34" charset="0"/>
              </a:rPr>
            </a:br>
            <a:r>
              <a:rPr lang="zh-TW" altLang="zh-TW" dirty="0" smtClean="0">
                <a:latin typeface="Arial" pitchFamily="34" charset="0"/>
              </a:rPr>
              <a:t>Cancer Registry files (including cancer registry file, a database of cancer treatment, short form, long form) </a:t>
            </a:r>
            <a:br>
              <a:rPr lang="zh-TW" altLang="zh-TW" dirty="0" smtClean="0">
                <a:latin typeface="Arial" pitchFamily="34" charset="0"/>
              </a:rPr>
            </a:br>
            <a:r>
              <a:rPr lang="zh-TW" altLang="zh-TW" dirty="0" smtClean="0">
                <a:latin typeface="Arial" pitchFamily="34" charset="0"/>
              </a:rPr>
              <a:t>Home health care consumption survey data file </a:t>
            </a:r>
            <a:br>
              <a:rPr lang="zh-TW" altLang="zh-TW" dirty="0" smtClean="0">
                <a:latin typeface="Arial" pitchFamily="34" charset="0"/>
              </a:rPr>
            </a:br>
            <a:r>
              <a:rPr lang="zh-TW" altLang="zh-TW" dirty="0" smtClean="0">
                <a:latin typeface="Arial" pitchFamily="34" charset="0"/>
              </a:rPr>
              <a:t>Basic medical institutions file </a:t>
            </a:r>
            <a:br>
              <a:rPr lang="zh-TW" altLang="zh-TW" dirty="0" smtClean="0">
                <a:latin typeface="Arial" pitchFamily="34" charset="0"/>
              </a:rPr>
            </a:br>
            <a:r>
              <a:rPr lang="zh-TW" altLang="zh-TW" dirty="0" smtClean="0">
                <a:latin typeface="Arial" pitchFamily="34" charset="0"/>
              </a:rPr>
              <a:t>Native file (distinguishing birth, death, residence)</a:t>
            </a:r>
            <a:endParaRPr lang="zh-TW" alt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992188" y="768350"/>
            <a:ext cx="5114925" cy="3836988"/>
          </a:xfrm>
          <a:ln/>
        </p:spPr>
      </p:sp>
      <p:sp>
        <p:nvSpPr>
          <p:cNvPr id="117763" name="Rectangle 3"/>
          <p:cNvSpPr>
            <a:spLocks noGrp="1" noChangeArrowheads="1"/>
          </p:cNvSpPr>
          <p:nvPr>
            <p:ph type="body" idx="1"/>
          </p:nvPr>
        </p:nvSpPr>
        <p:spPr>
          <a:noFill/>
        </p:spPr>
        <p:txBody>
          <a:bodyPr/>
          <a:lstStyle/>
          <a:p>
            <a:endParaRPr lang="zh-TW"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xfrm>
            <a:off x="992188" y="768350"/>
            <a:ext cx="5116512" cy="3836988"/>
          </a:xfrm>
          <a:ln/>
        </p:spPr>
      </p:sp>
      <p:sp>
        <p:nvSpPr>
          <p:cNvPr id="120835" name="備忘稿版面配置區 2"/>
          <p:cNvSpPr>
            <a:spLocks noGrp="1"/>
          </p:cNvSpPr>
          <p:nvPr>
            <p:ph type="body" idx="1"/>
          </p:nvPr>
        </p:nvSpPr>
        <p:spPr>
          <a:noFill/>
        </p:spPr>
        <p:txBody>
          <a:bodyPr lIns="99040" tIns="49520" rIns="99040" bIns="49520"/>
          <a:lstStyle/>
          <a:p>
            <a:pPr>
              <a:spcBef>
                <a:spcPct val="0"/>
              </a:spcBef>
            </a:pPr>
            <a:endParaRPr lang="zh-TW" altLang="en-US" smtClean="0">
              <a:latin typeface="Arial" pitchFamily="34" charset="0"/>
            </a:endParaRPr>
          </a:p>
        </p:txBody>
      </p:sp>
      <p:sp>
        <p:nvSpPr>
          <p:cNvPr id="120836" name="投影片編號版面配置區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1073150" eaLnBrk="0" hangingPunct="0">
              <a:spcBef>
                <a:spcPct val="30000"/>
              </a:spcBef>
              <a:defRPr kumimoji="1" sz="1200">
                <a:solidFill>
                  <a:schemeClr val="tx1"/>
                </a:solidFill>
                <a:latin typeface="Arial" pitchFamily="34" charset="0"/>
                <a:ea typeface="新細明體" pitchFamily="18" charset="-120"/>
              </a:defRPr>
            </a:lvl1pPr>
            <a:lvl2pPr marL="742950" indent="-285750" defTabSz="1073150" eaLnBrk="0" hangingPunct="0">
              <a:spcBef>
                <a:spcPct val="30000"/>
              </a:spcBef>
              <a:defRPr kumimoji="1" sz="1200">
                <a:solidFill>
                  <a:schemeClr val="tx1"/>
                </a:solidFill>
                <a:latin typeface="Arial" pitchFamily="34" charset="0"/>
                <a:ea typeface="新細明體" pitchFamily="18" charset="-120"/>
              </a:defRPr>
            </a:lvl2pPr>
            <a:lvl3pPr marL="1143000" indent="-228600" defTabSz="1073150" eaLnBrk="0" hangingPunct="0">
              <a:spcBef>
                <a:spcPct val="30000"/>
              </a:spcBef>
              <a:defRPr kumimoji="1" sz="1200">
                <a:solidFill>
                  <a:schemeClr val="tx1"/>
                </a:solidFill>
                <a:latin typeface="Arial" pitchFamily="34" charset="0"/>
                <a:ea typeface="新細明體" pitchFamily="18" charset="-120"/>
              </a:defRPr>
            </a:lvl3pPr>
            <a:lvl4pPr marL="1600200" indent="-228600" defTabSz="1073150" eaLnBrk="0" hangingPunct="0">
              <a:spcBef>
                <a:spcPct val="30000"/>
              </a:spcBef>
              <a:defRPr kumimoji="1" sz="1200">
                <a:solidFill>
                  <a:schemeClr val="tx1"/>
                </a:solidFill>
                <a:latin typeface="Arial" pitchFamily="34" charset="0"/>
                <a:ea typeface="新細明體" pitchFamily="18" charset="-120"/>
              </a:defRPr>
            </a:lvl4pPr>
            <a:lvl5pPr marL="2057400" indent="-228600" defTabSz="1073150" eaLnBrk="0" hangingPunct="0">
              <a:spcBef>
                <a:spcPct val="30000"/>
              </a:spcBef>
              <a:defRPr kumimoji="1" sz="1200">
                <a:solidFill>
                  <a:schemeClr val="tx1"/>
                </a:solidFill>
                <a:latin typeface="Arial" pitchFamily="34" charset="0"/>
                <a:ea typeface="新細明體" pitchFamily="18" charset="-120"/>
              </a:defRPr>
            </a:lvl5pPr>
            <a:lvl6pPr marL="2514600" indent="-228600" defTabSz="107315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107315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107315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107315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371E198E-58E9-437B-8B1A-2F60531EE8CE}" type="slidenum">
              <a:rPr lang="en-US" altLang="zh-TW" sz="1500"/>
              <a:pPr algn="r" eaLnBrk="1" hangingPunct="1">
                <a:spcBef>
                  <a:spcPct val="0"/>
                </a:spcBef>
              </a:pPr>
              <a:t>56</a:t>
            </a:fld>
            <a:endParaRPr lang="en-US" altLang="zh-TW" sz="15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992188" y="768350"/>
            <a:ext cx="5116512" cy="3836988"/>
          </a:xfrm>
          <a:ln/>
        </p:spPr>
      </p:sp>
      <p:sp>
        <p:nvSpPr>
          <p:cNvPr id="121859" name="Rectangle 3"/>
          <p:cNvSpPr>
            <a:spLocks noGrp="1" noChangeArrowheads="1"/>
          </p:cNvSpPr>
          <p:nvPr>
            <p:ph type="body" idx="1"/>
          </p:nvPr>
        </p:nvSpPr>
        <p:spPr>
          <a:noFill/>
        </p:spPr>
        <p:txBody>
          <a:bodyPr/>
          <a:lstStyle/>
          <a:p>
            <a:r>
              <a:rPr lang="en-US" altLang="zh-TW" dirty="0" smtClean="0">
                <a:latin typeface="Arial" pitchFamily="34" charset="0"/>
              </a:rPr>
              <a:t>Not everyone with Parkinson’s has an LRRK2 mutation; nor will everyone with the mutation get the disease. But it does increase the chance that Parkinson’s will emerge sometime in the carrier’s life to between 30 and 75 percent. (By comparison, the risk for an average American is about 1 percent.) </a:t>
            </a:r>
            <a:r>
              <a:rPr lang="en-US" altLang="zh-TW" dirty="0" err="1" smtClean="0">
                <a:latin typeface="Arial" pitchFamily="34" charset="0"/>
              </a:rPr>
              <a:t>Brin</a:t>
            </a:r>
            <a:r>
              <a:rPr lang="en-US" altLang="zh-TW" dirty="0" smtClean="0">
                <a:latin typeface="Arial" pitchFamily="34" charset="0"/>
              </a:rPr>
              <a:t> himself splits the difference and figures his DNA gives him about 50-50 odds.</a:t>
            </a:r>
            <a:endParaRPr lang="zh-TW"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90600" y="763588"/>
            <a:ext cx="5124450" cy="3843337"/>
          </a:xfrm>
          <a:ln/>
        </p:spPr>
      </p:sp>
      <p:sp>
        <p:nvSpPr>
          <p:cNvPr id="267267" name="Rectangle 3"/>
          <p:cNvSpPr>
            <a:spLocks noGrp="1" noChangeArrowheads="1"/>
          </p:cNvSpPr>
          <p:nvPr>
            <p:ph type="body" idx="1"/>
          </p:nvPr>
        </p:nvSpPr>
        <p:spPr>
          <a:xfrm>
            <a:off x="946150" y="4862513"/>
            <a:ext cx="5207000" cy="4608512"/>
          </a:xfrm>
        </p:spPr>
        <p:txBody>
          <a:bodyPr/>
          <a:lstStyle/>
          <a:p>
            <a:pPr>
              <a:defRPr/>
            </a:pPr>
            <a:endParaRPr lang="zh-TW" altLang="en-US" b="1" dirty="0" smtClean="0">
              <a:solidFill>
                <a:schemeClr val="bg1"/>
              </a:solidFill>
              <a:effectLst>
                <a:outerShdw blurRad="38100" dist="38100" dir="2700000" algn="tl">
                  <a:srgbClr val="C0C0C0"/>
                </a:outerShdw>
              </a:effectLst>
            </a:endParaRPr>
          </a:p>
          <a:p>
            <a:pPr>
              <a:defRPr/>
            </a:pPr>
            <a:endParaRPr lang="zh-TW" altLang="en-US" b="1" dirty="0" smtClean="0">
              <a:solidFill>
                <a:schemeClr val="bg1"/>
              </a:solidFill>
              <a:effectLst>
                <a:outerShdw blurRad="38100" dist="38100" dir="2700000" algn="tl">
                  <a:srgbClr val="C0C0C0"/>
                </a:outerShdw>
              </a:effectLst>
            </a:endParaRPr>
          </a:p>
          <a:p>
            <a:pPr>
              <a:defRPr/>
            </a:pPr>
            <a:endParaRPr lang="zh-TW" altLang="en-US" b="1" dirty="0" smtClean="0">
              <a:solidFill>
                <a:schemeClr val="bg1"/>
              </a:solidFill>
              <a:effectLst>
                <a:outerShdw blurRad="38100" dist="38100" dir="2700000" algn="tl">
                  <a:srgbClr val="C0C0C0"/>
                </a:outerShdw>
              </a:effectLst>
            </a:endParaRPr>
          </a:p>
          <a:p>
            <a:pPr>
              <a:defRPr/>
            </a:pPr>
            <a:r>
              <a:rPr lang="zh-TW" altLang="en-US" b="1" dirty="0" smtClean="0">
                <a:solidFill>
                  <a:schemeClr val="bg1"/>
                </a:solidFill>
                <a:effectLst>
                  <a:outerShdw blurRad="38100" dist="38100" dir="2700000" algn="tl">
                    <a:srgbClr val="C0C0C0"/>
                  </a:outerShdw>
                </a:effectLst>
              </a:rPr>
              <a:t>鴻基、重品、祐民、蕾淇</a:t>
            </a:r>
            <a:r>
              <a:rPr lang="en-US" altLang="zh-TW" b="1" dirty="0" smtClean="0">
                <a:solidFill>
                  <a:schemeClr val="bg1"/>
                </a:solidFill>
                <a:effectLst>
                  <a:outerShdw blurRad="38100" dist="38100" dir="2700000" algn="tl">
                    <a:srgbClr val="C0C0C0"/>
                  </a:outerShdw>
                </a:effectLst>
              </a:rPr>
              <a:t>(2006/12/07)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992188" y="768350"/>
            <a:ext cx="5114925" cy="3836988"/>
          </a:xfrm>
          <a:ln/>
        </p:spPr>
      </p:sp>
      <p:sp>
        <p:nvSpPr>
          <p:cNvPr id="309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1"/>
          <p:cNvSpPr>
            <a:spLocks noGrp="1" noRot="1" noChangeAspect="1" noTextEdit="1"/>
          </p:cNvSpPr>
          <p:nvPr>
            <p:ph type="sldImg"/>
          </p:nvPr>
        </p:nvSpPr>
        <p:spPr>
          <a:xfrm>
            <a:off x="896938" y="1882775"/>
            <a:ext cx="5303837" cy="3978275"/>
          </a:xfrm>
          <a:ln/>
        </p:spPr>
      </p:sp>
      <p:sp>
        <p:nvSpPr>
          <p:cNvPr id="124931" name="Rectangle 4"/>
          <p:cNvSpPr>
            <a:spLocks noChangeArrowheads="1"/>
          </p:cNvSpPr>
          <p:nvPr/>
        </p:nvSpPr>
        <p:spPr bwMode="auto">
          <a:xfrm>
            <a:off x="158750" y="458788"/>
            <a:ext cx="68087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0697" tIns="50348" rIns="100697" bIns="50348"/>
          <a:lstStyle>
            <a:lvl1pPr defTabSz="1004888" eaLnBrk="0" hangingPunct="0">
              <a:spcBef>
                <a:spcPct val="30000"/>
              </a:spcBef>
              <a:defRPr kumimoji="1" sz="1200">
                <a:solidFill>
                  <a:schemeClr val="tx1"/>
                </a:solidFill>
                <a:latin typeface="Arial" pitchFamily="34" charset="0"/>
                <a:ea typeface="新細明體" pitchFamily="18" charset="-120"/>
              </a:defRPr>
            </a:lvl1pPr>
            <a:lvl2pPr marL="742950" indent="-285750" defTabSz="1004888" eaLnBrk="0" hangingPunct="0">
              <a:spcBef>
                <a:spcPct val="30000"/>
              </a:spcBef>
              <a:defRPr kumimoji="1" sz="1200">
                <a:solidFill>
                  <a:schemeClr val="tx1"/>
                </a:solidFill>
                <a:latin typeface="Arial" pitchFamily="34" charset="0"/>
                <a:ea typeface="新細明體" pitchFamily="18" charset="-120"/>
              </a:defRPr>
            </a:lvl2pPr>
            <a:lvl3pPr marL="1143000" indent="-228600" defTabSz="1004888" eaLnBrk="0" hangingPunct="0">
              <a:spcBef>
                <a:spcPct val="30000"/>
              </a:spcBef>
              <a:defRPr kumimoji="1" sz="1200">
                <a:solidFill>
                  <a:schemeClr val="tx1"/>
                </a:solidFill>
                <a:latin typeface="Arial" pitchFamily="34" charset="0"/>
                <a:ea typeface="新細明體" pitchFamily="18" charset="-120"/>
              </a:defRPr>
            </a:lvl3pPr>
            <a:lvl4pPr marL="1600200" indent="-228600" defTabSz="1004888" eaLnBrk="0" hangingPunct="0">
              <a:spcBef>
                <a:spcPct val="30000"/>
              </a:spcBef>
              <a:defRPr kumimoji="1" sz="1200">
                <a:solidFill>
                  <a:schemeClr val="tx1"/>
                </a:solidFill>
                <a:latin typeface="Arial" pitchFamily="34" charset="0"/>
                <a:ea typeface="新細明體" pitchFamily="18" charset="-120"/>
              </a:defRPr>
            </a:lvl4pPr>
            <a:lvl5pPr marL="2057400" indent="-228600" defTabSz="1004888" eaLnBrk="0" hangingPunct="0">
              <a:spcBef>
                <a:spcPct val="30000"/>
              </a:spcBef>
              <a:defRPr kumimoji="1" sz="1200">
                <a:solidFill>
                  <a:schemeClr val="tx1"/>
                </a:solidFill>
                <a:latin typeface="Arial" pitchFamily="34" charset="0"/>
                <a:ea typeface="新細明體" pitchFamily="18" charset="-120"/>
              </a:defRPr>
            </a:lvl5pPr>
            <a:lvl6pPr marL="2514600" indent="-228600" defTabSz="1004888"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1004888"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1004888"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1004888"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r>
              <a:rPr kumimoji="0" lang="en-US" altLang="zh-TW" b="1" dirty="0">
                <a:solidFill>
                  <a:srgbClr val="000000"/>
                </a:solidFill>
                <a:latin typeface="Calibri" pitchFamily="34" charset="0"/>
              </a:rPr>
              <a:t>Placeholder for text (substitute your own text; delete when not used)</a:t>
            </a:r>
          </a:p>
        </p:txBody>
      </p:sp>
      <p:sp>
        <p:nvSpPr>
          <p:cNvPr id="124932" name="Notes Placeholder 5"/>
          <p:cNvSpPr>
            <a:spLocks noGrp="1"/>
          </p:cNvSpPr>
          <p:nvPr/>
        </p:nvSpPr>
        <p:spPr bwMode="auto">
          <a:xfrm>
            <a:off x="709613" y="4860925"/>
            <a:ext cx="5680075" cy="4605338"/>
          </a:xfrm>
          <a:prstGeom prst="rect">
            <a:avLst/>
          </a:prstGeom>
          <a:solidFill>
            <a:srgbClr val="FFFFFF"/>
          </a:solidFill>
          <a:ln w="9525">
            <a:solidFill>
              <a:srgbClr val="000000"/>
            </a:solidFill>
            <a:miter lim="800000"/>
            <a:headEnd/>
            <a:tailEnd/>
          </a:ln>
        </p:spPr>
        <p:txBody>
          <a:bodyPr lIns="100171" tIns="50085" rIns="100171" bIns="50085"/>
          <a:lstStyle>
            <a:lvl1pPr defTabSz="912813" eaLnBrk="0" hangingPunct="0">
              <a:spcBef>
                <a:spcPct val="30000"/>
              </a:spcBef>
              <a:defRPr kumimoji="1" sz="1200">
                <a:solidFill>
                  <a:schemeClr val="tx1"/>
                </a:solidFill>
                <a:latin typeface="Arial" pitchFamily="34" charset="0"/>
                <a:ea typeface="新細明體" pitchFamily="18" charset="-120"/>
              </a:defRPr>
            </a:lvl1pPr>
            <a:lvl2pPr marL="742950" indent="-285750" defTabSz="912813" eaLnBrk="0" hangingPunct="0">
              <a:spcBef>
                <a:spcPct val="30000"/>
              </a:spcBef>
              <a:defRPr kumimoji="1" sz="1200">
                <a:solidFill>
                  <a:schemeClr val="tx1"/>
                </a:solidFill>
                <a:latin typeface="Arial" pitchFamily="34" charset="0"/>
                <a:ea typeface="新細明體" pitchFamily="18" charset="-120"/>
              </a:defRPr>
            </a:lvl2pPr>
            <a:lvl3pPr marL="1143000" indent="-228600" defTabSz="912813" eaLnBrk="0" hangingPunct="0">
              <a:spcBef>
                <a:spcPct val="30000"/>
              </a:spcBef>
              <a:defRPr kumimoji="1" sz="1200">
                <a:solidFill>
                  <a:schemeClr val="tx1"/>
                </a:solidFill>
                <a:latin typeface="Arial" pitchFamily="34" charset="0"/>
                <a:ea typeface="新細明體" pitchFamily="18" charset="-120"/>
              </a:defRPr>
            </a:lvl3pPr>
            <a:lvl4pPr marL="1600200" indent="-228600" defTabSz="912813" eaLnBrk="0" hangingPunct="0">
              <a:spcBef>
                <a:spcPct val="30000"/>
              </a:spcBef>
              <a:defRPr kumimoji="1" sz="1200">
                <a:solidFill>
                  <a:schemeClr val="tx1"/>
                </a:solidFill>
                <a:latin typeface="Arial" pitchFamily="34" charset="0"/>
                <a:ea typeface="新細明體" pitchFamily="18" charset="-120"/>
              </a:defRPr>
            </a:lvl4pPr>
            <a:lvl5pPr marL="2057400" indent="-228600" defTabSz="912813" eaLnBrk="0" hangingPunct="0">
              <a:spcBef>
                <a:spcPct val="30000"/>
              </a:spcBef>
              <a:defRPr kumimoji="1" sz="1200">
                <a:solidFill>
                  <a:schemeClr val="tx1"/>
                </a:solidFill>
                <a:latin typeface="Arial" pitchFamily="34" charset="0"/>
                <a:ea typeface="新細明體" pitchFamily="18" charset="-120"/>
              </a:defRPr>
            </a:lvl5pPr>
            <a:lvl6pPr marL="2514600" indent="-228600" defTabSz="91281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1281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1281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1281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spcBef>
                <a:spcPct val="0"/>
              </a:spcBef>
            </a:pPr>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992188" y="768350"/>
            <a:ext cx="5116512" cy="3836988"/>
          </a:xfrm>
          <a:ln/>
        </p:spPr>
      </p:sp>
      <p:sp>
        <p:nvSpPr>
          <p:cNvPr id="125955" name="Rectangle 3"/>
          <p:cNvSpPr>
            <a:spLocks noGrp="1" noChangeArrowheads="1"/>
          </p:cNvSpPr>
          <p:nvPr>
            <p:ph type="body" idx="1"/>
          </p:nvPr>
        </p:nvSpPr>
        <p:spPr>
          <a:xfrm>
            <a:off x="711200" y="4859338"/>
            <a:ext cx="5676900" cy="4606925"/>
          </a:xfrm>
          <a:noFill/>
        </p:spPr>
        <p:txBody>
          <a:bodyPr/>
          <a:lstStyle/>
          <a:p>
            <a:r>
              <a:rPr lang="zh-TW" altLang="en-US" dirty="0" smtClean="0">
                <a:latin typeface="Arial" pitchFamily="34" charset="0"/>
              </a:rPr>
              <a:t>以民眾為中心</a:t>
            </a:r>
          </a:p>
          <a:p>
            <a:r>
              <a:rPr lang="zh-TW" altLang="en-US" dirty="0" smtClean="0">
                <a:latin typeface="Arial" pitchFamily="34" charset="0"/>
              </a:rPr>
              <a:t>左邊是說民眾拿著存有</a:t>
            </a:r>
            <a:r>
              <a:rPr lang="en-US" altLang="zh-TW" dirty="0" err="1" smtClean="0">
                <a:latin typeface="Arial" pitchFamily="34" charset="0"/>
              </a:rPr>
              <a:t>ePHR</a:t>
            </a:r>
            <a:r>
              <a:rPr lang="zh-TW" altLang="en-US" dirty="0" smtClean="0">
                <a:latin typeface="Arial" pitchFamily="34" charset="0"/>
              </a:rPr>
              <a:t>之媒體載具</a:t>
            </a:r>
            <a:r>
              <a:rPr lang="en-US" altLang="zh-TW" dirty="0" smtClean="0">
                <a:latin typeface="Arial" pitchFamily="34" charset="0"/>
              </a:rPr>
              <a:t>(</a:t>
            </a:r>
            <a:r>
              <a:rPr lang="zh-TW" altLang="en-US" dirty="0" smtClean="0">
                <a:latin typeface="Arial" pitchFamily="34" charset="0"/>
              </a:rPr>
              <a:t>隨身碟或光碟片</a:t>
            </a:r>
            <a:r>
              <a:rPr lang="en-US" altLang="zh-TW" dirty="0" smtClean="0">
                <a:latin typeface="Arial" pitchFamily="34" charset="0"/>
              </a:rPr>
              <a:t>)</a:t>
            </a:r>
            <a:r>
              <a:rPr lang="zh-TW" altLang="en-US" dirty="0" smtClean="0">
                <a:latin typeface="Arial" pitchFamily="34" charset="0"/>
              </a:rPr>
              <a:t>到健檢中心檢查或者到醫院就醫</a:t>
            </a:r>
            <a:r>
              <a:rPr lang="en-US" altLang="zh-TW" dirty="0" smtClean="0">
                <a:latin typeface="Arial" pitchFamily="34" charset="0"/>
              </a:rPr>
              <a:t>,</a:t>
            </a:r>
            <a:r>
              <a:rPr lang="zh-TW" altLang="en-US" dirty="0" smtClean="0">
                <a:latin typeface="Arial" pitchFamily="34" charset="0"/>
              </a:rPr>
              <a:t>結束後再把資料存回</a:t>
            </a:r>
          </a:p>
          <a:p>
            <a:r>
              <a:rPr lang="zh-TW" altLang="en-US" dirty="0" smtClean="0">
                <a:latin typeface="Arial" pitchFamily="34" charset="0"/>
              </a:rPr>
              <a:t>右邊是說資料存回後可進行個人之健康管理</a:t>
            </a:r>
            <a:r>
              <a:rPr lang="en-US" altLang="zh-TW" dirty="0" smtClean="0">
                <a:latin typeface="Arial" pitchFamily="34" charset="0"/>
              </a:rPr>
              <a:t>(</a:t>
            </a:r>
            <a:r>
              <a:rPr lang="zh-TW" altLang="en-US" dirty="0" smtClean="0">
                <a:latin typeface="Arial" pitchFamily="34" charset="0"/>
              </a:rPr>
              <a:t>可透過健檢中心、健康管理機構之健康管理諮詢服務，醫院之健康管理門診或由養護機構協助健康管理</a:t>
            </a:r>
            <a:r>
              <a:rPr lang="en-US" altLang="zh-TW" dirty="0" smtClean="0">
                <a:latin typeface="Arial" pitchFamily="34" charset="0"/>
              </a:rPr>
              <a:t>)</a:t>
            </a:r>
          </a:p>
          <a:p>
            <a:r>
              <a:rPr lang="zh-TW" altLang="en-US" dirty="0" smtClean="0">
                <a:latin typeface="Arial" pitchFamily="34" charset="0"/>
              </a:rPr>
              <a:t>除了媒體之外可透過網路個人健康資訊儲存空間如個人健康</a:t>
            </a:r>
            <a:r>
              <a:rPr lang="en-US" altLang="zh-TW" dirty="0" smtClean="0">
                <a:latin typeface="Arial" pitchFamily="34" charset="0"/>
              </a:rPr>
              <a:t>Data Bank</a:t>
            </a:r>
            <a:r>
              <a:rPr lang="zh-TW" altLang="en-US" dirty="0" smtClean="0">
                <a:latin typeface="Arial" pitchFamily="34" charset="0"/>
              </a:rPr>
              <a:t>來存取個人之</a:t>
            </a:r>
            <a:r>
              <a:rPr lang="en-US" altLang="zh-TW" dirty="0" err="1" smtClean="0">
                <a:latin typeface="Arial" pitchFamily="34" charset="0"/>
              </a:rPr>
              <a:t>ePHR</a:t>
            </a:r>
            <a:endParaRPr lang="en-US" altLang="zh-TW" dirty="0" smtClean="0">
              <a:latin typeface="Arial" pitchFamily="34" charset="0"/>
            </a:endParaRPr>
          </a:p>
          <a:p>
            <a:r>
              <a:rPr lang="en-US" altLang="zh-TW" dirty="0" err="1" smtClean="0">
                <a:latin typeface="Arial" pitchFamily="34" charset="0"/>
              </a:rPr>
              <a:t>ePHR</a:t>
            </a:r>
            <a:r>
              <a:rPr lang="zh-TW" altLang="en-US" dirty="0" smtClean="0">
                <a:latin typeface="Arial" pitchFamily="34" charset="0"/>
              </a:rPr>
              <a:t>除了病歷資料以外還包括了個人之飲食紀錄、運動紀錄等資料（此部分由個人自行提供）</a:t>
            </a:r>
          </a:p>
          <a:p>
            <a:r>
              <a:rPr kumimoji="0" lang="zh-TW" altLang="en-US" dirty="0" smtClean="0">
                <a:latin typeface="Arial" pitchFamily="34" charset="0"/>
              </a:rPr>
              <a:t>由於用光碟儲存資料無法整合</a:t>
            </a:r>
            <a:r>
              <a:rPr kumimoji="0" lang="en-US" altLang="zh-TW" dirty="0" smtClean="0">
                <a:latin typeface="Arial" pitchFamily="34" charset="0"/>
              </a:rPr>
              <a:t>,</a:t>
            </a:r>
            <a:r>
              <a:rPr kumimoji="0" lang="zh-TW" altLang="en-US" dirty="0" smtClean="0">
                <a:latin typeface="Arial" pitchFamily="34" charset="0"/>
              </a:rPr>
              <a:t>所以有</a:t>
            </a:r>
            <a:r>
              <a:rPr lang="zh-TW" altLang="en-US" dirty="0" smtClean="0">
                <a:latin typeface="Arial" pitchFamily="34" charset="0"/>
              </a:rPr>
              <a:t>透過網路個人健康資訊儲存空間如個人健康</a:t>
            </a:r>
            <a:r>
              <a:rPr lang="en-US" altLang="zh-TW" dirty="0" smtClean="0">
                <a:latin typeface="Arial" pitchFamily="34" charset="0"/>
              </a:rPr>
              <a:t>Data Bank</a:t>
            </a:r>
            <a:r>
              <a:rPr lang="zh-TW" altLang="en-US" dirty="0" smtClean="0">
                <a:latin typeface="Arial" pitchFamily="34" charset="0"/>
              </a:rPr>
              <a:t>或</a:t>
            </a:r>
            <a:r>
              <a:rPr lang="en-US" altLang="zh-TW" dirty="0" smtClean="0">
                <a:latin typeface="Arial" pitchFamily="34" charset="0"/>
              </a:rPr>
              <a:t>ISP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92188" y="768350"/>
            <a:ext cx="5116512" cy="3836988"/>
          </a:xfrm>
          <a:ln/>
        </p:spPr>
      </p:sp>
      <p:sp>
        <p:nvSpPr>
          <p:cNvPr id="126979" name="Rectangle 3"/>
          <p:cNvSpPr>
            <a:spLocks noGrp="1" noChangeArrowheads="1"/>
          </p:cNvSpPr>
          <p:nvPr>
            <p:ph type="body" idx="1"/>
          </p:nvPr>
        </p:nvSpPr>
        <p:spPr>
          <a:xfrm>
            <a:off x="711200" y="4860925"/>
            <a:ext cx="5676900" cy="4605338"/>
          </a:xfrm>
          <a:noFill/>
        </p:spPr>
        <p:txBody>
          <a:bodyPr/>
          <a:lstStyle/>
          <a:p>
            <a:endParaRPr lang="zh-TW"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639" tIns="47821" rIns="95639" bIns="47821" anchor="b"/>
          <a:lstStyle>
            <a:lvl1pPr defTabSz="957263" eaLnBrk="0" hangingPunct="0">
              <a:spcBef>
                <a:spcPct val="30000"/>
              </a:spcBef>
              <a:defRPr kumimoji="1" sz="1200">
                <a:solidFill>
                  <a:schemeClr val="tx1"/>
                </a:solidFill>
                <a:latin typeface="Arial" pitchFamily="34" charset="0"/>
                <a:ea typeface="新細明體" pitchFamily="18" charset="-120"/>
              </a:defRPr>
            </a:lvl1pPr>
            <a:lvl2pPr marL="742950" indent="-285750" defTabSz="957263" eaLnBrk="0" hangingPunct="0">
              <a:spcBef>
                <a:spcPct val="30000"/>
              </a:spcBef>
              <a:defRPr kumimoji="1" sz="1200">
                <a:solidFill>
                  <a:schemeClr val="tx1"/>
                </a:solidFill>
                <a:latin typeface="Arial" pitchFamily="34" charset="0"/>
                <a:ea typeface="新細明體" pitchFamily="18" charset="-120"/>
              </a:defRPr>
            </a:lvl2pPr>
            <a:lvl3pPr marL="1143000" indent="-228600" defTabSz="957263" eaLnBrk="0" hangingPunct="0">
              <a:spcBef>
                <a:spcPct val="30000"/>
              </a:spcBef>
              <a:defRPr kumimoji="1" sz="1200">
                <a:solidFill>
                  <a:schemeClr val="tx1"/>
                </a:solidFill>
                <a:latin typeface="Arial" pitchFamily="34" charset="0"/>
                <a:ea typeface="新細明體" pitchFamily="18" charset="-120"/>
              </a:defRPr>
            </a:lvl3pPr>
            <a:lvl4pPr marL="1600200" indent="-228600" defTabSz="957263" eaLnBrk="0" hangingPunct="0">
              <a:spcBef>
                <a:spcPct val="30000"/>
              </a:spcBef>
              <a:defRPr kumimoji="1" sz="1200">
                <a:solidFill>
                  <a:schemeClr val="tx1"/>
                </a:solidFill>
                <a:latin typeface="Arial" pitchFamily="34" charset="0"/>
                <a:ea typeface="新細明體" pitchFamily="18" charset="-120"/>
              </a:defRPr>
            </a:lvl4pPr>
            <a:lvl5pPr marL="2057400" indent="-228600" defTabSz="957263" eaLnBrk="0" hangingPunct="0">
              <a:spcBef>
                <a:spcPct val="30000"/>
              </a:spcBef>
              <a:defRPr kumimoji="1" sz="1200">
                <a:solidFill>
                  <a:schemeClr val="tx1"/>
                </a:solidFill>
                <a:latin typeface="Arial" pitchFamily="34" charset="0"/>
                <a:ea typeface="新細明體" pitchFamily="18" charset="-120"/>
              </a:defRPr>
            </a:lvl5pPr>
            <a:lvl6pPr marL="2514600" indent="-228600" defTabSz="95726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5726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5726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5726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2745E48D-5445-4E2C-AE81-87461D08B7A5}" type="slidenum">
              <a:rPr lang="en-US" altLang="zh-TW" sz="1300"/>
              <a:pPr algn="r" eaLnBrk="1" hangingPunct="1">
                <a:spcBef>
                  <a:spcPct val="0"/>
                </a:spcBef>
              </a:pPr>
              <a:t>8</a:t>
            </a:fld>
            <a:endParaRPr lang="en-US" altLang="zh-TW" sz="1300" dirty="0"/>
          </a:p>
        </p:txBody>
      </p:sp>
      <p:sp>
        <p:nvSpPr>
          <p:cNvPr id="99331" name="Rectangle 2"/>
          <p:cNvSpPr>
            <a:spLocks noGrp="1" noRot="1" noChangeAspect="1" noChangeArrowheads="1" noTextEdit="1"/>
          </p:cNvSpPr>
          <p:nvPr>
            <p:ph type="sldImg"/>
          </p:nvPr>
        </p:nvSpPr>
        <p:spPr>
          <a:xfrm>
            <a:off x="992188" y="768350"/>
            <a:ext cx="5116512" cy="3836988"/>
          </a:xfrm>
          <a:ln/>
        </p:spPr>
      </p:sp>
      <p:sp>
        <p:nvSpPr>
          <p:cNvPr id="99332" name="Rectangle 3"/>
          <p:cNvSpPr>
            <a:spLocks noGrp="1" noChangeArrowheads="1"/>
          </p:cNvSpPr>
          <p:nvPr>
            <p:ph type="body" idx="1"/>
          </p:nvPr>
        </p:nvSpPr>
        <p:spPr>
          <a:xfrm>
            <a:off x="711200" y="4860925"/>
            <a:ext cx="5676900" cy="4605338"/>
          </a:xfrm>
          <a:noFill/>
        </p:spPr>
        <p:txBody>
          <a:bodyPr lIns="95639" tIns="47821" rIns="95639" bIns="47821"/>
          <a:lstStyle/>
          <a:p>
            <a:pPr eaLnBrk="1" hangingPunct="1"/>
            <a:endParaRPr lang="zh-HK" altLang="zh-HK"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639" tIns="47821" rIns="95639" bIns="47821" anchor="b"/>
          <a:lstStyle>
            <a:lvl1pPr defTabSz="957263" eaLnBrk="0" hangingPunct="0">
              <a:spcBef>
                <a:spcPct val="30000"/>
              </a:spcBef>
              <a:defRPr kumimoji="1" sz="1200">
                <a:solidFill>
                  <a:schemeClr val="tx1"/>
                </a:solidFill>
                <a:latin typeface="Arial" pitchFamily="34" charset="0"/>
                <a:ea typeface="新細明體" pitchFamily="18" charset="-120"/>
              </a:defRPr>
            </a:lvl1pPr>
            <a:lvl2pPr marL="742950" indent="-285750" defTabSz="957263" eaLnBrk="0" hangingPunct="0">
              <a:spcBef>
                <a:spcPct val="30000"/>
              </a:spcBef>
              <a:defRPr kumimoji="1" sz="1200">
                <a:solidFill>
                  <a:schemeClr val="tx1"/>
                </a:solidFill>
                <a:latin typeface="Arial" pitchFamily="34" charset="0"/>
                <a:ea typeface="新細明體" pitchFamily="18" charset="-120"/>
              </a:defRPr>
            </a:lvl2pPr>
            <a:lvl3pPr marL="1143000" indent="-228600" defTabSz="957263" eaLnBrk="0" hangingPunct="0">
              <a:spcBef>
                <a:spcPct val="30000"/>
              </a:spcBef>
              <a:defRPr kumimoji="1" sz="1200">
                <a:solidFill>
                  <a:schemeClr val="tx1"/>
                </a:solidFill>
                <a:latin typeface="Arial" pitchFamily="34" charset="0"/>
                <a:ea typeface="新細明體" pitchFamily="18" charset="-120"/>
              </a:defRPr>
            </a:lvl3pPr>
            <a:lvl4pPr marL="1600200" indent="-228600" defTabSz="957263" eaLnBrk="0" hangingPunct="0">
              <a:spcBef>
                <a:spcPct val="30000"/>
              </a:spcBef>
              <a:defRPr kumimoji="1" sz="1200">
                <a:solidFill>
                  <a:schemeClr val="tx1"/>
                </a:solidFill>
                <a:latin typeface="Arial" pitchFamily="34" charset="0"/>
                <a:ea typeface="新細明體" pitchFamily="18" charset="-120"/>
              </a:defRPr>
            </a:lvl4pPr>
            <a:lvl5pPr marL="2057400" indent="-228600" defTabSz="957263" eaLnBrk="0" hangingPunct="0">
              <a:spcBef>
                <a:spcPct val="30000"/>
              </a:spcBef>
              <a:defRPr kumimoji="1" sz="1200">
                <a:solidFill>
                  <a:schemeClr val="tx1"/>
                </a:solidFill>
                <a:latin typeface="Arial" pitchFamily="34" charset="0"/>
                <a:ea typeface="新細明體" pitchFamily="18" charset="-120"/>
              </a:defRPr>
            </a:lvl5pPr>
            <a:lvl6pPr marL="2514600" indent="-228600" defTabSz="95726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5726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5726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5726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0600555B-B4DA-4E61-B8EC-CC1BA588F4C8}" type="slidenum">
              <a:rPr lang="en-US" altLang="zh-TW" sz="1300"/>
              <a:pPr algn="r" eaLnBrk="1" hangingPunct="1">
                <a:spcBef>
                  <a:spcPct val="0"/>
                </a:spcBef>
              </a:pPr>
              <a:t>9</a:t>
            </a:fld>
            <a:endParaRPr lang="en-US" altLang="zh-TW" sz="1300" dirty="0"/>
          </a:p>
        </p:txBody>
      </p:sp>
      <p:sp>
        <p:nvSpPr>
          <p:cNvPr id="100355" name="Rectangle 2"/>
          <p:cNvSpPr>
            <a:spLocks noGrp="1" noRot="1" noChangeAspect="1" noChangeArrowheads="1" noTextEdit="1"/>
          </p:cNvSpPr>
          <p:nvPr>
            <p:ph type="sldImg"/>
          </p:nvPr>
        </p:nvSpPr>
        <p:spPr>
          <a:xfrm>
            <a:off x="992188" y="768350"/>
            <a:ext cx="5116512" cy="3836988"/>
          </a:xfrm>
          <a:ln/>
        </p:spPr>
      </p:sp>
      <p:sp>
        <p:nvSpPr>
          <p:cNvPr id="100356" name="Rectangle 3"/>
          <p:cNvSpPr>
            <a:spLocks noGrp="1" noChangeArrowheads="1"/>
          </p:cNvSpPr>
          <p:nvPr>
            <p:ph type="body" idx="1"/>
          </p:nvPr>
        </p:nvSpPr>
        <p:spPr>
          <a:xfrm>
            <a:off x="708025" y="4860925"/>
            <a:ext cx="5683250" cy="4605338"/>
          </a:xfrm>
          <a:noFill/>
        </p:spPr>
        <p:txBody>
          <a:bodyPr lIns="95639" tIns="47821" rIns="95639" bIns="47821"/>
          <a:lstStyle/>
          <a:p>
            <a:pPr eaLnBrk="1" hangingPunct="1"/>
            <a:endParaRPr lang="zh-HK" altLang="zh-HK"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992188" y="768350"/>
            <a:ext cx="5114925" cy="3836988"/>
          </a:xfrm>
          <a:ln/>
        </p:spPr>
      </p:sp>
      <p:sp>
        <p:nvSpPr>
          <p:cNvPr id="101379" name="Rectangle 3"/>
          <p:cNvSpPr>
            <a:spLocks noGrp="1" noChangeArrowheads="1"/>
          </p:cNvSpPr>
          <p:nvPr>
            <p:ph type="body" idx="1"/>
          </p:nvPr>
        </p:nvSpPr>
        <p:spPr>
          <a:noFill/>
        </p:spPr>
        <p:txBody>
          <a:bodyPr/>
          <a:lstStyle/>
          <a:p>
            <a:endParaRPr lang="zh-TW"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2"/>
          <p:cNvSpPr txBox="1">
            <a:spLocks noGrp="1" noRot="1" noChangeAspect="1" noChangeArrowheads="1" noTextEdit="1"/>
          </p:cNvSpPr>
          <p:nvPr>
            <p:ph type="sldImg"/>
          </p:nvPr>
        </p:nvSpPr>
        <p:spPr>
          <a:xfrm>
            <a:off x="992188" y="777875"/>
            <a:ext cx="5116512" cy="38369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3" name="Rectangle 3"/>
          <p:cNvSpPr txBox="1">
            <a:spLocks noGrp="1" noChangeArrowheads="1"/>
          </p:cNvSpPr>
          <p:nvPr>
            <p:ph type="body" idx="1"/>
          </p:nvPr>
        </p:nvSpPr>
        <p:spPr>
          <a:xfrm>
            <a:off x="711200" y="4860925"/>
            <a:ext cx="5678488" cy="4603750"/>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a:xfrm>
            <a:off x="992188" y="768350"/>
            <a:ext cx="5114925" cy="3835400"/>
          </a:xfrm>
          <a:ln/>
        </p:spPr>
      </p:sp>
      <p:sp>
        <p:nvSpPr>
          <p:cNvPr id="103427" name="備忘稿版面配置區 2"/>
          <p:cNvSpPr>
            <a:spLocks noGrp="1"/>
          </p:cNvSpPr>
          <p:nvPr>
            <p:ph type="body" idx="1"/>
          </p:nvPr>
        </p:nvSpPr>
        <p:spPr>
          <a:noFill/>
        </p:spPr>
        <p:txBody>
          <a:bodyPr lIns="94636" tIns="47318" rIns="94636" bIns="47318"/>
          <a:lstStyle/>
          <a:p>
            <a:pPr eaLnBrk="1" hangingPunct="1">
              <a:spcBef>
                <a:spcPct val="0"/>
              </a:spcBef>
            </a:pPr>
            <a:endParaRPr lang="zh-TW" altLang="en-US" sz="1400" smtClean="0">
              <a:latin typeface="Arial" pitchFamily="34" charset="0"/>
            </a:endParaRPr>
          </a:p>
        </p:txBody>
      </p:sp>
      <p:sp>
        <p:nvSpPr>
          <p:cNvPr id="103428" name="投影片編號版面配置區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6" tIns="47318" rIns="94636" bIns="47318" anchor="b"/>
          <a:lstStyle>
            <a:lvl1pPr defTabSz="946150" eaLnBrk="0" hangingPunct="0">
              <a:spcBef>
                <a:spcPct val="30000"/>
              </a:spcBef>
              <a:defRPr kumimoji="1" sz="1200">
                <a:solidFill>
                  <a:schemeClr val="tx1"/>
                </a:solidFill>
                <a:latin typeface="Arial" pitchFamily="34" charset="0"/>
                <a:ea typeface="新細明體" pitchFamily="18" charset="-120"/>
              </a:defRPr>
            </a:lvl1pPr>
            <a:lvl2pPr marL="742950" indent="-285750" defTabSz="946150" eaLnBrk="0" hangingPunct="0">
              <a:spcBef>
                <a:spcPct val="30000"/>
              </a:spcBef>
              <a:defRPr kumimoji="1" sz="1200">
                <a:solidFill>
                  <a:schemeClr val="tx1"/>
                </a:solidFill>
                <a:latin typeface="Arial" pitchFamily="34" charset="0"/>
                <a:ea typeface="新細明體" pitchFamily="18" charset="-120"/>
              </a:defRPr>
            </a:lvl2pPr>
            <a:lvl3pPr marL="1143000" indent="-228600" defTabSz="946150" eaLnBrk="0" hangingPunct="0">
              <a:spcBef>
                <a:spcPct val="30000"/>
              </a:spcBef>
              <a:defRPr kumimoji="1" sz="1200">
                <a:solidFill>
                  <a:schemeClr val="tx1"/>
                </a:solidFill>
                <a:latin typeface="Arial" pitchFamily="34" charset="0"/>
                <a:ea typeface="新細明體" pitchFamily="18" charset="-120"/>
              </a:defRPr>
            </a:lvl3pPr>
            <a:lvl4pPr marL="1600200" indent="-228600" defTabSz="946150" eaLnBrk="0" hangingPunct="0">
              <a:spcBef>
                <a:spcPct val="30000"/>
              </a:spcBef>
              <a:defRPr kumimoji="1" sz="1200">
                <a:solidFill>
                  <a:schemeClr val="tx1"/>
                </a:solidFill>
                <a:latin typeface="Arial" pitchFamily="34" charset="0"/>
                <a:ea typeface="新細明體" pitchFamily="18" charset="-120"/>
              </a:defRPr>
            </a:lvl4pPr>
            <a:lvl5pPr marL="2057400" indent="-228600" defTabSz="946150" eaLnBrk="0" hangingPunct="0">
              <a:spcBef>
                <a:spcPct val="30000"/>
              </a:spcBef>
              <a:defRPr kumimoji="1" sz="1200">
                <a:solidFill>
                  <a:schemeClr val="tx1"/>
                </a:solidFill>
                <a:latin typeface="Arial" pitchFamily="34" charset="0"/>
                <a:ea typeface="新細明體" pitchFamily="18" charset="-120"/>
              </a:defRPr>
            </a:lvl5pPr>
            <a:lvl6pPr marL="25146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4615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72746E9D-53CA-4E6C-A59B-89D0F3E4AB6B}" type="slidenum">
              <a:rPr kumimoji="0" lang="zh-TW" altLang="en-US">
                <a:latin typeface="Calibri" pitchFamily="34" charset="0"/>
              </a:rPr>
              <a:pPr algn="r" eaLnBrk="1" hangingPunct="1">
                <a:spcBef>
                  <a:spcPct val="0"/>
                </a:spcBef>
              </a:pPr>
              <a:t>31</a:t>
            </a:fld>
            <a:endParaRPr kumimoji="0" lang="en-US" altLang="zh-TW"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022725" y="9720263"/>
            <a:ext cx="30749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2" tIns="47746" rIns="95492" bIns="47746" anchor="b"/>
          <a:lstStyle>
            <a:lvl1pPr defTabSz="955675" eaLnBrk="0" hangingPunct="0">
              <a:spcBef>
                <a:spcPct val="30000"/>
              </a:spcBef>
              <a:defRPr kumimoji="1" sz="1200">
                <a:solidFill>
                  <a:schemeClr val="tx1"/>
                </a:solidFill>
                <a:latin typeface="Arial" pitchFamily="34" charset="0"/>
                <a:ea typeface="新細明體" pitchFamily="18" charset="-120"/>
              </a:defRPr>
            </a:lvl1pPr>
            <a:lvl2pPr marL="742950" indent="-285750" defTabSz="955675" eaLnBrk="0" hangingPunct="0">
              <a:spcBef>
                <a:spcPct val="30000"/>
              </a:spcBef>
              <a:defRPr kumimoji="1" sz="1200">
                <a:solidFill>
                  <a:schemeClr val="tx1"/>
                </a:solidFill>
                <a:latin typeface="Arial" pitchFamily="34" charset="0"/>
                <a:ea typeface="新細明體" pitchFamily="18" charset="-120"/>
              </a:defRPr>
            </a:lvl2pPr>
            <a:lvl3pPr marL="1143000" indent="-228600" defTabSz="955675" eaLnBrk="0" hangingPunct="0">
              <a:spcBef>
                <a:spcPct val="30000"/>
              </a:spcBef>
              <a:defRPr kumimoji="1" sz="1200">
                <a:solidFill>
                  <a:schemeClr val="tx1"/>
                </a:solidFill>
                <a:latin typeface="Arial" pitchFamily="34" charset="0"/>
                <a:ea typeface="新細明體" pitchFamily="18" charset="-120"/>
              </a:defRPr>
            </a:lvl3pPr>
            <a:lvl4pPr marL="1600200" indent="-228600" defTabSz="955675" eaLnBrk="0" hangingPunct="0">
              <a:spcBef>
                <a:spcPct val="30000"/>
              </a:spcBef>
              <a:defRPr kumimoji="1" sz="1200">
                <a:solidFill>
                  <a:schemeClr val="tx1"/>
                </a:solidFill>
                <a:latin typeface="Arial" pitchFamily="34" charset="0"/>
                <a:ea typeface="新細明體" pitchFamily="18" charset="-120"/>
              </a:defRPr>
            </a:lvl4pPr>
            <a:lvl5pPr marL="2057400" indent="-228600" defTabSz="955675" eaLnBrk="0" hangingPunct="0">
              <a:spcBef>
                <a:spcPct val="30000"/>
              </a:spcBef>
              <a:defRPr kumimoji="1" sz="1200">
                <a:solidFill>
                  <a:schemeClr val="tx1"/>
                </a:solidFill>
                <a:latin typeface="Arial" pitchFamily="34" charset="0"/>
                <a:ea typeface="新細明體" pitchFamily="18" charset="-120"/>
              </a:defRPr>
            </a:lvl5pPr>
            <a:lvl6pPr marL="2514600" indent="-228600" defTabSz="955675"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55675"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55675"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55675"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66ACD96D-D3A7-4E28-A262-93F7596A1098}" type="slidenum">
              <a:rPr lang="en-US" altLang="zh-TW" sz="1300"/>
              <a:pPr algn="r" eaLnBrk="1" hangingPunct="1">
                <a:spcBef>
                  <a:spcPct val="0"/>
                </a:spcBef>
              </a:pPr>
              <a:t>36</a:t>
            </a:fld>
            <a:endParaRPr lang="en-US" altLang="zh-TW" sz="1300" dirty="0"/>
          </a:p>
        </p:txBody>
      </p:sp>
      <p:sp>
        <p:nvSpPr>
          <p:cNvPr id="105475" name="Rectangle 2"/>
          <p:cNvSpPr>
            <a:spLocks noGrp="1" noRot="1" noChangeAspect="1" noChangeArrowheads="1" noTextEdit="1"/>
          </p:cNvSpPr>
          <p:nvPr>
            <p:ph type="sldImg"/>
          </p:nvPr>
        </p:nvSpPr>
        <p:spPr>
          <a:xfrm>
            <a:off x="996950" y="766763"/>
            <a:ext cx="5114925" cy="3835400"/>
          </a:xfrm>
          <a:ln/>
        </p:spPr>
      </p:sp>
      <p:sp>
        <p:nvSpPr>
          <p:cNvPr id="105476" name="Rectangle 3"/>
          <p:cNvSpPr>
            <a:spLocks noGrp="1" noChangeArrowheads="1"/>
          </p:cNvSpPr>
          <p:nvPr>
            <p:ph type="body" idx="1"/>
          </p:nvPr>
        </p:nvSpPr>
        <p:spPr>
          <a:xfrm>
            <a:off x="946150" y="4860925"/>
            <a:ext cx="5207000" cy="4606925"/>
          </a:xfrm>
          <a:noFill/>
        </p:spPr>
        <p:txBody>
          <a:bodyPr lIns="95492" tIns="47746" rIns="95492" bIns="47746"/>
          <a:lstStyle/>
          <a:p>
            <a:r>
              <a:rPr lang="zh-TW" altLang="en-US" b="1" dirty="0" smtClean="0">
                <a:latin typeface="Arial" pitchFamily="34" charset="0"/>
              </a:rPr>
              <a:t>整合健保</a:t>
            </a:r>
            <a:r>
              <a:rPr lang="en-US" altLang="zh-TW" b="1" dirty="0" smtClean="0">
                <a:latin typeface="Arial" pitchFamily="34" charset="0"/>
              </a:rPr>
              <a:t>IC</a:t>
            </a:r>
            <a:r>
              <a:rPr lang="zh-TW" altLang="en-US" b="1" dirty="0" smtClean="0">
                <a:latin typeface="Arial" pitchFamily="34" charset="0"/>
              </a:rPr>
              <a:t>卡</a:t>
            </a:r>
            <a:r>
              <a:rPr lang="en-US" altLang="zh-TW" b="1" dirty="0" smtClean="0">
                <a:latin typeface="Arial" pitchFamily="34" charset="0"/>
              </a:rPr>
              <a:t>VPN</a:t>
            </a:r>
            <a:r>
              <a:rPr lang="zh-TW" altLang="en-US" b="1" dirty="0" smtClean="0">
                <a:latin typeface="Arial" pitchFamily="34" charset="0"/>
              </a:rPr>
              <a:t>網路</a:t>
            </a:r>
            <a:r>
              <a:rPr lang="zh-TW" altLang="en-US" b="1" dirty="0" smtClean="0">
                <a:latin typeface="新細明體" pitchFamily="18" charset="-120"/>
              </a:rPr>
              <a:t>、</a:t>
            </a:r>
            <a:r>
              <a:rPr lang="zh-TW" altLang="en-US" b="1" dirty="0" smtClean="0">
                <a:latin typeface="Arial" pitchFamily="34" charset="0"/>
              </a:rPr>
              <a:t> </a:t>
            </a:r>
            <a:r>
              <a:rPr lang="en-US" altLang="zh-TW" b="1" dirty="0" smtClean="0">
                <a:latin typeface="Arial" pitchFamily="34" charset="0"/>
              </a:rPr>
              <a:t>HIN</a:t>
            </a:r>
            <a:r>
              <a:rPr lang="zh-TW" altLang="en-US" b="1" dirty="0" smtClean="0">
                <a:latin typeface="Arial" pitchFamily="34" charset="0"/>
              </a:rPr>
              <a:t>網路及</a:t>
            </a:r>
            <a:r>
              <a:rPr lang="en-US" altLang="zh-TW" b="1" dirty="0" smtClean="0">
                <a:latin typeface="Arial" pitchFamily="34" charset="0"/>
              </a:rPr>
              <a:t>HCA</a:t>
            </a:r>
            <a:r>
              <a:rPr lang="zh-TW" altLang="en-US" b="1" dirty="0" smtClean="0">
                <a:latin typeface="Arial" pitchFamily="34" charset="0"/>
              </a:rPr>
              <a:t>認證機制</a:t>
            </a:r>
          </a:p>
          <a:p>
            <a:r>
              <a:rPr lang="zh-TW" altLang="en-US" b="1" dirty="0" smtClean="0">
                <a:solidFill>
                  <a:schemeClr val="accent2"/>
                </a:solidFill>
                <a:latin typeface="Arial" pitchFamily="34" charset="0"/>
              </a:rPr>
              <a:t>建立各層級醫療院所醫療資料交換之標準</a:t>
            </a:r>
          </a:p>
          <a:p>
            <a:r>
              <a:rPr lang="zh-TW" altLang="en-US" b="1" dirty="0" smtClean="0">
                <a:latin typeface="Arial" pitchFamily="34" charset="0"/>
              </a:rPr>
              <a:t>建立資訊與通信安全規範</a:t>
            </a:r>
          </a:p>
          <a:p>
            <a:r>
              <a:rPr lang="zh-TW" altLang="en-US" b="1" dirty="0" smtClean="0">
                <a:solidFill>
                  <a:schemeClr val="accent2"/>
                </a:solidFill>
                <a:latin typeface="Arial" pitchFamily="34" charset="0"/>
              </a:rPr>
              <a:t>建構衛生醫療大型資料庫與共通之資訊作業平臺 </a:t>
            </a:r>
          </a:p>
          <a:p>
            <a:r>
              <a:rPr lang="zh-TW" altLang="en-US" b="1" dirty="0" smtClean="0">
                <a:latin typeface="Arial" pitchFamily="34" charset="0"/>
              </a:rPr>
              <a:t>健保</a:t>
            </a:r>
            <a:r>
              <a:rPr lang="en-US" altLang="zh-TW" b="1" dirty="0" smtClean="0">
                <a:latin typeface="Arial" pitchFamily="34" charset="0"/>
              </a:rPr>
              <a:t>IC</a:t>
            </a:r>
            <a:r>
              <a:rPr lang="zh-TW" altLang="en-US" b="1" dirty="0" smtClean="0">
                <a:latin typeface="Arial" pitchFamily="34" charset="0"/>
              </a:rPr>
              <a:t>卡加值利用</a:t>
            </a:r>
            <a:r>
              <a:rPr lang="zh-TW" altLang="en-US" b="1" dirty="0" smtClean="0">
                <a:solidFill>
                  <a:schemeClr val="accent2"/>
                </a:solidFill>
                <a:latin typeface="Arial" pitchFamily="34" charset="0"/>
              </a:rPr>
              <a:t> </a:t>
            </a:r>
          </a:p>
          <a:p>
            <a:r>
              <a:rPr lang="zh-TW" altLang="en-US" b="1" dirty="0" smtClean="0">
                <a:solidFill>
                  <a:schemeClr val="accent2"/>
                </a:solidFill>
                <a:latin typeface="Arial" pitchFamily="34" charset="0"/>
              </a:rPr>
              <a:t>研究發展</a:t>
            </a:r>
            <a:r>
              <a:rPr lang="en-US" altLang="zh-TW" b="1" dirty="0" smtClean="0">
                <a:solidFill>
                  <a:schemeClr val="accent2"/>
                </a:solidFill>
                <a:latin typeface="Arial" pitchFamily="34" charset="0"/>
              </a:rPr>
              <a:t>HL7,DICOM</a:t>
            </a:r>
            <a:r>
              <a:rPr lang="zh-TW" altLang="en-US" b="1" dirty="0" smtClean="0">
                <a:solidFill>
                  <a:schemeClr val="accent2"/>
                </a:solidFill>
                <a:latin typeface="Arial" pitchFamily="34" charset="0"/>
              </a:rPr>
              <a:t>醫療資訊標準化整合技術</a:t>
            </a:r>
            <a:r>
              <a:rPr lang="en-US" altLang="zh-TW" b="1" dirty="0" smtClean="0">
                <a:solidFill>
                  <a:schemeClr val="accent2"/>
                </a:solidFill>
                <a:latin typeface="Arial" pitchFamily="34" charset="0"/>
              </a:rPr>
              <a:t>(IHE)</a:t>
            </a:r>
            <a:r>
              <a:rPr lang="zh-TW" altLang="en-US" b="1" dirty="0" smtClean="0">
                <a:solidFill>
                  <a:schemeClr val="accent2"/>
                </a:solidFill>
                <a:latin typeface="Arial" pitchFamily="34" charset="0"/>
              </a:rPr>
              <a:t>及進行試辦</a:t>
            </a:r>
            <a:r>
              <a:rPr lang="zh-TW" altLang="en-US" b="1" dirty="0" smtClean="0">
                <a:latin typeface="Arial" pitchFamily="34" charset="0"/>
              </a:rPr>
              <a:t> </a:t>
            </a:r>
          </a:p>
          <a:p>
            <a:endParaRPr lang="en-US" altLang="zh-TW"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a:xfrm>
            <a:off x="992188" y="768350"/>
            <a:ext cx="5116512" cy="3836988"/>
          </a:xfrm>
          <a:ln/>
        </p:spPr>
      </p:sp>
      <p:sp>
        <p:nvSpPr>
          <p:cNvPr id="106499" name="Rectangle 3"/>
          <p:cNvSpPr>
            <a:spLocks noGrp="1"/>
          </p:cNvSpPr>
          <p:nvPr>
            <p:ph type="body" idx="1"/>
          </p:nvPr>
        </p:nvSpPr>
        <p:spPr>
          <a:noFill/>
        </p:spPr>
        <p:txBody>
          <a:bodyPr lIns="99040" tIns="49520" rIns="99040" bIns="49520"/>
          <a:lstStyle/>
          <a:p>
            <a:endParaRPr lang="zh-TW"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6039622-1E2E-4140-B25F-4258E7AA07EF}" type="slidenum">
              <a:rPr lang="en-US" altLang="zh-TW"/>
              <a:pPr>
                <a:defRPr/>
              </a:pPr>
              <a:t>‹#›</a:t>
            </a:fld>
            <a:endParaRPr lang="en-US" altLang="zh-TW"/>
          </a:p>
        </p:txBody>
      </p:sp>
    </p:spTree>
    <p:extLst>
      <p:ext uri="{BB962C8B-B14F-4D97-AF65-F5344CB8AC3E}">
        <p14:creationId xmlns:p14="http://schemas.microsoft.com/office/powerpoint/2010/main" val="44173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DAF119D-D329-4F21-8B32-92A1D1071CA9}" type="slidenum">
              <a:rPr lang="en-US" altLang="zh-TW"/>
              <a:pPr>
                <a:defRPr/>
              </a:pPr>
              <a:t>‹#›</a:t>
            </a:fld>
            <a:endParaRPr lang="en-US" altLang="zh-TW"/>
          </a:p>
        </p:txBody>
      </p:sp>
    </p:spTree>
    <p:extLst>
      <p:ext uri="{BB962C8B-B14F-4D97-AF65-F5344CB8AC3E}">
        <p14:creationId xmlns:p14="http://schemas.microsoft.com/office/powerpoint/2010/main" val="154429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621B1EC-14D2-422F-A2B6-1869D7F07C2A}" type="slidenum">
              <a:rPr lang="en-US" altLang="zh-TW"/>
              <a:pPr>
                <a:defRPr/>
              </a:pPr>
              <a:t>‹#›</a:t>
            </a:fld>
            <a:endParaRPr lang="en-US" altLang="zh-TW"/>
          </a:p>
        </p:txBody>
      </p:sp>
    </p:spTree>
    <p:extLst>
      <p:ext uri="{BB962C8B-B14F-4D97-AF65-F5344CB8AC3E}">
        <p14:creationId xmlns:p14="http://schemas.microsoft.com/office/powerpoint/2010/main" val="402549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04A939C-168C-4F52-B5FD-C17D05444554}" type="slidenum">
              <a:rPr lang="en-US" altLang="zh-TW"/>
              <a:pPr>
                <a:defRPr/>
              </a:pPr>
              <a:t>‹#›</a:t>
            </a:fld>
            <a:endParaRPr lang="en-US" altLang="zh-TW"/>
          </a:p>
        </p:txBody>
      </p:sp>
    </p:spTree>
    <p:extLst>
      <p:ext uri="{BB962C8B-B14F-4D97-AF65-F5344CB8AC3E}">
        <p14:creationId xmlns:p14="http://schemas.microsoft.com/office/powerpoint/2010/main" val="1411006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11315B2-C79A-4A4D-8669-1EACD081D104}" type="slidenum">
              <a:rPr lang="en-US" altLang="zh-TW"/>
              <a:pPr>
                <a:defRPr/>
              </a:pPr>
              <a:t>‹#›</a:t>
            </a:fld>
            <a:endParaRPr lang="en-US" altLang="zh-TW"/>
          </a:p>
        </p:txBody>
      </p:sp>
    </p:spTree>
    <p:extLst>
      <p:ext uri="{BB962C8B-B14F-4D97-AF65-F5344CB8AC3E}">
        <p14:creationId xmlns:p14="http://schemas.microsoft.com/office/powerpoint/2010/main" val="108307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5381B3D-0C4F-46B8-8193-98EEC5C9D8E6}" type="slidenum">
              <a:rPr lang="en-US" altLang="zh-TW"/>
              <a:pPr>
                <a:defRPr/>
              </a:pPr>
              <a:t>‹#›</a:t>
            </a:fld>
            <a:endParaRPr lang="en-US" altLang="zh-TW"/>
          </a:p>
        </p:txBody>
      </p:sp>
    </p:spTree>
    <p:extLst>
      <p:ext uri="{BB962C8B-B14F-4D97-AF65-F5344CB8AC3E}">
        <p14:creationId xmlns:p14="http://schemas.microsoft.com/office/powerpoint/2010/main" val="33221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7F658CC-E4E0-40A0-8F5E-D112A48C2835}" type="slidenum">
              <a:rPr lang="en-US" altLang="zh-TW"/>
              <a:pPr>
                <a:defRPr/>
              </a:pPr>
              <a:t>‹#›</a:t>
            </a:fld>
            <a:endParaRPr lang="en-US" altLang="zh-TW"/>
          </a:p>
        </p:txBody>
      </p:sp>
    </p:spTree>
    <p:extLst>
      <p:ext uri="{BB962C8B-B14F-4D97-AF65-F5344CB8AC3E}">
        <p14:creationId xmlns:p14="http://schemas.microsoft.com/office/powerpoint/2010/main" val="2223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AD117AC-8997-478C-9F2A-9B06782637E3}" type="slidenum">
              <a:rPr lang="en-US" altLang="zh-TW"/>
              <a:pPr>
                <a:defRPr/>
              </a:pPr>
              <a:t>‹#›</a:t>
            </a:fld>
            <a:endParaRPr lang="en-US" altLang="zh-TW"/>
          </a:p>
        </p:txBody>
      </p:sp>
    </p:spTree>
    <p:extLst>
      <p:ext uri="{BB962C8B-B14F-4D97-AF65-F5344CB8AC3E}">
        <p14:creationId xmlns:p14="http://schemas.microsoft.com/office/powerpoint/2010/main" val="424594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70DDF7DF-6347-43C0-8FDF-F56CB794A1A9}" type="slidenum">
              <a:rPr lang="en-US" altLang="zh-TW"/>
              <a:pPr>
                <a:defRPr/>
              </a:pPr>
              <a:t>‹#›</a:t>
            </a:fld>
            <a:endParaRPr lang="en-US" altLang="zh-TW"/>
          </a:p>
        </p:txBody>
      </p:sp>
    </p:spTree>
    <p:extLst>
      <p:ext uri="{BB962C8B-B14F-4D97-AF65-F5344CB8AC3E}">
        <p14:creationId xmlns:p14="http://schemas.microsoft.com/office/powerpoint/2010/main" val="387904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6C87772-E46C-4A4F-9449-375CD0B40565}" type="slidenum">
              <a:rPr lang="en-US" altLang="zh-TW"/>
              <a:pPr>
                <a:defRPr/>
              </a:pPr>
              <a:t>‹#›</a:t>
            </a:fld>
            <a:endParaRPr lang="en-US" altLang="zh-TW"/>
          </a:p>
        </p:txBody>
      </p:sp>
    </p:spTree>
    <p:extLst>
      <p:ext uri="{BB962C8B-B14F-4D97-AF65-F5344CB8AC3E}">
        <p14:creationId xmlns:p14="http://schemas.microsoft.com/office/powerpoint/2010/main" val="117261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E2982D9-A8AD-4A4D-9931-A43F0888A437}" type="slidenum">
              <a:rPr lang="en-US" altLang="zh-TW"/>
              <a:pPr>
                <a:defRPr/>
              </a:pPr>
              <a:t>‹#›</a:t>
            </a:fld>
            <a:endParaRPr lang="en-US" altLang="zh-TW"/>
          </a:p>
        </p:txBody>
      </p:sp>
    </p:spTree>
    <p:extLst>
      <p:ext uri="{BB962C8B-B14F-4D97-AF65-F5344CB8AC3E}">
        <p14:creationId xmlns:p14="http://schemas.microsoft.com/office/powerpoint/2010/main" val="260833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364A21FD-1BD3-4896-A3C5-32CA4221518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新細明體" pitchFamily="18" charset="-120"/>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PMingLiU" pitchFamily="18" charset="-120"/>
        </a:defRPr>
      </a:lvl6pPr>
      <a:lvl7pPr marL="914400" algn="ctr" rtl="0" fontAlgn="base">
        <a:spcBef>
          <a:spcPct val="0"/>
        </a:spcBef>
        <a:spcAft>
          <a:spcPct val="0"/>
        </a:spcAft>
        <a:defRPr kumimoji="1" sz="4400">
          <a:solidFill>
            <a:schemeClr val="tx2"/>
          </a:solidFill>
          <a:latin typeface="Arial" charset="0"/>
          <a:ea typeface="PMingLiU" pitchFamily="18" charset="-120"/>
        </a:defRPr>
      </a:lvl7pPr>
      <a:lvl8pPr marL="1371600" algn="ctr" rtl="0" fontAlgn="base">
        <a:spcBef>
          <a:spcPct val="0"/>
        </a:spcBef>
        <a:spcAft>
          <a:spcPct val="0"/>
        </a:spcAft>
        <a:defRPr kumimoji="1" sz="4400">
          <a:solidFill>
            <a:schemeClr val="tx2"/>
          </a:solidFill>
          <a:latin typeface="Arial" charset="0"/>
          <a:ea typeface="PMingLiU" pitchFamily="18" charset="-120"/>
        </a:defRPr>
      </a:lvl8pPr>
      <a:lvl9pPr marL="1828800" algn="ctr" rtl="0" fontAlgn="base">
        <a:spcBef>
          <a:spcPct val="0"/>
        </a:spcBef>
        <a:spcAft>
          <a:spcPct val="0"/>
        </a:spcAft>
        <a:defRPr kumimoji="1" sz="4400">
          <a:solidFill>
            <a:schemeClr val="tx2"/>
          </a:solidFill>
          <a:latin typeface="Arial" charset="0"/>
          <a:ea typeface="PMingLiU"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新細明體"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新細明體"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新細明體"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8.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oleObject" Target="../embeddings/oleObject6.bin"/><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4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emf"/><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paper.pccu.edu.tw/photo/2004518121320.JP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facebook.com/events/301661200025875/?ref=4&amp;action_history=nul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worldlifeexpectancy.com/country-health-profile/bangladesh" TargetMode="External"/><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hyperlink" Target="https://www.youtube.com/watch?v=Y4hKgqu_J_M"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image" Target="../media/image87.emf"/><Relationship Id="rId18" Type="http://schemas.openxmlformats.org/officeDocument/2006/relationships/oleObject" Target="../embeddings/oleObject13.bin"/><Relationship Id="rId26" Type="http://schemas.openxmlformats.org/officeDocument/2006/relationships/oleObject" Target="../embeddings/oleObject15.bin"/><Relationship Id="rId3" Type="http://schemas.openxmlformats.org/officeDocument/2006/relationships/notesSlide" Target="../notesSlides/notesSlide22.xml"/><Relationship Id="rId21" Type="http://schemas.openxmlformats.org/officeDocument/2006/relationships/image" Target="../media/image96.wmf"/><Relationship Id="rId7" Type="http://schemas.openxmlformats.org/officeDocument/2006/relationships/image" Target="../media/image85.emf"/><Relationship Id="rId12" Type="http://schemas.openxmlformats.org/officeDocument/2006/relationships/oleObject" Target="../embeddings/oleObject10.bin"/><Relationship Id="rId17" Type="http://schemas.openxmlformats.org/officeDocument/2006/relationships/oleObject" Target="../embeddings/oleObject12.bin"/><Relationship Id="rId25" Type="http://schemas.openxmlformats.org/officeDocument/2006/relationships/oleObject" Target="../embeddings/oleObject14.bin"/><Relationship Id="rId2" Type="http://schemas.openxmlformats.org/officeDocument/2006/relationships/slideLayout" Target="../slideLayouts/slideLayout7.xml"/><Relationship Id="rId16" Type="http://schemas.openxmlformats.org/officeDocument/2006/relationships/image" Target="../media/image93.wmf"/><Relationship Id="rId20" Type="http://schemas.openxmlformats.org/officeDocument/2006/relationships/image" Target="../media/image95.wmf"/><Relationship Id="rId29" Type="http://schemas.openxmlformats.org/officeDocument/2006/relationships/image" Target="../media/image90.emf"/><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86.emf"/><Relationship Id="rId24" Type="http://schemas.openxmlformats.org/officeDocument/2006/relationships/image" Target="../media/image99.wmf"/><Relationship Id="rId5" Type="http://schemas.openxmlformats.org/officeDocument/2006/relationships/image" Target="../media/image84.emf"/><Relationship Id="rId15" Type="http://schemas.openxmlformats.org/officeDocument/2006/relationships/image" Target="../media/image88.emf"/><Relationship Id="rId23" Type="http://schemas.openxmlformats.org/officeDocument/2006/relationships/image" Target="../media/image98.wmf"/><Relationship Id="rId28" Type="http://schemas.openxmlformats.org/officeDocument/2006/relationships/oleObject" Target="../embeddings/oleObject16.bin"/><Relationship Id="rId10" Type="http://schemas.openxmlformats.org/officeDocument/2006/relationships/oleObject" Target="../embeddings/oleObject9.bin"/><Relationship Id="rId19" Type="http://schemas.openxmlformats.org/officeDocument/2006/relationships/image" Target="../media/image94.wmf"/><Relationship Id="rId31" Type="http://schemas.openxmlformats.org/officeDocument/2006/relationships/oleObject" Target="../embeddings/oleObject18.bin"/><Relationship Id="rId4" Type="http://schemas.openxmlformats.org/officeDocument/2006/relationships/oleObject" Target="../embeddings/oleObject7.bin"/><Relationship Id="rId9" Type="http://schemas.openxmlformats.org/officeDocument/2006/relationships/image" Target="../media/image92.jpeg"/><Relationship Id="rId14" Type="http://schemas.openxmlformats.org/officeDocument/2006/relationships/oleObject" Target="../embeddings/oleObject11.bin"/><Relationship Id="rId22" Type="http://schemas.openxmlformats.org/officeDocument/2006/relationships/image" Target="../media/image97.wmf"/><Relationship Id="rId27" Type="http://schemas.openxmlformats.org/officeDocument/2006/relationships/image" Target="../media/image89.emf"/><Relationship Id="rId30" Type="http://schemas.openxmlformats.org/officeDocument/2006/relationships/oleObject" Target="../embeddings/oleObject17.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4.jpeg"/><Relationship Id="rId18" Type="http://schemas.openxmlformats.org/officeDocument/2006/relationships/image" Target="../media/image18.jpeg"/><Relationship Id="rId3" Type="http://schemas.openxmlformats.org/officeDocument/2006/relationships/notesSlide" Target="../notesSlides/notesSlide4.xml"/><Relationship Id="rId21" Type="http://schemas.openxmlformats.org/officeDocument/2006/relationships/oleObject" Target="../embeddings/oleObject5.bin"/><Relationship Id="rId7" Type="http://schemas.openxmlformats.org/officeDocument/2006/relationships/image" Target="../media/image10.wmf"/><Relationship Id="rId12" Type="http://schemas.openxmlformats.org/officeDocument/2006/relationships/image" Target="../media/image13.wmf"/><Relationship Id="rId17" Type="http://schemas.openxmlformats.org/officeDocument/2006/relationships/image" Target="../media/image17.jpeg"/><Relationship Id="rId2" Type="http://schemas.openxmlformats.org/officeDocument/2006/relationships/slideLayout" Target="../slideLayouts/slideLayout7.xml"/><Relationship Id="rId16" Type="http://schemas.openxmlformats.org/officeDocument/2006/relationships/hyperlink" Target="http://www.phonedaily.com/mobile/phone/?prod_id=1967" TargetMode="External"/><Relationship Id="rId20" Type="http://schemas.openxmlformats.org/officeDocument/2006/relationships/image" Target="../media/image2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9.png"/><Relationship Id="rId15" Type="http://schemas.openxmlformats.org/officeDocument/2006/relationships/image" Target="../media/image16.jpeg"/><Relationship Id="rId10" Type="http://schemas.openxmlformats.org/officeDocument/2006/relationships/oleObject" Target="../embeddings/oleObject3.bin"/><Relationship Id="rId19"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0" y="620713"/>
            <a:ext cx="9144000" cy="1470025"/>
          </a:xfrm>
        </p:spPr>
        <p:txBody>
          <a:bodyPr/>
          <a:lstStyle/>
          <a:p>
            <a:r>
              <a:rPr lang="en-US" altLang="zh-TW" sz="4000" dirty="0" smtClean="0"/>
              <a:t>Health Information Database Application</a:t>
            </a:r>
            <a:r>
              <a:rPr lang="en-US" altLang="zh-TW" b="1" dirty="0" smtClean="0"/>
              <a:t/>
            </a:r>
            <a:br>
              <a:rPr lang="en-US" altLang="zh-TW" b="1" dirty="0" smtClean="0"/>
            </a:br>
            <a:r>
              <a:rPr lang="zh-TW" altLang="en-US" sz="4000" dirty="0" smtClean="0">
                <a:latin typeface="標楷體" pitchFamily="65" charset="-120"/>
                <a:ea typeface="標楷體" pitchFamily="65" charset="-120"/>
              </a:rPr>
              <a:t>巨量醫療健康生活資料分析與應用</a:t>
            </a:r>
            <a:br>
              <a:rPr lang="zh-TW" altLang="en-US" sz="4000" dirty="0" smtClean="0">
                <a:latin typeface="標楷體" pitchFamily="65" charset="-120"/>
                <a:ea typeface="標楷體" pitchFamily="65" charset="-120"/>
              </a:rPr>
            </a:br>
            <a:r>
              <a:rPr lang="en-US" altLang="zh-TW" sz="4000" dirty="0" smtClean="0">
                <a:ea typeface="標楷體" pitchFamily="65" charset="-120"/>
              </a:rPr>
              <a:t>Big Data for Biomedical Applications</a:t>
            </a:r>
            <a:endParaRPr lang="zh-TW" altLang="en-US" sz="4000" dirty="0" smtClean="0">
              <a:ea typeface="標楷體" pitchFamily="65" charset="-120"/>
            </a:endParaRPr>
          </a:p>
        </p:txBody>
      </p:sp>
      <p:sp>
        <p:nvSpPr>
          <p:cNvPr id="2051" name="副標題 2"/>
          <p:cNvSpPr>
            <a:spLocks noGrp="1"/>
          </p:cNvSpPr>
          <p:nvPr>
            <p:ph type="subTitle" idx="1"/>
          </p:nvPr>
        </p:nvSpPr>
        <p:spPr>
          <a:xfrm>
            <a:off x="3857625" y="2998540"/>
            <a:ext cx="5043488" cy="2951162"/>
          </a:xfrm>
        </p:spPr>
        <p:txBody>
          <a:bodyPr/>
          <a:lstStyle/>
          <a:p>
            <a:pPr eaLnBrk="1" hangingPunct="1">
              <a:lnSpc>
                <a:spcPct val="80000"/>
              </a:lnSpc>
            </a:pPr>
            <a:r>
              <a:rPr lang="en-US" altLang="zh-TW" sz="2400" dirty="0" err="1" smtClean="0">
                <a:ea typeface="標楷體" pitchFamily="65" charset="-120"/>
              </a:rPr>
              <a:t>Chien-Yeh</a:t>
            </a:r>
            <a:r>
              <a:rPr lang="en-US" altLang="zh-TW" sz="2400" dirty="0" smtClean="0">
                <a:ea typeface="標楷體" pitchFamily="65" charset="-120"/>
              </a:rPr>
              <a:t> Hsu </a:t>
            </a:r>
            <a:r>
              <a:rPr lang="zh-TW" altLang="en-US" sz="2400" dirty="0" smtClean="0">
                <a:ea typeface="標楷體" pitchFamily="65" charset="-120"/>
              </a:rPr>
              <a:t>徐建業 </a:t>
            </a:r>
            <a:r>
              <a:rPr lang="en-US" altLang="zh-TW" sz="2400" dirty="0" smtClean="0">
                <a:ea typeface="標楷體" pitchFamily="65" charset="-120"/>
              </a:rPr>
              <a:t>PhD</a:t>
            </a:r>
          </a:p>
          <a:p>
            <a:pPr eaLnBrk="1" hangingPunct="1">
              <a:lnSpc>
                <a:spcPct val="80000"/>
              </a:lnSpc>
            </a:pPr>
            <a:r>
              <a:rPr lang="zh-TW" altLang="en-US" sz="2400" dirty="0" smtClean="0">
                <a:ea typeface="標楷體" pitchFamily="65" charset="-120"/>
              </a:rPr>
              <a:t>臺北護理健康大學資訊管理系所</a:t>
            </a:r>
            <a:endParaRPr lang="en-US" altLang="zh-TW" sz="2400" dirty="0" smtClean="0">
              <a:ea typeface="標楷體" pitchFamily="65" charset="-120"/>
            </a:endParaRPr>
          </a:p>
          <a:p>
            <a:pPr eaLnBrk="1" hangingPunct="1">
              <a:lnSpc>
                <a:spcPct val="80000"/>
              </a:lnSpc>
            </a:pPr>
            <a:r>
              <a:rPr lang="en-US" altLang="zh-TW" sz="2400" dirty="0" smtClean="0">
                <a:ea typeface="標楷體" pitchFamily="65" charset="-120"/>
              </a:rPr>
              <a:t> National Taipei University of Nursing and Health Sciences </a:t>
            </a:r>
          </a:p>
          <a:p>
            <a:pPr eaLnBrk="1" hangingPunct="1">
              <a:lnSpc>
                <a:spcPct val="80000"/>
              </a:lnSpc>
            </a:pPr>
            <a:r>
              <a:rPr lang="zh-TW" altLang="en-US" sz="2400" dirty="0" smtClean="0">
                <a:latin typeface="標楷體" pitchFamily="65" charset="-120"/>
                <a:ea typeface="標楷體" pitchFamily="65" charset="-120"/>
              </a:rPr>
              <a:t>臺北醫學大學醫學資訊研究所</a:t>
            </a:r>
          </a:p>
          <a:p>
            <a:pPr>
              <a:lnSpc>
                <a:spcPct val="80000"/>
              </a:lnSpc>
            </a:pPr>
            <a:r>
              <a:rPr lang="en-US" altLang="zh-TW" sz="2400" dirty="0" smtClean="0"/>
              <a:t>Taipei Medical University</a:t>
            </a:r>
          </a:p>
          <a:p>
            <a:pPr eaLnBrk="1" hangingPunct="1">
              <a:lnSpc>
                <a:spcPct val="80000"/>
              </a:lnSpc>
            </a:pPr>
            <a:r>
              <a:rPr lang="zh-TW" altLang="en-US" sz="2400" dirty="0" smtClean="0">
                <a:latin typeface="標楷體" pitchFamily="65" charset="-120"/>
                <a:ea typeface="標楷體" pitchFamily="65" charset="-120"/>
              </a:rPr>
              <a:t>台灣醫學資訊學會</a:t>
            </a:r>
          </a:p>
          <a:p>
            <a:pPr eaLnBrk="1" hangingPunct="1">
              <a:lnSpc>
                <a:spcPct val="80000"/>
              </a:lnSpc>
            </a:pPr>
            <a:r>
              <a:rPr lang="en-US" altLang="zh-TW" sz="2400" dirty="0" smtClean="0"/>
              <a:t>Taiwan Association for Medical Informatics TAMI</a:t>
            </a:r>
          </a:p>
          <a:p>
            <a:pPr eaLnBrk="1" hangingPunct="1">
              <a:lnSpc>
                <a:spcPct val="80000"/>
              </a:lnSpc>
            </a:pPr>
            <a:endParaRPr lang="zh-TW" altLang="en-US" sz="1800" dirty="0" smtClean="0"/>
          </a:p>
        </p:txBody>
      </p:sp>
      <p:sp>
        <p:nvSpPr>
          <p:cNvPr id="205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fld id="{A8C32044-B182-4E16-839A-C13FD1B0632B}" type="slidenum">
              <a:rPr lang="en-US" altLang="zh-TW" sz="1400" smtClean="0"/>
              <a:pPr eaLnBrk="1" hangingPunct="1">
                <a:spcBef>
                  <a:spcPct val="0"/>
                </a:spcBef>
                <a:buFontTx/>
                <a:buNone/>
              </a:pPr>
              <a:t>1</a:t>
            </a:fld>
            <a:endParaRPr lang="en-US" altLang="zh-TW" sz="1400" dirty="0" smtClean="0"/>
          </a:p>
        </p:txBody>
      </p:sp>
      <p:pic>
        <p:nvPicPr>
          <p:cNvPr id="2053" name="Picture 11" descr="TAMI_LOGO_blue_300dp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996952"/>
            <a:ext cx="21955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TMU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068390"/>
            <a:ext cx="14319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0"/>
          <p:cNvSpPr txBox="1">
            <a:spLocks noChangeArrowheads="1"/>
          </p:cNvSpPr>
          <p:nvPr/>
        </p:nvSpPr>
        <p:spPr bwMode="auto">
          <a:xfrm>
            <a:off x="69850" y="6237312"/>
            <a:ext cx="8212505" cy="6463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r>
              <a:rPr lang="en-US" altLang="zh-TW" dirty="0" smtClean="0"/>
              <a:t>2015-</a:t>
            </a:r>
            <a:r>
              <a:rPr lang="zh-TW" altLang="zh-TW" b="1" dirty="0"/>
              <a:t>教育部「</a:t>
            </a:r>
            <a:r>
              <a:rPr lang="en-US" altLang="zh-TW" b="1" dirty="0"/>
              <a:t>104</a:t>
            </a:r>
            <a:r>
              <a:rPr lang="zh-TW" altLang="zh-TW" b="1" dirty="0"/>
              <a:t>年校務行政</a:t>
            </a:r>
            <a:r>
              <a:rPr lang="en-US" altLang="zh-TW" b="1" dirty="0"/>
              <a:t>e</a:t>
            </a:r>
            <a:r>
              <a:rPr lang="zh-TW" altLang="zh-TW" b="1" dirty="0"/>
              <a:t>化交流服務計畫</a:t>
            </a:r>
            <a:r>
              <a:rPr lang="zh-TW" altLang="zh-TW" b="1" dirty="0" smtClean="0"/>
              <a:t>」</a:t>
            </a:r>
            <a:r>
              <a:rPr lang="zh-TW" altLang="zh-TW" dirty="0"/>
              <a:t>巨量醫療健康資料分析與應用</a:t>
            </a:r>
          </a:p>
          <a:p>
            <a:pPr eaLnBrk="1" hangingPunct="1">
              <a:defRPr/>
            </a:pPr>
            <a:r>
              <a:rPr lang="zh-TW" altLang="en-US" dirty="0" smtClean="0"/>
              <a:t> </a:t>
            </a:r>
            <a:endParaRPr lang="zh-TW" altLang="en-US" dirty="0" smtClean="0">
              <a:latin typeface="Times New Roman" pitchFamily="18" charset="0"/>
              <a:ea typeface="標楷體" pitchFamily="65" charset="-120"/>
              <a:cs typeface="Times New Roman" pitchFamily="18" charset="0"/>
            </a:endParaRPr>
          </a:p>
        </p:txBody>
      </p:sp>
      <p:pic>
        <p:nvPicPr>
          <p:cNvPr id="205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4220915"/>
            <a:ext cx="1439862"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ccewei.MOH\桌面\EEC架構圖_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713788"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3" name="Text Box 3"/>
          <p:cNvSpPr txBox="1">
            <a:spLocks noChangeArrowheads="1"/>
          </p:cNvSpPr>
          <p:nvPr/>
        </p:nvSpPr>
        <p:spPr bwMode="auto">
          <a:xfrm>
            <a:off x="5940425" y="476250"/>
            <a:ext cx="2781300" cy="39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2000" dirty="0">
                <a:solidFill>
                  <a:srgbClr val="FFFF00"/>
                </a:solidFill>
                <a:latin typeface="Arial" charset="0"/>
                <a:ea typeface="新細明體" charset="-120"/>
              </a:rPr>
              <a:t>EMR Exchange Center</a:t>
            </a:r>
          </a:p>
        </p:txBody>
      </p:sp>
      <p:sp>
        <p:nvSpPr>
          <p:cNvPr id="353284" name="Text Box 4"/>
          <p:cNvSpPr txBox="1">
            <a:spLocks noChangeArrowheads="1"/>
          </p:cNvSpPr>
          <p:nvPr/>
        </p:nvSpPr>
        <p:spPr bwMode="auto">
          <a:xfrm>
            <a:off x="3635375" y="1412875"/>
            <a:ext cx="206692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National EEC Center</a:t>
            </a:r>
          </a:p>
        </p:txBody>
      </p:sp>
      <p:sp>
        <p:nvSpPr>
          <p:cNvPr id="353285" name="Text Box 5"/>
          <p:cNvSpPr txBox="1">
            <a:spLocks noChangeArrowheads="1"/>
          </p:cNvSpPr>
          <p:nvPr/>
        </p:nvSpPr>
        <p:spPr bwMode="auto">
          <a:xfrm>
            <a:off x="611188" y="1196975"/>
            <a:ext cx="1965325" cy="581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zh-TW" sz="1600" dirty="0">
                <a:latin typeface="Arial" charset="0"/>
                <a:ea typeface="新細明體" charset="-120"/>
              </a:rPr>
              <a:t>EMR providing Hospitals</a:t>
            </a:r>
          </a:p>
        </p:txBody>
      </p:sp>
      <p:sp>
        <p:nvSpPr>
          <p:cNvPr id="353286" name="Text Box 6"/>
          <p:cNvSpPr txBox="1">
            <a:spLocks noChangeArrowheads="1"/>
          </p:cNvSpPr>
          <p:nvPr/>
        </p:nvSpPr>
        <p:spPr bwMode="auto">
          <a:xfrm>
            <a:off x="5940425" y="1268413"/>
            <a:ext cx="244792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zh-TW" sz="1600" dirty="0">
                <a:latin typeface="Arial" charset="0"/>
                <a:ea typeface="新細明體" charset="-120"/>
              </a:rPr>
              <a:t>EMR Reading Hospitals</a:t>
            </a:r>
          </a:p>
        </p:txBody>
      </p:sp>
      <p:sp>
        <p:nvSpPr>
          <p:cNvPr id="353287" name="Text Box 7"/>
          <p:cNvSpPr txBox="1">
            <a:spLocks noChangeArrowheads="1"/>
          </p:cNvSpPr>
          <p:nvPr/>
        </p:nvSpPr>
        <p:spPr bwMode="auto">
          <a:xfrm>
            <a:off x="6372225" y="5589588"/>
            <a:ext cx="2305050" cy="581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zh-TW" sz="1600" dirty="0">
                <a:latin typeface="Arial" charset="0"/>
                <a:ea typeface="新細明體" charset="-120"/>
              </a:rPr>
              <a:t>Download, Querying, and Reading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EC研考會_海報_(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88913"/>
            <a:ext cx="8982075"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3"/>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a:defRPr/>
            </a:pPr>
            <a:fld id="{B3BEBBD2-B449-4DFB-AB79-DC748A880B94}" type="slidenum">
              <a:rPr kumimoji="0" lang="en-US" altLang="zh-TW" sz="1400">
                <a:solidFill>
                  <a:srgbClr val="FFFFFF"/>
                </a:solidFill>
                <a:latin typeface="Times New Roman" pitchFamily="18" charset="0"/>
                <a:ea typeface="標楷體" pitchFamily="65" charset="-120"/>
                <a:cs typeface="+mj-cs"/>
              </a:rPr>
              <a:pPr algn="ctr">
                <a:defRPr/>
              </a:pPr>
              <a:t>11</a:t>
            </a:fld>
            <a:endParaRPr kumimoji="0" lang="en-US" altLang="zh-TW" sz="1400" dirty="0">
              <a:solidFill>
                <a:srgbClr val="FFFFFF"/>
              </a:solidFill>
              <a:latin typeface="Times New Roman" pitchFamily="18" charset="0"/>
              <a:ea typeface="標楷體" pitchFamily="65" charset="-120"/>
              <a:cs typeface="+mj-cs"/>
            </a:endParaRPr>
          </a:p>
        </p:txBody>
      </p:sp>
      <p:sp>
        <p:nvSpPr>
          <p:cNvPr id="354308" name="Text Box 4"/>
          <p:cNvSpPr txBox="1">
            <a:spLocks noChangeArrowheads="1"/>
          </p:cNvSpPr>
          <p:nvPr/>
        </p:nvSpPr>
        <p:spPr bwMode="auto">
          <a:xfrm>
            <a:off x="1403350" y="0"/>
            <a:ext cx="2486025" cy="611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b="1" dirty="0">
                <a:latin typeface="Arial" charset="0"/>
                <a:ea typeface="新細明體" charset="-120"/>
              </a:rPr>
              <a:t>Ministry of Health</a:t>
            </a:r>
          </a:p>
          <a:p>
            <a:pPr>
              <a:defRPr/>
            </a:pPr>
            <a:r>
              <a:rPr lang="en-US" altLang="zh-TW" sz="1600" b="1" dirty="0">
                <a:latin typeface="Arial" charset="0"/>
                <a:ea typeface="新細明體" charset="-120"/>
              </a:rPr>
              <a:t>Image Exchange Center</a:t>
            </a:r>
          </a:p>
        </p:txBody>
      </p:sp>
      <p:sp>
        <p:nvSpPr>
          <p:cNvPr id="354309" name="Text Box 5"/>
          <p:cNvSpPr txBox="1">
            <a:spLocks noChangeArrowheads="1"/>
          </p:cNvSpPr>
          <p:nvPr/>
        </p:nvSpPr>
        <p:spPr bwMode="auto">
          <a:xfrm>
            <a:off x="827088" y="765175"/>
            <a:ext cx="2386012"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Health Insurance Center</a:t>
            </a:r>
          </a:p>
        </p:txBody>
      </p:sp>
      <p:sp>
        <p:nvSpPr>
          <p:cNvPr id="354310" name="Text Box 6"/>
          <p:cNvSpPr txBox="1">
            <a:spLocks noChangeArrowheads="1"/>
          </p:cNvSpPr>
          <p:nvPr/>
        </p:nvSpPr>
        <p:spPr bwMode="auto">
          <a:xfrm>
            <a:off x="2319338" y="2247900"/>
            <a:ext cx="110807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Hospital A</a:t>
            </a:r>
          </a:p>
        </p:txBody>
      </p:sp>
      <p:sp>
        <p:nvSpPr>
          <p:cNvPr id="354311" name="Text Box 7"/>
          <p:cNvSpPr txBox="1">
            <a:spLocks noChangeArrowheads="1"/>
          </p:cNvSpPr>
          <p:nvPr/>
        </p:nvSpPr>
        <p:spPr bwMode="auto">
          <a:xfrm>
            <a:off x="6659563" y="1989138"/>
            <a:ext cx="110807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Hospital B</a:t>
            </a:r>
          </a:p>
        </p:txBody>
      </p:sp>
      <p:sp>
        <p:nvSpPr>
          <p:cNvPr id="354312" name="Text Box 8"/>
          <p:cNvSpPr txBox="1">
            <a:spLocks noChangeArrowheads="1"/>
          </p:cNvSpPr>
          <p:nvPr/>
        </p:nvSpPr>
        <p:spPr bwMode="auto">
          <a:xfrm>
            <a:off x="5435600" y="1700213"/>
            <a:ext cx="133667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Index Server</a:t>
            </a:r>
          </a:p>
        </p:txBody>
      </p:sp>
      <p:sp>
        <p:nvSpPr>
          <p:cNvPr id="354313" name="Text Box 9"/>
          <p:cNvSpPr txBox="1">
            <a:spLocks noChangeArrowheads="1"/>
          </p:cNvSpPr>
          <p:nvPr/>
        </p:nvSpPr>
        <p:spPr bwMode="auto">
          <a:xfrm>
            <a:off x="5076825" y="4724400"/>
            <a:ext cx="75882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CPOE</a:t>
            </a:r>
          </a:p>
        </p:txBody>
      </p:sp>
      <p:sp>
        <p:nvSpPr>
          <p:cNvPr id="354314" name="Text Box 10"/>
          <p:cNvSpPr txBox="1">
            <a:spLocks noChangeArrowheads="1"/>
          </p:cNvSpPr>
          <p:nvPr/>
        </p:nvSpPr>
        <p:spPr bwMode="auto">
          <a:xfrm>
            <a:off x="3348038" y="4724400"/>
            <a:ext cx="75882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CPOE</a:t>
            </a:r>
          </a:p>
        </p:txBody>
      </p:sp>
      <p:sp>
        <p:nvSpPr>
          <p:cNvPr id="354315" name="Text Box 11"/>
          <p:cNvSpPr txBox="1">
            <a:spLocks noChangeArrowheads="1"/>
          </p:cNvSpPr>
          <p:nvPr/>
        </p:nvSpPr>
        <p:spPr bwMode="auto">
          <a:xfrm>
            <a:off x="395288" y="5157788"/>
            <a:ext cx="1693862"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Download image</a:t>
            </a:r>
          </a:p>
        </p:txBody>
      </p:sp>
      <p:sp>
        <p:nvSpPr>
          <p:cNvPr id="354316" name="Text Box 12"/>
          <p:cNvSpPr txBox="1">
            <a:spLocks noChangeArrowheads="1"/>
          </p:cNvSpPr>
          <p:nvPr/>
        </p:nvSpPr>
        <p:spPr bwMode="auto">
          <a:xfrm>
            <a:off x="7450138" y="5084763"/>
            <a:ext cx="1693862"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Download image</a:t>
            </a:r>
          </a:p>
        </p:txBody>
      </p:sp>
      <p:sp>
        <p:nvSpPr>
          <p:cNvPr id="354317" name="Text Box 13"/>
          <p:cNvSpPr txBox="1">
            <a:spLocks noChangeArrowheads="1"/>
          </p:cNvSpPr>
          <p:nvPr/>
        </p:nvSpPr>
        <p:spPr bwMode="auto">
          <a:xfrm>
            <a:off x="395288" y="3716338"/>
            <a:ext cx="1084262"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Radiology</a:t>
            </a:r>
          </a:p>
        </p:txBody>
      </p:sp>
      <p:sp>
        <p:nvSpPr>
          <p:cNvPr id="354318" name="Text Box 14"/>
          <p:cNvSpPr txBox="1">
            <a:spLocks noChangeArrowheads="1"/>
          </p:cNvSpPr>
          <p:nvPr/>
        </p:nvSpPr>
        <p:spPr bwMode="auto">
          <a:xfrm>
            <a:off x="7812088" y="3644900"/>
            <a:ext cx="1084262"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Radiology</a:t>
            </a:r>
          </a:p>
        </p:txBody>
      </p:sp>
      <p:sp>
        <p:nvSpPr>
          <p:cNvPr id="354319" name="Text Box 15"/>
          <p:cNvSpPr txBox="1">
            <a:spLocks noChangeArrowheads="1"/>
          </p:cNvSpPr>
          <p:nvPr/>
        </p:nvSpPr>
        <p:spPr bwMode="auto">
          <a:xfrm>
            <a:off x="3203575" y="3789363"/>
            <a:ext cx="1295400" cy="8255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zh-TW" sz="1600" dirty="0">
                <a:latin typeface="Arial" charset="0"/>
                <a:ea typeface="新細明體" charset="-120"/>
              </a:rPr>
              <a:t>Image Report Database</a:t>
            </a:r>
          </a:p>
        </p:txBody>
      </p:sp>
      <p:sp>
        <p:nvSpPr>
          <p:cNvPr id="354320" name="Text Box 16"/>
          <p:cNvSpPr txBox="1">
            <a:spLocks noChangeArrowheads="1"/>
          </p:cNvSpPr>
          <p:nvPr/>
        </p:nvSpPr>
        <p:spPr bwMode="auto">
          <a:xfrm>
            <a:off x="5148263" y="3573463"/>
            <a:ext cx="1098550" cy="8255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zh-TW" sz="1600" dirty="0">
                <a:latin typeface="Arial" charset="0"/>
                <a:ea typeface="新細明體" charset="-120"/>
              </a:rPr>
              <a:t>Image Report Database</a:t>
            </a:r>
          </a:p>
        </p:txBody>
      </p:sp>
      <p:sp>
        <p:nvSpPr>
          <p:cNvPr id="354321" name="Text Box 17"/>
          <p:cNvSpPr txBox="1">
            <a:spLocks noChangeArrowheads="1"/>
          </p:cNvSpPr>
          <p:nvPr/>
        </p:nvSpPr>
        <p:spPr bwMode="auto">
          <a:xfrm>
            <a:off x="3419475" y="3284538"/>
            <a:ext cx="116522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eSignature</a:t>
            </a:r>
          </a:p>
        </p:txBody>
      </p:sp>
      <p:sp>
        <p:nvSpPr>
          <p:cNvPr id="354322" name="Text Box 18"/>
          <p:cNvSpPr txBox="1">
            <a:spLocks noChangeArrowheads="1"/>
          </p:cNvSpPr>
          <p:nvPr/>
        </p:nvSpPr>
        <p:spPr bwMode="auto">
          <a:xfrm>
            <a:off x="6911975" y="5876925"/>
            <a:ext cx="2232025" cy="581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zh-TW" sz="1600" dirty="0">
                <a:latin typeface="Arial" charset="0"/>
                <a:ea typeface="新細明體" charset="-120"/>
              </a:rPr>
              <a:t>Dual Card system and inform consent</a:t>
            </a:r>
          </a:p>
        </p:txBody>
      </p:sp>
      <p:sp>
        <p:nvSpPr>
          <p:cNvPr id="354323" name="Text Box 19"/>
          <p:cNvSpPr txBox="1">
            <a:spLocks noChangeArrowheads="1"/>
          </p:cNvSpPr>
          <p:nvPr/>
        </p:nvSpPr>
        <p:spPr bwMode="auto">
          <a:xfrm>
            <a:off x="3419475" y="5805488"/>
            <a:ext cx="2232025" cy="581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zh-TW" sz="1600" dirty="0">
                <a:latin typeface="Arial" charset="0"/>
                <a:ea typeface="新細明體" charset="-120"/>
              </a:rPr>
              <a:t>Dual Card system and inform consent</a:t>
            </a:r>
          </a:p>
        </p:txBody>
      </p:sp>
      <p:sp>
        <p:nvSpPr>
          <p:cNvPr id="354324" name="Text Box 20"/>
          <p:cNvSpPr txBox="1">
            <a:spLocks noChangeArrowheads="1"/>
          </p:cNvSpPr>
          <p:nvPr/>
        </p:nvSpPr>
        <p:spPr bwMode="auto">
          <a:xfrm>
            <a:off x="1258888" y="6165850"/>
            <a:ext cx="184467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Request for image</a:t>
            </a:r>
          </a:p>
        </p:txBody>
      </p:sp>
      <p:sp>
        <p:nvSpPr>
          <p:cNvPr id="354325" name="Text Box 21"/>
          <p:cNvSpPr txBox="1">
            <a:spLocks noChangeArrowheads="1"/>
          </p:cNvSpPr>
          <p:nvPr/>
        </p:nvSpPr>
        <p:spPr bwMode="auto">
          <a:xfrm>
            <a:off x="5076825" y="6165850"/>
            <a:ext cx="1844675"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600" dirty="0">
                <a:latin typeface="Arial" charset="0"/>
                <a:ea typeface="新細明體" charset="-120"/>
              </a:rPr>
              <a:t>Request for image</a:t>
            </a:r>
          </a:p>
        </p:txBody>
      </p:sp>
      <p:sp>
        <p:nvSpPr>
          <p:cNvPr id="354326" name="Text Box 22"/>
          <p:cNvSpPr txBox="1">
            <a:spLocks noChangeArrowheads="1"/>
          </p:cNvSpPr>
          <p:nvPr/>
        </p:nvSpPr>
        <p:spPr bwMode="auto">
          <a:xfrm>
            <a:off x="6732588" y="620713"/>
            <a:ext cx="2411412" cy="1314450"/>
          </a:xfrm>
          <a:prstGeom prst="rect">
            <a:avLst/>
          </a:prstGeom>
          <a:solidFill>
            <a:schemeClr val="accent1">
              <a:alpha val="75000"/>
            </a:schemeClr>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kumimoji="0" lang="en-US" altLang="zh-TW" sz="1600" b="1" dirty="0">
                <a:latin typeface="Arial" charset="0"/>
                <a:ea typeface="新細明體" charset="-120"/>
              </a:rPr>
              <a:t>134 hospitals, </a:t>
            </a:r>
          </a:p>
          <a:p>
            <a:pPr>
              <a:defRPr/>
            </a:pPr>
            <a:r>
              <a:rPr kumimoji="0" lang="en-US" altLang="zh-TW" sz="1600" b="1" dirty="0">
                <a:latin typeface="Arial" charset="0"/>
                <a:ea typeface="新細明體" charset="-120"/>
              </a:rPr>
              <a:t>2010-2011 </a:t>
            </a:r>
          </a:p>
          <a:p>
            <a:pPr>
              <a:defRPr/>
            </a:pPr>
            <a:r>
              <a:rPr kumimoji="0" lang="en-US" altLang="zh-TW" sz="1600" b="1" dirty="0">
                <a:latin typeface="Arial" charset="0"/>
                <a:ea typeface="新細明體" charset="-120"/>
              </a:rPr>
              <a:t>upload index 2,168,063 request: 6,592 download: 81,108</a:t>
            </a:r>
            <a:endParaRPr kumimoji="0" lang="zh-TW" altLang="en-US" sz="1600" b="1" dirty="0">
              <a:latin typeface="Arial" charset="0"/>
              <a:ea typeface="新細明體"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971600" y="1124650"/>
            <a:ext cx="5832648" cy="4896544"/>
            <a:chOff x="971600" y="404664"/>
            <a:chExt cx="7128792" cy="6120680"/>
          </a:xfrm>
        </p:grpSpPr>
        <p:sp>
          <p:nvSpPr>
            <p:cNvPr id="9" name="手繪多邊形 8"/>
            <p:cNvSpPr/>
            <p:nvPr/>
          </p:nvSpPr>
          <p:spPr>
            <a:xfrm>
              <a:off x="1187624" y="404664"/>
              <a:ext cx="6683355" cy="1410462"/>
            </a:xfrm>
            <a:custGeom>
              <a:avLst/>
              <a:gdLst>
                <a:gd name="connsiteX0" fmla="*/ 0 w 7544679"/>
                <a:gd name="connsiteY0" fmla="*/ 194072 h 1940718"/>
                <a:gd name="connsiteX1" fmla="*/ 56843 w 7544679"/>
                <a:gd name="connsiteY1" fmla="*/ 56842 h 1940718"/>
                <a:gd name="connsiteX2" fmla="*/ 194073 w 7544679"/>
                <a:gd name="connsiteY2" fmla="*/ 0 h 1940718"/>
                <a:gd name="connsiteX3" fmla="*/ 7350607 w 7544679"/>
                <a:gd name="connsiteY3" fmla="*/ 0 h 1940718"/>
                <a:gd name="connsiteX4" fmla="*/ 7487837 w 7544679"/>
                <a:gd name="connsiteY4" fmla="*/ 56843 h 1940718"/>
                <a:gd name="connsiteX5" fmla="*/ 7544679 w 7544679"/>
                <a:gd name="connsiteY5" fmla="*/ 194073 h 1940718"/>
                <a:gd name="connsiteX6" fmla="*/ 7544679 w 7544679"/>
                <a:gd name="connsiteY6" fmla="*/ 1746646 h 1940718"/>
                <a:gd name="connsiteX7" fmla="*/ 7487837 w 7544679"/>
                <a:gd name="connsiteY7" fmla="*/ 1883876 h 1940718"/>
                <a:gd name="connsiteX8" fmla="*/ 7350607 w 7544679"/>
                <a:gd name="connsiteY8" fmla="*/ 1940718 h 1940718"/>
                <a:gd name="connsiteX9" fmla="*/ 194072 w 7544679"/>
                <a:gd name="connsiteY9" fmla="*/ 1940718 h 1940718"/>
                <a:gd name="connsiteX10" fmla="*/ 56842 w 7544679"/>
                <a:gd name="connsiteY10" fmla="*/ 1883876 h 1940718"/>
                <a:gd name="connsiteX11" fmla="*/ 0 w 7544679"/>
                <a:gd name="connsiteY11" fmla="*/ 1746646 h 1940718"/>
                <a:gd name="connsiteX12" fmla="*/ 0 w 7544679"/>
                <a:gd name="connsiteY12" fmla="*/ 194072 h 19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44679" h="1940718">
                  <a:moveTo>
                    <a:pt x="0" y="194072"/>
                  </a:moveTo>
                  <a:cubicBezTo>
                    <a:pt x="0" y="142601"/>
                    <a:pt x="20447" y="93238"/>
                    <a:pt x="56843" y="56842"/>
                  </a:cubicBezTo>
                  <a:cubicBezTo>
                    <a:pt x="93239" y="20446"/>
                    <a:pt x="142602" y="0"/>
                    <a:pt x="194073" y="0"/>
                  </a:cubicBezTo>
                  <a:lnTo>
                    <a:pt x="7350607" y="0"/>
                  </a:lnTo>
                  <a:cubicBezTo>
                    <a:pt x="7402078" y="0"/>
                    <a:pt x="7451441" y="20447"/>
                    <a:pt x="7487837" y="56843"/>
                  </a:cubicBezTo>
                  <a:cubicBezTo>
                    <a:pt x="7524233" y="93239"/>
                    <a:pt x="7544679" y="142602"/>
                    <a:pt x="7544679" y="194073"/>
                  </a:cubicBezTo>
                  <a:lnTo>
                    <a:pt x="7544679" y="1746646"/>
                  </a:lnTo>
                  <a:cubicBezTo>
                    <a:pt x="7544679" y="1798117"/>
                    <a:pt x="7524232" y="1847480"/>
                    <a:pt x="7487837" y="1883876"/>
                  </a:cubicBezTo>
                  <a:cubicBezTo>
                    <a:pt x="7451441" y="1920272"/>
                    <a:pt x="7402078" y="1940718"/>
                    <a:pt x="7350607" y="1940718"/>
                  </a:cubicBezTo>
                  <a:lnTo>
                    <a:pt x="194072" y="1940718"/>
                  </a:lnTo>
                  <a:cubicBezTo>
                    <a:pt x="142601" y="1940718"/>
                    <a:pt x="93238" y="1920271"/>
                    <a:pt x="56842" y="1883876"/>
                  </a:cubicBezTo>
                  <a:cubicBezTo>
                    <a:pt x="20446" y="1847480"/>
                    <a:pt x="0" y="1798117"/>
                    <a:pt x="0" y="1746646"/>
                  </a:cubicBezTo>
                  <a:lnTo>
                    <a:pt x="0" y="194072"/>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62582" tIns="262582" rIns="262582" bIns="262582" numCol="1" spcCol="1270" anchor="ctr" anchorCtr="0">
              <a:noAutofit/>
            </a:bodyPr>
            <a:lstStyle/>
            <a:p>
              <a:pPr lvl="0" algn="ctr" defTabSz="2400300">
                <a:lnSpc>
                  <a:spcPct val="90000"/>
                </a:lnSpc>
                <a:spcBef>
                  <a:spcPct val="0"/>
                </a:spcBef>
                <a:spcAft>
                  <a:spcPct val="35000"/>
                </a:spcAft>
              </a:pPr>
              <a:r>
                <a:rPr lang="en-US" altLang="zh-TW" sz="3200" dirty="0" smtClean="0">
                  <a:latin typeface="標楷體" pitchFamily="65" charset="-120"/>
                  <a:ea typeface="標楷體" pitchFamily="65" charset="-120"/>
                </a:rPr>
                <a:t>Value-added application</a:t>
              </a:r>
              <a:endParaRPr lang="zh-TW" altLang="en-US" sz="3200" kern="1200" dirty="0">
                <a:latin typeface="標楷體" pitchFamily="65" charset="-120"/>
                <a:ea typeface="標楷體" pitchFamily="65" charset="-120"/>
              </a:endParaRPr>
            </a:p>
          </p:txBody>
        </p:sp>
        <p:sp>
          <p:nvSpPr>
            <p:cNvPr id="10" name="手繪多邊形 9"/>
            <p:cNvSpPr/>
            <p:nvPr/>
          </p:nvSpPr>
          <p:spPr>
            <a:xfrm>
              <a:off x="1187624" y="1844825"/>
              <a:ext cx="6768752" cy="1368152"/>
            </a:xfrm>
            <a:custGeom>
              <a:avLst/>
              <a:gdLst>
                <a:gd name="connsiteX0" fmla="*/ 0 w 7544679"/>
                <a:gd name="connsiteY0" fmla="*/ 194072 h 1940718"/>
                <a:gd name="connsiteX1" fmla="*/ 56843 w 7544679"/>
                <a:gd name="connsiteY1" fmla="*/ 56842 h 1940718"/>
                <a:gd name="connsiteX2" fmla="*/ 194073 w 7544679"/>
                <a:gd name="connsiteY2" fmla="*/ 0 h 1940718"/>
                <a:gd name="connsiteX3" fmla="*/ 7350607 w 7544679"/>
                <a:gd name="connsiteY3" fmla="*/ 0 h 1940718"/>
                <a:gd name="connsiteX4" fmla="*/ 7487837 w 7544679"/>
                <a:gd name="connsiteY4" fmla="*/ 56843 h 1940718"/>
                <a:gd name="connsiteX5" fmla="*/ 7544679 w 7544679"/>
                <a:gd name="connsiteY5" fmla="*/ 194073 h 1940718"/>
                <a:gd name="connsiteX6" fmla="*/ 7544679 w 7544679"/>
                <a:gd name="connsiteY6" fmla="*/ 1746646 h 1940718"/>
                <a:gd name="connsiteX7" fmla="*/ 7487837 w 7544679"/>
                <a:gd name="connsiteY7" fmla="*/ 1883876 h 1940718"/>
                <a:gd name="connsiteX8" fmla="*/ 7350607 w 7544679"/>
                <a:gd name="connsiteY8" fmla="*/ 1940718 h 1940718"/>
                <a:gd name="connsiteX9" fmla="*/ 194072 w 7544679"/>
                <a:gd name="connsiteY9" fmla="*/ 1940718 h 1940718"/>
                <a:gd name="connsiteX10" fmla="*/ 56842 w 7544679"/>
                <a:gd name="connsiteY10" fmla="*/ 1883876 h 1940718"/>
                <a:gd name="connsiteX11" fmla="*/ 0 w 7544679"/>
                <a:gd name="connsiteY11" fmla="*/ 1746646 h 1940718"/>
                <a:gd name="connsiteX12" fmla="*/ 0 w 7544679"/>
                <a:gd name="connsiteY12" fmla="*/ 194072 h 19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44679" h="1940718">
                  <a:moveTo>
                    <a:pt x="0" y="194072"/>
                  </a:moveTo>
                  <a:cubicBezTo>
                    <a:pt x="0" y="142601"/>
                    <a:pt x="20447" y="93238"/>
                    <a:pt x="56843" y="56842"/>
                  </a:cubicBezTo>
                  <a:cubicBezTo>
                    <a:pt x="93239" y="20446"/>
                    <a:pt x="142602" y="0"/>
                    <a:pt x="194073" y="0"/>
                  </a:cubicBezTo>
                  <a:lnTo>
                    <a:pt x="7350607" y="0"/>
                  </a:lnTo>
                  <a:cubicBezTo>
                    <a:pt x="7402078" y="0"/>
                    <a:pt x="7451441" y="20447"/>
                    <a:pt x="7487837" y="56843"/>
                  </a:cubicBezTo>
                  <a:cubicBezTo>
                    <a:pt x="7524233" y="93239"/>
                    <a:pt x="7544679" y="142602"/>
                    <a:pt x="7544679" y="194073"/>
                  </a:cubicBezTo>
                  <a:lnTo>
                    <a:pt x="7544679" y="1746646"/>
                  </a:lnTo>
                  <a:cubicBezTo>
                    <a:pt x="7544679" y="1798117"/>
                    <a:pt x="7524232" y="1847480"/>
                    <a:pt x="7487837" y="1883876"/>
                  </a:cubicBezTo>
                  <a:cubicBezTo>
                    <a:pt x="7451441" y="1920272"/>
                    <a:pt x="7402078" y="1940718"/>
                    <a:pt x="7350607" y="1940718"/>
                  </a:cubicBezTo>
                  <a:lnTo>
                    <a:pt x="194072" y="1940718"/>
                  </a:lnTo>
                  <a:cubicBezTo>
                    <a:pt x="142601" y="1940718"/>
                    <a:pt x="93238" y="1920271"/>
                    <a:pt x="56842" y="1883876"/>
                  </a:cubicBezTo>
                  <a:cubicBezTo>
                    <a:pt x="20446" y="1847480"/>
                    <a:pt x="0" y="1798117"/>
                    <a:pt x="0" y="1746646"/>
                  </a:cubicBezTo>
                  <a:lnTo>
                    <a:pt x="0" y="1940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09242" tIns="209242" rIns="209242" bIns="209242" numCol="1" spcCol="1270" anchor="ctr" anchorCtr="0">
              <a:noAutofit/>
            </a:bodyPr>
            <a:lstStyle/>
            <a:p>
              <a:pPr lvl="0" algn="ctr" defTabSz="1778000">
                <a:lnSpc>
                  <a:spcPct val="90000"/>
                </a:lnSpc>
                <a:spcBef>
                  <a:spcPct val="0"/>
                </a:spcBef>
                <a:spcAft>
                  <a:spcPct val="35000"/>
                </a:spcAft>
              </a:pPr>
              <a:r>
                <a:rPr lang="en-US" altLang="zh-TW" sz="6000" dirty="0" smtClean="0">
                  <a:latin typeface="標楷體" pitchFamily="65" charset="-120"/>
                  <a:ea typeface="標楷體" pitchFamily="65" charset="-120"/>
                </a:rPr>
                <a:t>PHR</a:t>
              </a:r>
              <a:endParaRPr lang="zh-TW" altLang="en-US" sz="6000" kern="1200" dirty="0">
                <a:latin typeface="標楷體" pitchFamily="65" charset="-120"/>
                <a:ea typeface="標楷體" pitchFamily="65" charset="-120"/>
              </a:endParaRPr>
            </a:p>
          </p:txBody>
        </p:sp>
        <p:sp>
          <p:nvSpPr>
            <p:cNvPr id="11" name="手繪多邊形 10"/>
            <p:cNvSpPr/>
            <p:nvPr/>
          </p:nvSpPr>
          <p:spPr>
            <a:xfrm>
              <a:off x="971600" y="5301208"/>
              <a:ext cx="1224136" cy="1224136"/>
            </a:xfrm>
            <a:custGeom>
              <a:avLst/>
              <a:gdLst>
                <a:gd name="connsiteX0" fmla="*/ 0 w 1828569"/>
                <a:gd name="connsiteY0" fmla="*/ 182857 h 1940718"/>
                <a:gd name="connsiteX1" fmla="*/ 53558 w 1828569"/>
                <a:gd name="connsiteY1" fmla="*/ 53558 h 1940718"/>
                <a:gd name="connsiteX2" fmla="*/ 182858 w 1828569"/>
                <a:gd name="connsiteY2" fmla="*/ 1 h 1940718"/>
                <a:gd name="connsiteX3" fmla="*/ 1645712 w 1828569"/>
                <a:gd name="connsiteY3" fmla="*/ 0 h 1940718"/>
                <a:gd name="connsiteX4" fmla="*/ 1775011 w 1828569"/>
                <a:gd name="connsiteY4" fmla="*/ 53558 h 1940718"/>
                <a:gd name="connsiteX5" fmla="*/ 1828568 w 1828569"/>
                <a:gd name="connsiteY5" fmla="*/ 182858 h 1940718"/>
                <a:gd name="connsiteX6" fmla="*/ 1828569 w 1828569"/>
                <a:gd name="connsiteY6" fmla="*/ 1757861 h 1940718"/>
                <a:gd name="connsiteX7" fmla="*/ 1775011 w 1828569"/>
                <a:gd name="connsiteY7" fmla="*/ 1887160 h 1940718"/>
                <a:gd name="connsiteX8" fmla="*/ 1645712 w 1828569"/>
                <a:gd name="connsiteY8" fmla="*/ 1940718 h 1940718"/>
                <a:gd name="connsiteX9" fmla="*/ 182857 w 1828569"/>
                <a:gd name="connsiteY9" fmla="*/ 1940718 h 1940718"/>
                <a:gd name="connsiteX10" fmla="*/ 53558 w 1828569"/>
                <a:gd name="connsiteY10" fmla="*/ 1887160 h 1940718"/>
                <a:gd name="connsiteX11" fmla="*/ 1 w 1828569"/>
                <a:gd name="connsiteY11" fmla="*/ 1757860 h 1940718"/>
                <a:gd name="connsiteX12" fmla="*/ 0 w 1828569"/>
                <a:gd name="connsiteY12" fmla="*/ 182857 h 19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569" h="1940718">
                  <a:moveTo>
                    <a:pt x="0" y="182857"/>
                  </a:moveTo>
                  <a:cubicBezTo>
                    <a:pt x="0" y="134360"/>
                    <a:pt x="19265" y="87850"/>
                    <a:pt x="53558" y="53558"/>
                  </a:cubicBezTo>
                  <a:cubicBezTo>
                    <a:pt x="87850" y="19266"/>
                    <a:pt x="134361" y="1"/>
                    <a:pt x="182858" y="1"/>
                  </a:cubicBezTo>
                  <a:lnTo>
                    <a:pt x="1645712" y="0"/>
                  </a:lnTo>
                  <a:cubicBezTo>
                    <a:pt x="1694209" y="0"/>
                    <a:pt x="1740719" y="19265"/>
                    <a:pt x="1775011" y="53558"/>
                  </a:cubicBezTo>
                  <a:cubicBezTo>
                    <a:pt x="1809303" y="87850"/>
                    <a:pt x="1828568" y="134361"/>
                    <a:pt x="1828568" y="182858"/>
                  </a:cubicBezTo>
                  <a:cubicBezTo>
                    <a:pt x="1828568" y="707859"/>
                    <a:pt x="1828569" y="1232860"/>
                    <a:pt x="1828569" y="1757861"/>
                  </a:cubicBezTo>
                  <a:cubicBezTo>
                    <a:pt x="1828569" y="1806358"/>
                    <a:pt x="1809304" y="1852868"/>
                    <a:pt x="1775011" y="1887160"/>
                  </a:cubicBezTo>
                  <a:cubicBezTo>
                    <a:pt x="1740719" y="1921452"/>
                    <a:pt x="1694208" y="1940718"/>
                    <a:pt x="1645712" y="1940718"/>
                  </a:cubicBezTo>
                  <a:lnTo>
                    <a:pt x="182857" y="1940718"/>
                  </a:lnTo>
                  <a:cubicBezTo>
                    <a:pt x="134360" y="1940718"/>
                    <a:pt x="87850" y="1921453"/>
                    <a:pt x="53558" y="1887160"/>
                  </a:cubicBezTo>
                  <a:cubicBezTo>
                    <a:pt x="19266" y="1852868"/>
                    <a:pt x="0" y="1806357"/>
                    <a:pt x="1" y="1757860"/>
                  </a:cubicBezTo>
                  <a:cubicBezTo>
                    <a:pt x="1" y="1232859"/>
                    <a:pt x="0" y="707858"/>
                    <a:pt x="0" y="182857"/>
                  </a:cubicBez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60237" tIns="160237" rIns="160237" bIns="160237" numCol="1" spcCol="1270" anchor="ctr" anchorCtr="0">
              <a:noAutofit/>
            </a:bodyPr>
            <a:lstStyle/>
            <a:p>
              <a:pPr lvl="0" algn="ctr" defTabSz="1244600">
                <a:lnSpc>
                  <a:spcPct val="90000"/>
                </a:lnSpc>
                <a:spcBef>
                  <a:spcPct val="0"/>
                </a:spcBef>
                <a:spcAft>
                  <a:spcPct val="35000"/>
                </a:spcAft>
              </a:pPr>
              <a:r>
                <a:rPr lang="en-US" altLang="zh-TW" sz="2400" dirty="0" smtClean="0">
                  <a:latin typeface="標楷體" pitchFamily="65" charset="-120"/>
                  <a:ea typeface="標楷體" pitchFamily="65" charset="-120"/>
                </a:rPr>
                <a:t>EMR</a:t>
              </a:r>
              <a:endParaRPr lang="zh-TW" altLang="en-US" sz="2400" b="0" kern="1200" dirty="0">
                <a:latin typeface="標楷體" pitchFamily="65" charset="-120"/>
                <a:ea typeface="標楷體" pitchFamily="65" charset="-120"/>
              </a:endParaRPr>
            </a:p>
          </p:txBody>
        </p:sp>
        <p:sp>
          <p:nvSpPr>
            <p:cNvPr id="12" name="手繪多邊形 11"/>
            <p:cNvSpPr/>
            <p:nvPr/>
          </p:nvSpPr>
          <p:spPr>
            <a:xfrm>
              <a:off x="2391822" y="5251122"/>
              <a:ext cx="1296143" cy="1224136"/>
            </a:xfrm>
            <a:custGeom>
              <a:avLst/>
              <a:gdLst>
                <a:gd name="connsiteX0" fmla="*/ 0 w 1828569"/>
                <a:gd name="connsiteY0" fmla="*/ 182857 h 1940718"/>
                <a:gd name="connsiteX1" fmla="*/ 53558 w 1828569"/>
                <a:gd name="connsiteY1" fmla="*/ 53558 h 1940718"/>
                <a:gd name="connsiteX2" fmla="*/ 182858 w 1828569"/>
                <a:gd name="connsiteY2" fmla="*/ 1 h 1940718"/>
                <a:gd name="connsiteX3" fmla="*/ 1645712 w 1828569"/>
                <a:gd name="connsiteY3" fmla="*/ 0 h 1940718"/>
                <a:gd name="connsiteX4" fmla="*/ 1775011 w 1828569"/>
                <a:gd name="connsiteY4" fmla="*/ 53558 h 1940718"/>
                <a:gd name="connsiteX5" fmla="*/ 1828568 w 1828569"/>
                <a:gd name="connsiteY5" fmla="*/ 182858 h 1940718"/>
                <a:gd name="connsiteX6" fmla="*/ 1828569 w 1828569"/>
                <a:gd name="connsiteY6" fmla="*/ 1757861 h 1940718"/>
                <a:gd name="connsiteX7" fmla="*/ 1775011 w 1828569"/>
                <a:gd name="connsiteY7" fmla="*/ 1887160 h 1940718"/>
                <a:gd name="connsiteX8" fmla="*/ 1645712 w 1828569"/>
                <a:gd name="connsiteY8" fmla="*/ 1940718 h 1940718"/>
                <a:gd name="connsiteX9" fmla="*/ 182857 w 1828569"/>
                <a:gd name="connsiteY9" fmla="*/ 1940718 h 1940718"/>
                <a:gd name="connsiteX10" fmla="*/ 53558 w 1828569"/>
                <a:gd name="connsiteY10" fmla="*/ 1887160 h 1940718"/>
                <a:gd name="connsiteX11" fmla="*/ 1 w 1828569"/>
                <a:gd name="connsiteY11" fmla="*/ 1757860 h 1940718"/>
                <a:gd name="connsiteX12" fmla="*/ 0 w 1828569"/>
                <a:gd name="connsiteY12" fmla="*/ 182857 h 19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569" h="1940718">
                  <a:moveTo>
                    <a:pt x="0" y="182857"/>
                  </a:moveTo>
                  <a:cubicBezTo>
                    <a:pt x="0" y="134360"/>
                    <a:pt x="19265" y="87850"/>
                    <a:pt x="53558" y="53558"/>
                  </a:cubicBezTo>
                  <a:cubicBezTo>
                    <a:pt x="87850" y="19266"/>
                    <a:pt x="134361" y="1"/>
                    <a:pt x="182858" y="1"/>
                  </a:cubicBezTo>
                  <a:lnTo>
                    <a:pt x="1645712" y="0"/>
                  </a:lnTo>
                  <a:cubicBezTo>
                    <a:pt x="1694209" y="0"/>
                    <a:pt x="1740719" y="19265"/>
                    <a:pt x="1775011" y="53558"/>
                  </a:cubicBezTo>
                  <a:cubicBezTo>
                    <a:pt x="1809303" y="87850"/>
                    <a:pt x="1828568" y="134361"/>
                    <a:pt x="1828568" y="182858"/>
                  </a:cubicBezTo>
                  <a:cubicBezTo>
                    <a:pt x="1828568" y="707859"/>
                    <a:pt x="1828569" y="1232860"/>
                    <a:pt x="1828569" y="1757861"/>
                  </a:cubicBezTo>
                  <a:cubicBezTo>
                    <a:pt x="1828569" y="1806358"/>
                    <a:pt x="1809304" y="1852868"/>
                    <a:pt x="1775011" y="1887160"/>
                  </a:cubicBezTo>
                  <a:cubicBezTo>
                    <a:pt x="1740719" y="1921452"/>
                    <a:pt x="1694208" y="1940718"/>
                    <a:pt x="1645712" y="1940718"/>
                  </a:cubicBezTo>
                  <a:lnTo>
                    <a:pt x="182857" y="1940718"/>
                  </a:lnTo>
                  <a:cubicBezTo>
                    <a:pt x="134360" y="1940718"/>
                    <a:pt x="87850" y="1921453"/>
                    <a:pt x="53558" y="1887160"/>
                  </a:cubicBezTo>
                  <a:cubicBezTo>
                    <a:pt x="19266" y="1852868"/>
                    <a:pt x="0" y="1806357"/>
                    <a:pt x="1" y="1757860"/>
                  </a:cubicBezTo>
                  <a:cubicBezTo>
                    <a:pt x="1" y="1232859"/>
                    <a:pt x="0" y="707858"/>
                    <a:pt x="0" y="182857"/>
                  </a:cubicBez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60237" tIns="160237" rIns="160237" bIns="160237" numCol="1" spcCol="1270" anchor="ctr" anchorCtr="0">
              <a:noAutofit/>
            </a:bodyPr>
            <a:lstStyle/>
            <a:p>
              <a:pPr algn="ctr" defTabSz="1244600">
                <a:lnSpc>
                  <a:spcPct val="90000"/>
                </a:lnSpc>
                <a:spcBef>
                  <a:spcPct val="0"/>
                </a:spcBef>
                <a:spcAft>
                  <a:spcPct val="35000"/>
                </a:spcAft>
              </a:pPr>
              <a:r>
                <a:rPr lang="en-US" altLang="zh-TW" sz="1200" b="1" dirty="0" smtClean="0">
                  <a:latin typeface="標楷體" pitchFamily="65" charset="-120"/>
                  <a:ea typeface="標楷體" pitchFamily="65" charset="-120"/>
                </a:rPr>
                <a:t>Health Insurance Data</a:t>
              </a:r>
              <a:endParaRPr lang="zh-TW" altLang="en-US" sz="1200" b="1" dirty="0">
                <a:latin typeface="標楷體" pitchFamily="65" charset="-120"/>
                <a:ea typeface="標楷體" pitchFamily="65" charset="-120"/>
              </a:endParaRPr>
            </a:p>
          </p:txBody>
        </p:sp>
        <p:sp>
          <p:nvSpPr>
            <p:cNvPr id="15" name="手繪多邊形 14"/>
            <p:cNvSpPr/>
            <p:nvPr/>
          </p:nvSpPr>
          <p:spPr>
            <a:xfrm>
              <a:off x="3923928" y="5301208"/>
              <a:ext cx="1224136" cy="1224136"/>
            </a:xfrm>
            <a:custGeom>
              <a:avLst/>
              <a:gdLst>
                <a:gd name="connsiteX0" fmla="*/ 0 w 1828569"/>
                <a:gd name="connsiteY0" fmla="*/ 182857 h 1940718"/>
                <a:gd name="connsiteX1" fmla="*/ 53558 w 1828569"/>
                <a:gd name="connsiteY1" fmla="*/ 53558 h 1940718"/>
                <a:gd name="connsiteX2" fmla="*/ 182858 w 1828569"/>
                <a:gd name="connsiteY2" fmla="*/ 1 h 1940718"/>
                <a:gd name="connsiteX3" fmla="*/ 1645712 w 1828569"/>
                <a:gd name="connsiteY3" fmla="*/ 0 h 1940718"/>
                <a:gd name="connsiteX4" fmla="*/ 1775011 w 1828569"/>
                <a:gd name="connsiteY4" fmla="*/ 53558 h 1940718"/>
                <a:gd name="connsiteX5" fmla="*/ 1828568 w 1828569"/>
                <a:gd name="connsiteY5" fmla="*/ 182858 h 1940718"/>
                <a:gd name="connsiteX6" fmla="*/ 1828569 w 1828569"/>
                <a:gd name="connsiteY6" fmla="*/ 1757861 h 1940718"/>
                <a:gd name="connsiteX7" fmla="*/ 1775011 w 1828569"/>
                <a:gd name="connsiteY7" fmla="*/ 1887160 h 1940718"/>
                <a:gd name="connsiteX8" fmla="*/ 1645712 w 1828569"/>
                <a:gd name="connsiteY8" fmla="*/ 1940718 h 1940718"/>
                <a:gd name="connsiteX9" fmla="*/ 182857 w 1828569"/>
                <a:gd name="connsiteY9" fmla="*/ 1940718 h 1940718"/>
                <a:gd name="connsiteX10" fmla="*/ 53558 w 1828569"/>
                <a:gd name="connsiteY10" fmla="*/ 1887160 h 1940718"/>
                <a:gd name="connsiteX11" fmla="*/ 1 w 1828569"/>
                <a:gd name="connsiteY11" fmla="*/ 1757860 h 1940718"/>
                <a:gd name="connsiteX12" fmla="*/ 0 w 1828569"/>
                <a:gd name="connsiteY12" fmla="*/ 182857 h 19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569" h="1940718">
                  <a:moveTo>
                    <a:pt x="0" y="182857"/>
                  </a:moveTo>
                  <a:cubicBezTo>
                    <a:pt x="0" y="134360"/>
                    <a:pt x="19265" y="87850"/>
                    <a:pt x="53558" y="53558"/>
                  </a:cubicBezTo>
                  <a:cubicBezTo>
                    <a:pt x="87850" y="19266"/>
                    <a:pt x="134361" y="1"/>
                    <a:pt x="182858" y="1"/>
                  </a:cubicBezTo>
                  <a:lnTo>
                    <a:pt x="1645712" y="0"/>
                  </a:lnTo>
                  <a:cubicBezTo>
                    <a:pt x="1694209" y="0"/>
                    <a:pt x="1740719" y="19265"/>
                    <a:pt x="1775011" y="53558"/>
                  </a:cubicBezTo>
                  <a:cubicBezTo>
                    <a:pt x="1809303" y="87850"/>
                    <a:pt x="1828568" y="134361"/>
                    <a:pt x="1828568" y="182858"/>
                  </a:cubicBezTo>
                  <a:cubicBezTo>
                    <a:pt x="1828568" y="707859"/>
                    <a:pt x="1828569" y="1232860"/>
                    <a:pt x="1828569" y="1757861"/>
                  </a:cubicBezTo>
                  <a:cubicBezTo>
                    <a:pt x="1828569" y="1806358"/>
                    <a:pt x="1809304" y="1852868"/>
                    <a:pt x="1775011" y="1887160"/>
                  </a:cubicBezTo>
                  <a:cubicBezTo>
                    <a:pt x="1740719" y="1921452"/>
                    <a:pt x="1694208" y="1940718"/>
                    <a:pt x="1645712" y="1940718"/>
                  </a:cubicBezTo>
                  <a:lnTo>
                    <a:pt x="182857" y="1940718"/>
                  </a:lnTo>
                  <a:cubicBezTo>
                    <a:pt x="134360" y="1940718"/>
                    <a:pt x="87850" y="1921453"/>
                    <a:pt x="53558" y="1887160"/>
                  </a:cubicBezTo>
                  <a:cubicBezTo>
                    <a:pt x="19266" y="1852868"/>
                    <a:pt x="0" y="1806357"/>
                    <a:pt x="1" y="1757860"/>
                  </a:cubicBezTo>
                  <a:cubicBezTo>
                    <a:pt x="1" y="1232859"/>
                    <a:pt x="0" y="707858"/>
                    <a:pt x="0" y="182857"/>
                  </a:cubicBez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60237" tIns="160237" rIns="160237" bIns="160237" numCol="1" spcCol="1270" anchor="ctr" anchorCtr="0">
              <a:noAutofit/>
            </a:bodyPr>
            <a:lstStyle/>
            <a:p>
              <a:pPr lvl="0" algn="ctr" defTabSz="1244600">
                <a:lnSpc>
                  <a:spcPct val="90000"/>
                </a:lnSpc>
                <a:spcBef>
                  <a:spcPct val="0"/>
                </a:spcBef>
                <a:spcAft>
                  <a:spcPct val="35000"/>
                </a:spcAft>
              </a:pPr>
              <a:r>
                <a:rPr lang="en-US" altLang="zh-TW" sz="800" b="1" kern="1200" dirty="0" smtClean="0">
                  <a:latin typeface="標楷體" pitchFamily="65" charset="-120"/>
                  <a:ea typeface="標楷體" pitchFamily="65" charset="-120"/>
                </a:rPr>
                <a:t>Immunization Record</a:t>
              </a:r>
              <a:endParaRPr lang="zh-TW" altLang="en-US" sz="2400" b="1" kern="1200" dirty="0">
                <a:latin typeface="標楷體" pitchFamily="65" charset="-120"/>
                <a:ea typeface="標楷體" pitchFamily="65" charset="-120"/>
              </a:endParaRPr>
            </a:p>
          </p:txBody>
        </p:sp>
        <p:sp>
          <p:nvSpPr>
            <p:cNvPr id="17" name="手繪多邊形 16"/>
            <p:cNvSpPr/>
            <p:nvPr/>
          </p:nvSpPr>
          <p:spPr>
            <a:xfrm>
              <a:off x="5436096" y="5301208"/>
              <a:ext cx="1224136" cy="1224136"/>
            </a:xfrm>
            <a:custGeom>
              <a:avLst/>
              <a:gdLst>
                <a:gd name="connsiteX0" fmla="*/ 0 w 1828569"/>
                <a:gd name="connsiteY0" fmla="*/ 182857 h 1940718"/>
                <a:gd name="connsiteX1" fmla="*/ 53558 w 1828569"/>
                <a:gd name="connsiteY1" fmla="*/ 53558 h 1940718"/>
                <a:gd name="connsiteX2" fmla="*/ 182858 w 1828569"/>
                <a:gd name="connsiteY2" fmla="*/ 1 h 1940718"/>
                <a:gd name="connsiteX3" fmla="*/ 1645712 w 1828569"/>
                <a:gd name="connsiteY3" fmla="*/ 0 h 1940718"/>
                <a:gd name="connsiteX4" fmla="*/ 1775011 w 1828569"/>
                <a:gd name="connsiteY4" fmla="*/ 53558 h 1940718"/>
                <a:gd name="connsiteX5" fmla="*/ 1828568 w 1828569"/>
                <a:gd name="connsiteY5" fmla="*/ 182858 h 1940718"/>
                <a:gd name="connsiteX6" fmla="*/ 1828569 w 1828569"/>
                <a:gd name="connsiteY6" fmla="*/ 1757861 h 1940718"/>
                <a:gd name="connsiteX7" fmla="*/ 1775011 w 1828569"/>
                <a:gd name="connsiteY7" fmla="*/ 1887160 h 1940718"/>
                <a:gd name="connsiteX8" fmla="*/ 1645712 w 1828569"/>
                <a:gd name="connsiteY8" fmla="*/ 1940718 h 1940718"/>
                <a:gd name="connsiteX9" fmla="*/ 182857 w 1828569"/>
                <a:gd name="connsiteY9" fmla="*/ 1940718 h 1940718"/>
                <a:gd name="connsiteX10" fmla="*/ 53558 w 1828569"/>
                <a:gd name="connsiteY10" fmla="*/ 1887160 h 1940718"/>
                <a:gd name="connsiteX11" fmla="*/ 1 w 1828569"/>
                <a:gd name="connsiteY11" fmla="*/ 1757860 h 1940718"/>
                <a:gd name="connsiteX12" fmla="*/ 0 w 1828569"/>
                <a:gd name="connsiteY12" fmla="*/ 182857 h 19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569" h="1940718">
                  <a:moveTo>
                    <a:pt x="0" y="182857"/>
                  </a:moveTo>
                  <a:cubicBezTo>
                    <a:pt x="0" y="134360"/>
                    <a:pt x="19265" y="87850"/>
                    <a:pt x="53558" y="53558"/>
                  </a:cubicBezTo>
                  <a:cubicBezTo>
                    <a:pt x="87850" y="19266"/>
                    <a:pt x="134361" y="1"/>
                    <a:pt x="182858" y="1"/>
                  </a:cubicBezTo>
                  <a:lnTo>
                    <a:pt x="1645712" y="0"/>
                  </a:lnTo>
                  <a:cubicBezTo>
                    <a:pt x="1694209" y="0"/>
                    <a:pt x="1740719" y="19265"/>
                    <a:pt x="1775011" y="53558"/>
                  </a:cubicBezTo>
                  <a:cubicBezTo>
                    <a:pt x="1809303" y="87850"/>
                    <a:pt x="1828568" y="134361"/>
                    <a:pt x="1828568" y="182858"/>
                  </a:cubicBezTo>
                  <a:cubicBezTo>
                    <a:pt x="1828568" y="707859"/>
                    <a:pt x="1828569" y="1232860"/>
                    <a:pt x="1828569" y="1757861"/>
                  </a:cubicBezTo>
                  <a:cubicBezTo>
                    <a:pt x="1828569" y="1806358"/>
                    <a:pt x="1809304" y="1852868"/>
                    <a:pt x="1775011" y="1887160"/>
                  </a:cubicBezTo>
                  <a:cubicBezTo>
                    <a:pt x="1740719" y="1921452"/>
                    <a:pt x="1694208" y="1940718"/>
                    <a:pt x="1645712" y="1940718"/>
                  </a:cubicBezTo>
                  <a:lnTo>
                    <a:pt x="182857" y="1940718"/>
                  </a:lnTo>
                  <a:cubicBezTo>
                    <a:pt x="134360" y="1940718"/>
                    <a:pt x="87850" y="1921453"/>
                    <a:pt x="53558" y="1887160"/>
                  </a:cubicBezTo>
                  <a:cubicBezTo>
                    <a:pt x="19266" y="1852868"/>
                    <a:pt x="0" y="1806357"/>
                    <a:pt x="1" y="1757860"/>
                  </a:cubicBezTo>
                  <a:cubicBezTo>
                    <a:pt x="1" y="1232859"/>
                    <a:pt x="0" y="707858"/>
                    <a:pt x="0" y="182857"/>
                  </a:cubicBez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60237" tIns="160237" rIns="160237" bIns="160237" numCol="1" spcCol="1270" anchor="ctr" anchorCtr="0">
              <a:noAutofit/>
            </a:bodyPr>
            <a:lstStyle/>
            <a:p>
              <a:pPr lvl="0" algn="ctr" defTabSz="1244600">
                <a:lnSpc>
                  <a:spcPct val="90000"/>
                </a:lnSpc>
                <a:spcBef>
                  <a:spcPct val="0"/>
                </a:spcBef>
                <a:spcAft>
                  <a:spcPct val="35000"/>
                </a:spcAft>
              </a:pPr>
              <a:r>
                <a:rPr lang="en-US" altLang="zh-TW" sz="1400" b="1" dirty="0" smtClean="0">
                  <a:latin typeface="標楷體" pitchFamily="65" charset="-120"/>
                  <a:ea typeface="標楷體" pitchFamily="65" charset="-120"/>
                </a:rPr>
                <a:t>Health Check-up</a:t>
              </a:r>
              <a:endParaRPr lang="zh-TW" altLang="en-US" sz="1400" b="1" kern="1200" dirty="0">
                <a:latin typeface="標楷體" pitchFamily="65" charset="-120"/>
                <a:ea typeface="標楷體" pitchFamily="65" charset="-120"/>
              </a:endParaRPr>
            </a:p>
          </p:txBody>
        </p:sp>
        <p:sp>
          <p:nvSpPr>
            <p:cNvPr id="18" name="手繪多邊形 17"/>
            <p:cNvSpPr/>
            <p:nvPr/>
          </p:nvSpPr>
          <p:spPr>
            <a:xfrm>
              <a:off x="6876256" y="5301208"/>
              <a:ext cx="1224136" cy="1224136"/>
            </a:xfrm>
            <a:custGeom>
              <a:avLst/>
              <a:gdLst>
                <a:gd name="connsiteX0" fmla="*/ 0 w 1828569"/>
                <a:gd name="connsiteY0" fmla="*/ 182857 h 1940718"/>
                <a:gd name="connsiteX1" fmla="*/ 53558 w 1828569"/>
                <a:gd name="connsiteY1" fmla="*/ 53558 h 1940718"/>
                <a:gd name="connsiteX2" fmla="*/ 182858 w 1828569"/>
                <a:gd name="connsiteY2" fmla="*/ 1 h 1940718"/>
                <a:gd name="connsiteX3" fmla="*/ 1645712 w 1828569"/>
                <a:gd name="connsiteY3" fmla="*/ 0 h 1940718"/>
                <a:gd name="connsiteX4" fmla="*/ 1775011 w 1828569"/>
                <a:gd name="connsiteY4" fmla="*/ 53558 h 1940718"/>
                <a:gd name="connsiteX5" fmla="*/ 1828568 w 1828569"/>
                <a:gd name="connsiteY5" fmla="*/ 182858 h 1940718"/>
                <a:gd name="connsiteX6" fmla="*/ 1828569 w 1828569"/>
                <a:gd name="connsiteY6" fmla="*/ 1757861 h 1940718"/>
                <a:gd name="connsiteX7" fmla="*/ 1775011 w 1828569"/>
                <a:gd name="connsiteY7" fmla="*/ 1887160 h 1940718"/>
                <a:gd name="connsiteX8" fmla="*/ 1645712 w 1828569"/>
                <a:gd name="connsiteY8" fmla="*/ 1940718 h 1940718"/>
                <a:gd name="connsiteX9" fmla="*/ 182857 w 1828569"/>
                <a:gd name="connsiteY9" fmla="*/ 1940718 h 1940718"/>
                <a:gd name="connsiteX10" fmla="*/ 53558 w 1828569"/>
                <a:gd name="connsiteY10" fmla="*/ 1887160 h 1940718"/>
                <a:gd name="connsiteX11" fmla="*/ 1 w 1828569"/>
                <a:gd name="connsiteY11" fmla="*/ 1757860 h 1940718"/>
                <a:gd name="connsiteX12" fmla="*/ 0 w 1828569"/>
                <a:gd name="connsiteY12" fmla="*/ 182857 h 19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569" h="1940718">
                  <a:moveTo>
                    <a:pt x="0" y="182857"/>
                  </a:moveTo>
                  <a:cubicBezTo>
                    <a:pt x="0" y="134360"/>
                    <a:pt x="19265" y="87850"/>
                    <a:pt x="53558" y="53558"/>
                  </a:cubicBezTo>
                  <a:cubicBezTo>
                    <a:pt x="87850" y="19266"/>
                    <a:pt x="134361" y="1"/>
                    <a:pt x="182858" y="1"/>
                  </a:cubicBezTo>
                  <a:lnTo>
                    <a:pt x="1645712" y="0"/>
                  </a:lnTo>
                  <a:cubicBezTo>
                    <a:pt x="1694209" y="0"/>
                    <a:pt x="1740719" y="19265"/>
                    <a:pt x="1775011" y="53558"/>
                  </a:cubicBezTo>
                  <a:cubicBezTo>
                    <a:pt x="1809303" y="87850"/>
                    <a:pt x="1828568" y="134361"/>
                    <a:pt x="1828568" y="182858"/>
                  </a:cubicBezTo>
                  <a:cubicBezTo>
                    <a:pt x="1828568" y="707859"/>
                    <a:pt x="1828569" y="1232860"/>
                    <a:pt x="1828569" y="1757861"/>
                  </a:cubicBezTo>
                  <a:cubicBezTo>
                    <a:pt x="1828569" y="1806358"/>
                    <a:pt x="1809304" y="1852868"/>
                    <a:pt x="1775011" y="1887160"/>
                  </a:cubicBezTo>
                  <a:cubicBezTo>
                    <a:pt x="1740719" y="1921452"/>
                    <a:pt x="1694208" y="1940718"/>
                    <a:pt x="1645712" y="1940718"/>
                  </a:cubicBezTo>
                  <a:lnTo>
                    <a:pt x="182857" y="1940718"/>
                  </a:lnTo>
                  <a:cubicBezTo>
                    <a:pt x="134360" y="1940718"/>
                    <a:pt x="87850" y="1921453"/>
                    <a:pt x="53558" y="1887160"/>
                  </a:cubicBezTo>
                  <a:cubicBezTo>
                    <a:pt x="19266" y="1852868"/>
                    <a:pt x="0" y="1806357"/>
                    <a:pt x="1" y="1757860"/>
                  </a:cubicBezTo>
                  <a:cubicBezTo>
                    <a:pt x="1" y="1232859"/>
                    <a:pt x="0" y="707858"/>
                    <a:pt x="0" y="182857"/>
                  </a:cubicBez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60237" tIns="160237" rIns="160237" bIns="160237" numCol="1" spcCol="1270" anchor="ctr" anchorCtr="0">
              <a:noAutofit/>
            </a:bodyPr>
            <a:lstStyle/>
            <a:p>
              <a:pPr lvl="0" algn="ctr" defTabSz="1244600">
                <a:lnSpc>
                  <a:spcPct val="90000"/>
                </a:lnSpc>
                <a:spcBef>
                  <a:spcPct val="0"/>
                </a:spcBef>
                <a:spcAft>
                  <a:spcPct val="35000"/>
                </a:spcAft>
              </a:pPr>
              <a:r>
                <a:rPr lang="en-US" altLang="zh-TW" sz="1100" b="1" dirty="0" smtClean="0">
                  <a:latin typeface="標楷體" pitchFamily="65" charset="-120"/>
                  <a:ea typeface="標楷體" pitchFamily="65" charset="-120"/>
                </a:rPr>
                <a:t>Self-collected</a:t>
              </a:r>
              <a:endParaRPr lang="zh-TW" altLang="en-US" sz="1100" b="1" kern="1200" dirty="0">
                <a:latin typeface="標楷體" pitchFamily="65" charset="-120"/>
                <a:ea typeface="標楷體" pitchFamily="65" charset="-120"/>
              </a:endParaRPr>
            </a:p>
          </p:txBody>
        </p:sp>
        <p:pic>
          <p:nvPicPr>
            <p:cNvPr id="13" name="圖片 12" descr="未命名.png"/>
            <p:cNvPicPr>
              <a:picLocks noChangeAspect="1"/>
            </p:cNvPicPr>
            <p:nvPr/>
          </p:nvPicPr>
          <p:blipFill>
            <a:blip r:embed="rId2" cstate="print"/>
            <a:stretch>
              <a:fillRect/>
            </a:stretch>
          </p:blipFill>
          <p:spPr>
            <a:xfrm>
              <a:off x="3923928" y="3789040"/>
              <a:ext cx="1080120" cy="1080120"/>
            </a:xfrm>
            <a:prstGeom prst="rect">
              <a:avLst/>
            </a:prstGeom>
          </p:spPr>
        </p:pic>
        <p:sp>
          <p:nvSpPr>
            <p:cNvPr id="14" name="向上箭號 13"/>
            <p:cNvSpPr/>
            <p:nvPr/>
          </p:nvSpPr>
          <p:spPr>
            <a:xfrm>
              <a:off x="4211960" y="3356992"/>
              <a:ext cx="432048"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右彎箭號 19"/>
            <p:cNvSpPr/>
            <p:nvPr/>
          </p:nvSpPr>
          <p:spPr>
            <a:xfrm>
              <a:off x="1475656" y="4221088"/>
              <a:ext cx="2520280" cy="10126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1" name="右彎箭號 20"/>
            <p:cNvSpPr/>
            <p:nvPr/>
          </p:nvSpPr>
          <p:spPr>
            <a:xfrm flipH="1">
              <a:off x="5004048" y="4221088"/>
              <a:ext cx="2664296" cy="1012696"/>
            </a:xfrm>
            <a:prstGeom prst="bentArrow">
              <a:avLst>
                <a:gd name="adj1" fmla="val 25000"/>
                <a:gd name="adj2" fmla="val 25000"/>
                <a:gd name="adj3" fmla="val 33917"/>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2" name="文字方塊 1"/>
          <p:cNvSpPr txBox="1"/>
          <p:nvPr/>
        </p:nvSpPr>
        <p:spPr>
          <a:xfrm>
            <a:off x="1219200" y="-27384"/>
            <a:ext cx="6705600" cy="707886"/>
          </a:xfrm>
          <a:prstGeom prst="rect">
            <a:avLst/>
          </a:prstGeom>
          <a:noFill/>
        </p:spPr>
        <p:txBody>
          <a:bodyPr wrap="square" rtlCol="0">
            <a:spAutoFit/>
          </a:bodyPr>
          <a:lstStyle/>
          <a:p>
            <a:r>
              <a:rPr lang="en-US" altLang="zh-TW" sz="4000" u="sng" dirty="0" smtClean="0">
                <a:latin typeface="標楷體" panose="03000509000000000000" pitchFamily="65" charset="-120"/>
                <a:ea typeface="標楷體" panose="03000509000000000000" pitchFamily="65" charset="-120"/>
              </a:rPr>
              <a:t>Personally controlled EHR</a:t>
            </a:r>
            <a:endParaRPr lang="zh-TW" altLang="en-US" sz="4000" u="sng" dirty="0">
              <a:latin typeface="標楷體" panose="03000509000000000000" pitchFamily="65" charset="-120"/>
              <a:ea typeface="標楷體" panose="03000509000000000000" pitchFamily="65" charset="-120"/>
            </a:endParaRPr>
          </a:p>
        </p:txBody>
      </p:sp>
      <p:sp>
        <p:nvSpPr>
          <p:cNvPr id="4" name="向下箭號圖說文字 3"/>
          <p:cNvSpPr/>
          <p:nvPr/>
        </p:nvSpPr>
        <p:spPr>
          <a:xfrm>
            <a:off x="7308304" y="4307403"/>
            <a:ext cx="1562472" cy="12241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bg1"/>
                </a:solidFill>
                <a:latin typeface="標楷體" panose="03000509000000000000" pitchFamily="65" charset="-120"/>
                <a:ea typeface="標楷體" panose="03000509000000000000" pitchFamily="65" charset="-120"/>
              </a:rPr>
              <a:t>Public sector</a:t>
            </a:r>
          </a:p>
        </p:txBody>
      </p:sp>
      <p:sp>
        <p:nvSpPr>
          <p:cNvPr id="5" name="向上箭號圖說文字 4"/>
          <p:cNvSpPr/>
          <p:nvPr/>
        </p:nvSpPr>
        <p:spPr>
          <a:xfrm>
            <a:off x="7342471" y="1546823"/>
            <a:ext cx="1512168" cy="198742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bg1"/>
                </a:solidFill>
                <a:latin typeface="標楷體" panose="03000509000000000000" pitchFamily="65" charset="-120"/>
                <a:ea typeface="標楷體" panose="03000509000000000000" pitchFamily="65" charset="-120"/>
              </a:rPr>
              <a:t>Private </a:t>
            </a:r>
          </a:p>
          <a:p>
            <a:pPr algn="ctr"/>
            <a:r>
              <a:rPr lang="en-US" altLang="zh-TW" b="1" dirty="0" smtClean="0">
                <a:solidFill>
                  <a:schemeClr val="bg1"/>
                </a:solidFill>
                <a:latin typeface="標楷體" panose="03000509000000000000" pitchFamily="65" charset="-120"/>
                <a:ea typeface="標楷體" panose="03000509000000000000" pitchFamily="65" charset="-120"/>
              </a:rPr>
              <a:t>sector</a:t>
            </a:r>
            <a:endParaRPr lang="zh-TW" altLang="en-US" b="1" dirty="0">
              <a:solidFill>
                <a:schemeClr val="bg1"/>
              </a:solidFill>
              <a:latin typeface="標楷體" panose="03000509000000000000" pitchFamily="65" charset="-120"/>
              <a:ea typeface="標楷體" panose="03000509000000000000" pitchFamily="65" charset="-120"/>
            </a:endParaRPr>
          </a:p>
        </p:txBody>
      </p:sp>
      <p:sp>
        <p:nvSpPr>
          <p:cNvPr id="19" name="Subtitle 2"/>
          <p:cNvSpPr txBox="1">
            <a:spLocks/>
          </p:cNvSpPr>
          <p:nvPr/>
        </p:nvSpPr>
        <p:spPr>
          <a:xfrm>
            <a:off x="971600" y="5998794"/>
            <a:ext cx="8151813" cy="837431"/>
          </a:xfrm>
          <a:prstGeom prst="rect">
            <a:avLst/>
          </a:prstGeom>
        </p:spPr>
        <p:txBody>
          <a:bodyPr>
            <a:normAutofit/>
          </a:bodyPr>
          <a:lstStyle>
            <a:lvl1pPr marL="342900" indent="-342900" algn="l" rtl="0" eaLnBrk="0" fontAlgn="base" hangingPunct="0">
              <a:spcBef>
                <a:spcPct val="20000"/>
              </a:spcBef>
              <a:spcAft>
                <a:spcPct val="0"/>
              </a:spcAft>
              <a:buChar char="•"/>
              <a:defRPr kumimoji="1" sz="3200">
                <a:solidFill>
                  <a:schemeClr val="tx1"/>
                </a:solidFill>
                <a:latin typeface="+mn-lt"/>
                <a:ea typeface="新細明體"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新細明體"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新細明體"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zh-TW" sz="2400" kern="0" dirty="0" smtClean="0">
                <a:latin typeface="Arial" pitchFamily="34" charset="0"/>
                <a:cs typeface="Arial" pitchFamily="34" charset="0"/>
              </a:rPr>
              <a:t>Min-</a:t>
            </a:r>
            <a:r>
              <a:rPr lang="en-US" altLang="zh-TW" sz="2400" kern="0" dirty="0" err="1" smtClean="0">
                <a:latin typeface="Arial" pitchFamily="34" charset="0"/>
                <a:cs typeface="Arial" pitchFamily="34" charset="0"/>
              </a:rPr>
              <a:t>Huei</a:t>
            </a:r>
            <a:r>
              <a:rPr lang="en-US" altLang="zh-TW" sz="2400" kern="0" dirty="0" smtClean="0">
                <a:latin typeface="Arial" pitchFamily="34" charset="0"/>
                <a:cs typeface="Arial" pitchFamily="34" charset="0"/>
              </a:rPr>
              <a:t> (Marc) Hsu, Director of Medical Informatics Center, Ministry of Health and Welfare, TAIWAN </a:t>
            </a:r>
          </a:p>
          <a:p>
            <a:endParaRPr lang="en-US" altLang="zh-TW" sz="2400" kern="0" dirty="0" smtClean="0">
              <a:latin typeface="Arial" pitchFamily="34" charset="0"/>
              <a:cs typeface="Arial" pitchFamily="34" charset="0"/>
            </a:endParaRPr>
          </a:p>
        </p:txBody>
      </p:sp>
    </p:spTree>
    <p:extLst>
      <p:ext uri="{BB962C8B-B14F-4D97-AF65-F5344CB8AC3E}">
        <p14:creationId xmlns:p14="http://schemas.microsoft.com/office/powerpoint/2010/main" val="2641454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TW" sz="4000" dirty="0" smtClean="0"/>
              <a:t>Let’s ask google about “big data”</a:t>
            </a:r>
            <a:endParaRPr lang="zh-TW" altLang="en-US" sz="4000" dirty="0" smtClean="0"/>
          </a:p>
        </p:txBody>
      </p:sp>
      <p:sp>
        <p:nvSpPr>
          <p:cNvPr id="15363" name="Rectangle 3"/>
          <p:cNvSpPr>
            <a:spLocks noGrp="1" noChangeArrowheads="1"/>
          </p:cNvSpPr>
          <p:nvPr>
            <p:ph type="body" idx="1"/>
          </p:nvPr>
        </p:nvSpPr>
        <p:spPr/>
        <p:txBody>
          <a:bodyPr/>
          <a:lstStyle/>
          <a:p>
            <a:endParaRPr lang="zh-TW" altLang="en-US"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338"/>
            <a:ext cx="9144000"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717800" y="531813"/>
            <a:ext cx="3382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b="1" dirty="0">
                <a:latin typeface="Calibri" pitchFamily="34" charset="0"/>
              </a:rPr>
              <a:t>What is BIG DATA?</a:t>
            </a:r>
          </a:p>
        </p:txBody>
      </p:sp>
      <p:sp>
        <p:nvSpPr>
          <p:cNvPr id="16387" name="Rectangle 3"/>
          <p:cNvSpPr>
            <a:spLocks noChangeArrowheads="1"/>
          </p:cNvSpPr>
          <p:nvPr/>
        </p:nvSpPr>
        <p:spPr bwMode="auto">
          <a:xfrm>
            <a:off x="1138238" y="1344613"/>
            <a:ext cx="7015162"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800" b="1" dirty="0">
                <a:latin typeface="Calibri" pitchFamily="34" charset="0"/>
              </a:rPr>
              <a:t>Wikipedia:</a:t>
            </a:r>
            <a:r>
              <a:rPr kumimoji="0" lang="en-US" altLang="zh-TW" sz="2400" b="1" dirty="0">
                <a:latin typeface="Calibri" pitchFamily="34" charset="0"/>
              </a:rPr>
              <a:t> </a:t>
            </a:r>
            <a:r>
              <a:rPr kumimoji="0" lang="en-US" altLang="zh-TW" sz="2400" dirty="0">
                <a:latin typeface="Calibri" pitchFamily="34" charset="0"/>
              </a:rPr>
              <a:t>a collection of data sets so </a:t>
            </a:r>
            <a:r>
              <a:rPr kumimoji="0" lang="en-US" altLang="zh-TW" sz="2400" b="1" dirty="0">
                <a:solidFill>
                  <a:srgbClr val="0070C0"/>
                </a:solidFill>
                <a:latin typeface="Calibri" pitchFamily="34" charset="0"/>
              </a:rPr>
              <a:t>large and complex</a:t>
            </a:r>
            <a:r>
              <a:rPr kumimoji="0" lang="en-US" altLang="zh-TW" sz="2400" dirty="0">
                <a:latin typeface="Calibri" pitchFamily="34" charset="0"/>
              </a:rPr>
              <a:t> that it becomes difficult to process using on-hand database management tools. The challenges include </a:t>
            </a:r>
            <a:r>
              <a:rPr kumimoji="0" lang="en-US" altLang="zh-TW" sz="2400" b="1" dirty="0">
                <a:solidFill>
                  <a:srgbClr val="0070C0"/>
                </a:solidFill>
                <a:latin typeface="Calibri" pitchFamily="34" charset="0"/>
              </a:rPr>
              <a:t>capture, curation, storage, search, sharing, analysis, and visualization</a:t>
            </a:r>
            <a:r>
              <a:rPr kumimoji="0" lang="en-US" altLang="zh-TW" sz="2400" dirty="0">
                <a:latin typeface="Calibri" pitchFamily="34" charset="0"/>
              </a:rPr>
              <a:t>. The trend to larger data sets is due to the additional information derivable from analysis of a single large set of related data, as compared to separate smaller sets with the same total amount of data, allowing </a:t>
            </a:r>
            <a:r>
              <a:rPr kumimoji="0" lang="en-US" altLang="zh-TW" sz="2400" b="1" dirty="0">
                <a:solidFill>
                  <a:srgbClr val="0070C0"/>
                </a:solidFill>
                <a:latin typeface="Calibri" pitchFamily="34" charset="0"/>
              </a:rPr>
              <a:t>correlations to be found </a:t>
            </a:r>
            <a:r>
              <a:rPr kumimoji="0" lang="en-US" altLang="zh-TW" sz="2400" dirty="0">
                <a:latin typeface="Calibri" pitchFamily="34" charset="0"/>
              </a:rPr>
              <a:t>to "spot business trends, determine quality of research, prevent diseases, link legal citations, combat crime, and determine real-time roadway traffic conditions”.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idx="4294967295"/>
          </p:nvPr>
        </p:nvSpPr>
        <p:spPr/>
        <p:txBody>
          <a:bodyPr anchor="t"/>
          <a:lstStyle/>
          <a:p>
            <a:r>
              <a:rPr lang="en-US" altLang="zh-TW" b="1" dirty="0" smtClean="0"/>
              <a:t>What Is Big Data?</a:t>
            </a:r>
            <a:endParaRPr lang="zh-TW" altLang="en-US" dirty="0" smtClean="0"/>
          </a:p>
        </p:txBody>
      </p:sp>
      <p:sp>
        <p:nvSpPr>
          <p:cNvPr id="3" name="內容版面配置區 2"/>
          <p:cNvSpPr>
            <a:spLocks noGrp="1"/>
          </p:cNvSpPr>
          <p:nvPr>
            <p:ph idx="4294967295"/>
          </p:nvPr>
        </p:nvSpPr>
        <p:spPr>
          <a:xfrm>
            <a:off x="457200" y="1484313"/>
            <a:ext cx="8229600" cy="5068887"/>
          </a:xfrm>
        </p:spPr>
        <p:txBody>
          <a:bodyPr>
            <a:normAutofit fontScale="92500" lnSpcReduction="10000"/>
          </a:bodyPr>
          <a:lstStyle/>
          <a:p>
            <a:pPr marL="411163">
              <a:defRPr/>
            </a:pPr>
            <a:r>
              <a:rPr lang="en-US" altLang="zh-TW" sz="3000" b="1" dirty="0" smtClean="0">
                <a:ea typeface="新細明體" charset="-120"/>
              </a:rPr>
              <a:t>High-volume</a:t>
            </a:r>
            <a:r>
              <a:rPr lang="zh-TW" altLang="en-US" sz="3000" b="1" dirty="0" smtClean="0">
                <a:ea typeface="新細明體" charset="-120"/>
              </a:rPr>
              <a:t> </a:t>
            </a:r>
            <a:r>
              <a:rPr lang="en-US" altLang="zh-TW" sz="3000" b="1" dirty="0" smtClean="0">
                <a:ea typeface="新細明體" charset="-120"/>
              </a:rPr>
              <a:t>(</a:t>
            </a:r>
            <a:r>
              <a:rPr lang="zh-TW" altLang="en-US" sz="3000" b="1" dirty="0" smtClean="0">
                <a:ea typeface="新細明體" charset="-120"/>
              </a:rPr>
              <a:t>大量</a:t>
            </a:r>
            <a:r>
              <a:rPr lang="en-US" altLang="zh-TW" sz="3000" b="1" dirty="0" smtClean="0">
                <a:ea typeface="新細明體" charset="-120"/>
              </a:rPr>
              <a:t>)</a:t>
            </a:r>
          </a:p>
          <a:p>
            <a:pPr marL="411163">
              <a:defRPr/>
            </a:pPr>
            <a:r>
              <a:rPr lang="en-US" altLang="zh-TW" sz="3000" b="1" dirty="0" smtClean="0">
                <a:ea typeface="新細明體" charset="-120"/>
              </a:rPr>
              <a:t>High-variety</a:t>
            </a:r>
            <a:r>
              <a:rPr lang="zh-TW" altLang="en-US" sz="3000" b="1" dirty="0" smtClean="0">
                <a:ea typeface="新細明體" charset="-120"/>
              </a:rPr>
              <a:t> </a:t>
            </a:r>
            <a:r>
              <a:rPr lang="en-US" altLang="zh-TW" sz="3000" b="1" dirty="0" smtClean="0">
                <a:ea typeface="新細明體" charset="-120"/>
              </a:rPr>
              <a:t>(</a:t>
            </a:r>
            <a:r>
              <a:rPr lang="zh-TW" altLang="en-US" sz="3000" b="1" dirty="0" smtClean="0">
                <a:ea typeface="新細明體" charset="-120"/>
              </a:rPr>
              <a:t>多種類</a:t>
            </a:r>
            <a:r>
              <a:rPr lang="en-US" altLang="zh-TW" sz="3000" b="1" dirty="0" smtClean="0">
                <a:ea typeface="新細明體" charset="-120"/>
              </a:rPr>
              <a:t>)</a:t>
            </a:r>
          </a:p>
          <a:p>
            <a:pPr marL="411163">
              <a:defRPr/>
            </a:pPr>
            <a:r>
              <a:rPr lang="en-US" altLang="zh-TW" sz="3000" b="1" dirty="0" smtClean="0">
                <a:ea typeface="新細明體" charset="-120"/>
              </a:rPr>
              <a:t>High-velocity (</a:t>
            </a:r>
            <a:r>
              <a:rPr lang="zh-TW" altLang="en-US" sz="3000" b="1" dirty="0" smtClean="0">
                <a:ea typeface="新細明體" charset="-120"/>
              </a:rPr>
              <a:t>快速</a:t>
            </a:r>
            <a:r>
              <a:rPr lang="en-US" altLang="zh-TW" sz="3000" b="1" dirty="0" smtClean="0">
                <a:ea typeface="新細明體" charset="-120"/>
              </a:rPr>
              <a:t>)</a:t>
            </a:r>
          </a:p>
          <a:p>
            <a:pPr marL="739775" lvl="1">
              <a:defRPr/>
            </a:pPr>
            <a:r>
              <a:rPr lang="en-US" altLang="zh-TW" sz="2600" dirty="0" smtClean="0">
                <a:ea typeface="新細明體" charset="-120"/>
              </a:rPr>
              <a:t>sources such as online personal activity, commercial transactions, and sensor networks</a:t>
            </a:r>
          </a:p>
          <a:p>
            <a:pPr marL="411163">
              <a:defRPr/>
            </a:pPr>
            <a:r>
              <a:rPr lang="en-US" altLang="zh-TW" sz="3000" dirty="0" smtClean="0">
                <a:ea typeface="新細明體" charset="-120"/>
              </a:rPr>
              <a:t>Relating to health is a component of a growing field.</a:t>
            </a:r>
          </a:p>
          <a:p>
            <a:pPr marL="739775" lvl="1">
              <a:defRPr/>
            </a:pPr>
            <a:r>
              <a:rPr lang="en-US" altLang="zh-TW" sz="2600" dirty="0" smtClean="0">
                <a:ea typeface="新細明體" charset="-120"/>
              </a:rPr>
              <a:t>e.g.,  e-health, m-health, digital health, health information technology, health 2.0, e-medicine, etc.</a:t>
            </a:r>
          </a:p>
          <a:p>
            <a:pPr marL="739775" lvl="1">
              <a:defRPr/>
            </a:pPr>
            <a:endParaRPr lang="en-US" altLang="zh-TW" dirty="0" smtClean="0">
              <a:ea typeface="新細明體" charset="-120"/>
            </a:endParaRPr>
          </a:p>
          <a:p>
            <a:pPr marL="739775" lvl="1" algn="r">
              <a:buFontTx/>
              <a:buNone/>
              <a:defRPr/>
            </a:pPr>
            <a:r>
              <a:rPr lang="en-US" altLang="zh-TW" sz="1700" dirty="0" smtClean="0">
                <a:solidFill>
                  <a:srgbClr val="61B6FF"/>
                </a:solidFill>
                <a:ea typeface="新細明體" charset="-120"/>
              </a:rPr>
              <a:t> Nilsen W, et al. J Health </a:t>
            </a:r>
            <a:r>
              <a:rPr lang="en-US" altLang="zh-TW" sz="1700" dirty="0" err="1" smtClean="0">
                <a:solidFill>
                  <a:srgbClr val="61B6FF"/>
                </a:solidFill>
                <a:ea typeface="新細明體" charset="-120"/>
              </a:rPr>
              <a:t>Commun</a:t>
            </a:r>
            <a:r>
              <a:rPr lang="en-US" altLang="zh-TW" sz="1700" dirty="0" smtClean="0">
                <a:solidFill>
                  <a:srgbClr val="61B6FF"/>
                </a:solidFill>
                <a:ea typeface="新細明體" charset="-120"/>
              </a:rPr>
              <a:t>, 2012. </a:t>
            </a:r>
          </a:p>
          <a:p>
            <a:pPr marL="739775" lvl="1" algn="r">
              <a:buFontTx/>
              <a:buNone/>
              <a:defRPr/>
            </a:pPr>
            <a:r>
              <a:rPr lang="en-US" altLang="zh-TW" sz="1700" dirty="0" smtClean="0">
                <a:solidFill>
                  <a:srgbClr val="61B6FF"/>
                </a:solidFill>
                <a:ea typeface="新細明體" charset="-120"/>
              </a:rPr>
              <a:t>Laney D. META Group, 2001.</a:t>
            </a:r>
          </a:p>
          <a:p>
            <a:pPr marL="739775" lvl="1" algn="r">
              <a:buFontTx/>
              <a:buNone/>
              <a:defRPr/>
            </a:pPr>
            <a:r>
              <a:rPr lang="en-US" altLang="zh-TW" sz="1700" dirty="0" smtClean="0">
                <a:solidFill>
                  <a:srgbClr val="61B6FF"/>
                </a:solidFill>
                <a:ea typeface="新細明體" charset="-120"/>
              </a:rPr>
              <a:t>Kumar S, et al. Computer, 2012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1"/>
                </a:solidFill>
              </a:rPr>
              <a:t>5 Vs of Big </a:t>
            </a:r>
            <a:r>
              <a:rPr lang="en-US" altLang="zh-TW" dirty="0" smtClean="0">
                <a:solidFill>
                  <a:schemeClr val="tx1"/>
                </a:solidFill>
              </a:rPr>
              <a:t>Data</a:t>
            </a:r>
            <a:endParaRPr lang="zh-TW" altLang="en-US" dirty="0"/>
          </a:p>
        </p:txBody>
      </p:sp>
      <p:sp>
        <p:nvSpPr>
          <p:cNvPr id="4" name="投影片編號版面配置區 3"/>
          <p:cNvSpPr>
            <a:spLocks noGrp="1"/>
          </p:cNvSpPr>
          <p:nvPr>
            <p:ph type="sldNum" sz="quarter" idx="12"/>
          </p:nvPr>
        </p:nvSpPr>
        <p:spPr/>
        <p:txBody>
          <a:bodyPr/>
          <a:lstStyle/>
          <a:p>
            <a:pPr>
              <a:defRPr/>
            </a:pPr>
            <a:fld id="{ACA072D8-F353-4618-BAE8-8D784E2F96B4}" type="slidenum">
              <a:rPr lang="en-US" altLang="zh-TW" smtClean="0"/>
              <a:pPr>
                <a:defRPr/>
              </a:pPr>
              <a:t>16</a:t>
            </a:fld>
            <a:endParaRPr lang="en-US" altLang="zh-TW" dirty="0"/>
          </a:p>
        </p:txBody>
      </p:sp>
      <p:sp>
        <p:nvSpPr>
          <p:cNvPr id="5" name="Text Box 2"/>
          <p:cNvSpPr txBox="1">
            <a:spLocks noGrp="1" noChangeArrowheads="1"/>
          </p:cNvSpPr>
          <p:nvPr>
            <p:ph idx="1"/>
          </p:nvPr>
        </p:nvSpPr>
        <p:spPr bwMode="auto">
          <a:prstGeom prst="rect">
            <a:avLst/>
          </a:prstGeom>
          <a:solidFill>
            <a:srgbClr val="FFFFFF"/>
          </a:solidFill>
          <a:ln w="9525">
            <a:noFill/>
            <a:round/>
            <a:headEnd/>
            <a:tailEnd/>
          </a:ln>
        </p:spPr>
        <p:txBody>
          <a:bodyPr lIns="90000" tIns="46800" rIns="90000" bIns="46800"/>
          <a:lstStyle>
            <a:lvl1pPr marL="322263" indent="-322263" eaLnBrk="0" hangingPunct="0">
              <a:tabLst>
                <a:tab pos="323850" algn="l"/>
                <a:tab pos="893763" algn="l"/>
                <a:tab pos="1808163" algn="l"/>
                <a:tab pos="2722563" algn="l"/>
                <a:tab pos="3636963" algn="l"/>
                <a:tab pos="4551363" algn="l"/>
                <a:tab pos="5465763" algn="l"/>
                <a:tab pos="6380163" algn="l"/>
                <a:tab pos="7294563" algn="l"/>
                <a:tab pos="8208963" algn="l"/>
                <a:tab pos="9123363" algn="l"/>
                <a:tab pos="10037763" algn="l"/>
                <a:tab pos="10039350" algn="l"/>
                <a:tab pos="10496550" algn="l"/>
                <a:tab pos="10498138" algn="l"/>
                <a:tab pos="10499725" algn="l"/>
                <a:tab pos="10501313" algn="l"/>
                <a:tab pos="10502900" algn="l"/>
                <a:tab pos="10504488" algn="l"/>
                <a:tab pos="10506075" algn="l"/>
                <a:tab pos="10507663" algn="l"/>
                <a:tab pos="10509250" algn="l"/>
                <a:tab pos="10510838" algn="l"/>
                <a:tab pos="10514013" algn="l"/>
              </a:tabLst>
              <a:defRPr sz="2400" b="1">
                <a:solidFill>
                  <a:schemeClr val="bg1"/>
                </a:solidFill>
                <a:latin typeface="Arial" pitchFamily="34" charset="0"/>
                <a:ea typeface="MS PGothic" pitchFamily="34" charset="-128"/>
              </a:defRPr>
            </a:lvl1pPr>
            <a:lvl2pPr eaLnBrk="0" hangingPunct="0">
              <a:tabLst>
                <a:tab pos="323850" algn="l"/>
                <a:tab pos="893763" algn="l"/>
                <a:tab pos="1808163" algn="l"/>
                <a:tab pos="2722563" algn="l"/>
                <a:tab pos="3636963" algn="l"/>
                <a:tab pos="4551363" algn="l"/>
                <a:tab pos="5465763" algn="l"/>
                <a:tab pos="6380163" algn="l"/>
                <a:tab pos="7294563" algn="l"/>
                <a:tab pos="8208963" algn="l"/>
                <a:tab pos="9123363" algn="l"/>
                <a:tab pos="10037763" algn="l"/>
                <a:tab pos="10039350" algn="l"/>
                <a:tab pos="10496550" algn="l"/>
                <a:tab pos="10498138" algn="l"/>
                <a:tab pos="10499725" algn="l"/>
                <a:tab pos="10501313" algn="l"/>
                <a:tab pos="10502900" algn="l"/>
                <a:tab pos="10504488" algn="l"/>
                <a:tab pos="10506075" algn="l"/>
                <a:tab pos="10507663" algn="l"/>
                <a:tab pos="10509250" algn="l"/>
                <a:tab pos="10510838" algn="l"/>
                <a:tab pos="10514013" algn="l"/>
              </a:tabLst>
              <a:defRPr sz="2400" b="1">
                <a:solidFill>
                  <a:schemeClr val="bg1"/>
                </a:solidFill>
                <a:latin typeface="Arial" pitchFamily="34" charset="0"/>
                <a:ea typeface="MS PGothic" pitchFamily="34" charset="-128"/>
              </a:defRPr>
            </a:lvl2pPr>
            <a:lvl3pPr eaLnBrk="0" hangingPunct="0">
              <a:tabLst>
                <a:tab pos="323850" algn="l"/>
                <a:tab pos="893763" algn="l"/>
                <a:tab pos="1808163" algn="l"/>
                <a:tab pos="2722563" algn="l"/>
                <a:tab pos="3636963" algn="l"/>
                <a:tab pos="4551363" algn="l"/>
                <a:tab pos="5465763" algn="l"/>
                <a:tab pos="6380163" algn="l"/>
                <a:tab pos="7294563" algn="l"/>
                <a:tab pos="8208963" algn="l"/>
                <a:tab pos="9123363" algn="l"/>
                <a:tab pos="10037763" algn="l"/>
                <a:tab pos="10039350" algn="l"/>
                <a:tab pos="10496550" algn="l"/>
                <a:tab pos="10498138" algn="l"/>
                <a:tab pos="10499725" algn="l"/>
                <a:tab pos="10501313" algn="l"/>
                <a:tab pos="10502900" algn="l"/>
                <a:tab pos="10504488" algn="l"/>
                <a:tab pos="10506075" algn="l"/>
                <a:tab pos="10507663" algn="l"/>
                <a:tab pos="10509250" algn="l"/>
                <a:tab pos="10510838" algn="l"/>
                <a:tab pos="10514013" algn="l"/>
              </a:tabLst>
              <a:defRPr sz="2400" b="1">
                <a:solidFill>
                  <a:schemeClr val="bg1"/>
                </a:solidFill>
                <a:latin typeface="Arial" pitchFamily="34" charset="0"/>
                <a:ea typeface="MS PGothic" pitchFamily="34" charset="-128"/>
              </a:defRPr>
            </a:lvl3pPr>
            <a:lvl4pPr eaLnBrk="0" hangingPunct="0">
              <a:tabLst>
                <a:tab pos="323850" algn="l"/>
                <a:tab pos="893763" algn="l"/>
                <a:tab pos="1808163" algn="l"/>
                <a:tab pos="2722563" algn="l"/>
                <a:tab pos="3636963" algn="l"/>
                <a:tab pos="4551363" algn="l"/>
                <a:tab pos="5465763" algn="l"/>
                <a:tab pos="6380163" algn="l"/>
                <a:tab pos="7294563" algn="l"/>
                <a:tab pos="8208963" algn="l"/>
                <a:tab pos="9123363" algn="l"/>
                <a:tab pos="10037763" algn="l"/>
                <a:tab pos="10039350" algn="l"/>
                <a:tab pos="10496550" algn="l"/>
                <a:tab pos="10498138" algn="l"/>
                <a:tab pos="10499725" algn="l"/>
                <a:tab pos="10501313" algn="l"/>
                <a:tab pos="10502900" algn="l"/>
                <a:tab pos="10504488" algn="l"/>
                <a:tab pos="10506075" algn="l"/>
                <a:tab pos="10507663" algn="l"/>
                <a:tab pos="10509250" algn="l"/>
                <a:tab pos="10510838" algn="l"/>
                <a:tab pos="10514013" algn="l"/>
              </a:tabLst>
              <a:defRPr sz="2400" b="1">
                <a:solidFill>
                  <a:schemeClr val="bg1"/>
                </a:solidFill>
                <a:latin typeface="Arial" pitchFamily="34" charset="0"/>
                <a:ea typeface="MS PGothic" pitchFamily="34" charset="-128"/>
              </a:defRPr>
            </a:lvl4pPr>
            <a:lvl5pPr eaLnBrk="0" hangingPunct="0">
              <a:tabLst>
                <a:tab pos="323850" algn="l"/>
                <a:tab pos="893763" algn="l"/>
                <a:tab pos="1808163" algn="l"/>
                <a:tab pos="2722563" algn="l"/>
                <a:tab pos="3636963" algn="l"/>
                <a:tab pos="4551363" algn="l"/>
                <a:tab pos="5465763" algn="l"/>
                <a:tab pos="6380163" algn="l"/>
                <a:tab pos="7294563" algn="l"/>
                <a:tab pos="8208963" algn="l"/>
                <a:tab pos="9123363" algn="l"/>
                <a:tab pos="10037763" algn="l"/>
                <a:tab pos="10039350" algn="l"/>
                <a:tab pos="10496550" algn="l"/>
                <a:tab pos="10498138" algn="l"/>
                <a:tab pos="10499725" algn="l"/>
                <a:tab pos="10501313" algn="l"/>
                <a:tab pos="10502900" algn="l"/>
                <a:tab pos="10504488" algn="l"/>
                <a:tab pos="10506075" algn="l"/>
                <a:tab pos="10507663" algn="l"/>
                <a:tab pos="10509250" algn="l"/>
                <a:tab pos="10510838" algn="l"/>
                <a:tab pos="10514013" algn="l"/>
              </a:tabLst>
              <a:defRPr sz="2400" b="1">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23850" algn="l"/>
                <a:tab pos="893763" algn="l"/>
                <a:tab pos="1808163" algn="l"/>
                <a:tab pos="2722563" algn="l"/>
                <a:tab pos="3636963" algn="l"/>
                <a:tab pos="4551363" algn="l"/>
                <a:tab pos="5465763" algn="l"/>
                <a:tab pos="6380163" algn="l"/>
                <a:tab pos="7294563" algn="l"/>
                <a:tab pos="8208963" algn="l"/>
                <a:tab pos="9123363" algn="l"/>
                <a:tab pos="10037763" algn="l"/>
                <a:tab pos="10039350" algn="l"/>
                <a:tab pos="10496550" algn="l"/>
                <a:tab pos="10498138" algn="l"/>
                <a:tab pos="10499725" algn="l"/>
                <a:tab pos="10501313" algn="l"/>
                <a:tab pos="10502900" algn="l"/>
                <a:tab pos="10504488" algn="l"/>
                <a:tab pos="10506075" algn="l"/>
                <a:tab pos="10507663" algn="l"/>
                <a:tab pos="10509250" algn="l"/>
                <a:tab pos="10510838" algn="l"/>
                <a:tab pos="10514013" algn="l"/>
              </a:tabLst>
              <a:defRPr sz="2400" b="1">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23850" algn="l"/>
                <a:tab pos="893763" algn="l"/>
                <a:tab pos="1808163" algn="l"/>
                <a:tab pos="2722563" algn="l"/>
                <a:tab pos="3636963" algn="l"/>
                <a:tab pos="4551363" algn="l"/>
                <a:tab pos="5465763" algn="l"/>
                <a:tab pos="6380163" algn="l"/>
                <a:tab pos="7294563" algn="l"/>
                <a:tab pos="8208963" algn="l"/>
                <a:tab pos="9123363" algn="l"/>
                <a:tab pos="10037763" algn="l"/>
                <a:tab pos="10039350" algn="l"/>
                <a:tab pos="10496550" algn="l"/>
                <a:tab pos="10498138" algn="l"/>
                <a:tab pos="10499725" algn="l"/>
                <a:tab pos="10501313" algn="l"/>
                <a:tab pos="10502900" algn="l"/>
                <a:tab pos="10504488" algn="l"/>
                <a:tab pos="10506075" algn="l"/>
                <a:tab pos="10507663" algn="l"/>
                <a:tab pos="10509250" algn="l"/>
                <a:tab pos="10510838" algn="l"/>
                <a:tab pos="10514013" algn="l"/>
              </a:tabLst>
              <a:defRPr sz="2400" b="1">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23850" algn="l"/>
                <a:tab pos="893763" algn="l"/>
                <a:tab pos="1808163" algn="l"/>
                <a:tab pos="2722563" algn="l"/>
                <a:tab pos="3636963" algn="l"/>
                <a:tab pos="4551363" algn="l"/>
                <a:tab pos="5465763" algn="l"/>
                <a:tab pos="6380163" algn="l"/>
                <a:tab pos="7294563" algn="l"/>
                <a:tab pos="8208963" algn="l"/>
                <a:tab pos="9123363" algn="l"/>
                <a:tab pos="10037763" algn="l"/>
                <a:tab pos="10039350" algn="l"/>
                <a:tab pos="10496550" algn="l"/>
                <a:tab pos="10498138" algn="l"/>
                <a:tab pos="10499725" algn="l"/>
                <a:tab pos="10501313" algn="l"/>
                <a:tab pos="10502900" algn="l"/>
                <a:tab pos="10504488" algn="l"/>
                <a:tab pos="10506075" algn="l"/>
                <a:tab pos="10507663" algn="l"/>
                <a:tab pos="10509250" algn="l"/>
                <a:tab pos="10510838" algn="l"/>
                <a:tab pos="10514013" algn="l"/>
              </a:tabLst>
              <a:defRPr sz="2400" b="1">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23850" algn="l"/>
                <a:tab pos="893763" algn="l"/>
                <a:tab pos="1808163" algn="l"/>
                <a:tab pos="2722563" algn="l"/>
                <a:tab pos="3636963" algn="l"/>
                <a:tab pos="4551363" algn="l"/>
                <a:tab pos="5465763" algn="l"/>
                <a:tab pos="6380163" algn="l"/>
                <a:tab pos="7294563" algn="l"/>
                <a:tab pos="8208963" algn="l"/>
                <a:tab pos="9123363" algn="l"/>
                <a:tab pos="10037763" algn="l"/>
                <a:tab pos="10039350" algn="l"/>
                <a:tab pos="10496550" algn="l"/>
                <a:tab pos="10498138" algn="l"/>
                <a:tab pos="10499725" algn="l"/>
                <a:tab pos="10501313" algn="l"/>
                <a:tab pos="10502900" algn="l"/>
                <a:tab pos="10504488" algn="l"/>
                <a:tab pos="10506075" algn="l"/>
                <a:tab pos="10507663" algn="l"/>
                <a:tab pos="10509250" algn="l"/>
                <a:tab pos="10510838" algn="l"/>
                <a:tab pos="10514013" algn="l"/>
              </a:tabLst>
              <a:defRPr sz="2400" b="1">
                <a:solidFill>
                  <a:schemeClr val="bg1"/>
                </a:solidFill>
                <a:latin typeface="Arial" pitchFamily="34" charset="0"/>
                <a:ea typeface="MS PGothic" pitchFamily="34" charset="-128"/>
              </a:defRPr>
            </a:lvl9pPr>
          </a:lstStyle>
          <a:p>
            <a:pPr eaLnBrk="1" hangingPunct="1"/>
            <a:r>
              <a:rPr lang="en-US" altLang="zh-TW" sz="3600" i="1" dirty="0">
                <a:solidFill>
                  <a:schemeClr val="tx1"/>
                </a:solidFill>
              </a:rPr>
              <a:t>Volume, </a:t>
            </a:r>
            <a:r>
              <a:rPr lang="en-US" altLang="zh-TW" sz="3600" i="1" dirty="0" smtClean="0">
                <a:solidFill>
                  <a:schemeClr val="tx1"/>
                </a:solidFill>
              </a:rPr>
              <a:t>Veracity(</a:t>
            </a:r>
            <a:r>
              <a:rPr lang="zh-TW" altLang="en-US" sz="3600" i="1" dirty="0" smtClean="0">
                <a:solidFill>
                  <a:schemeClr val="tx1"/>
                </a:solidFill>
              </a:rPr>
              <a:t>準確</a:t>
            </a:r>
            <a:r>
              <a:rPr lang="en-US" altLang="zh-TW" sz="3600" i="1" dirty="0" smtClean="0">
                <a:solidFill>
                  <a:schemeClr val="tx1"/>
                </a:solidFill>
              </a:rPr>
              <a:t>), </a:t>
            </a:r>
            <a:r>
              <a:rPr lang="en-US" altLang="zh-TW" sz="3600" i="1" dirty="0">
                <a:solidFill>
                  <a:schemeClr val="tx1"/>
                </a:solidFill>
              </a:rPr>
              <a:t>Velocity, </a:t>
            </a:r>
          </a:p>
          <a:p>
            <a:pPr eaLnBrk="1" hangingPunct="1"/>
            <a:r>
              <a:rPr lang="en-US" altLang="zh-TW" sz="3600" i="1" dirty="0">
                <a:solidFill>
                  <a:schemeClr val="tx1"/>
                </a:solidFill>
              </a:rPr>
              <a:t>				Variety, and </a:t>
            </a:r>
            <a:r>
              <a:rPr lang="en-US" altLang="zh-TW" sz="3600" i="1" dirty="0" smtClean="0">
                <a:solidFill>
                  <a:schemeClr val="tx1"/>
                </a:solidFill>
              </a:rPr>
              <a:t>Value(</a:t>
            </a:r>
            <a:r>
              <a:rPr lang="zh-TW" altLang="en-US" sz="3600" i="1" dirty="0" smtClean="0">
                <a:solidFill>
                  <a:schemeClr val="tx1"/>
                </a:solidFill>
              </a:rPr>
              <a:t>價值</a:t>
            </a:r>
            <a:r>
              <a:rPr lang="en-US" altLang="zh-TW" sz="3600" i="1" dirty="0" smtClean="0">
                <a:solidFill>
                  <a:schemeClr val="tx1"/>
                </a:solidFill>
              </a:rPr>
              <a:t>)</a:t>
            </a:r>
          </a:p>
          <a:p>
            <a:pPr eaLnBrk="1" hangingPunct="1"/>
            <a:endParaRPr lang="en-US" altLang="zh-TW" sz="2800" b="0" dirty="0" smtClean="0">
              <a:solidFill>
                <a:schemeClr val="tx1"/>
              </a:solidFill>
            </a:endParaRPr>
          </a:p>
          <a:p>
            <a:pPr eaLnBrk="1" hangingPunct="1"/>
            <a:r>
              <a:rPr lang="en-US" altLang="zh-TW" sz="2800" b="0" dirty="0" smtClean="0">
                <a:solidFill>
                  <a:schemeClr val="tx1"/>
                </a:solidFill>
              </a:rPr>
              <a:t>Banking/Marketing/IT</a:t>
            </a:r>
            <a:r>
              <a:rPr lang="en-US" altLang="zh-TW" sz="2800" b="0" dirty="0">
                <a:solidFill>
                  <a:schemeClr val="tx1"/>
                </a:solidFill>
              </a:rPr>
              <a:t>:  </a:t>
            </a:r>
          </a:p>
          <a:p>
            <a:pPr eaLnBrk="1" hangingPunct="1"/>
            <a:r>
              <a:rPr lang="en-US" altLang="zh-TW" sz="2800" i="1" dirty="0">
                <a:solidFill>
                  <a:srgbClr val="FF0000"/>
                </a:solidFill>
              </a:rPr>
              <a:t>		</a:t>
            </a:r>
            <a:r>
              <a:rPr lang="en-US" altLang="zh-TW" sz="2800" i="1" dirty="0" smtClean="0">
                <a:solidFill>
                  <a:schemeClr val="tx1"/>
                </a:solidFill>
              </a:rPr>
              <a:t>Volume</a:t>
            </a:r>
            <a:r>
              <a:rPr lang="en-US" altLang="zh-TW" sz="2800" i="1" dirty="0">
                <a:solidFill>
                  <a:schemeClr val="tx1"/>
                </a:solidFill>
              </a:rPr>
              <a:t>, Velocity, and Value </a:t>
            </a:r>
          </a:p>
          <a:p>
            <a:pPr eaLnBrk="1" hangingPunct="1"/>
            <a:endParaRPr lang="en-US" altLang="zh-TW" sz="2800" dirty="0">
              <a:solidFill>
                <a:srgbClr val="00CCFF"/>
              </a:solidFill>
            </a:endParaRPr>
          </a:p>
          <a:p>
            <a:pPr eaLnBrk="1" hangingPunct="1"/>
            <a:r>
              <a:rPr lang="en-US" altLang="zh-TW" sz="3200" dirty="0" smtClean="0">
                <a:solidFill>
                  <a:srgbClr val="00B0F0"/>
                </a:solidFill>
                <a:effectLst>
                  <a:outerShdw blurRad="38100" dist="38100" dir="2700000" algn="tl">
                    <a:srgbClr val="C0C0C0"/>
                  </a:outerShdw>
                </a:effectLst>
              </a:rPr>
              <a:t>Healthcare/Life </a:t>
            </a:r>
            <a:r>
              <a:rPr lang="en-US" altLang="zh-TW" sz="3200" dirty="0">
                <a:solidFill>
                  <a:srgbClr val="00B0F0"/>
                </a:solidFill>
                <a:effectLst>
                  <a:outerShdw blurRad="38100" dist="38100" dir="2700000" algn="tl">
                    <a:srgbClr val="C0C0C0"/>
                  </a:outerShdw>
                </a:effectLst>
              </a:rPr>
              <a:t>Sciences:</a:t>
            </a:r>
          </a:p>
          <a:p>
            <a:pPr eaLnBrk="1" hangingPunct="1"/>
            <a:r>
              <a:rPr lang="en-US" altLang="zh-TW" sz="3200" i="1" dirty="0">
                <a:solidFill>
                  <a:srgbClr val="FF0000"/>
                </a:solidFill>
              </a:rPr>
              <a:t>		</a:t>
            </a:r>
            <a:r>
              <a:rPr lang="en-US" altLang="zh-TW" sz="3200" i="1" dirty="0" smtClean="0">
                <a:solidFill>
                  <a:srgbClr val="FF0000"/>
                </a:solidFill>
                <a:effectLst>
                  <a:outerShdw blurRad="38100" dist="38100" dir="2700000" algn="tl">
                    <a:srgbClr val="C0C0C0"/>
                  </a:outerShdw>
                </a:effectLst>
              </a:rPr>
              <a:t>Veracity(</a:t>
            </a:r>
            <a:r>
              <a:rPr lang="zh-TW" altLang="en-US" sz="3200" i="1" dirty="0" smtClean="0">
                <a:solidFill>
                  <a:srgbClr val="FF0000"/>
                </a:solidFill>
                <a:effectLst>
                  <a:outerShdw blurRad="38100" dist="38100" dir="2700000" algn="tl">
                    <a:srgbClr val="C0C0C0"/>
                  </a:outerShdw>
                </a:effectLst>
              </a:rPr>
              <a:t>準確性</a:t>
            </a:r>
            <a:r>
              <a:rPr lang="en-US" altLang="zh-TW" sz="3200" i="1" dirty="0" smtClean="0">
                <a:solidFill>
                  <a:srgbClr val="FF0000"/>
                </a:solidFill>
                <a:effectLst>
                  <a:outerShdw blurRad="38100" dist="38100" dir="2700000" algn="tl">
                    <a:srgbClr val="C0C0C0"/>
                  </a:outerShdw>
                </a:effectLst>
              </a:rPr>
              <a:t>), </a:t>
            </a:r>
            <a:r>
              <a:rPr lang="en-US" altLang="zh-TW" sz="3200" i="1" dirty="0">
                <a:solidFill>
                  <a:srgbClr val="FF0000"/>
                </a:solidFill>
                <a:effectLst>
                  <a:outerShdw blurRad="38100" dist="38100" dir="2700000" algn="tl">
                    <a:srgbClr val="C0C0C0"/>
                  </a:outerShdw>
                </a:effectLst>
              </a:rPr>
              <a:t>Variety, and Value</a:t>
            </a:r>
          </a:p>
          <a:p>
            <a:pPr eaLnBrk="1" hangingPunct="1"/>
            <a:endParaRPr lang="en-US" altLang="zh-TW" sz="2800" dirty="0">
              <a:solidFill>
                <a:srgbClr val="00CCFF"/>
              </a:solidFill>
            </a:endParaRPr>
          </a:p>
        </p:txBody>
      </p:sp>
    </p:spTree>
    <p:extLst>
      <p:ext uri="{BB962C8B-B14F-4D97-AF65-F5344CB8AC3E}">
        <p14:creationId xmlns:p14="http://schemas.microsoft.com/office/powerpoint/2010/main" val="282879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822325"/>
            <a:ext cx="23145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88975" y="5842000"/>
            <a:ext cx="774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800" i="1" dirty="0">
                <a:latin typeface="Calibri" pitchFamily="34" charset="0"/>
              </a:rPr>
              <a:t>http://www.scientificamerican.com/article.cfm?id=what-is-the-memory-capacity</a:t>
            </a:r>
          </a:p>
        </p:txBody>
      </p:sp>
      <p:sp>
        <p:nvSpPr>
          <p:cNvPr id="4" name="Rectangle 3"/>
          <p:cNvSpPr>
            <a:spLocks noChangeArrowheads="1"/>
          </p:cNvSpPr>
          <p:nvPr/>
        </p:nvSpPr>
        <p:spPr bwMode="auto">
          <a:xfrm>
            <a:off x="1001713" y="3779838"/>
            <a:ext cx="69373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400" b="1" dirty="0">
                <a:solidFill>
                  <a:srgbClr val="7030A0"/>
                </a:solidFill>
                <a:latin typeface="Calibri" pitchFamily="34" charset="0"/>
              </a:rPr>
              <a:t>What about human brain? </a:t>
            </a:r>
            <a:r>
              <a:rPr kumimoji="0" lang="en-US" altLang="zh-TW" sz="2000" dirty="0">
                <a:solidFill>
                  <a:srgbClr val="002060"/>
                </a:solidFill>
                <a:latin typeface="Calibri" pitchFamily="34" charset="0"/>
              </a:rPr>
              <a:t>The Human brain’s memory storage capacity compares to something closer to around 2.5 petabytes (or a thousand Terabytes); which hold three million hours of TV shows. You would have to leave the TV running continuously for more than 300 years to use up all that storage.</a:t>
            </a:r>
          </a:p>
        </p:txBody>
      </p:sp>
      <p:sp>
        <p:nvSpPr>
          <p:cNvPr id="18437" name="Rectangle 1"/>
          <p:cNvSpPr>
            <a:spLocks noChangeArrowheads="1"/>
          </p:cNvSpPr>
          <p:nvPr/>
        </p:nvSpPr>
        <p:spPr bwMode="auto">
          <a:xfrm>
            <a:off x="1331913" y="530225"/>
            <a:ext cx="5153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3600" b="1" dirty="0">
                <a:latin typeface="Calibri" pitchFamily="34" charset="0"/>
              </a:rPr>
              <a:t>How Big is BIG DATA? </a:t>
            </a: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1465263"/>
            <a:ext cx="16668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0" y="2562225"/>
            <a:ext cx="18573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5" y="2671763"/>
            <a:ext cx="259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a:off x="3573463" y="987425"/>
            <a:ext cx="0" cy="483870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70425" y="998538"/>
            <a:ext cx="0" cy="483870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11988" y="998538"/>
            <a:ext cx="0" cy="483870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1393825" y="871538"/>
            <a:ext cx="0" cy="50942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20950" y="946150"/>
            <a:ext cx="0" cy="483870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393825" y="5965825"/>
            <a:ext cx="66913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5754860" y="1621719"/>
            <a:ext cx="203200" cy="203200"/>
          </a:xfrm>
          <a:prstGeom prst="star5">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kumimoji="0" lang="en-US">
              <a:noFill/>
            </a:endParaRPr>
          </a:p>
        </p:txBody>
      </p:sp>
      <p:cxnSp>
        <p:nvCxnSpPr>
          <p:cNvPr id="13" name="Straight Connector 12"/>
          <p:cNvCxnSpPr/>
          <p:nvPr/>
        </p:nvCxnSpPr>
        <p:spPr>
          <a:xfrm>
            <a:off x="2520950" y="5900738"/>
            <a:ext cx="0" cy="1301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73463" y="5900738"/>
            <a:ext cx="0" cy="1301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76775" y="5908675"/>
            <a:ext cx="0" cy="1301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18338" y="5900738"/>
            <a:ext cx="0" cy="1301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61038" y="5900738"/>
            <a:ext cx="0" cy="1301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472" name="TextBox 18"/>
          <p:cNvSpPr txBox="1">
            <a:spLocks noChangeArrowheads="1"/>
          </p:cNvSpPr>
          <p:nvPr/>
        </p:nvSpPr>
        <p:spPr bwMode="auto">
          <a:xfrm>
            <a:off x="3875088" y="6288088"/>
            <a:ext cx="1897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400" dirty="0">
                <a:solidFill>
                  <a:srgbClr val="002060"/>
                </a:solidFill>
                <a:latin typeface="Calibri" pitchFamily="34" charset="0"/>
              </a:rPr>
              <a:t>Database Size</a:t>
            </a:r>
          </a:p>
        </p:txBody>
      </p:sp>
      <p:sp>
        <p:nvSpPr>
          <p:cNvPr id="19473" name="TextBox 19"/>
          <p:cNvSpPr txBox="1">
            <a:spLocks noChangeArrowheads="1"/>
          </p:cNvSpPr>
          <p:nvPr/>
        </p:nvSpPr>
        <p:spPr bwMode="auto">
          <a:xfrm>
            <a:off x="2268538" y="609758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800" dirty="0">
                <a:latin typeface="Calibri" pitchFamily="34" charset="0"/>
              </a:rPr>
              <a:t>Mb</a:t>
            </a:r>
          </a:p>
        </p:txBody>
      </p:sp>
      <p:sp>
        <p:nvSpPr>
          <p:cNvPr id="19474" name="TextBox 20"/>
          <p:cNvSpPr txBox="1">
            <a:spLocks noChangeArrowheads="1"/>
          </p:cNvSpPr>
          <p:nvPr/>
        </p:nvSpPr>
        <p:spPr bwMode="auto">
          <a:xfrm>
            <a:off x="3321050" y="6103938"/>
            <a:ext cx="452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800" dirty="0">
                <a:latin typeface="Calibri" pitchFamily="34" charset="0"/>
              </a:rPr>
              <a:t>Gb</a:t>
            </a:r>
          </a:p>
        </p:txBody>
      </p:sp>
      <p:sp>
        <p:nvSpPr>
          <p:cNvPr id="19475" name="TextBox 21"/>
          <p:cNvSpPr txBox="1">
            <a:spLocks noChangeArrowheads="1"/>
          </p:cNvSpPr>
          <p:nvPr/>
        </p:nvSpPr>
        <p:spPr bwMode="auto">
          <a:xfrm>
            <a:off x="4424363" y="6097588"/>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800" dirty="0">
                <a:latin typeface="Calibri" pitchFamily="34" charset="0"/>
              </a:rPr>
              <a:t>Tb</a:t>
            </a:r>
          </a:p>
        </p:txBody>
      </p:sp>
      <p:sp>
        <p:nvSpPr>
          <p:cNvPr id="19476" name="TextBox 22"/>
          <p:cNvSpPr txBox="1">
            <a:spLocks noChangeArrowheads="1"/>
          </p:cNvSpPr>
          <p:nvPr/>
        </p:nvSpPr>
        <p:spPr bwMode="auto">
          <a:xfrm>
            <a:off x="5508625" y="6097588"/>
            <a:ext cx="425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800" dirty="0" err="1">
                <a:latin typeface="Calibri" pitchFamily="34" charset="0"/>
              </a:rPr>
              <a:t>Pb</a:t>
            </a:r>
            <a:endParaRPr kumimoji="0" lang="en-US" altLang="zh-TW" sz="1800" dirty="0">
              <a:latin typeface="Calibri" pitchFamily="34" charset="0"/>
            </a:endParaRPr>
          </a:p>
        </p:txBody>
      </p:sp>
      <p:sp>
        <p:nvSpPr>
          <p:cNvPr id="19477" name="TextBox 23"/>
          <p:cNvSpPr txBox="1">
            <a:spLocks noChangeArrowheads="1"/>
          </p:cNvSpPr>
          <p:nvPr/>
        </p:nvSpPr>
        <p:spPr bwMode="auto">
          <a:xfrm>
            <a:off x="6765925" y="6103938"/>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800" dirty="0" err="1">
                <a:latin typeface="Calibri" pitchFamily="34" charset="0"/>
              </a:rPr>
              <a:t>Eb</a:t>
            </a:r>
            <a:endParaRPr kumimoji="0" lang="en-US" altLang="zh-TW" sz="1800" dirty="0">
              <a:latin typeface="Calibri" pitchFamily="34" charset="0"/>
            </a:endParaRPr>
          </a:p>
        </p:txBody>
      </p:sp>
      <p:sp>
        <p:nvSpPr>
          <p:cNvPr id="25" name="Flowchart: Connector 24"/>
          <p:cNvSpPr/>
          <p:nvPr/>
        </p:nvSpPr>
        <p:spPr>
          <a:xfrm>
            <a:off x="4171746" y="2979145"/>
            <a:ext cx="138770" cy="144163"/>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6" name="Flowchart: Connector 25"/>
          <p:cNvSpPr/>
          <p:nvPr/>
        </p:nvSpPr>
        <p:spPr>
          <a:xfrm>
            <a:off x="4633519" y="4342664"/>
            <a:ext cx="138770" cy="144163"/>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7" name="Flowchart: Connector 26"/>
          <p:cNvSpPr/>
          <p:nvPr/>
        </p:nvSpPr>
        <p:spPr>
          <a:xfrm>
            <a:off x="4865677" y="3564202"/>
            <a:ext cx="138770" cy="144163"/>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8" name="Flowchart: Connector 27"/>
          <p:cNvSpPr/>
          <p:nvPr/>
        </p:nvSpPr>
        <p:spPr>
          <a:xfrm>
            <a:off x="7434470" y="4504039"/>
            <a:ext cx="138770" cy="144163"/>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9" name="Flowchart: Connector 28"/>
          <p:cNvSpPr/>
          <p:nvPr/>
        </p:nvSpPr>
        <p:spPr>
          <a:xfrm>
            <a:off x="3344398" y="4070491"/>
            <a:ext cx="138770" cy="144163"/>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32" name="Rounded Rectangular Callout 31"/>
          <p:cNvSpPr/>
          <p:nvPr/>
        </p:nvSpPr>
        <p:spPr>
          <a:xfrm>
            <a:off x="6186488" y="1200150"/>
            <a:ext cx="1709737" cy="844550"/>
          </a:xfrm>
          <a:prstGeom prst="wedgeRoundRectCallout">
            <a:avLst>
              <a:gd name="adj1" fmla="val -61596"/>
              <a:gd name="adj2" fmla="val 13425"/>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1600" dirty="0">
                <a:solidFill>
                  <a:srgbClr val="002060"/>
                </a:solidFill>
              </a:rPr>
              <a:t>Human brain </a:t>
            </a:r>
          </a:p>
          <a:p>
            <a:pPr fontAlgn="auto">
              <a:spcBef>
                <a:spcPts val="0"/>
              </a:spcBef>
              <a:spcAft>
                <a:spcPts val="0"/>
              </a:spcAft>
              <a:defRPr/>
            </a:pPr>
            <a:r>
              <a:rPr kumimoji="0" lang="en-US" sz="1600" dirty="0">
                <a:solidFill>
                  <a:srgbClr val="002060"/>
                </a:solidFill>
              </a:rPr>
              <a:t>capacity ~ 2. 5 </a:t>
            </a:r>
            <a:r>
              <a:rPr kumimoji="0" lang="en-US" sz="1600" dirty="0" err="1">
                <a:solidFill>
                  <a:srgbClr val="002060"/>
                </a:solidFill>
              </a:rPr>
              <a:t>Pb</a:t>
            </a:r>
            <a:endParaRPr kumimoji="0" lang="en-US" sz="1600" dirty="0">
              <a:solidFill>
                <a:srgbClr val="002060"/>
              </a:solidFill>
            </a:endParaRPr>
          </a:p>
        </p:txBody>
      </p:sp>
      <p:sp>
        <p:nvSpPr>
          <p:cNvPr id="33" name="Rounded Rectangular Callout 32"/>
          <p:cNvSpPr/>
          <p:nvPr/>
        </p:nvSpPr>
        <p:spPr>
          <a:xfrm>
            <a:off x="3544888" y="4795838"/>
            <a:ext cx="1963737" cy="989012"/>
          </a:xfrm>
          <a:prstGeom prst="wedgeRoundRectCallout">
            <a:avLst>
              <a:gd name="adj1" fmla="val 10421"/>
              <a:gd name="adj2" fmla="val -7441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1600" dirty="0">
                <a:solidFill>
                  <a:srgbClr val="002060"/>
                </a:solidFill>
              </a:rPr>
              <a:t>NIH BTRIS DW 42K patients with 4 billion rows; ~ 1 Tb</a:t>
            </a:r>
          </a:p>
        </p:txBody>
      </p:sp>
      <p:sp>
        <p:nvSpPr>
          <p:cNvPr id="35" name="Rounded Rectangular Callout 34"/>
          <p:cNvSpPr/>
          <p:nvPr/>
        </p:nvSpPr>
        <p:spPr>
          <a:xfrm>
            <a:off x="1514475" y="3878263"/>
            <a:ext cx="1579563" cy="844550"/>
          </a:xfrm>
          <a:prstGeom prst="wedgeRoundRectCallout">
            <a:avLst>
              <a:gd name="adj1" fmla="val 62074"/>
              <a:gd name="adj2" fmla="val -13019"/>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1500" dirty="0">
                <a:solidFill>
                  <a:srgbClr val="002060"/>
                </a:solidFill>
              </a:rPr>
              <a:t>Human Genome (compressed) </a:t>
            </a:r>
          </a:p>
          <a:p>
            <a:pPr fontAlgn="auto">
              <a:spcBef>
                <a:spcPts val="0"/>
              </a:spcBef>
              <a:spcAft>
                <a:spcPts val="0"/>
              </a:spcAft>
              <a:defRPr/>
            </a:pPr>
            <a:r>
              <a:rPr kumimoji="0" lang="en-US" sz="1500" dirty="0">
                <a:solidFill>
                  <a:srgbClr val="002060"/>
                </a:solidFill>
              </a:rPr>
              <a:t>&lt; 1Gb</a:t>
            </a:r>
          </a:p>
        </p:txBody>
      </p:sp>
      <p:sp>
        <p:nvSpPr>
          <p:cNvPr id="37" name="Rounded Rectangular Callout 36"/>
          <p:cNvSpPr/>
          <p:nvPr/>
        </p:nvSpPr>
        <p:spPr>
          <a:xfrm>
            <a:off x="6454775" y="2398713"/>
            <a:ext cx="1127125" cy="844550"/>
          </a:xfrm>
          <a:prstGeom prst="wedgeRoundRectCallout">
            <a:avLst>
              <a:gd name="adj1" fmla="val -71938"/>
              <a:gd name="adj2" fmla="val 18461"/>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1600" dirty="0">
                <a:solidFill>
                  <a:srgbClr val="002060"/>
                </a:solidFill>
              </a:rPr>
              <a:t>Facebook </a:t>
            </a:r>
          </a:p>
          <a:p>
            <a:pPr fontAlgn="auto">
              <a:spcBef>
                <a:spcPts val="0"/>
              </a:spcBef>
              <a:spcAft>
                <a:spcPts val="0"/>
              </a:spcAft>
              <a:defRPr/>
            </a:pPr>
            <a:r>
              <a:rPr kumimoji="0" lang="en-US" sz="1600" dirty="0">
                <a:solidFill>
                  <a:srgbClr val="002060"/>
                </a:solidFill>
              </a:rPr>
              <a:t>~ 100 </a:t>
            </a:r>
            <a:r>
              <a:rPr kumimoji="0" lang="en-US" sz="1600" dirty="0" err="1">
                <a:solidFill>
                  <a:srgbClr val="002060"/>
                </a:solidFill>
              </a:rPr>
              <a:t>Pb</a:t>
            </a:r>
            <a:endParaRPr kumimoji="0" lang="en-US" sz="1600" dirty="0">
              <a:solidFill>
                <a:srgbClr val="002060"/>
              </a:solidFill>
            </a:endParaRPr>
          </a:p>
        </p:txBody>
      </p:sp>
      <p:sp>
        <p:nvSpPr>
          <p:cNvPr id="38" name="Flowchart: Connector 37"/>
          <p:cNvSpPr/>
          <p:nvPr/>
        </p:nvSpPr>
        <p:spPr>
          <a:xfrm>
            <a:off x="6022232" y="2907064"/>
            <a:ext cx="138770" cy="144163"/>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39" name="Rounded Rectangular Callout 38"/>
          <p:cNvSpPr/>
          <p:nvPr/>
        </p:nvSpPr>
        <p:spPr>
          <a:xfrm>
            <a:off x="6627813" y="4910138"/>
            <a:ext cx="1001712" cy="725487"/>
          </a:xfrm>
          <a:prstGeom prst="wedgeRoundRectCallout">
            <a:avLst>
              <a:gd name="adj1" fmla="val 31385"/>
              <a:gd name="adj2" fmla="val -81613"/>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1600" dirty="0">
                <a:solidFill>
                  <a:srgbClr val="002060"/>
                </a:solidFill>
              </a:rPr>
              <a:t>NSA?</a:t>
            </a:r>
          </a:p>
          <a:p>
            <a:pPr fontAlgn="auto">
              <a:spcBef>
                <a:spcPts val="0"/>
              </a:spcBef>
              <a:spcAft>
                <a:spcPts val="0"/>
              </a:spcAft>
              <a:defRPr/>
            </a:pPr>
            <a:r>
              <a:rPr kumimoji="0" lang="en-US" sz="1600" dirty="0">
                <a:solidFill>
                  <a:srgbClr val="002060"/>
                </a:solidFill>
              </a:rPr>
              <a:t>Google?</a:t>
            </a:r>
          </a:p>
        </p:txBody>
      </p:sp>
      <p:sp>
        <p:nvSpPr>
          <p:cNvPr id="34" name="Rounded Rectangular Callout 33"/>
          <p:cNvSpPr/>
          <p:nvPr/>
        </p:nvSpPr>
        <p:spPr>
          <a:xfrm>
            <a:off x="2341563" y="2792413"/>
            <a:ext cx="1504950" cy="844550"/>
          </a:xfrm>
          <a:prstGeom prst="wedgeRoundRectCallout">
            <a:avLst>
              <a:gd name="adj1" fmla="val 64795"/>
              <a:gd name="adj2" fmla="val -16251"/>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1600" dirty="0">
                <a:solidFill>
                  <a:srgbClr val="002060"/>
                </a:solidFill>
              </a:rPr>
              <a:t>NCBI </a:t>
            </a:r>
            <a:r>
              <a:rPr kumimoji="0" lang="en-US" sz="1600" dirty="0" err="1">
                <a:solidFill>
                  <a:srgbClr val="002060"/>
                </a:solidFill>
              </a:rPr>
              <a:t>Genbank</a:t>
            </a:r>
            <a:endParaRPr kumimoji="0" lang="en-US" sz="1600" dirty="0">
              <a:solidFill>
                <a:srgbClr val="002060"/>
              </a:solidFill>
            </a:endParaRPr>
          </a:p>
          <a:p>
            <a:pPr fontAlgn="auto">
              <a:spcBef>
                <a:spcPts val="0"/>
              </a:spcBef>
              <a:spcAft>
                <a:spcPts val="0"/>
              </a:spcAft>
              <a:defRPr/>
            </a:pPr>
            <a:r>
              <a:rPr kumimoji="0" lang="en-US" sz="1600" dirty="0">
                <a:solidFill>
                  <a:srgbClr val="002060"/>
                </a:solidFill>
              </a:rPr>
              <a:t>Download </a:t>
            </a:r>
          </a:p>
          <a:p>
            <a:pPr fontAlgn="auto">
              <a:spcBef>
                <a:spcPts val="0"/>
              </a:spcBef>
              <a:spcAft>
                <a:spcPts val="0"/>
              </a:spcAft>
              <a:defRPr/>
            </a:pPr>
            <a:r>
              <a:rPr kumimoji="0" lang="en-US" sz="1600" dirty="0">
                <a:solidFill>
                  <a:srgbClr val="002060"/>
                </a:solidFill>
              </a:rPr>
              <a:t>~ 600 Gb</a:t>
            </a:r>
          </a:p>
        </p:txBody>
      </p:sp>
      <p:cxnSp>
        <p:nvCxnSpPr>
          <p:cNvPr id="44" name="Straight Connector 43"/>
          <p:cNvCxnSpPr/>
          <p:nvPr/>
        </p:nvCxnSpPr>
        <p:spPr>
          <a:xfrm>
            <a:off x="5754688" y="998538"/>
            <a:ext cx="0" cy="4838700"/>
          </a:xfrm>
          <a:prstGeom prst="line">
            <a:avLst/>
          </a:prstGeom>
          <a:ln w="63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6" name="Rounded Rectangular Callout 35"/>
          <p:cNvSpPr/>
          <p:nvPr/>
        </p:nvSpPr>
        <p:spPr>
          <a:xfrm>
            <a:off x="5265738" y="3463925"/>
            <a:ext cx="1384300" cy="844550"/>
          </a:xfrm>
          <a:prstGeom prst="wedgeRoundRectCallout">
            <a:avLst>
              <a:gd name="adj1" fmla="val -65840"/>
              <a:gd name="adj2" fmla="val -29389"/>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1600" dirty="0">
                <a:solidFill>
                  <a:srgbClr val="002060"/>
                </a:solidFill>
              </a:rPr>
              <a:t>Amazon.com</a:t>
            </a:r>
          </a:p>
          <a:p>
            <a:pPr fontAlgn="auto">
              <a:spcBef>
                <a:spcPts val="0"/>
              </a:spcBef>
              <a:spcAft>
                <a:spcPts val="0"/>
              </a:spcAft>
              <a:defRPr/>
            </a:pPr>
            <a:r>
              <a:rPr kumimoji="0" lang="en-US" sz="1600" dirty="0">
                <a:solidFill>
                  <a:srgbClr val="002060"/>
                </a:solidFill>
              </a:rPr>
              <a:t>~ 42 Tb</a:t>
            </a:r>
          </a:p>
        </p:txBody>
      </p:sp>
      <p:sp>
        <p:nvSpPr>
          <p:cNvPr id="19504" name="Rectangle 1"/>
          <p:cNvSpPr>
            <a:spLocks noChangeArrowheads="1"/>
          </p:cNvSpPr>
          <p:nvPr/>
        </p:nvSpPr>
        <p:spPr bwMode="auto">
          <a:xfrm>
            <a:off x="2424113" y="346075"/>
            <a:ext cx="4030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2800" b="1" dirty="0">
                <a:latin typeface="Calibri" pitchFamily="34" charset="0"/>
              </a:rPr>
              <a:t>Variety of BIG DATA Sizes</a:t>
            </a:r>
          </a:p>
        </p:txBody>
      </p:sp>
      <p:sp>
        <p:nvSpPr>
          <p:cNvPr id="47" name="Flowchart: Connector 46"/>
          <p:cNvSpPr/>
          <p:nvPr/>
        </p:nvSpPr>
        <p:spPr>
          <a:xfrm>
            <a:off x="4920222" y="2293029"/>
            <a:ext cx="138770" cy="144163"/>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8" name="Rounded Rectangular Callout 47"/>
          <p:cNvSpPr/>
          <p:nvPr/>
        </p:nvSpPr>
        <p:spPr>
          <a:xfrm>
            <a:off x="4102100" y="1262063"/>
            <a:ext cx="1406525" cy="720725"/>
          </a:xfrm>
          <a:prstGeom prst="wedgeRoundRectCallout">
            <a:avLst>
              <a:gd name="adj1" fmla="val 15892"/>
              <a:gd name="adj2" fmla="val 81555"/>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1600" dirty="0">
                <a:solidFill>
                  <a:srgbClr val="002060"/>
                </a:solidFill>
              </a:rPr>
              <a:t>Google Map</a:t>
            </a:r>
          </a:p>
          <a:p>
            <a:pPr fontAlgn="auto">
              <a:spcBef>
                <a:spcPts val="0"/>
              </a:spcBef>
              <a:spcAft>
                <a:spcPts val="0"/>
              </a:spcAft>
              <a:defRPr/>
            </a:pPr>
            <a:r>
              <a:rPr kumimoji="0" lang="en-US" sz="1600" dirty="0">
                <a:solidFill>
                  <a:srgbClr val="002060"/>
                </a:solidFill>
              </a:rPr>
              <a:t>~ 80 Tb</a:t>
            </a:r>
          </a:p>
        </p:txBody>
      </p:sp>
      <p:sp>
        <p:nvSpPr>
          <p:cNvPr id="40" name="Flowchart: Connector 39"/>
          <p:cNvSpPr/>
          <p:nvPr/>
        </p:nvSpPr>
        <p:spPr>
          <a:xfrm>
            <a:off x="3666112" y="2043907"/>
            <a:ext cx="138770" cy="144163"/>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0" name="Rounded Rectangular Callout 49"/>
          <p:cNvSpPr/>
          <p:nvPr/>
        </p:nvSpPr>
        <p:spPr>
          <a:xfrm>
            <a:off x="1665288" y="1403350"/>
            <a:ext cx="1747837" cy="844550"/>
          </a:xfrm>
          <a:prstGeom prst="wedgeRoundRectCallout">
            <a:avLst>
              <a:gd name="adj1" fmla="val 62580"/>
              <a:gd name="adj2" fmla="val 2900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1600" dirty="0" err="1">
                <a:solidFill>
                  <a:srgbClr val="002060"/>
                </a:solidFill>
              </a:rPr>
              <a:t>WikiPedia</a:t>
            </a:r>
            <a:endParaRPr kumimoji="0" lang="en-US" sz="1600" dirty="0">
              <a:solidFill>
                <a:srgbClr val="002060"/>
              </a:solidFill>
            </a:endParaRPr>
          </a:p>
          <a:p>
            <a:pPr fontAlgn="auto">
              <a:spcBef>
                <a:spcPts val="0"/>
              </a:spcBef>
              <a:spcAft>
                <a:spcPts val="0"/>
              </a:spcAft>
              <a:defRPr/>
            </a:pPr>
            <a:r>
              <a:rPr kumimoji="0" lang="en-US" sz="1600" dirty="0">
                <a:solidFill>
                  <a:srgbClr val="002060"/>
                </a:solidFill>
              </a:rPr>
              <a:t>&gt; 10 million articles &lt;50 Gb</a:t>
            </a:r>
          </a:p>
        </p:txBody>
      </p:sp>
      <p:cxnSp>
        <p:nvCxnSpPr>
          <p:cNvPr id="4" name="Straight Arrow Connector 3"/>
          <p:cNvCxnSpPr/>
          <p:nvPr/>
        </p:nvCxnSpPr>
        <p:spPr>
          <a:xfrm>
            <a:off x="7629525" y="4576763"/>
            <a:ext cx="26670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73113" y="369888"/>
            <a:ext cx="7756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800" b="1" dirty="0">
                <a:latin typeface="Calibri" pitchFamily="34" charset="0"/>
              </a:rPr>
              <a:t>The BIG DATA Challenges in Biomedical Science</a:t>
            </a:r>
          </a:p>
        </p:txBody>
      </p:sp>
      <p:sp>
        <p:nvSpPr>
          <p:cNvPr id="3" name="Rectangle 2"/>
          <p:cNvSpPr/>
          <p:nvPr/>
        </p:nvSpPr>
        <p:spPr>
          <a:xfrm>
            <a:off x="1828800" y="1225550"/>
            <a:ext cx="5643563" cy="4524375"/>
          </a:xfrm>
          <a:prstGeom prst="rect">
            <a:avLst/>
          </a:prstGeom>
        </p:spPr>
        <p:txBody>
          <a:bodyPr>
            <a:spAutoFit/>
          </a:bodyPr>
          <a:lstStyle/>
          <a:p>
            <a:pPr fontAlgn="auto">
              <a:spcBef>
                <a:spcPts val="0"/>
              </a:spcBef>
              <a:spcAft>
                <a:spcPts val="0"/>
              </a:spcAft>
              <a:defRPr/>
            </a:pPr>
            <a:r>
              <a:rPr kumimoji="0" lang="en-US" sz="2400" b="1" dirty="0">
                <a:solidFill>
                  <a:srgbClr val="002060"/>
                </a:solidFill>
                <a:latin typeface="+mn-lt"/>
                <a:ea typeface="+mn-ea"/>
              </a:rPr>
              <a:t>Technology:</a:t>
            </a:r>
          </a:p>
          <a:p>
            <a:pPr marL="742950" lvl="1" indent="-285750" fontAlgn="auto">
              <a:spcBef>
                <a:spcPts val="0"/>
              </a:spcBef>
              <a:spcAft>
                <a:spcPts val="0"/>
              </a:spcAft>
              <a:buFont typeface="Arial" pitchFamily="34" charset="0"/>
              <a:buChar char="•"/>
              <a:defRPr/>
            </a:pPr>
            <a:r>
              <a:rPr kumimoji="0" lang="en-US" sz="2400" b="1" dirty="0">
                <a:latin typeface="+mn-lt"/>
                <a:ea typeface="+mn-ea"/>
              </a:rPr>
              <a:t>Storage</a:t>
            </a:r>
          </a:p>
          <a:p>
            <a:pPr marL="742950" lvl="1" indent="-285750" fontAlgn="auto">
              <a:spcBef>
                <a:spcPts val="0"/>
              </a:spcBef>
              <a:spcAft>
                <a:spcPts val="0"/>
              </a:spcAft>
              <a:buFont typeface="Arial" pitchFamily="34" charset="0"/>
              <a:buChar char="•"/>
              <a:defRPr/>
            </a:pPr>
            <a:r>
              <a:rPr kumimoji="0" lang="en-US" sz="2400" dirty="0">
                <a:latin typeface="+mn-lt"/>
                <a:ea typeface="+mn-ea"/>
              </a:rPr>
              <a:t>Query (Search)</a:t>
            </a:r>
          </a:p>
          <a:p>
            <a:pPr marL="742950" lvl="1" indent="-285750" fontAlgn="auto">
              <a:spcBef>
                <a:spcPts val="0"/>
              </a:spcBef>
              <a:spcAft>
                <a:spcPts val="0"/>
              </a:spcAft>
              <a:buFont typeface="Arial" pitchFamily="34" charset="0"/>
              <a:buChar char="•"/>
              <a:defRPr/>
            </a:pPr>
            <a:r>
              <a:rPr kumimoji="0" lang="en-US" sz="2400" dirty="0">
                <a:latin typeface="+mn-lt"/>
                <a:ea typeface="+mn-ea"/>
              </a:rPr>
              <a:t>Sharing </a:t>
            </a:r>
          </a:p>
          <a:p>
            <a:pPr marL="742950" lvl="1" indent="-285750" fontAlgn="auto">
              <a:spcBef>
                <a:spcPts val="0"/>
              </a:spcBef>
              <a:spcAft>
                <a:spcPts val="0"/>
              </a:spcAft>
              <a:buFont typeface="Arial" pitchFamily="34" charset="0"/>
              <a:buChar char="•"/>
              <a:defRPr/>
            </a:pPr>
            <a:r>
              <a:rPr kumimoji="0" lang="en-US" sz="2400" dirty="0">
                <a:latin typeface="+mn-lt"/>
                <a:ea typeface="+mn-ea"/>
              </a:rPr>
              <a:t>Transmission</a:t>
            </a:r>
          </a:p>
          <a:p>
            <a:pPr marL="742950" lvl="1" indent="-285750" fontAlgn="auto">
              <a:spcBef>
                <a:spcPts val="0"/>
              </a:spcBef>
              <a:spcAft>
                <a:spcPts val="0"/>
              </a:spcAft>
              <a:buFont typeface="Arial" pitchFamily="34" charset="0"/>
              <a:buChar char="•"/>
              <a:defRPr/>
            </a:pPr>
            <a:r>
              <a:rPr kumimoji="0" lang="en-US" sz="2400" dirty="0">
                <a:latin typeface="+mn-lt"/>
                <a:ea typeface="+mn-ea"/>
              </a:rPr>
              <a:t>Computation &amp; Analysis</a:t>
            </a:r>
          </a:p>
          <a:p>
            <a:pPr marL="742950" lvl="1" indent="-285750" fontAlgn="auto">
              <a:spcBef>
                <a:spcPts val="0"/>
              </a:spcBef>
              <a:spcAft>
                <a:spcPts val="0"/>
              </a:spcAft>
              <a:buFont typeface="Arial" pitchFamily="34" charset="0"/>
              <a:buChar char="•"/>
              <a:defRPr/>
            </a:pPr>
            <a:r>
              <a:rPr kumimoji="0" lang="en-US" sz="2400" dirty="0">
                <a:latin typeface="+mn-lt"/>
                <a:ea typeface="+mn-ea"/>
              </a:rPr>
              <a:t>Visualization</a:t>
            </a:r>
          </a:p>
          <a:p>
            <a:pPr marL="285750" indent="-285750" fontAlgn="auto">
              <a:spcBef>
                <a:spcPts val="0"/>
              </a:spcBef>
              <a:spcAft>
                <a:spcPts val="0"/>
              </a:spcAft>
              <a:buFont typeface="Arial" pitchFamily="34" charset="0"/>
              <a:buChar char="•"/>
              <a:defRPr/>
            </a:pPr>
            <a:endParaRPr kumimoji="0" lang="en-US" sz="2400" dirty="0">
              <a:latin typeface="+mn-lt"/>
              <a:ea typeface="+mn-ea"/>
            </a:endParaRPr>
          </a:p>
          <a:p>
            <a:pPr fontAlgn="auto">
              <a:spcBef>
                <a:spcPts val="0"/>
              </a:spcBef>
              <a:spcAft>
                <a:spcPts val="0"/>
              </a:spcAft>
              <a:defRPr/>
            </a:pPr>
            <a:r>
              <a:rPr kumimoji="0" lang="en-US" sz="2400" b="1" dirty="0">
                <a:solidFill>
                  <a:srgbClr val="002060"/>
                </a:solidFill>
                <a:latin typeface="+mn-lt"/>
                <a:ea typeface="+mn-ea"/>
              </a:rPr>
              <a:t>Policy:</a:t>
            </a:r>
          </a:p>
          <a:p>
            <a:pPr marL="742950" lvl="1" indent="-285750" fontAlgn="auto">
              <a:spcBef>
                <a:spcPts val="0"/>
              </a:spcBef>
              <a:spcAft>
                <a:spcPts val="0"/>
              </a:spcAft>
              <a:buFont typeface="Arial" pitchFamily="34" charset="0"/>
              <a:buChar char="•"/>
              <a:defRPr/>
            </a:pPr>
            <a:r>
              <a:rPr kumimoji="0" lang="en-US" sz="2400" dirty="0">
                <a:latin typeface="+mn-lt"/>
                <a:ea typeface="+mn-ea"/>
              </a:rPr>
              <a:t>Data sharing and access</a:t>
            </a:r>
          </a:p>
          <a:p>
            <a:pPr marL="742950" lvl="1" indent="-285750" fontAlgn="auto">
              <a:spcBef>
                <a:spcPts val="0"/>
              </a:spcBef>
              <a:spcAft>
                <a:spcPts val="0"/>
              </a:spcAft>
              <a:buFont typeface="Arial" pitchFamily="34" charset="0"/>
              <a:buChar char="•"/>
              <a:defRPr/>
            </a:pPr>
            <a:r>
              <a:rPr kumimoji="0" lang="en-US" sz="2400" dirty="0">
                <a:latin typeface="+mn-lt"/>
                <a:ea typeface="+mn-ea"/>
              </a:rPr>
              <a:t>Workforce Education and Training  </a:t>
            </a:r>
          </a:p>
          <a:p>
            <a:pPr marL="742950" lvl="1" indent="-285750" fontAlgn="auto">
              <a:spcBef>
                <a:spcPts val="0"/>
              </a:spcBef>
              <a:spcAft>
                <a:spcPts val="0"/>
              </a:spcAft>
              <a:buFont typeface="Arial" pitchFamily="34" charset="0"/>
              <a:buChar char="•"/>
              <a:defRPr/>
            </a:pPr>
            <a:r>
              <a:rPr kumimoji="0" lang="en-US" sz="2400" dirty="0">
                <a:latin typeface="+mn-lt"/>
                <a:ea typeface="+mn-ea"/>
              </a:rPr>
              <a:t>Sustainable funding support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4"/>
          <p:cNvSpPr txBox="1">
            <a:spLocks noGrp="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8470DFDF-0F7D-4945-9846-C3778C721B00}" type="slidenum">
              <a:rPr kumimoji="0" lang="en-US" altLang="zh-TW" sz="1200"/>
              <a:pPr algn="r" eaLnBrk="1" hangingPunct="1">
                <a:spcBef>
                  <a:spcPct val="0"/>
                </a:spcBef>
                <a:buFontTx/>
                <a:buNone/>
              </a:pPr>
              <a:t>2</a:t>
            </a:fld>
            <a:endParaRPr kumimoji="0" lang="en-US" altLang="zh-TW" sz="1200" dirty="0"/>
          </a:p>
        </p:txBody>
      </p:sp>
      <p:sp>
        <p:nvSpPr>
          <p:cNvPr id="3075" name="Rectangle 2"/>
          <p:cNvSpPr>
            <a:spLocks noGrp="1" noRot="1" noChangeArrowheads="1"/>
          </p:cNvSpPr>
          <p:nvPr>
            <p:ph type="title" idx="4294967295"/>
          </p:nvPr>
        </p:nvSpPr>
        <p:spPr>
          <a:xfrm>
            <a:off x="228600" y="163513"/>
            <a:ext cx="8610600" cy="1436687"/>
          </a:xfrm>
        </p:spPr>
        <p:txBody>
          <a:bodyPr/>
          <a:lstStyle/>
          <a:p>
            <a:pPr eaLnBrk="1" hangingPunct="1"/>
            <a:r>
              <a:rPr lang="en-US" altLang="zh-TW" sz="4200" b="1" dirty="0" smtClean="0">
                <a:latin typeface="Times New Roman" pitchFamily="18" charset="0"/>
              </a:rPr>
              <a:t>Roadmap for ICT Development in Taiwan</a:t>
            </a:r>
            <a:endParaRPr lang="zh-TW" altLang="en-US" sz="4200" b="1" dirty="0" smtClean="0">
              <a:latin typeface="Times New Roman" pitchFamily="18" charset="0"/>
            </a:endParaRP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1950"/>
            <a:ext cx="9144000"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117" name="Text Box 5"/>
          <p:cNvSpPr txBox="1">
            <a:spLocks noChangeArrowheads="1"/>
          </p:cNvSpPr>
          <p:nvPr/>
        </p:nvSpPr>
        <p:spPr bwMode="auto">
          <a:xfrm>
            <a:off x="303213" y="6043613"/>
            <a:ext cx="869950" cy="366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TW" altLang="en-US" dirty="0">
                <a:latin typeface="Arial" charset="0"/>
                <a:ea typeface="新細明體" charset="-120"/>
              </a:rPr>
              <a:t>行政院</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635000" y="458788"/>
            <a:ext cx="7739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800" b="1" dirty="0">
                <a:latin typeface="Calibri" pitchFamily="34" charset="0"/>
              </a:rPr>
              <a:t>BIG DATA Sharing Challenges in Biomedical Science</a:t>
            </a:r>
          </a:p>
        </p:txBody>
      </p:sp>
      <p:sp>
        <p:nvSpPr>
          <p:cNvPr id="22531" name="TextBox 4"/>
          <p:cNvSpPr txBox="1">
            <a:spLocks noChangeArrowheads="1"/>
          </p:cNvSpPr>
          <p:nvPr/>
        </p:nvSpPr>
        <p:spPr bwMode="auto">
          <a:xfrm>
            <a:off x="882650" y="1520825"/>
            <a:ext cx="7246938"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pPr>
            <a:r>
              <a:rPr kumimoji="0" lang="en-US" altLang="zh-TW" sz="2400" dirty="0">
                <a:latin typeface="Calibri" pitchFamily="34" charset="0"/>
              </a:rPr>
              <a:t>Lack of incentive, motivation and means</a:t>
            </a:r>
          </a:p>
          <a:p>
            <a:pPr eaLnBrk="1" hangingPunct="1">
              <a:spcBef>
                <a:spcPct val="0"/>
              </a:spcBef>
            </a:pPr>
            <a:endParaRPr kumimoji="0" lang="en-US" altLang="zh-TW" sz="1100" dirty="0">
              <a:latin typeface="Calibri" pitchFamily="34" charset="0"/>
            </a:endParaRPr>
          </a:p>
          <a:p>
            <a:pPr eaLnBrk="1" hangingPunct="1">
              <a:spcBef>
                <a:spcPct val="0"/>
              </a:spcBef>
            </a:pPr>
            <a:r>
              <a:rPr kumimoji="0" lang="en-US" altLang="zh-TW" sz="2400" dirty="0">
                <a:latin typeface="Calibri" pitchFamily="34" charset="0"/>
              </a:rPr>
              <a:t>Culture change from  </a:t>
            </a:r>
            <a:r>
              <a:rPr kumimoji="0" lang="en-US" altLang="zh-TW" sz="2400" b="1" dirty="0">
                <a:solidFill>
                  <a:srgbClr val="000099"/>
                </a:solidFill>
                <a:latin typeface="Calibri" pitchFamily="34" charset="0"/>
              </a:rPr>
              <a:t>DIY</a:t>
            </a:r>
            <a:r>
              <a:rPr kumimoji="0" lang="en-US" altLang="zh-TW" sz="2400" dirty="0">
                <a:solidFill>
                  <a:srgbClr val="000099"/>
                </a:solidFill>
                <a:latin typeface="Calibri" pitchFamily="34" charset="0"/>
              </a:rPr>
              <a:t> (Do It Yourself) to </a:t>
            </a:r>
            <a:r>
              <a:rPr kumimoji="0" lang="en-US" altLang="zh-TW" sz="2400" b="1" dirty="0">
                <a:solidFill>
                  <a:srgbClr val="000099"/>
                </a:solidFill>
                <a:latin typeface="Calibri" pitchFamily="34" charset="0"/>
              </a:rPr>
              <a:t>DIT</a:t>
            </a:r>
            <a:r>
              <a:rPr kumimoji="0" lang="en-US" altLang="zh-TW" sz="2400" dirty="0">
                <a:solidFill>
                  <a:srgbClr val="000099"/>
                </a:solidFill>
                <a:latin typeface="Calibri" pitchFamily="34" charset="0"/>
              </a:rPr>
              <a:t> (Do It Together)</a:t>
            </a:r>
          </a:p>
          <a:p>
            <a:pPr eaLnBrk="1" hangingPunct="1">
              <a:spcBef>
                <a:spcPct val="0"/>
              </a:spcBef>
            </a:pPr>
            <a:endParaRPr kumimoji="0" lang="en-US" altLang="zh-TW" sz="1100" dirty="0">
              <a:solidFill>
                <a:srgbClr val="000099"/>
              </a:solidFill>
              <a:latin typeface="Calibri" pitchFamily="34" charset="0"/>
            </a:endParaRPr>
          </a:p>
          <a:p>
            <a:pPr eaLnBrk="1" hangingPunct="1">
              <a:spcBef>
                <a:spcPct val="0"/>
              </a:spcBef>
            </a:pPr>
            <a:r>
              <a:rPr kumimoji="0" lang="en-US" altLang="zh-TW" sz="2400" dirty="0">
                <a:latin typeface="Calibri" pitchFamily="34" charset="0"/>
              </a:rPr>
              <a:t>Technical infrastructure to address unique requirements of clinical research IT, e.g. </a:t>
            </a:r>
            <a:r>
              <a:rPr kumimoji="0" lang="en-US" altLang="zh-TW" sz="2400" dirty="0">
                <a:solidFill>
                  <a:srgbClr val="000099"/>
                </a:solidFill>
                <a:latin typeface="Calibri" pitchFamily="34" charset="0"/>
              </a:rPr>
              <a:t>confidentiality and security issues!</a:t>
            </a:r>
          </a:p>
          <a:p>
            <a:pPr eaLnBrk="1" hangingPunct="1">
              <a:spcBef>
                <a:spcPct val="0"/>
              </a:spcBef>
            </a:pPr>
            <a:endParaRPr kumimoji="0" lang="en-US" altLang="zh-TW" sz="1100" dirty="0">
              <a:latin typeface="Calibri" pitchFamily="34" charset="0"/>
            </a:endParaRPr>
          </a:p>
          <a:p>
            <a:pPr eaLnBrk="1" hangingPunct="1">
              <a:spcBef>
                <a:spcPct val="0"/>
              </a:spcBef>
            </a:pPr>
            <a:r>
              <a:rPr kumimoji="0" lang="en-US" altLang="zh-TW" sz="2400" dirty="0">
                <a:latin typeface="Calibri" pitchFamily="34" charset="0"/>
              </a:rPr>
              <a:t>Lack of </a:t>
            </a:r>
            <a:r>
              <a:rPr kumimoji="0" lang="en-US" altLang="zh-TW" sz="2400" dirty="0">
                <a:solidFill>
                  <a:srgbClr val="000099"/>
                </a:solidFill>
                <a:latin typeface="Calibri" pitchFamily="34" charset="0"/>
              </a:rPr>
              <a:t>metadata in biomedical datasets</a:t>
            </a:r>
            <a:r>
              <a:rPr kumimoji="0" lang="en-US" altLang="zh-TW" sz="2400" dirty="0">
                <a:latin typeface="Calibri" pitchFamily="34" charset="0"/>
              </a:rPr>
              <a:t> (</a:t>
            </a:r>
            <a:r>
              <a:rPr kumimoji="0" lang="en-US" altLang="zh-TW" sz="2400" i="1" dirty="0">
                <a:latin typeface="Calibri" pitchFamily="34" charset="0"/>
              </a:rPr>
              <a:t>not being effective with universal frameworks or standards, but rather successful with research focused and project driven</a:t>
            </a:r>
            <a:r>
              <a:rPr kumimoji="0" lang="en-US" altLang="zh-TW" sz="2400" dirty="0">
                <a:latin typeface="Calibri" pitchFamily="34" charset="0"/>
              </a:rPr>
              <a:t>)</a:t>
            </a:r>
          </a:p>
          <a:p>
            <a:pPr eaLnBrk="1" hangingPunct="1">
              <a:spcBef>
                <a:spcPct val="0"/>
              </a:spcBef>
            </a:pPr>
            <a:endParaRPr kumimoji="0" lang="en-US" altLang="zh-TW" sz="24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962150" y="363538"/>
            <a:ext cx="53419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800" b="1" dirty="0">
                <a:latin typeface="Calibri" pitchFamily="34" charset="0"/>
              </a:rPr>
              <a:t>Opportunities to BIG DATA Science</a:t>
            </a:r>
          </a:p>
        </p:txBody>
      </p:sp>
      <p:sp>
        <p:nvSpPr>
          <p:cNvPr id="23555" name="TextBox 2"/>
          <p:cNvSpPr txBox="1">
            <a:spLocks noChangeArrowheads="1"/>
          </p:cNvSpPr>
          <p:nvPr/>
        </p:nvSpPr>
        <p:spPr bwMode="auto">
          <a:xfrm>
            <a:off x="660400" y="904875"/>
            <a:ext cx="79152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pPr>
            <a:r>
              <a:rPr kumimoji="0" lang="en-US" altLang="zh-TW" sz="2400" b="1" dirty="0">
                <a:latin typeface="Calibri" pitchFamily="34" charset="0"/>
              </a:rPr>
              <a:t>Infrastructures, policies and incentives to promote data sharing </a:t>
            </a:r>
          </a:p>
          <a:p>
            <a:pPr lvl="1" eaLnBrk="1" hangingPunct="1">
              <a:spcBef>
                <a:spcPct val="0"/>
              </a:spcBef>
              <a:buFont typeface="Arial" pitchFamily="34" charset="0"/>
              <a:buChar char="•"/>
            </a:pPr>
            <a:r>
              <a:rPr kumimoji="0" lang="en-US" altLang="zh-TW" sz="2400" dirty="0">
                <a:latin typeface="Calibri" pitchFamily="34" charset="0"/>
              </a:rPr>
              <a:t>Fosters the development, dissemination, and effective use of computational tools for the analysis of datasets whose size and complexity have grown by orders of magnitude in recent years</a:t>
            </a:r>
          </a:p>
          <a:p>
            <a:pPr eaLnBrk="1" hangingPunct="1">
              <a:spcBef>
                <a:spcPct val="0"/>
              </a:spcBef>
              <a:buFontTx/>
              <a:buNone/>
            </a:pPr>
            <a:endParaRPr kumimoji="0" lang="en-US" altLang="zh-TW" sz="1000" dirty="0">
              <a:latin typeface="Calibri" pitchFamily="34" charset="0"/>
            </a:endParaRPr>
          </a:p>
          <a:p>
            <a:pPr eaLnBrk="1" hangingPunct="1">
              <a:spcBef>
                <a:spcPct val="0"/>
              </a:spcBef>
            </a:pPr>
            <a:r>
              <a:rPr kumimoji="0" lang="en-US" altLang="zh-TW" sz="2400" b="1" dirty="0">
                <a:latin typeface="Calibri" pitchFamily="34" charset="0"/>
              </a:rPr>
              <a:t>Integration of </a:t>
            </a:r>
            <a:r>
              <a:rPr kumimoji="0" lang="en-US" altLang="zh-TW" sz="2400" b="1" dirty="0">
                <a:solidFill>
                  <a:srgbClr val="FF0000"/>
                </a:solidFill>
                <a:latin typeface="Calibri" pitchFamily="34" charset="0"/>
              </a:rPr>
              <a:t>molecular and clinical</a:t>
            </a:r>
            <a:r>
              <a:rPr kumimoji="0" lang="en-US" altLang="zh-TW" sz="2400" b="1" dirty="0">
                <a:latin typeface="Calibri" pitchFamily="34" charset="0"/>
              </a:rPr>
              <a:t> datasets  for analysis</a:t>
            </a:r>
          </a:p>
          <a:p>
            <a:pPr lvl="1" eaLnBrk="1" hangingPunct="1">
              <a:spcBef>
                <a:spcPct val="0"/>
              </a:spcBef>
              <a:buFont typeface="Arial" pitchFamily="34" charset="0"/>
              <a:buChar char="•"/>
            </a:pPr>
            <a:r>
              <a:rPr kumimoji="0" lang="en-US" altLang="zh-TW" sz="2400" dirty="0">
                <a:latin typeface="Calibri" pitchFamily="34" charset="0"/>
              </a:rPr>
              <a:t>Collaboration &amp; interoperability</a:t>
            </a:r>
          </a:p>
          <a:p>
            <a:pPr lvl="1" eaLnBrk="1" hangingPunct="1">
              <a:spcBef>
                <a:spcPct val="0"/>
              </a:spcBef>
              <a:buFont typeface="Arial" pitchFamily="34" charset="0"/>
              <a:buChar char="•"/>
            </a:pPr>
            <a:r>
              <a:rPr kumimoji="0" lang="en-US" altLang="zh-TW" sz="2400" dirty="0">
                <a:latin typeface="Calibri" pitchFamily="34" charset="0"/>
              </a:rPr>
              <a:t>Logistical and analytical challenges and needs</a:t>
            </a:r>
          </a:p>
          <a:p>
            <a:pPr lvl="1" eaLnBrk="1" hangingPunct="1">
              <a:spcBef>
                <a:spcPct val="0"/>
              </a:spcBef>
              <a:buFont typeface="Arial" pitchFamily="34" charset="0"/>
              <a:buChar char="•"/>
            </a:pPr>
            <a:r>
              <a:rPr kumimoji="0" lang="en-US" altLang="zh-TW" sz="2400" dirty="0">
                <a:latin typeface="Calibri" pitchFamily="34" charset="0"/>
              </a:rPr>
              <a:t>How to contextualize and comprehend?</a:t>
            </a:r>
          </a:p>
          <a:p>
            <a:pPr eaLnBrk="1" hangingPunct="1">
              <a:spcBef>
                <a:spcPct val="0"/>
              </a:spcBef>
            </a:pPr>
            <a:endParaRPr kumimoji="0" lang="en-US" altLang="zh-TW" sz="1000" dirty="0">
              <a:latin typeface="Calibri" pitchFamily="34" charset="0"/>
            </a:endParaRPr>
          </a:p>
          <a:p>
            <a:pPr eaLnBrk="1" hangingPunct="1">
              <a:spcBef>
                <a:spcPct val="0"/>
              </a:spcBef>
            </a:pPr>
            <a:r>
              <a:rPr kumimoji="0" lang="en-US" altLang="zh-TW" sz="2400" dirty="0">
                <a:solidFill>
                  <a:srgbClr val="FF0000"/>
                </a:solidFill>
                <a:latin typeface="Calibri" pitchFamily="34" charset="0"/>
              </a:rPr>
              <a:t>Data should not be integrated for the sake of integration, but rather as a means to address specific biomedical questions and needs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nchor="t">
            <a:normAutofit fontScale="90000"/>
          </a:bodyPr>
          <a:lstStyle/>
          <a:p>
            <a:pPr>
              <a:defRPr/>
            </a:pPr>
            <a:r>
              <a:rPr lang="en-US" altLang="zh-TW" sz="4000" b="1" dirty="0" smtClean="0">
                <a:ea typeface="新細明體" charset="-120"/>
              </a:rPr>
              <a:t>Leveraging Big Data to Prevent Disease</a:t>
            </a:r>
            <a:endParaRPr lang="zh-TW" altLang="en-US" sz="4000" dirty="0" smtClean="0">
              <a:ea typeface="新細明體" charset="-120"/>
            </a:endParaRPr>
          </a:p>
        </p:txBody>
      </p:sp>
      <p:sp>
        <p:nvSpPr>
          <p:cNvPr id="26627" name="內容版面配置區 2"/>
          <p:cNvSpPr>
            <a:spLocks noGrp="1"/>
          </p:cNvSpPr>
          <p:nvPr>
            <p:ph idx="4294967295"/>
          </p:nvPr>
        </p:nvSpPr>
        <p:spPr/>
        <p:txBody>
          <a:bodyPr/>
          <a:lstStyle/>
          <a:p>
            <a:pPr marL="0" indent="0">
              <a:buFontTx/>
              <a:buNone/>
            </a:pPr>
            <a:r>
              <a:rPr lang="en-US" altLang="zh-TW" sz="3000" dirty="0" smtClean="0"/>
              <a:t>Disease prevention requires two steps.</a:t>
            </a:r>
          </a:p>
          <a:p>
            <a:pPr marL="0" indent="0">
              <a:buFont typeface="Consolas" pitchFamily="49" charset="0"/>
              <a:buAutoNum type="arabicPeriod"/>
            </a:pPr>
            <a:r>
              <a:rPr lang="en-US" altLang="zh-TW" sz="3000" b="1" dirty="0" smtClean="0"/>
              <a:t>Identify modifiable risk factors for disease</a:t>
            </a:r>
          </a:p>
          <a:p>
            <a:pPr marL="914400" lvl="1" indent="-514350"/>
            <a:r>
              <a:rPr lang="en-US" altLang="zh-TW" sz="2200" dirty="0" smtClean="0"/>
              <a:t> </a:t>
            </a:r>
            <a:r>
              <a:rPr lang="en-US" altLang="zh-TW" sz="2600" dirty="0" smtClean="0"/>
              <a:t>e.g., diet, exercise, smoking, alcohol consumption, and environmental pollution.</a:t>
            </a:r>
          </a:p>
          <a:p>
            <a:pPr marL="0" indent="0">
              <a:buFont typeface="Consolas" pitchFamily="49" charset="0"/>
              <a:buAutoNum type="arabicPeriod"/>
            </a:pPr>
            <a:r>
              <a:rPr lang="en-US" altLang="zh-TW" sz="3000" b="1" dirty="0" smtClean="0"/>
              <a:t>Interventions to improve disease risk factors</a:t>
            </a:r>
          </a:p>
          <a:p>
            <a:pPr marL="914400" lvl="1" indent="-514350"/>
            <a:r>
              <a:rPr lang="en-US" altLang="zh-TW" sz="2600" dirty="0" smtClean="0"/>
              <a:t> To help that person achieve these goals.</a:t>
            </a:r>
            <a:endParaRPr lang="zh-TW" altLang="en-US" sz="2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kumimoji="0" lang="zh-TW" altLang="en-US" b="1" dirty="0" smtClean="0">
                <a:ea typeface="標楷體" pitchFamily="65" charset="-120"/>
              </a:rPr>
              <a:t>雲端運算的醫療資訊運用</a:t>
            </a:r>
          </a:p>
        </p:txBody>
      </p:sp>
      <p:sp>
        <p:nvSpPr>
          <p:cNvPr id="27651" name="Rectangle 3"/>
          <p:cNvSpPr>
            <a:spLocks noGrp="1" noChangeArrowheads="1"/>
          </p:cNvSpPr>
          <p:nvPr>
            <p:ph type="body" idx="1"/>
          </p:nvPr>
        </p:nvSpPr>
        <p:spPr>
          <a:xfrm>
            <a:off x="457200" y="1600200"/>
            <a:ext cx="8229600" cy="4997450"/>
          </a:xfrm>
        </p:spPr>
        <p:txBody>
          <a:bodyPr/>
          <a:lstStyle/>
          <a:p>
            <a:pPr>
              <a:lnSpc>
                <a:spcPct val="80000"/>
              </a:lnSpc>
            </a:pPr>
            <a:r>
              <a:rPr lang="zh-TW" altLang="zh-CN" dirty="0" smtClean="0"/>
              <a:t>醫療資訊雲端服務託管</a:t>
            </a:r>
            <a:r>
              <a:rPr lang="en-US" altLang="zh-TW" dirty="0" smtClean="0"/>
              <a:t>Cloud services of hosting healthcare information</a:t>
            </a:r>
          </a:p>
          <a:p>
            <a:pPr>
              <a:lnSpc>
                <a:spcPct val="80000"/>
              </a:lnSpc>
            </a:pPr>
            <a:r>
              <a:rPr lang="zh-TW" altLang="en-US" dirty="0" smtClean="0"/>
              <a:t>基礎設施和服務 </a:t>
            </a:r>
            <a:r>
              <a:rPr lang="en-US" altLang="zh-TW" dirty="0" smtClean="0"/>
              <a:t>National level infrastructure and services</a:t>
            </a:r>
          </a:p>
          <a:p>
            <a:pPr lvl="1">
              <a:lnSpc>
                <a:spcPct val="80000"/>
              </a:lnSpc>
            </a:pPr>
            <a:r>
              <a:rPr lang="zh-TW" altLang="en-US" dirty="0" smtClean="0"/>
              <a:t>電子病歷的資料資源分享平臺</a:t>
            </a:r>
            <a:r>
              <a:rPr lang="en-US" altLang="zh-TW" dirty="0" smtClean="0"/>
              <a:t>EHR Data Platform for resource sharing</a:t>
            </a:r>
          </a:p>
          <a:p>
            <a:pPr lvl="1">
              <a:lnSpc>
                <a:spcPct val="80000"/>
              </a:lnSpc>
            </a:pPr>
            <a:r>
              <a:rPr lang="zh-TW" altLang="en-US" dirty="0" smtClean="0"/>
              <a:t>電子病歷資訊整合與交換 </a:t>
            </a:r>
            <a:r>
              <a:rPr lang="en-US" altLang="zh-TW" dirty="0" smtClean="0"/>
              <a:t>EHR Information Integration and Exchange</a:t>
            </a:r>
          </a:p>
          <a:p>
            <a:pPr lvl="1">
              <a:lnSpc>
                <a:spcPct val="80000"/>
              </a:lnSpc>
            </a:pPr>
            <a:r>
              <a:rPr lang="zh-TW" altLang="en-US" dirty="0" smtClean="0"/>
              <a:t>醫療政策控制 </a:t>
            </a:r>
            <a:r>
              <a:rPr lang="en-US" altLang="zh-TW" dirty="0" smtClean="0"/>
              <a:t>Healthcare Policy Control</a:t>
            </a:r>
          </a:p>
          <a:p>
            <a:pPr lvl="1">
              <a:lnSpc>
                <a:spcPct val="80000"/>
              </a:lnSpc>
            </a:pPr>
            <a:r>
              <a:rPr lang="zh-TW" altLang="en-US" dirty="0" smtClean="0"/>
              <a:t>建立資料中心以進行各種資料管理及分析，提供各項服務，例如醫療機構</a:t>
            </a:r>
            <a:r>
              <a:rPr lang="en-US" altLang="zh-TW" dirty="0" smtClean="0"/>
              <a:t>KPI</a:t>
            </a:r>
            <a:r>
              <a:rPr lang="zh-TW" altLang="en-US" dirty="0" smtClean="0"/>
              <a:t>，多元化個人電子健康紀錄與健康管理</a:t>
            </a:r>
            <a:endParaRPr lang="en-US" altLang="zh-TW"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16113"/>
            <a:ext cx="8166100" cy="4652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7699" name="Rectangle 3"/>
          <p:cNvSpPr>
            <a:spLocks noChangeArrowheads="1"/>
          </p:cNvSpPr>
          <p:nvPr/>
        </p:nvSpPr>
        <p:spPr bwMode="auto">
          <a:xfrm>
            <a:off x="0" y="476250"/>
            <a:ext cx="91440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a:solidFill>
                  <a:schemeClr val="tx1"/>
                </a:solidFill>
                <a:latin typeface="Arial" charset="0"/>
                <a:ea typeface="新細明體" charset="-120"/>
              </a:defRPr>
            </a:lvl1pPr>
            <a:lvl2pPr marL="742950" indent="-28575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a:solidFill>
                  <a:schemeClr val="tx1"/>
                </a:solidFill>
                <a:latin typeface="Arial" charset="0"/>
                <a:ea typeface="新細明體" charset="-120"/>
              </a:defRPr>
            </a:lvl2pPr>
            <a:lvl3pPr marL="11430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a:solidFill>
                  <a:schemeClr val="tx1"/>
                </a:solidFill>
                <a:latin typeface="Arial" charset="0"/>
                <a:ea typeface="新細明體" charset="-120"/>
              </a:defRPr>
            </a:lvl3pPr>
            <a:lvl4pPr marL="16002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a:solidFill>
                  <a:schemeClr val="tx1"/>
                </a:solidFill>
                <a:latin typeface="Arial" charset="0"/>
                <a:ea typeface="新細明體" charset="-120"/>
              </a:defRPr>
            </a:lvl4pPr>
            <a:lvl5pPr marL="20574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a:solidFill>
                  <a:schemeClr val="tx1"/>
                </a:solidFill>
                <a:latin typeface="Arial" charset="0"/>
                <a:ea typeface="新細明體" charset="-12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a:solidFill>
                  <a:schemeClr val="tx1"/>
                </a:solidFill>
                <a:latin typeface="Arial" charset="0"/>
                <a:ea typeface="新細明體" charset="-12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a:solidFill>
                  <a:schemeClr val="tx1"/>
                </a:solidFill>
                <a:latin typeface="Arial" charset="0"/>
                <a:ea typeface="新細明體" charset="-12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a:solidFill>
                  <a:schemeClr val="tx1"/>
                </a:solidFill>
                <a:latin typeface="Arial" charset="0"/>
                <a:ea typeface="新細明體" charset="-12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a:solidFill>
                  <a:schemeClr val="tx1"/>
                </a:solidFill>
                <a:latin typeface="Arial" charset="0"/>
                <a:ea typeface="新細明體" charset="-120"/>
              </a:defRPr>
            </a:lvl9pPr>
          </a:lstStyle>
          <a:p>
            <a:pPr algn="ctr" eaLnBrk="1" hangingPunct="1">
              <a:buClr>
                <a:srgbClr val="000000"/>
              </a:buClr>
              <a:buSzPct val="100000"/>
              <a:buFont typeface="Times New Roman" pitchFamily="18" charset="0"/>
              <a:buNone/>
            </a:pPr>
            <a:r>
              <a:rPr kumimoji="0" lang="en-US" altLang="zh-TW" sz="4000" b="1" dirty="0">
                <a:cs typeface="Arial" charset="0"/>
              </a:rPr>
              <a:t>Bio-Medical and Health Informatics needs Analytics</a:t>
            </a:r>
          </a:p>
        </p:txBody>
      </p:sp>
      <p:sp>
        <p:nvSpPr>
          <p:cNvPr id="157700" name="Text Box 4"/>
          <p:cNvSpPr txBox="1">
            <a:spLocks noChangeArrowheads="1"/>
          </p:cNvSpPr>
          <p:nvPr/>
        </p:nvSpPr>
        <p:spPr bwMode="auto">
          <a:xfrm>
            <a:off x="539750" y="1628775"/>
            <a:ext cx="1892300" cy="6429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b="1" dirty="0" smtClean="0"/>
              <a:t>醫院資訊系統快速的發展</a:t>
            </a:r>
            <a:endParaRPr lang="en-US" altLang="zh-TW" b="1" dirty="0"/>
          </a:p>
        </p:txBody>
      </p:sp>
      <p:sp>
        <p:nvSpPr>
          <p:cNvPr id="157701" name="Text Box 5"/>
          <p:cNvSpPr txBox="1">
            <a:spLocks noChangeArrowheads="1"/>
          </p:cNvSpPr>
          <p:nvPr/>
        </p:nvSpPr>
        <p:spPr bwMode="auto">
          <a:xfrm>
            <a:off x="3492500" y="1989138"/>
            <a:ext cx="2016125" cy="641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b="1" dirty="0" smtClean="0"/>
              <a:t>各類數具快速大量的累積</a:t>
            </a:r>
            <a:endParaRPr lang="zh-TW" altLang="en-US" b="1" dirty="0"/>
          </a:p>
        </p:txBody>
      </p:sp>
      <p:sp>
        <p:nvSpPr>
          <p:cNvPr id="157702" name="Text Box 6"/>
          <p:cNvSpPr txBox="1">
            <a:spLocks noChangeArrowheads="1"/>
          </p:cNvSpPr>
          <p:nvPr/>
        </p:nvSpPr>
        <p:spPr bwMode="auto">
          <a:xfrm>
            <a:off x="6516688" y="1628775"/>
            <a:ext cx="2087562" cy="641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b="1" dirty="0" smtClean="0"/>
              <a:t>需要分析資料來改善健康照護</a:t>
            </a:r>
            <a:endParaRPr lang="zh-TW" altLang="en-US" b="1" dirty="0"/>
          </a:p>
        </p:txBody>
      </p:sp>
    </p:spTree>
    <p:extLst>
      <p:ext uri="{BB962C8B-B14F-4D97-AF65-F5344CB8AC3E}">
        <p14:creationId xmlns:p14="http://schemas.microsoft.com/office/powerpoint/2010/main" val="111441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dirty="0" smtClean="0">
                <a:ea typeface="標楷體" pitchFamily="65" charset="-120"/>
              </a:rPr>
              <a:t>The Value of use of health related data</a:t>
            </a:r>
            <a:endParaRPr lang="zh-TW" altLang="en-US" dirty="0" smtClean="0">
              <a:ea typeface="標楷體" pitchFamily="65" charset="-120"/>
            </a:endParaRPr>
          </a:p>
        </p:txBody>
      </p:sp>
      <p:sp>
        <p:nvSpPr>
          <p:cNvPr id="29699" name="Rectangle 3"/>
          <p:cNvSpPr>
            <a:spLocks noGrp="1" noChangeArrowheads="1"/>
          </p:cNvSpPr>
          <p:nvPr>
            <p:ph type="body" idx="1"/>
          </p:nvPr>
        </p:nvSpPr>
        <p:spPr/>
        <p:txBody>
          <a:bodyPr/>
          <a:lstStyle/>
          <a:p>
            <a:pPr>
              <a:lnSpc>
                <a:spcPct val="90000"/>
              </a:lnSpc>
            </a:pPr>
            <a:r>
              <a:rPr lang="en-US" altLang="zh-TW" sz="2800" dirty="0" smtClean="0">
                <a:ea typeface="標楷體" pitchFamily="65" charset="-120"/>
              </a:rPr>
              <a:t>Secondary Use(</a:t>
            </a:r>
            <a:r>
              <a:rPr lang="zh-TW" altLang="en-US" sz="2800" dirty="0" smtClean="0">
                <a:ea typeface="標楷體" pitchFamily="65" charset="-120"/>
              </a:rPr>
              <a:t>加值應用或二次運用</a:t>
            </a:r>
            <a:r>
              <a:rPr lang="en-US" altLang="zh-TW" sz="2800" dirty="0" smtClean="0">
                <a:ea typeface="標楷體" pitchFamily="65" charset="-120"/>
              </a:rPr>
              <a:t>)</a:t>
            </a:r>
            <a:r>
              <a:rPr lang="zh-TW" altLang="en-US" sz="2800" dirty="0" smtClean="0">
                <a:ea typeface="標楷體" pitchFamily="65" charset="-120"/>
              </a:rPr>
              <a:t>去識別化之健康資料為世界趨勢</a:t>
            </a:r>
          </a:p>
          <a:p>
            <a:pPr lvl="1">
              <a:lnSpc>
                <a:spcPct val="90000"/>
              </a:lnSpc>
            </a:pPr>
            <a:r>
              <a:rPr lang="zh-TW" altLang="en-US" sz="2400" dirty="0" smtClean="0">
                <a:solidFill>
                  <a:srgbClr val="78310B"/>
                </a:solidFill>
                <a:ea typeface="標楷體" pitchFamily="65" charset="-120"/>
              </a:rPr>
              <a:t>美國早已在</a:t>
            </a:r>
            <a:r>
              <a:rPr lang="en-US" altLang="zh-TW" sz="2400" dirty="0" smtClean="0">
                <a:solidFill>
                  <a:srgbClr val="78310B"/>
                </a:solidFill>
                <a:ea typeface="標楷體" pitchFamily="65" charset="-120"/>
              </a:rPr>
              <a:t>20</a:t>
            </a:r>
            <a:r>
              <a:rPr lang="zh-TW" altLang="en-US" sz="2400" dirty="0" smtClean="0">
                <a:solidFill>
                  <a:srgbClr val="78310B"/>
                </a:solidFill>
                <a:ea typeface="標楷體" pitchFamily="65" charset="-120"/>
              </a:rPr>
              <a:t>年前開放全國住院資料供研究者使用</a:t>
            </a:r>
            <a:r>
              <a:rPr lang="en-US" altLang="zh-TW" sz="2400" dirty="0" smtClean="0">
                <a:solidFill>
                  <a:srgbClr val="78310B"/>
                </a:solidFill>
                <a:ea typeface="標楷體" pitchFamily="65" charset="-120"/>
              </a:rPr>
              <a:t>, USA started from 20 years ago</a:t>
            </a:r>
          </a:p>
          <a:p>
            <a:pPr>
              <a:lnSpc>
                <a:spcPct val="90000"/>
              </a:lnSpc>
            </a:pPr>
            <a:r>
              <a:rPr lang="zh-TW" altLang="en-US" sz="2800" dirty="0" smtClean="0">
                <a:ea typeface="標楷體" pitchFamily="65" charset="-120"/>
              </a:rPr>
              <a:t>新的治療方式、疾病的診斷、藥物之副作用、疾病之關聯性</a:t>
            </a:r>
            <a:r>
              <a:rPr lang="en-US" altLang="zh-TW" sz="2800" dirty="0" smtClean="0">
                <a:ea typeface="標楷體" pitchFamily="65" charset="-120"/>
              </a:rPr>
              <a:t>…</a:t>
            </a:r>
            <a:r>
              <a:rPr lang="zh-TW" altLang="en-US" sz="2800" dirty="0" smtClean="0">
                <a:ea typeface="標楷體" pitchFamily="65" charset="-120"/>
              </a:rPr>
              <a:t>等</a:t>
            </a:r>
            <a:r>
              <a:rPr lang="en-US" altLang="zh-TW" sz="2800" dirty="0" smtClean="0">
                <a:ea typeface="標楷體" pitchFamily="65" charset="-120"/>
              </a:rPr>
              <a:t>, for discovery of New treatment, diagnosis methods, side effects of drugs, relationship between diseases</a:t>
            </a:r>
          </a:p>
          <a:p>
            <a:pPr>
              <a:lnSpc>
                <a:spcPct val="90000"/>
              </a:lnSpc>
            </a:pPr>
            <a:r>
              <a:rPr lang="zh-TW" altLang="en-US" sz="2800" dirty="0" smtClean="0">
                <a:ea typeface="標楷體" pitchFamily="65" charset="-120"/>
              </a:rPr>
              <a:t>若沒有完整開放健康加值資料將嚴重損害廣大病人之權益</a:t>
            </a:r>
            <a:r>
              <a:rPr lang="en-US" altLang="zh-TW" sz="2800" dirty="0" smtClean="0">
                <a:ea typeface="標楷體" pitchFamily="65" charset="-120"/>
              </a:rPr>
              <a:t>, open data will fit the benefits of majority of people</a:t>
            </a:r>
          </a:p>
          <a:p>
            <a:pPr>
              <a:lnSpc>
                <a:spcPct val="90000"/>
              </a:lnSpc>
            </a:pPr>
            <a:endParaRPr lang="zh-TW" altLang="en-US" sz="2800" dirty="0" smtClean="0">
              <a:ea typeface="標楷體" pitchFamily="65" charset="-120"/>
            </a:endParaRPr>
          </a:p>
        </p:txBody>
      </p:sp>
      <p:sp>
        <p:nvSpPr>
          <p:cNvPr id="361476" name="Text Box 4"/>
          <p:cNvSpPr txBox="1">
            <a:spLocks noChangeArrowheads="1"/>
          </p:cNvSpPr>
          <p:nvPr/>
        </p:nvSpPr>
        <p:spPr bwMode="auto">
          <a:xfrm>
            <a:off x="6516688" y="6092825"/>
            <a:ext cx="20383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dirty="0">
                <a:latin typeface="Arial" charset="0"/>
                <a:ea typeface="新細明體" charset="-120"/>
              </a:rPr>
              <a:t>From Prof. Jack Li</a:t>
            </a:r>
            <a:endParaRPr lang="zh-TW" altLang="en-US" dirty="0">
              <a:latin typeface="Arial" charset="0"/>
              <a:ea typeface="新細明體"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274638"/>
            <a:ext cx="8291513" cy="1858962"/>
          </a:xfrm>
        </p:spPr>
        <p:txBody>
          <a:bodyPr/>
          <a:lstStyle/>
          <a:p>
            <a:pPr eaLnBrk="1" hangingPunct="1"/>
            <a:r>
              <a:rPr lang="en-US" altLang="zh-TW" sz="2800" dirty="0" smtClean="0"/>
              <a:t>International Cooperation Example</a:t>
            </a:r>
            <a:br>
              <a:rPr lang="en-US" altLang="zh-TW" sz="2800" dirty="0" smtClean="0"/>
            </a:br>
            <a:r>
              <a:rPr lang="en-US" altLang="zh-TW" sz="2800" dirty="0" smtClean="0"/>
              <a:t>Global Alliance</a:t>
            </a:r>
            <a:br>
              <a:rPr lang="en-US" altLang="zh-TW" sz="2800" dirty="0" smtClean="0"/>
            </a:br>
            <a:r>
              <a:rPr lang="en-US" altLang="zh-TW" sz="2800" dirty="0" smtClean="0"/>
              <a:t>Just announced: 7 June 2013</a:t>
            </a:r>
            <a:br>
              <a:rPr lang="en-US" altLang="zh-TW" sz="2800" dirty="0" smtClean="0"/>
            </a:br>
            <a:r>
              <a:rPr lang="en-US" altLang="zh-TW" sz="2800" dirty="0" smtClean="0">
                <a:solidFill>
                  <a:srgbClr val="000099"/>
                </a:solidFill>
              </a:rPr>
              <a:t>70 </a:t>
            </a:r>
            <a:r>
              <a:rPr lang="en-US" altLang="zh-TW" sz="2800" dirty="0" err="1" smtClean="0">
                <a:solidFill>
                  <a:srgbClr val="000099"/>
                </a:solidFill>
              </a:rPr>
              <a:t>organisations</a:t>
            </a:r>
            <a:r>
              <a:rPr lang="en-US" altLang="zh-TW" sz="2800" dirty="0" smtClean="0">
                <a:solidFill>
                  <a:srgbClr val="000099"/>
                </a:solidFill>
              </a:rPr>
              <a:t> joining to promote sharing and</a:t>
            </a:r>
            <a:br>
              <a:rPr lang="en-US" altLang="zh-TW" sz="2800" dirty="0" smtClean="0">
                <a:solidFill>
                  <a:srgbClr val="000099"/>
                </a:solidFill>
              </a:rPr>
            </a:br>
            <a:r>
              <a:rPr lang="en-US" altLang="zh-TW" sz="2800" dirty="0" err="1" smtClean="0">
                <a:solidFill>
                  <a:srgbClr val="000099"/>
                </a:solidFill>
              </a:rPr>
              <a:t>standardisation</a:t>
            </a:r>
            <a:r>
              <a:rPr lang="en-US" altLang="zh-TW" sz="2800" dirty="0" smtClean="0">
                <a:solidFill>
                  <a:srgbClr val="000099"/>
                </a:solidFill>
              </a:rPr>
              <a:t> of genomic data</a:t>
            </a:r>
          </a:p>
        </p:txBody>
      </p:sp>
      <p:sp>
        <p:nvSpPr>
          <p:cNvPr id="30723" name="Rectangle 3"/>
          <p:cNvSpPr>
            <a:spLocks noGrp="1" noChangeArrowheads="1"/>
          </p:cNvSpPr>
          <p:nvPr>
            <p:ph type="body" idx="4294967295"/>
          </p:nvPr>
        </p:nvSpPr>
        <p:spPr>
          <a:xfrm>
            <a:off x="457200" y="2492375"/>
            <a:ext cx="8229600" cy="4365625"/>
          </a:xfrm>
        </p:spPr>
        <p:txBody>
          <a:bodyPr/>
          <a:lstStyle/>
          <a:p>
            <a:pPr eaLnBrk="1" hangingPunct="1">
              <a:lnSpc>
                <a:spcPct val="80000"/>
              </a:lnSpc>
            </a:pPr>
            <a:r>
              <a:rPr lang="en-US" altLang="zh-TW" sz="2800" dirty="0" smtClean="0"/>
              <a:t>A Global Alliance for sharing genomic and clinical data</a:t>
            </a:r>
          </a:p>
          <a:p>
            <a:pPr eaLnBrk="1" hangingPunct="1">
              <a:lnSpc>
                <a:spcPct val="80000"/>
              </a:lnSpc>
            </a:pPr>
            <a:r>
              <a:rPr lang="en-US" altLang="zh-TW" sz="2800" dirty="0" smtClean="0"/>
              <a:t>A White Paper circulated in early 2013 has the support of nearly </a:t>
            </a:r>
            <a:r>
              <a:rPr lang="en-US" altLang="zh-TW" sz="2800" dirty="0" smtClean="0">
                <a:solidFill>
                  <a:srgbClr val="000099"/>
                </a:solidFill>
              </a:rPr>
              <a:t>70 </a:t>
            </a:r>
            <a:r>
              <a:rPr lang="en-US" altLang="zh-TW" sz="2800" dirty="0" err="1" smtClean="0">
                <a:solidFill>
                  <a:srgbClr val="000099"/>
                </a:solidFill>
              </a:rPr>
              <a:t>organisations</a:t>
            </a:r>
            <a:r>
              <a:rPr lang="en-US" altLang="zh-TW" sz="2800" dirty="0" smtClean="0">
                <a:solidFill>
                  <a:srgbClr val="000099"/>
                </a:solidFill>
              </a:rPr>
              <a:t> in Asia, Australia, Africa, Europe, North America and South America</a:t>
            </a:r>
            <a:r>
              <a:rPr lang="en-US" altLang="zh-TW" sz="2800" dirty="0" smtClean="0"/>
              <a:t> who are committed to creating a common framework that supports data analysis and protects the autonomy and privacy of participating individuals. </a:t>
            </a:r>
          </a:p>
          <a:p>
            <a:pPr eaLnBrk="1" hangingPunct="1">
              <a:lnSpc>
                <a:spcPct val="80000"/>
              </a:lnSpc>
            </a:pPr>
            <a:r>
              <a:rPr lang="en-US" altLang="zh-TW" sz="2800" dirty="0" smtClean="0"/>
              <a:t>http://www.ebi.ac.uk/about/news/press-releases/Global-Alliance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kumimoji="0" lang="en-US" altLang="zh-TW" sz="3600" dirty="0" smtClean="0">
                <a:solidFill>
                  <a:schemeClr val="tx1"/>
                </a:solidFill>
              </a:rPr>
              <a:t>Integrated Biomedical Informatics </a:t>
            </a:r>
            <a:br>
              <a:rPr kumimoji="0" lang="en-US" altLang="zh-TW" sz="3600" dirty="0" smtClean="0">
                <a:solidFill>
                  <a:schemeClr val="tx1"/>
                </a:solidFill>
              </a:rPr>
            </a:br>
            <a:r>
              <a:rPr kumimoji="0" lang="en-US" altLang="zh-TW" sz="3600" dirty="0" smtClean="0">
                <a:solidFill>
                  <a:schemeClr val="tx1"/>
                </a:solidFill>
              </a:rPr>
              <a:t>for Clinical Research</a:t>
            </a:r>
            <a:br>
              <a:rPr kumimoji="0" lang="en-US" altLang="zh-TW" sz="3600" dirty="0" smtClean="0">
                <a:solidFill>
                  <a:schemeClr val="tx1"/>
                </a:solidFill>
              </a:rPr>
            </a:br>
            <a:r>
              <a:rPr lang="zh-TW" altLang="en-US" sz="3600" dirty="0" smtClean="0">
                <a:ea typeface="標楷體" pitchFamily="65" charset="-120"/>
              </a:rPr>
              <a:t>醫學研究之道，就是整合研究數據</a:t>
            </a:r>
            <a:r>
              <a:rPr lang="zh-TW" altLang="en-US" sz="4000" dirty="0" smtClean="0"/>
              <a:t> </a:t>
            </a:r>
          </a:p>
        </p:txBody>
      </p:sp>
      <p:sp>
        <p:nvSpPr>
          <p:cNvPr id="31747" name="Rectangle 3"/>
          <p:cNvSpPr>
            <a:spLocks noGrp="1" noChangeArrowheads="1"/>
          </p:cNvSpPr>
          <p:nvPr>
            <p:ph type="body" idx="1"/>
          </p:nvPr>
        </p:nvSpPr>
        <p:spPr>
          <a:xfrm>
            <a:off x="684213" y="2060575"/>
            <a:ext cx="7772400" cy="4797425"/>
          </a:xfrm>
        </p:spPr>
        <p:txBody>
          <a:bodyPr/>
          <a:lstStyle/>
          <a:p>
            <a:pPr>
              <a:lnSpc>
                <a:spcPct val="80000"/>
              </a:lnSpc>
            </a:pPr>
            <a:r>
              <a:rPr lang="en-US" altLang="zh-TW" sz="2400" dirty="0" smtClean="0">
                <a:ea typeface="標楷體" pitchFamily="65" charset="-120"/>
              </a:rPr>
              <a:t>2003</a:t>
            </a:r>
            <a:r>
              <a:rPr lang="zh-TW" altLang="en-US" sz="2400" dirty="0" smtClean="0">
                <a:ea typeface="標楷體" pitchFamily="65" charset="-120"/>
              </a:rPr>
              <a:t>年</a:t>
            </a:r>
            <a:r>
              <a:rPr lang="en-US" altLang="zh-TW" sz="2400" dirty="0" smtClean="0">
                <a:ea typeface="標楷體" pitchFamily="65" charset="-120"/>
              </a:rPr>
              <a:t>9</a:t>
            </a:r>
            <a:r>
              <a:rPr lang="zh-TW" altLang="en-US" sz="2400" dirty="0" smtClean="0">
                <a:ea typeface="標楷體" pitchFamily="65" charset="-120"/>
              </a:rPr>
              <a:t>月</a:t>
            </a:r>
            <a:r>
              <a:rPr lang="en-US" altLang="zh-TW" sz="2400" dirty="0" smtClean="0">
                <a:ea typeface="標楷體" pitchFamily="65" charset="-120"/>
              </a:rPr>
              <a:t>30</a:t>
            </a:r>
            <a:r>
              <a:rPr lang="zh-TW" altLang="en-US" sz="2400" dirty="0" smtClean="0">
                <a:ea typeface="標楷體" pitchFamily="65" charset="-120"/>
              </a:rPr>
              <a:t>日，美國國家衛生研究院（</a:t>
            </a:r>
            <a:r>
              <a:rPr lang="en-US" altLang="zh-TW" sz="2400" dirty="0" smtClean="0">
                <a:ea typeface="標楷體" pitchFamily="65" charset="-120"/>
              </a:rPr>
              <a:t>NIH</a:t>
            </a:r>
            <a:r>
              <a:rPr lang="zh-TW" altLang="en-US" sz="2400" dirty="0" smtClean="0">
                <a:ea typeface="標楷體" pitchFamily="65" charset="-120"/>
              </a:rPr>
              <a:t>）院長塞烏尼（</a:t>
            </a:r>
            <a:r>
              <a:rPr lang="en-US" altLang="zh-TW" sz="2400" dirty="0" smtClean="0">
                <a:ea typeface="標楷體" pitchFamily="65" charset="-120"/>
              </a:rPr>
              <a:t>Elias </a:t>
            </a:r>
            <a:r>
              <a:rPr lang="en-US" altLang="zh-TW" sz="2400" dirty="0" err="1" smtClean="0">
                <a:ea typeface="標楷體" pitchFamily="65" charset="-120"/>
              </a:rPr>
              <a:t>Zerhouni</a:t>
            </a:r>
            <a:r>
              <a:rPr lang="zh-TW" altLang="en-US" sz="2400" dirty="0" smtClean="0">
                <a:ea typeface="標楷體" pitchFamily="65" charset="-120"/>
              </a:rPr>
              <a:t>）宣佈：對美國政府資助的醫學研究進行重整。</a:t>
            </a:r>
          </a:p>
          <a:p>
            <a:pPr>
              <a:lnSpc>
                <a:spcPct val="80000"/>
              </a:lnSpc>
            </a:pPr>
            <a:r>
              <a:rPr lang="zh-TW" altLang="en-US" sz="2400" dirty="0" smtClean="0">
                <a:ea typeface="標楷體" pitchFamily="65" charset="-120"/>
              </a:rPr>
              <a:t>「研究路線圖」的計畫 </a:t>
            </a:r>
            <a:r>
              <a:rPr lang="en-US" altLang="zh-TW" sz="2400" dirty="0" smtClean="0">
                <a:ea typeface="標楷體" pitchFamily="65" charset="-120"/>
              </a:rPr>
              <a:t>NIH Roadmap</a:t>
            </a:r>
          </a:p>
          <a:p>
            <a:pPr>
              <a:lnSpc>
                <a:spcPct val="80000"/>
              </a:lnSpc>
            </a:pPr>
            <a:r>
              <a:rPr lang="en-US" altLang="zh-TW" sz="2400" dirty="0" smtClean="0">
                <a:ea typeface="標楷體" pitchFamily="65" charset="-120"/>
              </a:rPr>
              <a:t>National Electronics Clinical Trials and Research (NECTAR) network </a:t>
            </a:r>
          </a:p>
          <a:p>
            <a:pPr>
              <a:lnSpc>
                <a:spcPct val="80000"/>
              </a:lnSpc>
            </a:pPr>
            <a:r>
              <a:rPr lang="zh-TW" altLang="en-US" sz="2400" dirty="0" smtClean="0">
                <a:ea typeface="標楷體" pitchFamily="65" charset="-120"/>
              </a:rPr>
              <a:t>建立完整的路線圖以及徹底更新醫學數據的收集、儲存及共用 </a:t>
            </a:r>
            <a:r>
              <a:rPr lang="en-US" altLang="zh-TW" sz="2400" dirty="0" smtClean="0">
                <a:ea typeface="標楷體" pitchFamily="65" charset="-120"/>
              </a:rPr>
              <a:t>methods for collecting, storage, and sharing</a:t>
            </a:r>
          </a:p>
          <a:p>
            <a:pPr>
              <a:lnSpc>
                <a:spcPct val="80000"/>
              </a:lnSpc>
            </a:pPr>
            <a:r>
              <a:rPr lang="zh-TW" altLang="en-US" sz="2400" dirty="0" smtClean="0">
                <a:ea typeface="標楷體" pitchFamily="65" charset="-120"/>
              </a:rPr>
              <a:t>把龐大且分散的資料庫結合成一個巨大的資料庫 </a:t>
            </a:r>
            <a:r>
              <a:rPr lang="en-US" altLang="zh-TW" sz="2400" dirty="0" smtClean="0">
                <a:ea typeface="標楷體" pitchFamily="65" charset="-120"/>
              </a:rPr>
              <a:t>integrating data bases</a:t>
            </a:r>
          </a:p>
          <a:p>
            <a:pPr>
              <a:lnSpc>
                <a:spcPct val="80000"/>
              </a:lnSpc>
            </a:pPr>
            <a:r>
              <a:rPr lang="zh-TW" altLang="en-US" sz="2400" dirty="0" smtClean="0">
                <a:ea typeface="標楷體" pitchFamily="65" charset="-120"/>
              </a:rPr>
              <a:t>發展軟體，使實驗計畫的撰寫能夠簡化並標準化 </a:t>
            </a:r>
            <a:r>
              <a:rPr lang="en-US" altLang="zh-TW" sz="2400" dirty="0" smtClean="0">
                <a:ea typeface="標楷體" pitchFamily="65" charset="-120"/>
              </a:rPr>
              <a:t>developing software for helping experiment design and common data element </a:t>
            </a:r>
          </a:p>
          <a:p>
            <a:pPr>
              <a:lnSpc>
                <a:spcPct val="80000"/>
              </a:lnSpc>
            </a:pPr>
            <a:r>
              <a:rPr lang="zh-TW" altLang="en-US" sz="2400" dirty="0" smtClean="0">
                <a:ea typeface="標楷體" pitchFamily="65" charset="-120"/>
              </a:rPr>
              <a:t>減少紙張的使用 </a:t>
            </a:r>
            <a:r>
              <a:rPr lang="en-US" altLang="zh-TW" sz="2400" dirty="0" smtClean="0">
                <a:ea typeface="標楷體" pitchFamily="65" charset="-120"/>
              </a:rPr>
              <a:t>reducing paper use</a:t>
            </a:r>
          </a:p>
          <a:p>
            <a:pPr>
              <a:lnSpc>
                <a:spcPct val="80000"/>
              </a:lnSpc>
            </a:pPr>
            <a:endParaRPr lang="zh-TW" altLang="en-US" sz="2400" dirty="0" smtClean="0">
              <a:ea typeface="標楷體" pitchFamily="65" charset="-12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3154" name="Group 2"/>
          <p:cNvGrpSpPr>
            <a:grpSpLocks/>
          </p:cNvGrpSpPr>
          <p:nvPr/>
        </p:nvGrpSpPr>
        <p:grpSpPr bwMode="auto">
          <a:xfrm>
            <a:off x="12700" y="1371600"/>
            <a:ext cx="1828800" cy="5486400"/>
            <a:chOff x="0" y="1214"/>
            <a:chExt cx="1152" cy="2591"/>
          </a:xfrm>
        </p:grpSpPr>
        <p:sp>
          <p:nvSpPr>
            <p:cNvPr id="32793" name="Rectangle 3"/>
            <p:cNvSpPr>
              <a:spLocks noChangeArrowheads="1"/>
            </p:cNvSpPr>
            <p:nvPr/>
          </p:nvSpPr>
          <p:spPr bwMode="auto">
            <a:xfrm>
              <a:off x="0" y="1214"/>
              <a:ext cx="1152" cy="2591"/>
            </a:xfrm>
            <a:prstGeom prst="rect">
              <a:avLst/>
            </a:prstGeom>
            <a:solidFill>
              <a:srgbClr val="918E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32794" name="Rectangle 4"/>
            <p:cNvSpPr>
              <a:spLocks noChangeArrowheads="1"/>
            </p:cNvSpPr>
            <p:nvPr/>
          </p:nvSpPr>
          <p:spPr bwMode="auto">
            <a:xfrm>
              <a:off x="182" y="1300"/>
              <a:ext cx="767" cy="403"/>
            </a:xfrm>
            <a:prstGeom prst="rect">
              <a:avLst/>
            </a:prstGeom>
            <a:noFill/>
            <a:ln>
              <a:noFill/>
            </a:ln>
            <a:effectLst/>
            <a:extLst>
              <a:ext uri="{909E8E84-426E-40DD-AFC4-6F175D3DCCD1}">
                <a14:hiddenFill xmlns:a14="http://schemas.microsoft.com/office/drawing/2010/main">
                  <a:solidFill>
                    <a:srgbClr val="333399">
                      <a:alpha val="61960"/>
                    </a:srgbClr>
                  </a:solidFill>
                </a14:hiddenFill>
              </a:ext>
              <a:ext uri="{91240B29-F687-4F45-9708-019B960494DF}">
                <a14:hiddenLine xmlns:a14="http://schemas.microsoft.com/office/drawing/2010/main" w="19050" algn="ctr">
                  <a:solidFill>
                    <a:srgbClr val="8585B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800" b="1" dirty="0">
                  <a:solidFill>
                    <a:schemeClr val="bg1"/>
                  </a:solidFill>
                </a:rPr>
                <a:t>Laboratory</a:t>
              </a:r>
            </a:p>
            <a:p>
              <a:pPr algn="ctr">
                <a:spcBef>
                  <a:spcPct val="0"/>
                </a:spcBef>
                <a:buFontTx/>
                <a:buNone/>
              </a:pPr>
              <a:r>
                <a:rPr kumimoji="0" lang="en-US" altLang="zh-TW" sz="1800" b="1" dirty="0">
                  <a:solidFill>
                    <a:schemeClr val="bg1"/>
                  </a:solidFill>
                </a:rPr>
                <a:t>Research</a:t>
              </a:r>
            </a:p>
          </p:txBody>
        </p:sp>
      </p:grpSp>
      <p:grpSp>
        <p:nvGrpSpPr>
          <p:cNvPr id="433157" name="Group 5"/>
          <p:cNvGrpSpPr>
            <a:grpSpLocks/>
          </p:cNvGrpSpPr>
          <p:nvPr/>
        </p:nvGrpSpPr>
        <p:grpSpPr bwMode="auto">
          <a:xfrm>
            <a:off x="1839913" y="1371600"/>
            <a:ext cx="1828800" cy="5486400"/>
            <a:chOff x="1151" y="1214"/>
            <a:chExt cx="1152" cy="2591"/>
          </a:xfrm>
        </p:grpSpPr>
        <p:sp>
          <p:nvSpPr>
            <p:cNvPr id="32791" name="Rectangle 6"/>
            <p:cNvSpPr>
              <a:spLocks noChangeArrowheads="1"/>
            </p:cNvSpPr>
            <p:nvPr/>
          </p:nvSpPr>
          <p:spPr bwMode="auto">
            <a:xfrm>
              <a:off x="1151" y="1214"/>
              <a:ext cx="1152" cy="2591"/>
            </a:xfrm>
            <a:prstGeom prst="rect">
              <a:avLst/>
            </a:prstGeom>
            <a:solidFill>
              <a:srgbClr val="8987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32792" name="Rectangle 7"/>
            <p:cNvSpPr>
              <a:spLocks noChangeArrowheads="1"/>
            </p:cNvSpPr>
            <p:nvPr/>
          </p:nvSpPr>
          <p:spPr bwMode="auto">
            <a:xfrm>
              <a:off x="1262" y="1300"/>
              <a:ext cx="922" cy="403"/>
            </a:xfrm>
            <a:prstGeom prst="rect">
              <a:avLst/>
            </a:prstGeom>
            <a:noFill/>
            <a:ln>
              <a:noFill/>
            </a:ln>
            <a:effectLst/>
            <a:extLst>
              <a:ext uri="{909E8E84-426E-40DD-AFC4-6F175D3DCCD1}">
                <a14:hiddenFill xmlns:a14="http://schemas.microsoft.com/office/drawing/2010/main">
                  <a:solidFill>
                    <a:srgbClr val="333399">
                      <a:alpha val="61960"/>
                    </a:srgbClr>
                  </a:solidFill>
                </a14:hiddenFill>
              </a:ext>
              <a:ext uri="{91240B29-F687-4F45-9708-019B960494DF}">
                <a14:hiddenLine xmlns:a14="http://schemas.microsoft.com/office/drawing/2010/main" w="19050" algn="ctr">
                  <a:solidFill>
                    <a:srgbClr val="8585B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800" b="1" dirty="0">
                  <a:solidFill>
                    <a:schemeClr val="bg1"/>
                  </a:solidFill>
                </a:rPr>
                <a:t>Translational</a:t>
              </a:r>
            </a:p>
            <a:p>
              <a:pPr algn="ctr">
                <a:spcBef>
                  <a:spcPct val="0"/>
                </a:spcBef>
                <a:buFontTx/>
                <a:buNone/>
              </a:pPr>
              <a:r>
                <a:rPr kumimoji="0" lang="en-US" altLang="zh-TW" sz="1800" b="1" dirty="0">
                  <a:solidFill>
                    <a:schemeClr val="bg1"/>
                  </a:solidFill>
                </a:rPr>
                <a:t>Research</a:t>
              </a:r>
            </a:p>
          </p:txBody>
        </p:sp>
      </p:grpSp>
      <p:grpSp>
        <p:nvGrpSpPr>
          <p:cNvPr id="433160" name="Group 8"/>
          <p:cNvGrpSpPr>
            <a:grpSpLocks/>
          </p:cNvGrpSpPr>
          <p:nvPr/>
        </p:nvGrpSpPr>
        <p:grpSpPr bwMode="auto">
          <a:xfrm>
            <a:off x="3670300" y="1371600"/>
            <a:ext cx="1828800" cy="5486400"/>
            <a:chOff x="2304" y="1214"/>
            <a:chExt cx="1152" cy="2591"/>
          </a:xfrm>
        </p:grpSpPr>
        <p:sp>
          <p:nvSpPr>
            <p:cNvPr id="32789" name="Rectangle 9"/>
            <p:cNvSpPr>
              <a:spLocks noChangeArrowheads="1"/>
            </p:cNvSpPr>
            <p:nvPr/>
          </p:nvSpPr>
          <p:spPr bwMode="auto">
            <a:xfrm>
              <a:off x="2304" y="1214"/>
              <a:ext cx="1152" cy="2591"/>
            </a:xfrm>
            <a:prstGeom prst="rect">
              <a:avLst/>
            </a:prstGeom>
            <a:solidFill>
              <a:srgbClr val="8380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32790" name="Text Box 10"/>
            <p:cNvSpPr txBox="1">
              <a:spLocks noChangeArrowheads="1"/>
            </p:cNvSpPr>
            <p:nvPr/>
          </p:nvSpPr>
          <p:spPr bwMode="auto">
            <a:xfrm>
              <a:off x="2430" y="1300"/>
              <a:ext cx="884" cy="404"/>
            </a:xfrm>
            <a:prstGeom prst="rect">
              <a:avLst/>
            </a:prstGeom>
            <a:noFill/>
            <a:ln>
              <a:noFill/>
            </a:ln>
            <a:effectLst/>
            <a:extLst>
              <a:ext uri="{909E8E84-426E-40DD-AFC4-6F175D3DCCD1}">
                <a14:hiddenFill xmlns:a14="http://schemas.microsoft.com/office/drawing/2010/main">
                  <a:solidFill>
                    <a:srgbClr val="333399">
                      <a:alpha val="61960"/>
                    </a:srgbClr>
                  </a:solidFill>
                </a14:hiddenFill>
              </a:ext>
              <a:ext uri="{91240B29-F687-4F45-9708-019B960494DF}">
                <a14:hiddenLine xmlns:a14="http://schemas.microsoft.com/office/drawing/2010/main" w="19050" algn="ctr">
                  <a:solidFill>
                    <a:srgbClr val="8585B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800" b="1" dirty="0">
                  <a:solidFill>
                    <a:schemeClr val="bg1"/>
                  </a:solidFill>
                </a:rPr>
                <a:t>Clinical </a:t>
              </a:r>
            </a:p>
            <a:p>
              <a:pPr algn="ctr">
                <a:spcBef>
                  <a:spcPct val="0"/>
                </a:spcBef>
                <a:buFontTx/>
                <a:buNone/>
              </a:pPr>
              <a:r>
                <a:rPr kumimoji="0" lang="en-US" altLang="zh-TW" sz="1800" b="1" dirty="0">
                  <a:solidFill>
                    <a:schemeClr val="bg1"/>
                  </a:solidFill>
                </a:rPr>
                <a:t>Research</a:t>
              </a:r>
            </a:p>
          </p:txBody>
        </p:sp>
      </p:grpSp>
      <p:grpSp>
        <p:nvGrpSpPr>
          <p:cNvPr id="433163" name="Group 11"/>
          <p:cNvGrpSpPr>
            <a:grpSpLocks/>
          </p:cNvGrpSpPr>
          <p:nvPr/>
        </p:nvGrpSpPr>
        <p:grpSpPr bwMode="auto">
          <a:xfrm>
            <a:off x="5497513" y="1371600"/>
            <a:ext cx="1828800" cy="5486400"/>
            <a:chOff x="3455" y="1214"/>
            <a:chExt cx="1152" cy="2591"/>
          </a:xfrm>
        </p:grpSpPr>
        <p:sp>
          <p:nvSpPr>
            <p:cNvPr id="32787" name="Rectangle 12"/>
            <p:cNvSpPr>
              <a:spLocks noChangeArrowheads="1"/>
            </p:cNvSpPr>
            <p:nvPr/>
          </p:nvSpPr>
          <p:spPr bwMode="auto">
            <a:xfrm>
              <a:off x="3455" y="1214"/>
              <a:ext cx="1152" cy="2591"/>
            </a:xfrm>
            <a:prstGeom prst="rect">
              <a:avLst/>
            </a:prstGeom>
            <a:solidFill>
              <a:srgbClr val="7B79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32788" name="Text Box 13"/>
            <p:cNvSpPr txBox="1">
              <a:spLocks noChangeArrowheads="1"/>
            </p:cNvSpPr>
            <p:nvPr/>
          </p:nvSpPr>
          <p:spPr bwMode="auto">
            <a:xfrm>
              <a:off x="3591" y="1300"/>
              <a:ext cx="879" cy="404"/>
            </a:xfrm>
            <a:prstGeom prst="rect">
              <a:avLst/>
            </a:prstGeom>
            <a:noFill/>
            <a:ln>
              <a:noFill/>
            </a:ln>
            <a:effectLst/>
            <a:extLst>
              <a:ext uri="{909E8E84-426E-40DD-AFC4-6F175D3DCCD1}">
                <a14:hiddenFill xmlns:a14="http://schemas.microsoft.com/office/drawing/2010/main">
                  <a:solidFill>
                    <a:srgbClr val="333399">
                      <a:alpha val="61960"/>
                    </a:srgbClr>
                  </a:solidFill>
                </a14:hiddenFill>
              </a:ext>
              <a:ext uri="{91240B29-F687-4F45-9708-019B960494DF}">
                <a14:hiddenLine xmlns:a14="http://schemas.microsoft.com/office/drawing/2010/main" w="19050" algn="ctr">
                  <a:solidFill>
                    <a:srgbClr val="8585B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800" b="1" dirty="0">
                  <a:solidFill>
                    <a:schemeClr val="bg1"/>
                  </a:solidFill>
                </a:rPr>
                <a:t>Population Research</a:t>
              </a:r>
            </a:p>
          </p:txBody>
        </p:sp>
      </p:grpSp>
      <p:grpSp>
        <p:nvGrpSpPr>
          <p:cNvPr id="433166" name="Group 14"/>
          <p:cNvGrpSpPr>
            <a:grpSpLocks/>
          </p:cNvGrpSpPr>
          <p:nvPr/>
        </p:nvGrpSpPr>
        <p:grpSpPr bwMode="auto">
          <a:xfrm>
            <a:off x="7327900" y="1371600"/>
            <a:ext cx="1828800" cy="5486400"/>
            <a:chOff x="4608" y="1214"/>
            <a:chExt cx="1152" cy="2591"/>
          </a:xfrm>
        </p:grpSpPr>
        <p:sp>
          <p:nvSpPr>
            <p:cNvPr id="32785" name="Rectangle 15"/>
            <p:cNvSpPr>
              <a:spLocks noChangeArrowheads="1"/>
            </p:cNvSpPr>
            <p:nvPr/>
          </p:nvSpPr>
          <p:spPr bwMode="auto">
            <a:xfrm>
              <a:off x="4608" y="1214"/>
              <a:ext cx="1152" cy="2591"/>
            </a:xfrm>
            <a:prstGeom prst="rect">
              <a:avLst/>
            </a:prstGeom>
            <a:solidFill>
              <a:srgbClr val="7473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32786" name="Text Box 16"/>
            <p:cNvSpPr txBox="1">
              <a:spLocks noChangeArrowheads="1"/>
            </p:cNvSpPr>
            <p:nvPr/>
          </p:nvSpPr>
          <p:spPr bwMode="auto">
            <a:xfrm>
              <a:off x="4863" y="1300"/>
              <a:ext cx="632" cy="404"/>
            </a:xfrm>
            <a:prstGeom prst="rect">
              <a:avLst/>
            </a:prstGeom>
            <a:noFill/>
            <a:ln>
              <a:noFill/>
            </a:ln>
            <a:effectLst/>
            <a:extLst>
              <a:ext uri="{909E8E84-426E-40DD-AFC4-6F175D3DCCD1}">
                <a14:hiddenFill xmlns:a14="http://schemas.microsoft.com/office/drawing/2010/main">
                  <a:solidFill>
                    <a:srgbClr val="333399">
                      <a:alpha val="61960"/>
                    </a:srgbClr>
                  </a:solidFill>
                </a14:hiddenFill>
              </a:ext>
              <a:ext uri="{91240B29-F687-4F45-9708-019B960494DF}">
                <a14:hiddenLine xmlns:a14="http://schemas.microsoft.com/office/drawing/2010/main" w="19050" algn="ctr">
                  <a:solidFill>
                    <a:srgbClr val="8585B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800" b="1" dirty="0">
                  <a:solidFill>
                    <a:schemeClr val="bg1"/>
                  </a:solidFill>
                </a:rPr>
                <a:t>Public</a:t>
              </a:r>
            </a:p>
            <a:p>
              <a:pPr algn="ctr">
                <a:spcBef>
                  <a:spcPct val="0"/>
                </a:spcBef>
                <a:buFontTx/>
                <a:buNone/>
              </a:pPr>
              <a:r>
                <a:rPr kumimoji="0" lang="en-US" altLang="zh-TW" sz="1800" b="1" dirty="0">
                  <a:solidFill>
                    <a:schemeClr val="bg1"/>
                  </a:solidFill>
                </a:rPr>
                <a:t>Health</a:t>
              </a:r>
            </a:p>
          </p:txBody>
        </p:sp>
      </p:grpSp>
      <p:sp>
        <p:nvSpPr>
          <p:cNvPr id="32775" name="Line 17"/>
          <p:cNvSpPr>
            <a:spLocks noChangeShapeType="1"/>
          </p:cNvSpPr>
          <p:nvPr/>
        </p:nvSpPr>
        <p:spPr bwMode="auto">
          <a:xfrm flipV="1">
            <a:off x="0" y="1368425"/>
            <a:ext cx="9144000" cy="12700"/>
          </a:xfrm>
          <a:prstGeom prst="line">
            <a:avLst/>
          </a:prstGeom>
          <a:noFill/>
          <a:ln w="12700">
            <a:solidFill>
              <a:srgbClr val="8585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3170" name="AutoShape 18"/>
          <p:cNvSpPr>
            <a:spLocks noChangeArrowheads="1"/>
          </p:cNvSpPr>
          <p:nvPr/>
        </p:nvSpPr>
        <p:spPr bwMode="auto">
          <a:xfrm>
            <a:off x="590550" y="2682875"/>
            <a:ext cx="8183563" cy="2197100"/>
          </a:xfrm>
          <a:prstGeom prst="rightArrow">
            <a:avLst>
              <a:gd name="adj1" fmla="val 59250"/>
              <a:gd name="adj2" fmla="val 68493"/>
            </a:avLst>
          </a:prstGeom>
          <a:gradFill rotWithShape="0">
            <a:gsLst>
              <a:gs pos="0">
                <a:srgbClr val="FFF5CA"/>
              </a:gs>
              <a:gs pos="100000">
                <a:srgbClr val="FDE06B"/>
              </a:gs>
            </a:gsLst>
            <a:lin ang="0" scaled="1"/>
          </a:gradFill>
          <a:ln w="12700">
            <a:solidFill>
              <a:srgbClr val="6666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33171" name="Line 19"/>
          <p:cNvSpPr>
            <a:spLocks noChangeShapeType="1"/>
          </p:cNvSpPr>
          <p:nvPr/>
        </p:nvSpPr>
        <p:spPr bwMode="auto">
          <a:xfrm flipV="1">
            <a:off x="12700" y="2270125"/>
            <a:ext cx="9144000" cy="12700"/>
          </a:xfrm>
          <a:prstGeom prst="line">
            <a:avLst/>
          </a:prstGeom>
          <a:noFill/>
          <a:ln w="12700">
            <a:solidFill>
              <a:srgbClr val="6666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78" name="Rectangle 20"/>
          <p:cNvSpPr>
            <a:spLocks noChangeArrowheads="1"/>
          </p:cNvSpPr>
          <p:nvPr/>
        </p:nvSpPr>
        <p:spPr bwMode="auto">
          <a:xfrm>
            <a:off x="1854200" y="406400"/>
            <a:ext cx="5203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dirty="0">
                <a:solidFill>
                  <a:srgbClr val="003300"/>
                </a:solidFill>
                <a:latin typeface="Comic Sans MS" pitchFamily="66" charset="0"/>
              </a:rPr>
              <a:t>Roadmap Standard Models</a:t>
            </a:r>
          </a:p>
        </p:txBody>
      </p:sp>
      <p:sp>
        <p:nvSpPr>
          <p:cNvPr id="32779" name="Rectangle 21"/>
          <p:cNvSpPr>
            <a:spLocks noChangeArrowheads="1"/>
          </p:cNvSpPr>
          <p:nvPr/>
        </p:nvSpPr>
        <p:spPr bwMode="auto">
          <a:xfrm>
            <a:off x="719138" y="3521075"/>
            <a:ext cx="1273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800" b="1" dirty="0">
                <a:solidFill>
                  <a:srgbClr val="800080"/>
                </a:solidFill>
              </a:rPr>
              <a:t>Bench</a:t>
            </a:r>
          </a:p>
        </p:txBody>
      </p:sp>
      <p:sp>
        <p:nvSpPr>
          <p:cNvPr id="32780" name="Rectangle 22"/>
          <p:cNvSpPr>
            <a:spLocks noChangeArrowheads="1"/>
          </p:cNvSpPr>
          <p:nvPr/>
        </p:nvSpPr>
        <p:spPr bwMode="auto">
          <a:xfrm>
            <a:off x="3741738" y="3521075"/>
            <a:ext cx="1570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800" b="1" dirty="0">
                <a:solidFill>
                  <a:srgbClr val="800080"/>
                </a:solidFill>
              </a:rPr>
              <a:t>Bedside</a:t>
            </a:r>
          </a:p>
        </p:txBody>
      </p:sp>
      <p:sp>
        <p:nvSpPr>
          <p:cNvPr id="32781" name="Rectangle 23"/>
          <p:cNvSpPr>
            <a:spLocks noChangeArrowheads="1"/>
          </p:cNvSpPr>
          <p:nvPr/>
        </p:nvSpPr>
        <p:spPr bwMode="auto">
          <a:xfrm>
            <a:off x="6878638" y="3521075"/>
            <a:ext cx="1570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800" b="1" dirty="0">
                <a:solidFill>
                  <a:srgbClr val="800080"/>
                </a:solidFill>
              </a:rPr>
              <a:t>Practice</a:t>
            </a:r>
          </a:p>
        </p:txBody>
      </p:sp>
      <p:sp>
        <p:nvSpPr>
          <p:cNvPr id="32782" name="AutoShape 24"/>
          <p:cNvSpPr>
            <a:spLocks noChangeArrowheads="1"/>
          </p:cNvSpPr>
          <p:nvPr/>
        </p:nvSpPr>
        <p:spPr bwMode="auto">
          <a:xfrm>
            <a:off x="2257425" y="3529013"/>
            <a:ext cx="1370013" cy="542925"/>
          </a:xfrm>
          <a:prstGeom prst="leftRightArrow">
            <a:avLst>
              <a:gd name="adj1" fmla="val 57306"/>
              <a:gd name="adj2" fmla="val 61882"/>
            </a:avLst>
          </a:prstGeom>
          <a:solidFill>
            <a:schemeClr val="bg1"/>
          </a:solidFill>
          <a:ln w="9525">
            <a:solidFill>
              <a:srgbClr val="6666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32783" name="AutoShape 25"/>
          <p:cNvSpPr>
            <a:spLocks noChangeArrowheads="1"/>
          </p:cNvSpPr>
          <p:nvPr/>
        </p:nvSpPr>
        <p:spPr bwMode="auto">
          <a:xfrm>
            <a:off x="5402263" y="3529013"/>
            <a:ext cx="1370012" cy="542925"/>
          </a:xfrm>
          <a:prstGeom prst="leftRightArrow">
            <a:avLst>
              <a:gd name="adj1" fmla="val 57306"/>
              <a:gd name="adj2" fmla="val 61881"/>
            </a:avLst>
          </a:prstGeom>
          <a:solidFill>
            <a:schemeClr val="bg1"/>
          </a:solidFill>
          <a:ln w="9525">
            <a:solidFill>
              <a:srgbClr val="6666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32784" name="Rectangle 26"/>
          <p:cNvSpPr>
            <a:spLocks noChangeArrowheads="1"/>
          </p:cNvSpPr>
          <p:nvPr/>
        </p:nvSpPr>
        <p:spPr bwMode="auto">
          <a:xfrm>
            <a:off x="622300" y="5230813"/>
            <a:ext cx="8186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pPr>
            <a:r>
              <a:rPr kumimoji="0" lang="zh-TW" altLang="en-US" sz="2000" b="1" dirty="0">
                <a:solidFill>
                  <a:schemeClr val="bg1"/>
                </a:solidFill>
              </a:rPr>
              <a:t> </a:t>
            </a:r>
            <a:r>
              <a:rPr kumimoji="0" lang="en-US" altLang="zh-TW" sz="2000" b="1" dirty="0">
                <a:solidFill>
                  <a:schemeClr val="bg1"/>
                </a:solidFill>
              </a:rPr>
              <a:t>Accelerate basic research discoveries and speed translation of those discoveries into clinical practice</a:t>
            </a:r>
          </a:p>
          <a:p>
            <a:pPr eaLnBrk="1" hangingPunct="1">
              <a:spcBef>
                <a:spcPct val="0"/>
              </a:spcBef>
            </a:pPr>
            <a:r>
              <a:rPr kumimoji="0" lang="en-US" altLang="zh-TW" sz="2000" b="1" dirty="0">
                <a:solidFill>
                  <a:schemeClr val="bg1"/>
                </a:solidFill>
              </a:rPr>
              <a:t> Explicitly address roadblocks that slow the pace of medical research in improving the health of the American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500"/>
                                  </p:stCondLst>
                                  <p:childTnLst>
                                    <p:set>
                                      <p:cBhvr>
                                        <p:cTn id="6" dur="1" fill="hold">
                                          <p:stCondLst>
                                            <p:cond delay="0"/>
                                          </p:stCondLst>
                                        </p:cTn>
                                        <p:tgtEl>
                                          <p:spTgt spid="433154"/>
                                        </p:tgtEl>
                                        <p:attrNameLst>
                                          <p:attrName>style.visibility</p:attrName>
                                        </p:attrNameLst>
                                      </p:cBhvr>
                                      <p:to>
                                        <p:strVal val="visible"/>
                                      </p:to>
                                    </p:set>
                                    <p:animEffect transition="in" filter="wipe(up)">
                                      <p:cBhvr>
                                        <p:cTn id="7" dur="500"/>
                                        <p:tgtEl>
                                          <p:spTgt spid="433154"/>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33157"/>
                                        </p:tgtEl>
                                        <p:attrNameLst>
                                          <p:attrName>style.visibility</p:attrName>
                                        </p:attrNameLst>
                                      </p:cBhvr>
                                      <p:to>
                                        <p:strVal val="visible"/>
                                      </p:to>
                                    </p:set>
                                    <p:animEffect transition="in" filter="wipe(up)">
                                      <p:cBhvr>
                                        <p:cTn id="11" dur="500"/>
                                        <p:tgtEl>
                                          <p:spTgt spid="433157"/>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433160"/>
                                        </p:tgtEl>
                                        <p:attrNameLst>
                                          <p:attrName>style.visibility</p:attrName>
                                        </p:attrNameLst>
                                      </p:cBhvr>
                                      <p:to>
                                        <p:strVal val="visible"/>
                                      </p:to>
                                    </p:set>
                                    <p:animEffect transition="in" filter="wipe(up)">
                                      <p:cBhvr>
                                        <p:cTn id="15" dur="500"/>
                                        <p:tgtEl>
                                          <p:spTgt spid="433160"/>
                                        </p:tgtEl>
                                      </p:cBhvr>
                                    </p:animEffect>
                                  </p:childTnLst>
                                </p:cTn>
                              </p:par>
                            </p:childTnLst>
                          </p:cTn>
                        </p:par>
                        <p:par>
                          <p:cTn id="16" fill="hold" nodeType="afterGroup">
                            <p:stCondLst>
                              <p:cond delay="2000"/>
                            </p:stCondLst>
                            <p:childTnLst>
                              <p:par>
                                <p:cTn id="17" presetID="22" presetClass="entr" presetSubtype="1" fill="hold" nodeType="afterEffect">
                                  <p:stCondLst>
                                    <p:cond delay="0"/>
                                  </p:stCondLst>
                                  <p:childTnLst>
                                    <p:set>
                                      <p:cBhvr>
                                        <p:cTn id="18" dur="1" fill="hold">
                                          <p:stCondLst>
                                            <p:cond delay="0"/>
                                          </p:stCondLst>
                                        </p:cTn>
                                        <p:tgtEl>
                                          <p:spTgt spid="433163"/>
                                        </p:tgtEl>
                                        <p:attrNameLst>
                                          <p:attrName>style.visibility</p:attrName>
                                        </p:attrNameLst>
                                      </p:cBhvr>
                                      <p:to>
                                        <p:strVal val="visible"/>
                                      </p:to>
                                    </p:set>
                                    <p:animEffect transition="in" filter="wipe(up)">
                                      <p:cBhvr>
                                        <p:cTn id="19" dur="500"/>
                                        <p:tgtEl>
                                          <p:spTgt spid="433163"/>
                                        </p:tgtEl>
                                      </p:cBhvr>
                                    </p:animEffect>
                                  </p:childTnLst>
                                </p:cTn>
                              </p:par>
                            </p:childTnLst>
                          </p:cTn>
                        </p:par>
                        <p:par>
                          <p:cTn id="20" fill="hold" nodeType="afterGroup">
                            <p:stCondLst>
                              <p:cond delay="2500"/>
                            </p:stCondLst>
                            <p:childTnLst>
                              <p:par>
                                <p:cTn id="21" presetID="22" presetClass="entr" presetSubtype="1" fill="hold" nodeType="afterEffect">
                                  <p:stCondLst>
                                    <p:cond delay="0"/>
                                  </p:stCondLst>
                                  <p:childTnLst>
                                    <p:set>
                                      <p:cBhvr>
                                        <p:cTn id="22" dur="1" fill="hold">
                                          <p:stCondLst>
                                            <p:cond delay="0"/>
                                          </p:stCondLst>
                                        </p:cTn>
                                        <p:tgtEl>
                                          <p:spTgt spid="433166"/>
                                        </p:tgtEl>
                                        <p:attrNameLst>
                                          <p:attrName>style.visibility</p:attrName>
                                        </p:attrNameLst>
                                      </p:cBhvr>
                                      <p:to>
                                        <p:strVal val="visible"/>
                                      </p:to>
                                    </p:set>
                                    <p:animEffect transition="in" filter="wipe(up)">
                                      <p:cBhvr>
                                        <p:cTn id="23" dur="500"/>
                                        <p:tgtEl>
                                          <p:spTgt spid="433166"/>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433171"/>
                                        </p:tgtEl>
                                        <p:attrNameLst>
                                          <p:attrName>style.visibility</p:attrName>
                                        </p:attrNameLst>
                                      </p:cBhvr>
                                      <p:to>
                                        <p:strVal val="visible"/>
                                      </p:to>
                                    </p:set>
                                    <p:animEffect transition="in" filter="wipe(left)">
                                      <p:cBhvr>
                                        <p:cTn id="27" dur="500"/>
                                        <p:tgtEl>
                                          <p:spTgt spid="433171"/>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433170"/>
                                        </p:tgtEl>
                                        <p:attrNameLst>
                                          <p:attrName>style.visibility</p:attrName>
                                        </p:attrNameLst>
                                      </p:cBhvr>
                                      <p:to>
                                        <p:strVal val="visible"/>
                                      </p:to>
                                    </p:set>
                                    <p:animEffect transition="in" filter="wipe(left)">
                                      <p:cBhvr>
                                        <p:cTn id="31" dur="500"/>
                                        <p:tgtEl>
                                          <p:spTgt spid="43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70" grpId="0" animBg="1"/>
      <p:bldP spid="4331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100138" y="517525"/>
            <a:ext cx="680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400" b="1" dirty="0">
                <a:solidFill>
                  <a:srgbClr val="006600"/>
                </a:solidFill>
                <a:latin typeface="Verdana" pitchFamily="34" charset="0"/>
                <a:ea typeface="ＭＳ Ｐゴシック" pitchFamily="34" charset="-128"/>
              </a:rPr>
              <a:t>Translational Research in Biomedicine</a:t>
            </a:r>
            <a:endParaRPr kumimoji="0" lang="en-US" altLang="zh-TW" sz="2400" dirty="0">
              <a:latin typeface="Verdana" pitchFamily="34" charset="0"/>
              <a:ea typeface="ＭＳ Ｐゴシック" pitchFamily="34" charset="-128"/>
            </a:endParaRPr>
          </a:p>
        </p:txBody>
      </p:sp>
      <p:pic>
        <p:nvPicPr>
          <p:cNvPr id="655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658938"/>
            <a:ext cx="17795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1598613"/>
            <a:ext cx="20859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27188"/>
            <a:ext cx="17002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ight Arrow 6"/>
          <p:cNvSpPr>
            <a:spLocks noChangeArrowheads="1"/>
          </p:cNvSpPr>
          <p:nvPr/>
        </p:nvSpPr>
        <p:spPr bwMode="auto">
          <a:xfrm>
            <a:off x="2466975" y="2041525"/>
            <a:ext cx="944563" cy="284163"/>
          </a:xfrm>
          <a:prstGeom prst="rightArrow">
            <a:avLst>
              <a:gd name="adj1" fmla="val 50000"/>
              <a:gd name="adj2" fmla="val 50014"/>
            </a:avLst>
          </a:prstGeom>
          <a:solidFill>
            <a:schemeClr val="accent1"/>
          </a:solidFill>
          <a:ln w="9525" algn="ctr">
            <a:solidFill>
              <a:schemeClr val="tx1"/>
            </a:solidFill>
            <a:round/>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spcBef>
                <a:spcPct val="0"/>
              </a:spcBef>
              <a:buFontTx/>
              <a:buNone/>
            </a:pPr>
            <a:endParaRPr kumimoji="0" lang="en-US" altLang="zh-TW" sz="2400">
              <a:latin typeface="Verdana" pitchFamily="34" charset="0"/>
              <a:ea typeface="ＭＳ Ｐゴシック" pitchFamily="34" charset="-128"/>
            </a:endParaRPr>
          </a:p>
        </p:txBody>
      </p:sp>
      <p:sp>
        <p:nvSpPr>
          <p:cNvPr id="65543" name="Right Arrow 7"/>
          <p:cNvSpPr>
            <a:spLocks noChangeArrowheads="1"/>
          </p:cNvSpPr>
          <p:nvPr/>
        </p:nvSpPr>
        <p:spPr bwMode="auto">
          <a:xfrm>
            <a:off x="5300663" y="2014538"/>
            <a:ext cx="942975" cy="284162"/>
          </a:xfrm>
          <a:prstGeom prst="rightArrow">
            <a:avLst>
              <a:gd name="adj1" fmla="val 50000"/>
              <a:gd name="adj2" fmla="val 49930"/>
            </a:avLst>
          </a:prstGeom>
          <a:solidFill>
            <a:schemeClr val="accent1"/>
          </a:solidFill>
          <a:ln w="9525" algn="ctr">
            <a:solidFill>
              <a:schemeClr val="tx1"/>
            </a:solidFill>
            <a:round/>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spcBef>
                <a:spcPct val="0"/>
              </a:spcBef>
              <a:buFontTx/>
              <a:buNone/>
            </a:pPr>
            <a:endParaRPr kumimoji="0" lang="en-US" altLang="zh-TW" sz="2400">
              <a:latin typeface="Verdana" pitchFamily="34" charset="0"/>
              <a:ea typeface="ＭＳ Ｐゴシック" pitchFamily="34" charset="-128"/>
            </a:endParaRPr>
          </a:p>
        </p:txBody>
      </p:sp>
      <p:sp>
        <p:nvSpPr>
          <p:cNvPr id="65544" name="Rectangle 8"/>
          <p:cNvSpPr>
            <a:spLocks noChangeArrowheads="1"/>
          </p:cNvSpPr>
          <p:nvPr/>
        </p:nvSpPr>
        <p:spPr bwMode="auto">
          <a:xfrm>
            <a:off x="577850" y="3868738"/>
            <a:ext cx="784701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2800" dirty="0">
                <a:solidFill>
                  <a:srgbClr val="880000"/>
                </a:solidFill>
                <a:latin typeface="Georgia" pitchFamily="18" charset="0"/>
                <a:ea typeface="ＭＳ Ｐゴシック" pitchFamily="34" charset="-128"/>
              </a:rPr>
              <a:t>From </a:t>
            </a:r>
            <a:r>
              <a:rPr kumimoji="0" lang="en-US" altLang="zh-TW" sz="2800" dirty="0">
                <a:solidFill>
                  <a:srgbClr val="0070C0"/>
                </a:solidFill>
                <a:latin typeface="Georgia" pitchFamily="18" charset="0"/>
                <a:ea typeface="ＭＳ Ｐゴシック" pitchFamily="34" charset="-128"/>
              </a:rPr>
              <a:t>curative</a:t>
            </a:r>
            <a:r>
              <a:rPr kumimoji="0" lang="en-US" altLang="zh-TW" sz="2800" dirty="0">
                <a:solidFill>
                  <a:srgbClr val="880000"/>
                </a:solidFill>
                <a:latin typeface="Georgia" pitchFamily="18" charset="0"/>
                <a:ea typeface="ＭＳ Ｐゴシック" pitchFamily="34" charset="-128"/>
              </a:rPr>
              <a:t> </a:t>
            </a:r>
          </a:p>
          <a:p>
            <a:pPr algn="ctr" eaLnBrk="1" hangingPunct="1">
              <a:spcBef>
                <a:spcPct val="0"/>
              </a:spcBef>
              <a:buFontTx/>
              <a:buNone/>
            </a:pPr>
            <a:r>
              <a:rPr kumimoji="0" lang="en-US" altLang="zh-TW" sz="2800" dirty="0">
                <a:solidFill>
                  <a:srgbClr val="880000"/>
                </a:solidFill>
                <a:latin typeface="Georgia" pitchFamily="18" charset="0"/>
                <a:ea typeface="ＭＳ Ｐゴシック" pitchFamily="34" charset="-128"/>
              </a:rPr>
              <a:t>to </a:t>
            </a:r>
            <a:r>
              <a:rPr kumimoji="0" lang="en-US" altLang="zh-TW" sz="2800" dirty="0">
                <a:solidFill>
                  <a:srgbClr val="0070C0"/>
                </a:solidFill>
                <a:latin typeface="Georgia" pitchFamily="18" charset="0"/>
                <a:ea typeface="ＭＳ Ｐゴシック" pitchFamily="34" charset="-128"/>
              </a:rPr>
              <a:t>predictive, preventive and preemptive</a:t>
            </a:r>
            <a:r>
              <a:rPr kumimoji="0" lang="en-US" altLang="zh-TW" sz="2800" dirty="0">
                <a:solidFill>
                  <a:srgbClr val="880000"/>
                </a:solidFill>
                <a:latin typeface="Georgia" pitchFamily="18" charset="0"/>
                <a:ea typeface="ＭＳ Ｐゴシック" pitchFamily="34" charset="-128"/>
              </a:rPr>
              <a:t>  </a:t>
            </a:r>
          </a:p>
          <a:p>
            <a:pPr algn="ctr" eaLnBrk="1" hangingPunct="1">
              <a:spcBef>
                <a:spcPct val="0"/>
              </a:spcBef>
              <a:buFontTx/>
              <a:buNone/>
            </a:pPr>
            <a:r>
              <a:rPr kumimoji="0" lang="en-US" altLang="zh-TW" sz="2800" dirty="0">
                <a:solidFill>
                  <a:srgbClr val="880000"/>
                </a:solidFill>
                <a:latin typeface="Georgia" pitchFamily="18" charset="0"/>
                <a:ea typeface="ＭＳ Ｐゴシック" pitchFamily="34" charset="-128"/>
              </a:rPr>
              <a:t>to </a:t>
            </a:r>
            <a:r>
              <a:rPr kumimoji="0" lang="en-US" altLang="zh-TW" sz="2800" b="1" dirty="0">
                <a:solidFill>
                  <a:srgbClr val="0070C0"/>
                </a:solidFill>
                <a:latin typeface="Georgia" pitchFamily="18" charset="0"/>
                <a:ea typeface="ＭＳ Ｐゴシック" pitchFamily="34" charset="-128"/>
              </a:rPr>
              <a:t>personalized medicine</a:t>
            </a:r>
          </a:p>
        </p:txBody>
      </p:sp>
      <p:sp>
        <p:nvSpPr>
          <p:cNvPr id="65545" name="TextBox 9"/>
          <p:cNvSpPr txBox="1">
            <a:spLocks noChangeArrowheads="1"/>
          </p:cNvSpPr>
          <p:nvPr/>
        </p:nvSpPr>
        <p:spPr bwMode="auto">
          <a:xfrm>
            <a:off x="890588" y="2824163"/>
            <a:ext cx="1189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000" dirty="0">
                <a:latin typeface="Verdana" pitchFamily="34" charset="0"/>
                <a:ea typeface="ＭＳ Ｐゴシック" pitchFamily="34" charset="-128"/>
              </a:rPr>
              <a:t>Bedside</a:t>
            </a:r>
          </a:p>
        </p:txBody>
      </p:sp>
      <p:sp>
        <p:nvSpPr>
          <p:cNvPr id="65546" name="TextBox 10"/>
          <p:cNvSpPr txBox="1">
            <a:spLocks noChangeArrowheads="1"/>
          </p:cNvSpPr>
          <p:nvPr/>
        </p:nvSpPr>
        <p:spPr bwMode="auto">
          <a:xfrm>
            <a:off x="6786563" y="2849563"/>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000" dirty="0">
                <a:latin typeface="Verdana" pitchFamily="34" charset="0"/>
                <a:ea typeface="ＭＳ Ｐゴシック" pitchFamily="34" charset="-128"/>
              </a:rPr>
              <a:t>Bedside</a:t>
            </a:r>
          </a:p>
        </p:txBody>
      </p:sp>
      <p:sp>
        <p:nvSpPr>
          <p:cNvPr id="65547" name="TextBox 11"/>
          <p:cNvSpPr txBox="1">
            <a:spLocks noChangeArrowheads="1"/>
          </p:cNvSpPr>
          <p:nvPr/>
        </p:nvSpPr>
        <p:spPr bwMode="auto">
          <a:xfrm>
            <a:off x="3773488" y="2849563"/>
            <a:ext cx="97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2000" dirty="0">
                <a:latin typeface="Verdana" pitchFamily="34" charset="0"/>
                <a:ea typeface="ＭＳ Ｐゴシック" pitchFamily="34" charset="-128"/>
              </a:rPr>
              <a:t>Bench</a:t>
            </a:r>
          </a:p>
        </p:txBody>
      </p:sp>
      <p:sp>
        <p:nvSpPr>
          <p:cNvPr id="159756" name="Text Box 12"/>
          <p:cNvSpPr txBox="1">
            <a:spLocks noChangeArrowheads="1"/>
          </p:cNvSpPr>
          <p:nvPr/>
        </p:nvSpPr>
        <p:spPr bwMode="auto">
          <a:xfrm>
            <a:off x="4572000" y="6021388"/>
            <a:ext cx="4216400" cy="366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kumimoji="0" lang="en-US" altLang="zh-TW" dirty="0">
                <a:solidFill>
                  <a:srgbClr val="002060"/>
                </a:solidFill>
              </a:rPr>
              <a:t>Yang C. </a:t>
            </a:r>
            <a:r>
              <a:rPr kumimoji="0" lang="en-US" altLang="zh-TW" dirty="0" err="1">
                <a:solidFill>
                  <a:srgbClr val="002060"/>
                </a:solidFill>
              </a:rPr>
              <a:t>Fann</a:t>
            </a:r>
            <a:r>
              <a:rPr kumimoji="0" lang="en-US" altLang="zh-TW" dirty="0">
                <a:solidFill>
                  <a:srgbClr val="002060"/>
                </a:solidFill>
              </a:rPr>
              <a:t>, Ph.D. 2014 </a:t>
            </a:r>
            <a:r>
              <a:rPr lang="en-US" altLang="zh-TW" dirty="0"/>
              <a:t>NIH/USA</a:t>
            </a:r>
          </a:p>
        </p:txBody>
      </p:sp>
    </p:spTree>
    <p:extLst>
      <p:ext uri="{BB962C8B-B14F-4D97-AF65-F5344CB8AC3E}">
        <p14:creationId xmlns:p14="http://schemas.microsoft.com/office/powerpoint/2010/main" val="100431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rc 2"/>
          <p:cNvSpPr>
            <a:spLocks/>
          </p:cNvSpPr>
          <p:nvPr/>
        </p:nvSpPr>
        <p:spPr bwMode="auto">
          <a:xfrm>
            <a:off x="1116013" y="692150"/>
            <a:ext cx="7708900" cy="56943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gradFill rotWithShape="1">
            <a:gsLst>
              <a:gs pos="0">
                <a:srgbClr val="006A4E"/>
              </a:gs>
              <a:gs pos="100000">
                <a:srgbClr val="00E4A8"/>
              </a:gs>
            </a:gsLst>
            <a:lin ang="5400000" scaled="1"/>
          </a:gradFill>
          <a:ln w="9525">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9" name="Arc 3"/>
          <p:cNvSpPr>
            <a:spLocks/>
          </p:cNvSpPr>
          <p:nvPr/>
        </p:nvSpPr>
        <p:spPr bwMode="auto">
          <a:xfrm>
            <a:off x="1187450" y="2852738"/>
            <a:ext cx="5510213" cy="3600450"/>
          </a:xfrm>
          <a:custGeom>
            <a:avLst/>
            <a:gdLst>
              <a:gd name="T0" fmla="*/ 0 w 22106"/>
              <a:gd name="T1" fmla="*/ 2147483647 h 21600"/>
              <a:gd name="T2" fmla="*/ 2147483647 w 22106"/>
              <a:gd name="T3" fmla="*/ 2147483647 h 21600"/>
              <a:gd name="T4" fmla="*/ 2147483647 w 22106"/>
              <a:gd name="T5" fmla="*/ 2147483647 h 21600"/>
              <a:gd name="T6" fmla="*/ 0 60000 65536"/>
              <a:gd name="T7" fmla="*/ 0 60000 65536"/>
              <a:gd name="T8" fmla="*/ 0 60000 65536"/>
            </a:gdLst>
            <a:ahLst/>
            <a:cxnLst>
              <a:cxn ang="T6">
                <a:pos x="T0" y="T1"/>
              </a:cxn>
              <a:cxn ang="T7">
                <a:pos x="T2" y="T3"/>
              </a:cxn>
              <a:cxn ang="T8">
                <a:pos x="T4" y="T5"/>
              </a:cxn>
            </a:cxnLst>
            <a:rect l="0" t="0" r="r" b="b"/>
            <a:pathLst>
              <a:path w="22106" h="21600" fill="none" extrusionOk="0">
                <a:moveTo>
                  <a:pt x="-1" y="5"/>
                </a:moveTo>
                <a:cubicBezTo>
                  <a:pt x="168" y="1"/>
                  <a:pt x="337" y="0"/>
                  <a:pt x="506" y="0"/>
                </a:cubicBezTo>
                <a:cubicBezTo>
                  <a:pt x="12435" y="0"/>
                  <a:pt x="22106" y="9670"/>
                  <a:pt x="22106" y="21600"/>
                </a:cubicBezTo>
              </a:path>
              <a:path w="22106" h="21600" stroke="0" extrusionOk="0">
                <a:moveTo>
                  <a:pt x="-1" y="5"/>
                </a:moveTo>
                <a:cubicBezTo>
                  <a:pt x="168" y="1"/>
                  <a:pt x="337" y="0"/>
                  <a:pt x="506" y="0"/>
                </a:cubicBezTo>
                <a:cubicBezTo>
                  <a:pt x="12435" y="0"/>
                  <a:pt x="22106" y="9670"/>
                  <a:pt x="22106" y="21600"/>
                </a:cubicBezTo>
                <a:lnTo>
                  <a:pt x="506" y="21600"/>
                </a:lnTo>
                <a:lnTo>
                  <a:pt x="-1" y="5"/>
                </a:lnTo>
                <a:close/>
              </a:path>
            </a:pathLst>
          </a:custGeom>
          <a:solidFill>
            <a:srgbClr val="66FF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 name="Text Box 4"/>
          <p:cNvSpPr txBox="1">
            <a:spLocks noChangeArrowheads="1"/>
          </p:cNvSpPr>
          <p:nvPr/>
        </p:nvSpPr>
        <p:spPr bwMode="auto">
          <a:xfrm>
            <a:off x="1247775" y="3300413"/>
            <a:ext cx="264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400" b="1" i="1" dirty="0">
                <a:solidFill>
                  <a:srgbClr val="FF3399"/>
                </a:solidFill>
                <a:latin typeface="Times New Roman" pitchFamily="18" charset="0"/>
              </a:rPr>
              <a:t>m-Taiwan</a:t>
            </a:r>
            <a:r>
              <a:rPr lang="zh-TW" altLang="en-US" sz="2400" b="1" i="1" dirty="0">
                <a:solidFill>
                  <a:srgbClr val="FF3399"/>
                </a:solidFill>
                <a:latin typeface="Times New Roman" pitchFamily="18" charset="0"/>
              </a:rPr>
              <a:t>（</a:t>
            </a:r>
            <a:r>
              <a:rPr lang="en-US" altLang="zh-TW" sz="2400" b="1" i="1" dirty="0">
                <a:solidFill>
                  <a:srgbClr val="FF3399"/>
                </a:solidFill>
                <a:latin typeface="Times New Roman" pitchFamily="18" charset="0"/>
              </a:rPr>
              <a:t>2005~</a:t>
            </a:r>
            <a:r>
              <a:rPr lang="zh-TW" altLang="en-US" sz="2400" b="1" i="1" dirty="0">
                <a:solidFill>
                  <a:srgbClr val="FF3399"/>
                </a:solidFill>
                <a:latin typeface="Times New Roman" pitchFamily="18" charset="0"/>
              </a:rPr>
              <a:t>）</a:t>
            </a:r>
          </a:p>
        </p:txBody>
      </p:sp>
      <p:sp>
        <p:nvSpPr>
          <p:cNvPr id="4101" name="Text Box 5"/>
          <p:cNvSpPr txBox="1">
            <a:spLocks noChangeArrowheads="1"/>
          </p:cNvSpPr>
          <p:nvPr/>
        </p:nvSpPr>
        <p:spPr bwMode="auto">
          <a:xfrm>
            <a:off x="1187450" y="1052513"/>
            <a:ext cx="42656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lnSpc>
                <a:spcPct val="90000"/>
              </a:lnSpc>
              <a:spcBef>
                <a:spcPct val="0"/>
              </a:spcBef>
              <a:buFontTx/>
              <a:buNone/>
            </a:pPr>
            <a:r>
              <a:rPr lang="en-US" altLang="zh-TW" sz="2400" b="1" i="1" dirty="0">
                <a:solidFill>
                  <a:srgbClr val="FF0000"/>
                </a:solidFill>
                <a:latin typeface="Times New Roman" pitchFamily="18" charset="0"/>
              </a:rPr>
              <a:t>NHIP</a:t>
            </a:r>
            <a:r>
              <a:rPr lang="en-US" altLang="zh-TW" sz="2400" b="1" i="1" dirty="0">
                <a:solidFill>
                  <a:srgbClr val="000000"/>
                </a:solidFill>
                <a:latin typeface="Times New Roman" pitchFamily="18" charset="0"/>
              </a:rPr>
              <a:t> &amp; U-Taiwan </a:t>
            </a:r>
            <a:r>
              <a:rPr lang="zh-TW" altLang="en-US" sz="2400" b="1" i="1" dirty="0">
                <a:solidFill>
                  <a:srgbClr val="000000"/>
                </a:solidFill>
                <a:latin typeface="Times New Roman" pitchFamily="18" charset="0"/>
              </a:rPr>
              <a:t>（</a:t>
            </a:r>
            <a:r>
              <a:rPr lang="en-US" altLang="zh-TW" sz="2400" b="1" i="1" dirty="0">
                <a:solidFill>
                  <a:srgbClr val="000000"/>
                </a:solidFill>
                <a:latin typeface="Times New Roman" pitchFamily="18" charset="0"/>
              </a:rPr>
              <a:t>2008~</a:t>
            </a:r>
            <a:r>
              <a:rPr lang="zh-TW" altLang="en-US" sz="2400" b="1" i="1" dirty="0">
                <a:solidFill>
                  <a:srgbClr val="000000"/>
                </a:solidFill>
                <a:latin typeface="Times New Roman" pitchFamily="18" charset="0"/>
              </a:rPr>
              <a:t>）</a:t>
            </a:r>
          </a:p>
        </p:txBody>
      </p:sp>
      <p:sp>
        <p:nvSpPr>
          <p:cNvPr id="4102" name="Text Box 6"/>
          <p:cNvSpPr txBox="1">
            <a:spLocks noChangeArrowheads="1"/>
          </p:cNvSpPr>
          <p:nvPr/>
        </p:nvSpPr>
        <p:spPr bwMode="auto">
          <a:xfrm>
            <a:off x="-34925" y="1685925"/>
            <a:ext cx="1230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ctr" hangingPunct="1">
              <a:spcBef>
                <a:spcPct val="0"/>
              </a:spcBef>
              <a:buFontTx/>
              <a:buNone/>
            </a:pPr>
            <a:r>
              <a:rPr lang="en-US" altLang="zh-TW" sz="1800" b="1" i="1" dirty="0">
                <a:solidFill>
                  <a:srgbClr val="006600"/>
                </a:solidFill>
                <a:latin typeface="Times New Roman" pitchFamily="18" charset="0"/>
                <a:ea typeface="標楷體" pitchFamily="65" charset="-120"/>
              </a:rPr>
              <a:t>Ubiquitous e-Service</a:t>
            </a:r>
          </a:p>
        </p:txBody>
      </p:sp>
      <p:sp>
        <p:nvSpPr>
          <p:cNvPr id="4103" name="Text Box 7"/>
          <p:cNvSpPr txBox="1">
            <a:spLocks noChangeArrowheads="1"/>
          </p:cNvSpPr>
          <p:nvPr/>
        </p:nvSpPr>
        <p:spPr bwMode="auto">
          <a:xfrm>
            <a:off x="0" y="3352800"/>
            <a:ext cx="1236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2000" b="1" i="1" dirty="0">
                <a:solidFill>
                  <a:srgbClr val="006600"/>
                </a:solidFill>
                <a:latin typeface="Times New Roman" pitchFamily="18" charset="0"/>
                <a:ea typeface="標楷體" pitchFamily="65" charset="-120"/>
              </a:rPr>
              <a:t>Mobile Services</a:t>
            </a:r>
          </a:p>
        </p:txBody>
      </p:sp>
      <p:grpSp>
        <p:nvGrpSpPr>
          <p:cNvPr id="4104" name="Group 8"/>
          <p:cNvGrpSpPr>
            <a:grpSpLocks/>
          </p:cNvGrpSpPr>
          <p:nvPr/>
        </p:nvGrpSpPr>
        <p:grpSpPr bwMode="auto">
          <a:xfrm>
            <a:off x="1182688" y="4110038"/>
            <a:ext cx="3722687" cy="2305050"/>
            <a:chOff x="807" y="2436"/>
            <a:chExt cx="2540" cy="1452"/>
          </a:xfrm>
        </p:grpSpPr>
        <p:sp>
          <p:nvSpPr>
            <p:cNvPr id="4132" name="Arc 9"/>
            <p:cNvSpPr>
              <a:spLocks/>
            </p:cNvSpPr>
            <p:nvPr/>
          </p:nvSpPr>
          <p:spPr bwMode="auto">
            <a:xfrm>
              <a:off x="807" y="2436"/>
              <a:ext cx="2540" cy="1452"/>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solidFill>
              <a:srgbClr val="D9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33" name="Text Box 10"/>
            <p:cNvSpPr txBox="1">
              <a:spLocks noChangeArrowheads="1"/>
            </p:cNvSpPr>
            <p:nvPr/>
          </p:nvSpPr>
          <p:spPr bwMode="auto">
            <a:xfrm>
              <a:off x="807" y="2753"/>
              <a:ext cx="16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000" b="1" i="1" dirty="0">
                  <a:solidFill>
                    <a:srgbClr val="CC3300"/>
                  </a:solidFill>
                  <a:latin typeface="Times New Roman" pitchFamily="18" charset="0"/>
                </a:rPr>
                <a:t>e-Taiwan</a:t>
              </a:r>
              <a:r>
                <a:rPr lang="zh-TW" altLang="en-US" sz="2000" b="1" i="1" dirty="0">
                  <a:solidFill>
                    <a:srgbClr val="CC3300"/>
                  </a:solidFill>
                  <a:latin typeface="Times New Roman" pitchFamily="18" charset="0"/>
                </a:rPr>
                <a:t>（</a:t>
              </a:r>
              <a:r>
                <a:rPr lang="en-US" altLang="zh-TW" sz="2000" b="1" i="1" dirty="0">
                  <a:solidFill>
                    <a:srgbClr val="CC3300"/>
                  </a:solidFill>
                  <a:latin typeface="Times New Roman" pitchFamily="18" charset="0"/>
                </a:rPr>
                <a:t>2002~</a:t>
              </a:r>
              <a:r>
                <a:rPr lang="zh-TW" altLang="en-US" sz="2000" b="1" i="1" dirty="0">
                  <a:solidFill>
                    <a:srgbClr val="CC3300"/>
                  </a:solidFill>
                  <a:latin typeface="Times New Roman" pitchFamily="18" charset="0"/>
                </a:rPr>
                <a:t>）</a:t>
              </a:r>
            </a:p>
          </p:txBody>
        </p:sp>
      </p:grpSp>
      <p:sp>
        <p:nvSpPr>
          <p:cNvPr id="4105" name="Line 11"/>
          <p:cNvSpPr>
            <a:spLocks noChangeShapeType="1"/>
          </p:cNvSpPr>
          <p:nvPr/>
        </p:nvSpPr>
        <p:spPr bwMode="auto">
          <a:xfrm flipV="1">
            <a:off x="1192213" y="6408738"/>
            <a:ext cx="7951787" cy="28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06" name="Line 12"/>
          <p:cNvSpPr>
            <a:spLocks noChangeShapeType="1"/>
          </p:cNvSpPr>
          <p:nvPr/>
        </p:nvSpPr>
        <p:spPr bwMode="auto">
          <a:xfrm flipH="1" flipV="1">
            <a:off x="1182688" y="503238"/>
            <a:ext cx="0" cy="59340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07" name="Oval 13"/>
          <p:cNvSpPr>
            <a:spLocks noChangeArrowheads="1"/>
          </p:cNvSpPr>
          <p:nvPr/>
        </p:nvSpPr>
        <p:spPr bwMode="auto">
          <a:xfrm rot="-1966504">
            <a:off x="2951163" y="3789363"/>
            <a:ext cx="1201737" cy="717550"/>
          </a:xfrm>
          <a:prstGeom prst="ellipse">
            <a:avLst/>
          </a:prstGeom>
          <a:solidFill>
            <a:srgbClr val="CCFFFF">
              <a:alpha val="749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Web Government</a:t>
            </a:r>
          </a:p>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Services</a:t>
            </a:r>
          </a:p>
        </p:txBody>
      </p:sp>
      <p:sp>
        <p:nvSpPr>
          <p:cNvPr id="4108" name="Oval 14"/>
          <p:cNvSpPr>
            <a:spLocks noChangeArrowheads="1"/>
          </p:cNvSpPr>
          <p:nvPr/>
        </p:nvSpPr>
        <p:spPr bwMode="auto">
          <a:xfrm rot="-856082">
            <a:off x="3970338" y="4149725"/>
            <a:ext cx="1208087" cy="673100"/>
          </a:xfrm>
          <a:prstGeom prst="ellipse">
            <a:avLst/>
          </a:prstGeom>
          <a:solidFill>
            <a:srgbClr val="CCFFFF">
              <a:alpha val="749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Web Healthcare</a:t>
            </a:r>
          </a:p>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Services</a:t>
            </a:r>
          </a:p>
        </p:txBody>
      </p:sp>
      <p:sp>
        <p:nvSpPr>
          <p:cNvPr id="4109" name="Oval 15"/>
          <p:cNvSpPr>
            <a:spLocks noChangeArrowheads="1"/>
          </p:cNvSpPr>
          <p:nvPr/>
        </p:nvSpPr>
        <p:spPr bwMode="auto">
          <a:xfrm>
            <a:off x="4152900" y="4873625"/>
            <a:ext cx="1263650" cy="720725"/>
          </a:xfrm>
          <a:prstGeom prst="ellipse">
            <a:avLst/>
          </a:prstGeom>
          <a:solidFill>
            <a:srgbClr val="CCFFFF">
              <a:alpha val="74901"/>
            </a:srgbClr>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1800" b="1" dirty="0">
                <a:solidFill>
                  <a:srgbClr val="CC0000"/>
                </a:solidFill>
                <a:latin typeface="Times New Roman" pitchFamily="18" charset="0"/>
                <a:ea typeface="標楷體" pitchFamily="65" charset="-120"/>
              </a:rPr>
              <a:t>Health</a:t>
            </a:r>
          </a:p>
          <a:p>
            <a:pPr algn="ctr" eaLnBrk="1" hangingPunct="1">
              <a:spcBef>
                <a:spcPct val="0"/>
              </a:spcBef>
              <a:buFontTx/>
              <a:buNone/>
            </a:pPr>
            <a:r>
              <a:rPr kumimoji="0" lang="en-US" altLang="zh-TW" sz="1800" b="1" dirty="0">
                <a:solidFill>
                  <a:srgbClr val="CC0000"/>
                </a:solidFill>
                <a:latin typeface="Times New Roman" pitchFamily="18" charset="0"/>
                <a:ea typeface="標楷體" pitchFamily="65" charset="-120"/>
              </a:rPr>
              <a:t>Insurance</a:t>
            </a:r>
          </a:p>
          <a:p>
            <a:pPr algn="ctr" eaLnBrk="1" hangingPunct="1">
              <a:spcBef>
                <a:spcPct val="0"/>
              </a:spcBef>
              <a:buFontTx/>
              <a:buNone/>
            </a:pPr>
            <a:r>
              <a:rPr kumimoji="0" lang="en-US" altLang="zh-TW" sz="1800" b="1" dirty="0">
                <a:solidFill>
                  <a:srgbClr val="CC0000"/>
                </a:solidFill>
                <a:latin typeface="Times New Roman" pitchFamily="18" charset="0"/>
                <a:ea typeface="標楷體" pitchFamily="65" charset="-120"/>
              </a:rPr>
              <a:t>IC Card</a:t>
            </a:r>
          </a:p>
        </p:txBody>
      </p:sp>
      <p:sp>
        <p:nvSpPr>
          <p:cNvPr id="4110" name="Oval 16"/>
          <p:cNvSpPr>
            <a:spLocks noChangeArrowheads="1"/>
          </p:cNvSpPr>
          <p:nvPr/>
        </p:nvSpPr>
        <p:spPr bwMode="auto">
          <a:xfrm rot="-1281951">
            <a:off x="2857500" y="4932363"/>
            <a:ext cx="1260475" cy="792162"/>
          </a:xfrm>
          <a:prstGeom prst="ellipse">
            <a:avLst/>
          </a:prstGeom>
          <a:solidFill>
            <a:srgbClr val="CCFFFF">
              <a:alpha val="749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1800" b="1" dirty="0">
                <a:solidFill>
                  <a:srgbClr val="CC0000"/>
                </a:solidFill>
                <a:latin typeface="Times New Roman" pitchFamily="18" charset="0"/>
                <a:ea typeface="標楷體" pitchFamily="65" charset="-120"/>
              </a:rPr>
              <a:t>HIS</a:t>
            </a:r>
          </a:p>
        </p:txBody>
      </p:sp>
      <p:sp>
        <p:nvSpPr>
          <p:cNvPr id="4111" name="Oval 17"/>
          <p:cNvSpPr>
            <a:spLocks noChangeArrowheads="1"/>
          </p:cNvSpPr>
          <p:nvPr/>
        </p:nvSpPr>
        <p:spPr bwMode="auto">
          <a:xfrm rot="-120165">
            <a:off x="2032000" y="5668963"/>
            <a:ext cx="1260475" cy="712787"/>
          </a:xfrm>
          <a:prstGeom prst="ellipse">
            <a:avLst/>
          </a:prstGeom>
          <a:solidFill>
            <a:srgbClr val="CCFFFF">
              <a:alpha val="749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2000" b="1" dirty="0">
                <a:solidFill>
                  <a:srgbClr val="CC0000"/>
                </a:solidFill>
                <a:latin typeface="Times New Roman" pitchFamily="18" charset="0"/>
                <a:ea typeface="標楷體" pitchFamily="65" charset="-120"/>
              </a:rPr>
              <a:t>HIN</a:t>
            </a:r>
          </a:p>
        </p:txBody>
      </p:sp>
      <p:sp>
        <p:nvSpPr>
          <p:cNvPr id="4112" name="Oval 18"/>
          <p:cNvSpPr>
            <a:spLocks noChangeArrowheads="1"/>
          </p:cNvSpPr>
          <p:nvPr/>
        </p:nvSpPr>
        <p:spPr bwMode="auto">
          <a:xfrm rot="-1040429">
            <a:off x="3363913" y="5661025"/>
            <a:ext cx="1208087" cy="673100"/>
          </a:xfrm>
          <a:prstGeom prst="ellipse">
            <a:avLst/>
          </a:prstGeom>
          <a:solidFill>
            <a:srgbClr val="CCFFFF">
              <a:alpha val="749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2000" b="1" dirty="0">
                <a:solidFill>
                  <a:srgbClr val="CC0000"/>
                </a:solidFill>
                <a:latin typeface="Times New Roman" pitchFamily="18" charset="0"/>
                <a:ea typeface="標楷體" pitchFamily="65" charset="-120"/>
              </a:rPr>
              <a:t>NII</a:t>
            </a:r>
          </a:p>
        </p:txBody>
      </p:sp>
      <p:sp>
        <p:nvSpPr>
          <p:cNvPr id="4113" name="Oval 19"/>
          <p:cNvSpPr>
            <a:spLocks noChangeArrowheads="1"/>
          </p:cNvSpPr>
          <p:nvPr/>
        </p:nvSpPr>
        <p:spPr bwMode="auto">
          <a:xfrm>
            <a:off x="4029075" y="1700213"/>
            <a:ext cx="1263650" cy="720725"/>
          </a:xfrm>
          <a:prstGeom prst="ellipse">
            <a:avLst/>
          </a:prstGeom>
          <a:solidFill>
            <a:srgbClr val="FFFFCC">
              <a:alpha val="749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ct val="80000"/>
              </a:lnSpc>
              <a:spcBef>
                <a:spcPct val="15000"/>
              </a:spcBef>
              <a:spcAft>
                <a:spcPct val="15000"/>
              </a:spcAft>
              <a:buFontTx/>
              <a:buNone/>
            </a:pPr>
            <a:r>
              <a:rPr lang="en-US" altLang="zh-TW" sz="1800" b="1" dirty="0">
                <a:solidFill>
                  <a:srgbClr val="FF3300"/>
                </a:solidFill>
                <a:latin typeface="Times New Roman" pitchFamily="18" charset="0"/>
                <a:ea typeface="標楷體" pitchFamily="65" charset="-120"/>
              </a:rPr>
              <a:t>Tele Medicare</a:t>
            </a:r>
          </a:p>
        </p:txBody>
      </p:sp>
      <p:sp>
        <p:nvSpPr>
          <p:cNvPr id="4114" name="AutoShape 20"/>
          <p:cNvSpPr>
            <a:spLocks noChangeArrowheads="1"/>
          </p:cNvSpPr>
          <p:nvPr/>
        </p:nvSpPr>
        <p:spPr bwMode="auto">
          <a:xfrm>
            <a:off x="5508625" y="5157788"/>
            <a:ext cx="2879725" cy="1150937"/>
          </a:xfrm>
          <a:prstGeom prst="roundRect">
            <a:avLst>
              <a:gd name="adj" fmla="val 16667"/>
            </a:avLst>
          </a:prstGeom>
          <a:solidFill>
            <a:srgbClr val="F3F3F3"/>
          </a:solidFill>
          <a:ln w="12700" cap="sq">
            <a:solidFill>
              <a:schemeClr val="accent2"/>
            </a:solidFill>
            <a:round/>
            <a:headEnd type="none" w="sm" len="sm"/>
            <a:tailEnd type="none" w="sm" len="sm"/>
          </a:ln>
          <a:effectLst>
            <a:outerShdw dist="71842" dir="2700000" algn="ctr" rotWithShape="0">
              <a:schemeClr val="bg2"/>
            </a:outerShdw>
          </a:effec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ct val="80000"/>
              </a:lnSpc>
              <a:spcBef>
                <a:spcPct val="15000"/>
              </a:spcBef>
              <a:spcAft>
                <a:spcPct val="15000"/>
              </a:spcAft>
              <a:buFontTx/>
              <a:buNone/>
            </a:pPr>
            <a:r>
              <a:rPr lang="en-US" altLang="zh-TW" sz="2000" b="1" dirty="0">
                <a:solidFill>
                  <a:srgbClr val="FF3300"/>
                </a:solidFill>
                <a:latin typeface="Times New Roman" pitchFamily="18" charset="0"/>
                <a:ea typeface="標楷體" pitchFamily="65" charset="-120"/>
              </a:rPr>
              <a:t>Construct Healthcare Informatics Infrastructure</a:t>
            </a:r>
          </a:p>
        </p:txBody>
      </p:sp>
      <p:sp>
        <p:nvSpPr>
          <p:cNvPr id="4115" name="Oval 21"/>
          <p:cNvSpPr>
            <a:spLocks noChangeArrowheads="1"/>
          </p:cNvSpPr>
          <p:nvPr/>
        </p:nvSpPr>
        <p:spPr bwMode="auto">
          <a:xfrm>
            <a:off x="4356100" y="2492375"/>
            <a:ext cx="1439863" cy="720725"/>
          </a:xfrm>
          <a:prstGeom prst="ellipse">
            <a:avLst/>
          </a:prstGeom>
          <a:solidFill>
            <a:srgbClr val="FFFFCC">
              <a:alpha val="749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Personal</a:t>
            </a:r>
          </a:p>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Healthcare</a:t>
            </a:r>
          </a:p>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Record</a:t>
            </a:r>
          </a:p>
        </p:txBody>
      </p:sp>
      <p:sp>
        <p:nvSpPr>
          <p:cNvPr id="4116" name="Text Box 22"/>
          <p:cNvSpPr txBox="1">
            <a:spLocks noChangeArrowheads="1"/>
          </p:cNvSpPr>
          <p:nvPr/>
        </p:nvSpPr>
        <p:spPr bwMode="auto">
          <a:xfrm>
            <a:off x="1187450" y="64912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dirty="0"/>
              <a:t>2002</a:t>
            </a:r>
          </a:p>
        </p:txBody>
      </p:sp>
      <p:sp>
        <p:nvSpPr>
          <p:cNvPr id="4117" name="Text Box 23"/>
          <p:cNvSpPr txBox="1">
            <a:spLocks noChangeArrowheads="1"/>
          </p:cNvSpPr>
          <p:nvPr/>
        </p:nvSpPr>
        <p:spPr bwMode="auto">
          <a:xfrm>
            <a:off x="4500563" y="64912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dirty="0"/>
              <a:t>2005</a:t>
            </a:r>
          </a:p>
        </p:txBody>
      </p:sp>
      <p:sp>
        <p:nvSpPr>
          <p:cNvPr id="4118" name="Text Box 24"/>
          <p:cNvSpPr txBox="1">
            <a:spLocks noChangeArrowheads="1"/>
          </p:cNvSpPr>
          <p:nvPr/>
        </p:nvSpPr>
        <p:spPr bwMode="auto">
          <a:xfrm>
            <a:off x="6659563" y="64881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dirty="0"/>
              <a:t>2008</a:t>
            </a:r>
          </a:p>
        </p:txBody>
      </p:sp>
      <p:sp>
        <p:nvSpPr>
          <p:cNvPr id="4119" name="Line 25"/>
          <p:cNvSpPr>
            <a:spLocks noChangeShapeType="1"/>
          </p:cNvSpPr>
          <p:nvPr/>
        </p:nvSpPr>
        <p:spPr bwMode="auto">
          <a:xfrm flipV="1">
            <a:off x="1187450" y="1371600"/>
            <a:ext cx="6831013" cy="5008563"/>
          </a:xfrm>
          <a:prstGeom prst="line">
            <a:avLst/>
          </a:prstGeom>
          <a:noFill/>
          <a:ln w="5715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20" name="Oval 26"/>
          <p:cNvSpPr>
            <a:spLocks noChangeArrowheads="1"/>
          </p:cNvSpPr>
          <p:nvPr/>
        </p:nvSpPr>
        <p:spPr bwMode="auto">
          <a:xfrm>
            <a:off x="3021013" y="2347913"/>
            <a:ext cx="1263650" cy="720725"/>
          </a:xfrm>
          <a:prstGeom prst="ellipse">
            <a:avLst/>
          </a:prstGeom>
          <a:solidFill>
            <a:srgbClr val="FFFFCC">
              <a:alpha val="749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Electronic</a:t>
            </a:r>
          </a:p>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Medical</a:t>
            </a:r>
          </a:p>
          <a:p>
            <a:pPr algn="ctr" eaLnBrk="1" hangingPunct="1">
              <a:spcBef>
                <a:spcPct val="0"/>
              </a:spcBef>
              <a:buFontTx/>
              <a:buNone/>
            </a:pPr>
            <a:r>
              <a:rPr lang="en-US" altLang="zh-TW" sz="1800" b="1" dirty="0">
                <a:solidFill>
                  <a:srgbClr val="FF3300"/>
                </a:solidFill>
                <a:latin typeface="Times New Roman" pitchFamily="18" charset="0"/>
                <a:ea typeface="標楷體" pitchFamily="65" charset="-120"/>
              </a:rPr>
              <a:t>Record</a:t>
            </a:r>
          </a:p>
        </p:txBody>
      </p:sp>
      <p:sp>
        <p:nvSpPr>
          <p:cNvPr id="4121" name="Text Box 27"/>
          <p:cNvSpPr txBox="1">
            <a:spLocks noChangeArrowheads="1"/>
          </p:cNvSpPr>
          <p:nvPr/>
        </p:nvSpPr>
        <p:spPr bwMode="auto">
          <a:xfrm>
            <a:off x="8451850" y="64912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dirty="0"/>
              <a:t>2011</a:t>
            </a:r>
          </a:p>
        </p:txBody>
      </p:sp>
      <p:grpSp>
        <p:nvGrpSpPr>
          <p:cNvPr id="4122" name="Group 28"/>
          <p:cNvGrpSpPr>
            <a:grpSpLocks/>
          </p:cNvGrpSpPr>
          <p:nvPr/>
        </p:nvGrpSpPr>
        <p:grpSpPr bwMode="auto">
          <a:xfrm>
            <a:off x="6011863" y="3789363"/>
            <a:ext cx="2736850" cy="1079500"/>
            <a:chOff x="4180" y="1510"/>
            <a:chExt cx="1646" cy="605"/>
          </a:xfrm>
        </p:grpSpPr>
        <p:sp>
          <p:nvSpPr>
            <p:cNvPr id="4130" name="AutoShape 29"/>
            <p:cNvSpPr>
              <a:spLocks noChangeArrowheads="1"/>
            </p:cNvSpPr>
            <p:nvPr/>
          </p:nvSpPr>
          <p:spPr bwMode="auto">
            <a:xfrm>
              <a:off x="4195" y="1510"/>
              <a:ext cx="1541" cy="605"/>
            </a:xfrm>
            <a:prstGeom prst="roundRect">
              <a:avLst>
                <a:gd name="adj" fmla="val 16667"/>
              </a:avLst>
            </a:prstGeom>
            <a:solidFill>
              <a:srgbClr val="F3F3F3"/>
            </a:solidFill>
            <a:ln w="12700" cap="sq">
              <a:solidFill>
                <a:schemeClr val="accent2"/>
              </a:solidFill>
              <a:round/>
              <a:headEnd type="none" w="sm" len="sm"/>
              <a:tailEnd type="none" w="sm" len="sm"/>
            </a:ln>
            <a:effectLst>
              <a:outerShdw dist="71842" dir="2700000" algn="ctr" rotWithShape="0">
                <a:schemeClr val="bg2"/>
              </a:outerShdw>
            </a:effectLst>
          </p:spPr>
          <p:txBody>
            <a:bodyPr/>
            <a:lstStyle>
              <a:lvl1pPr marL="292100" indent="-292100"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lnSpc>
                  <a:spcPct val="80000"/>
                </a:lnSpc>
                <a:spcBef>
                  <a:spcPct val="15000"/>
                </a:spcBef>
                <a:spcAft>
                  <a:spcPct val="15000"/>
                </a:spcAft>
                <a:buFontTx/>
                <a:buNone/>
              </a:pPr>
              <a:endParaRPr lang="zh-TW" altLang="en-US" sz="1400" b="1">
                <a:solidFill>
                  <a:srgbClr val="006600"/>
                </a:solidFill>
              </a:endParaRPr>
            </a:p>
          </p:txBody>
        </p:sp>
        <p:sp>
          <p:nvSpPr>
            <p:cNvPr id="4131" name="Rectangle 30"/>
            <p:cNvSpPr>
              <a:spLocks noChangeArrowheads="1"/>
            </p:cNvSpPr>
            <p:nvPr/>
          </p:nvSpPr>
          <p:spPr bwMode="auto">
            <a:xfrm>
              <a:off x="4180" y="1572"/>
              <a:ext cx="1646"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0488"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lnSpc>
                  <a:spcPct val="80000"/>
                </a:lnSpc>
                <a:spcBef>
                  <a:spcPct val="15000"/>
                </a:spcBef>
                <a:spcAft>
                  <a:spcPct val="15000"/>
                </a:spcAft>
                <a:buFontTx/>
                <a:buNone/>
              </a:pPr>
              <a:r>
                <a:rPr lang="en-US" altLang="zh-TW" sz="2000" b="1" dirty="0">
                  <a:solidFill>
                    <a:srgbClr val="FF3300"/>
                  </a:solidFill>
                  <a:latin typeface="Times New Roman" pitchFamily="18" charset="0"/>
                  <a:ea typeface="標楷體" pitchFamily="65" charset="-120"/>
                </a:rPr>
                <a:t>Promote development of health informatics applications</a:t>
              </a:r>
            </a:p>
          </p:txBody>
        </p:sp>
      </p:grpSp>
      <p:grpSp>
        <p:nvGrpSpPr>
          <p:cNvPr id="4123" name="Group 31"/>
          <p:cNvGrpSpPr>
            <a:grpSpLocks/>
          </p:cNvGrpSpPr>
          <p:nvPr/>
        </p:nvGrpSpPr>
        <p:grpSpPr bwMode="auto">
          <a:xfrm>
            <a:off x="6048375" y="2286000"/>
            <a:ext cx="3095625" cy="1114425"/>
            <a:chOff x="4180" y="1510"/>
            <a:chExt cx="1646" cy="605"/>
          </a:xfrm>
        </p:grpSpPr>
        <p:sp>
          <p:nvSpPr>
            <p:cNvPr id="4128" name="AutoShape 32"/>
            <p:cNvSpPr>
              <a:spLocks noChangeArrowheads="1"/>
            </p:cNvSpPr>
            <p:nvPr/>
          </p:nvSpPr>
          <p:spPr bwMode="auto">
            <a:xfrm>
              <a:off x="4195" y="1510"/>
              <a:ext cx="1541" cy="605"/>
            </a:xfrm>
            <a:prstGeom prst="roundRect">
              <a:avLst>
                <a:gd name="adj" fmla="val 16667"/>
              </a:avLst>
            </a:prstGeom>
            <a:solidFill>
              <a:srgbClr val="F3F3F3"/>
            </a:solidFill>
            <a:ln w="12700" cap="sq">
              <a:solidFill>
                <a:schemeClr val="accent2"/>
              </a:solidFill>
              <a:round/>
              <a:headEnd type="none" w="sm" len="sm"/>
              <a:tailEnd type="none" w="sm" len="sm"/>
            </a:ln>
            <a:effectLst>
              <a:outerShdw dist="71842" dir="2700000" algn="ctr" rotWithShape="0">
                <a:schemeClr val="bg2"/>
              </a:outerShdw>
            </a:effectLst>
          </p:spPr>
          <p:txBody>
            <a:bodyPr/>
            <a:lstStyle>
              <a:lvl1pPr marL="292100" indent="-292100"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lnSpc>
                  <a:spcPct val="80000"/>
                </a:lnSpc>
                <a:spcBef>
                  <a:spcPct val="15000"/>
                </a:spcBef>
                <a:spcAft>
                  <a:spcPct val="15000"/>
                </a:spcAft>
                <a:buFontTx/>
                <a:buNone/>
              </a:pPr>
              <a:endParaRPr lang="zh-TW" altLang="en-US" sz="1400" b="1">
                <a:solidFill>
                  <a:srgbClr val="006600"/>
                </a:solidFill>
              </a:endParaRPr>
            </a:p>
          </p:txBody>
        </p:sp>
        <p:sp>
          <p:nvSpPr>
            <p:cNvPr id="4129" name="Rectangle 33"/>
            <p:cNvSpPr>
              <a:spLocks noChangeArrowheads="1"/>
            </p:cNvSpPr>
            <p:nvPr/>
          </p:nvSpPr>
          <p:spPr bwMode="auto">
            <a:xfrm>
              <a:off x="4180" y="1572"/>
              <a:ext cx="1646"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lnSpc>
                  <a:spcPct val="80000"/>
                </a:lnSpc>
                <a:spcBef>
                  <a:spcPct val="15000"/>
                </a:spcBef>
                <a:spcAft>
                  <a:spcPct val="15000"/>
                </a:spcAft>
                <a:buFontTx/>
                <a:buNone/>
              </a:pPr>
              <a:r>
                <a:rPr lang="en-US" altLang="zh-TW" sz="2000" b="1" dirty="0">
                  <a:solidFill>
                    <a:srgbClr val="FF3300"/>
                  </a:solidFill>
                  <a:latin typeface="Times New Roman" pitchFamily="18" charset="0"/>
                  <a:ea typeface="標楷體" pitchFamily="65" charset="-120"/>
                </a:rPr>
                <a:t>Promote development of Value-added health  applications</a:t>
              </a:r>
              <a:endParaRPr lang="en-US" altLang="zh-TW" sz="2000" b="1" dirty="0">
                <a:solidFill>
                  <a:srgbClr val="000066"/>
                </a:solidFill>
                <a:latin typeface="Times New Roman" pitchFamily="18" charset="0"/>
                <a:ea typeface="標楷體" pitchFamily="65" charset="-120"/>
              </a:endParaRPr>
            </a:p>
          </p:txBody>
        </p:sp>
      </p:grpSp>
      <p:sp>
        <p:nvSpPr>
          <p:cNvPr id="4124" name="Text Box 34"/>
          <p:cNvSpPr txBox="1">
            <a:spLocks noChangeArrowheads="1"/>
          </p:cNvSpPr>
          <p:nvPr/>
        </p:nvSpPr>
        <p:spPr bwMode="auto">
          <a:xfrm>
            <a:off x="0" y="4495800"/>
            <a:ext cx="17510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b="1" i="1" dirty="0">
                <a:solidFill>
                  <a:srgbClr val="006600"/>
                </a:solidFill>
                <a:latin typeface="Times New Roman" pitchFamily="18" charset="0"/>
                <a:ea typeface="標楷體" pitchFamily="65" charset="-120"/>
              </a:rPr>
              <a:t>Government</a:t>
            </a:r>
          </a:p>
          <a:p>
            <a:pPr eaLnBrk="1" hangingPunct="1">
              <a:spcBef>
                <a:spcPct val="0"/>
              </a:spcBef>
              <a:buFontTx/>
              <a:buNone/>
            </a:pPr>
            <a:r>
              <a:rPr lang="en-US" altLang="zh-TW" sz="1800" b="1" i="1" dirty="0">
                <a:solidFill>
                  <a:srgbClr val="006600"/>
                </a:solidFill>
                <a:latin typeface="Times New Roman" pitchFamily="18" charset="0"/>
                <a:ea typeface="標楷體" pitchFamily="65" charset="-120"/>
              </a:rPr>
              <a:t>e-Service</a:t>
            </a:r>
            <a:br>
              <a:rPr lang="en-US" altLang="zh-TW" sz="1800" b="1" i="1" dirty="0">
                <a:solidFill>
                  <a:srgbClr val="006600"/>
                </a:solidFill>
                <a:latin typeface="Times New Roman" pitchFamily="18" charset="0"/>
                <a:ea typeface="標楷體" pitchFamily="65" charset="-120"/>
              </a:rPr>
            </a:br>
            <a:r>
              <a:rPr lang="en-US" altLang="zh-TW" sz="1800" b="1" i="1" dirty="0">
                <a:solidFill>
                  <a:srgbClr val="006600"/>
                </a:solidFill>
                <a:latin typeface="Times New Roman" pitchFamily="18" charset="0"/>
                <a:ea typeface="標楷體" pitchFamily="65" charset="-120"/>
              </a:rPr>
              <a:t>&amp; e-</a:t>
            </a:r>
            <a:r>
              <a:rPr lang="en-US" altLang="zh-TW" sz="1800" b="1" i="1" dirty="0" err="1">
                <a:solidFill>
                  <a:srgbClr val="006600"/>
                </a:solidFill>
                <a:latin typeface="Times New Roman" pitchFamily="18" charset="0"/>
                <a:ea typeface="標楷體" pitchFamily="65" charset="-120"/>
              </a:rPr>
              <a:t>indus</a:t>
            </a:r>
            <a:r>
              <a:rPr lang="en-US" altLang="zh-TW" sz="1800" b="1" i="1" dirty="0">
                <a:solidFill>
                  <a:srgbClr val="006600"/>
                </a:solidFill>
                <a:latin typeface="Times New Roman" pitchFamily="18" charset="0"/>
                <a:ea typeface="標楷體" pitchFamily="65" charset="-120"/>
              </a:rPr>
              <a:t>-</a:t>
            </a:r>
            <a:r>
              <a:rPr lang="en-US" altLang="zh-TW" sz="1800" b="1" i="1" dirty="0" err="1">
                <a:solidFill>
                  <a:srgbClr val="006600"/>
                </a:solidFill>
                <a:latin typeface="Times New Roman" pitchFamily="18" charset="0"/>
                <a:ea typeface="標楷體" pitchFamily="65" charset="-120"/>
              </a:rPr>
              <a:t>trialization</a:t>
            </a:r>
            <a:endParaRPr lang="en-US" altLang="zh-TW" sz="1800" b="1" i="1" dirty="0">
              <a:solidFill>
                <a:srgbClr val="006600"/>
              </a:solidFill>
              <a:latin typeface="Times New Roman" pitchFamily="18" charset="0"/>
              <a:ea typeface="標楷體" pitchFamily="65" charset="-120"/>
            </a:endParaRPr>
          </a:p>
        </p:txBody>
      </p:sp>
      <p:sp>
        <p:nvSpPr>
          <p:cNvPr id="4125" name="Text Box 35"/>
          <p:cNvSpPr txBox="1">
            <a:spLocks noChangeArrowheads="1"/>
          </p:cNvSpPr>
          <p:nvPr/>
        </p:nvSpPr>
        <p:spPr bwMode="auto">
          <a:xfrm rot="-2127262">
            <a:off x="5635625" y="1797050"/>
            <a:ext cx="2362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000" b="1" dirty="0">
                <a:solidFill>
                  <a:srgbClr val="000066"/>
                </a:solidFill>
                <a:latin typeface="Times New Roman" pitchFamily="18" charset="0"/>
                <a:ea typeface="標楷體" pitchFamily="65" charset="-120"/>
              </a:rPr>
              <a:t>International Trend</a:t>
            </a:r>
          </a:p>
        </p:txBody>
      </p:sp>
      <p:sp>
        <p:nvSpPr>
          <p:cNvPr id="4126" name="Text Box 36"/>
          <p:cNvSpPr txBox="1">
            <a:spLocks noChangeArrowheads="1"/>
          </p:cNvSpPr>
          <p:nvPr/>
        </p:nvSpPr>
        <p:spPr bwMode="auto">
          <a:xfrm rot="-5400000">
            <a:off x="865982" y="-858044"/>
            <a:ext cx="488950" cy="2290763"/>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000" b="1" dirty="0">
                <a:solidFill>
                  <a:srgbClr val="0000CC"/>
                </a:solidFill>
                <a:latin typeface="Times New Roman" pitchFamily="18" charset="0"/>
                <a:ea typeface="標楷體" pitchFamily="65" charset="-120"/>
              </a:rPr>
              <a:t>Application Trend</a:t>
            </a:r>
          </a:p>
        </p:txBody>
      </p:sp>
      <p:sp>
        <p:nvSpPr>
          <p:cNvPr id="4127" name="Rectangle 37"/>
          <p:cNvSpPr>
            <a:spLocks noChangeArrowheads="1"/>
          </p:cNvSpPr>
          <p:nvPr/>
        </p:nvSpPr>
        <p:spPr bwMode="auto">
          <a:xfrm>
            <a:off x="2484438" y="234950"/>
            <a:ext cx="6659562" cy="4572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2400" b="1" dirty="0">
                <a:solidFill>
                  <a:schemeClr val="tx2"/>
                </a:solidFill>
                <a:latin typeface="Times New Roman" pitchFamily="18" charset="0"/>
                <a:ea typeface="標楷體" pitchFamily="65" charset="-120"/>
              </a:rPr>
              <a:t>Development Trend of Taiwan Health Systems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body" idx="4294967295"/>
          </p:nvPr>
        </p:nvSpPr>
        <p:spPr>
          <a:xfrm>
            <a:off x="457200" y="990600"/>
            <a:ext cx="8229600" cy="5334000"/>
          </a:xfrm>
        </p:spPr>
        <p:txBody>
          <a:bodyPr/>
          <a:lstStyle/>
          <a:p>
            <a:pPr marL="273050" indent="-273050"/>
            <a:r>
              <a:rPr lang="en-US" altLang="zh-TW" sz="3700" b="1" dirty="0" smtClean="0">
                <a:latin typeface="Times New Roman" pitchFamily="18" charset="0"/>
              </a:rPr>
              <a:t>Databanks related to health </a:t>
            </a:r>
            <a:r>
              <a:rPr lang="zh-TW" altLang="en-US" sz="3700" b="1" dirty="0" smtClean="0">
                <a:latin typeface="Times New Roman" pitchFamily="18" charset="0"/>
              </a:rPr>
              <a:t>我們有哪些資料</a:t>
            </a:r>
            <a:r>
              <a:rPr lang="en-US" altLang="zh-TW" sz="3700" b="1" dirty="0" smtClean="0">
                <a:latin typeface="Times New Roman"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00063" y="642938"/>
            <a:ext cx="8358187" cy="620712"/>
          </a:xfrm>
        </p:spPr>
        <p:txBody>
          <a:bodyPr lIns="0" rIns="0" bIns="0" anchor="b"/>
          <a:lstStyle/>
          <a:p>
            <a:pPr eaLnBrk="1" hangingPunct="1"/>
            <a:r>
              <a:rPr lang="en-US" altLang="zh-TW" sz="3800" b="1" dirty="0" smtClean="0">
                <a:latin typeface="Times New Roman" pitchFamily="18" charset="0"/>
                <a:ea typeface="標楷體" pitchFamily="65" charset="-120"/>
                <a:cs typeface="Times New Roman" pitchFamily="18" charset="0"/>
              </a:rPr>
              <a:t>Health-related Databanks</a:t>
            </a:r>
            <a:r>
              <a:rPr lang="zh-TW" altLang="en-US" sz="3800" b="1" dirty="0" smtClean="0">
                <a:latin typeface="Times New Roman" pitchFamily="18" charset="0"/>
                <a:ea typeface="微軟正黑體" pitchFamily="34" charset="-120"/>
                <a:cs typeface="Times New Roman" pitchFamily="18" charset="0"/>
              </a:rPr>
              <a:t> </a:t>
            </a:r>
          </a:p>
        </p:txBody>
      </p:sp>
      <p:graphicFrame>
        <p:nvGraphicFramePr>
          <p:cNvPr id="369702" name="Group 38"/>
          <p:cNvGraphicFramePr>
            <a:graphicFrameLocks noGrp="1"/>
          </p:cNvGraphicFramePr>
          <p:nvPr/>
        </p:nvGraphicFramePr>
        <p:xfrm>
          <a:off x="395288" y="1628775"/>
          <a:ext cx="8569325" cy="4713291"/>
        </p:xfrm>
        <a:graphic>
          <a:graphicData uri="http://schemas.openxmlformats.org/drawingml/2006/table">
            <a:tbl>
              <a:tblPr/>
              <a:tblGrid>
                <a:gridCol w="2152650"/>
                <a:gridCol w="2020887"/>
                <a:gridCol w="185738"/>
                <a:gridCol w="2070100"/>
                <a:gridCol w="2139950"/>
              </a:tblGrid>
              <a:tr h="376160">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Process and Outcome</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42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Mortality</a:t>
                      </a:r>
                      <a:r>
                        <a:rPr kumimoji="1" lang="zh-TW" alt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 </a:t>
                      </a:r>
                      <a:endPar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Morbidity</a:t>
                      </a:r>
                      <a:endPar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Disability</a:t>
                      </a:r>
                      <a:endPar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Others</a:t>
                      </a:r>
                      <a:endPar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73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Death reporting</a:t>
                      </a:r>
                      <a:endParaRPr kumimoji="1" lang="zh-TW" altLang="en-US" sz="1800" b="0"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1.Health insurance utilization databank</a:t>
                      </a:r>
                      <a:endParaRPr kumimoji="1" lang="zh-TW" altLang="en-US" sz="1800" b="0"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2.Cancer registration</a:t>
                      </a:r>
                      <a:endPar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1.Catastrophic disease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certificate databank</a:t>
                      </a:r>
                      <a:endParaRPr kumimoji="1" lang="zh-TW" altLang="en-US" sz="1800" b="0"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2.</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Disability</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certificate databank</a:t>
                      </a:r>
                      <a:endPar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1.Birth reporting</a:t>
                      </a:r>
                      <a:endPar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2.Health care</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organization/service databank</a:t>
                      </a:r>
                      <a:endPar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Times New Roman" pitchFamily="18" charset="0"/>
                        </a:rPr>
                        <a:t>3.Special survey for care providers</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354">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Health determinant</a:t>
                      </a: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253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Health behavior</a:t>
                      </a:r>
                      <a:endPar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Economic status</a:t>
                      </a:r>
                      <a:endPar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Family status</a:t>
                      </a:r>
                      <a:endPar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Ethnicity</a:t>
                      </a:r>
                      <a:endPar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26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Health and nutritional survey</a:t>
                      </a:r>
                      <a:endParaRPr kumimoji="1" lang="zh-TW" altLang="en-US" sz="18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Household income and expenditure survey</a:t>
                      </a:r>
                      <a:endParaRPr kumimoji="1" lang="zh-TW" altLang="en-US" sz="18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Household &amp; health insurance records</a:t>
                      </a:r>
                      <a:endParaRPr kumimoji="1" lang="zh-TW" altLang="en-US" sz="18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Indigenous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people databank</a:t>
                      </a:r>
                      <a:endParaRPr kumimoji="1" lang="zh-TW" altLang="en-US" sz="1800" b="1" i="0" u="sng"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77" name="投影片編號版面配置區 4"/>
          <p:cNvSpPr txBox="1">
            <a:spLocks noGrp="1"/>
          </p:cNvSpPr>
          <p:nvPr/>
        </p:nvSpPr>
        <p:spPr bwMode="auto">
          <a:xfrm>
            <a:off x="8197850" y="6589713"/>
            <a:ext cx="9461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D1ECCEDE-F7D3-4C92-AB34-AFC9A544028F}" type="slidenum">
              <a:rPr kumimoji="0" lang="en-US" altLang="zh-TW" sz="1200">
                <a:latin typeface="Calibri" pitchFamily="34" charset="0"/>
              </a:rPr>
              <a:pPr algn="r" eaLnBrk="1" hangingPunct="1">
                <a:spcBef>
                  <a:spcPct val="0"/>
                </a:spcBef>
                <a:buFontTx/>
                <a:buNone/>
              </a:pPr>
              <a:t>31</a:t>
            </a:fld>
            <a:endParaRPr kumimoji="0" lang="en-US" altLang="zh-TW" sz="1200" dirty="0">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p:cNvSpPr>
          <p:nvPr>
            <p:ph type="ctrTitle" idx="4294967295"/>
          </p:nvPr>
        </p:nvSpPr>
        <p:spPr>
          <a:xfrm>
            <a:off x="827088" y="908050"/>
            <a:ext cx="7697787" cy="2519363"/>
          </a:xfrm>
        </p:spPr>
        <p:txBody>
          <a:bodyPr/>
          <a:lstStyle/>
          <a:p>
            <a:r>
              <a:rPr lang="zh-TW" altLang="zh-TW" sz="4000" b="1" dirty="0" smtClean="0"/>
              <a:t>Use of cloud technology to provide health information value-added services加值應用</a:t>
            </a:r>
            <a:endParaRPr lang="zh-TW" altLang="en-US" sz="4000" b="1" dirty="0" smtClean="0"/>
          </a:p>
        </p:txBody>
      </p:sp>
      <p:sp>
        <p:nvSpPr>
          <p:cNvPr id="375811" name="Text Box 3"/>
          <p:cNvSpPr txBox="1">
            <a:spLocks noChangeArrowheads="1"/>
          </p:cNvSpPr>
          <p:nvPr/>
        </p:nvSpPr>
        <p:spPr bwMode="auto">
          <a:xfrm>
            <a:off x="827088" y="4868863"/>
            <a:ext cx="7867650" cy="1066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altLang="zh-TW" sz="3200" b="1" dirty="0">
                <a:solidFill>
                  <a:schemeClr val="tx2"/>
                </a:solidFill>
                <a:latin typeface="Arial" charset="0"/>
                <a:ea typeface="新細明體" charset="-120"/>
              </a:rPr>
              <a:t>BUILDING A CLOUD-BASED CLINICAL DATA REPOSITORY (CDR)</a:t>
            </a:r>
            <a:endParaRPr lang="zh-TW" altLang="en-US" sz="3200" b="1" dirty="0">
              <a:solidFill>
                <a:schemeClr val="tx2"/>
              </a:solidFill>
              <a:latin typeface="Arial" charset="0"/>
              <a:ea typeface="新細明體" charset="-120"/>
            </a:endParaRPr>
          </a:p>
        </p:txBody>
      </p:sp>
      <p:sp>
        <p:nvSpPr>
          <p:cNvPr id="375812" name="Text Box 4"/>
          <p:cNvSpPr txBox="1">
            <a:spLocks noChangeArrowheads="1"/>
          </p:cNvSpPr>
          <p:nvPr/>
        </p:nvSpPr>
        <p:spPr bwMode="auto">
          <a:xfrm>
            <a:off x="1042988" y="3429000"/>
            <a:ext cx="7332662" cy="1066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kumimoji="0" lang="en-US" altLang="zh-TW" sz="3200" b="1" dirty="0">
                <a:latin typeface="Arial" charset="0"/>
                <a:ea typeface="新細明體" charset="-120"/>
              </a:rPr>
              <a:t>Bio-medical and Healthcare Data are </a:t>
            </a:r>
          </a:p>
          <a:p>
            <a:pPr>
              <a:defRPr/>
            </a:pPr>
            <a:r>
              <a:rPr kumimoji="0" lang="en-US" altLang="zh-TW" sz="3200" b="1" dirty="0">
                <a:latin typeface="Arial" charset="0"/>
                <a:ea typeface="新細明體" charset="-120"/>
              </a:rPr>
              <a:t>BIG Data = EMR data + genomic data</a:t>
            </a:r>
            <a:endParaRPr kumimoji="0" lang="zh-TW" altLang="en-US" sz="3200" b="1" dirty="0">
              <a:latin typeface="Arial" charset="0"/>
              <a:ea typeface="新細明體"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68313" y="476250"/>
            <a:ext cx="8229600" cy="1143000"/>
          </a:xfrm>
        </p:spPr>
        <p:txBody>
          <a:bodyPr lIns="91397" tIns="45698" rIns="91397" bIns="45698">
            <a:normAutofit fontScale="90000"/>
          </a:bodyPr>
          <a:lstStyle/>
          <a:p>
            <a:pPr>
              <a:defRPr/>
            </a:pPr>
            <a:r>
              <a:rPr lang="en-AU" altLang="zh-TW" sz="4000" dirty="0" smtClean="0">
                <a:ea typeface="新細明體" charset="-120"/>
              </a:rPr>
              <a:t>Facebook can predict your breakups</a:t>
            </a:r>
            <a:endParaRPr lang="en-US" altLang="zh-TW" sz="4000" dirty="0" smtClean="0">
              <a:ea typeface="新細明體" charset="-120"/>
            </a:endParaRPr>
          </a:p>
        </p:txBody>
      </p:sp>
      <p:sp>
        <p:nvSpPr>
          <p:cNvPr id="2" name="Date Placeholder 1"/>
          <p:cNvSpPr txBox="1">
            <a:spLocks noGrp="1"/>
          </p:cNvSpPr>
          <p:nvPr/>
        </p:nvSpPr>
        <p:spPr>
          <a:xfrm>
            <a:off x="0" y="6553200"/>
            <a:ext cx="914400" cy="304800"/>
          </a:xfrm>
          <a:prstGeom prst="rect">
            <a:avLst/>
          </a:prstGeom>
          <a:noFill/>
        </p:spPr>
        <p:txBody>
          <a:bodyPr lIns="91397" tIns="45698" rIns="91397" bIns="45698" anchor="ctr"/>
          <a:lstStyle/>
          <a:p>
            <a:pPr defTabSz="913972" fontAlgn="auto">
              <a:spcBef>
                <a:spcPts val="0"/>
              </a:spcBef>
              <a:spcAft>
                <a:spcPts val="0"/>
              </a:spcAft>
              <a:defRPr/>
            </a:pPr>
            <a:fld id="{6D22FA38-7ACB-4FF9-B2E7-23CAB98C3B18}" type="datetime1">
              <a:rPr kumimoji="0" lang="en-US" sz="1200">
                <a:solidFill>
                  <a:schemeClr val="tx1">
                    <a:tint val="75000"/>
                  </a:schemeClr>
                </a:solidFill>
                <a:latin typeface="+mn-lt"/>
                <a:ea typeface="+mn-ea"/>
              </a:rPr>
              <a:pPr defTabSz="913972" fontAlgn="auto">
                <a:spcBef>
                  <a:spcPts val="0"/>
                </a:spcBef>
                <a:spcAft>
                  <a:spcPts val="0"/>
                </a:spcAft>
                <a:defRPr/>
              </a:pPr>
              <a:t>10/27/2015</a:t>
            </a:fld>
            <a:endParaRPr kumimoji="0" lang="en-US" sz="1200" dirty="0">
              <a:solidFill>
                <a:schemeClr val="tx1">
                  <a:tint val="75000"/>
                </a:schemeClr>
              </a:solidFill>
              <a:latin typeface="+mn-lt"/>
              <a:ea typeface="+mn-ea"/>
            </a:endParaRPr>
          </a:p>
        </p:txBody>
      </p:sp>
      <p:sp>
        <p:nvSpPr>
          <p:cNvPr id="4" name="Footer Placeholder 3"/>
          <p:cNvSpPr txBox="1">
            <a:spLocks noGrp="1"/>
          </p:cNvSpPr>
          <p:nvPr/>
        </p:nvSpPr>
        <p:spPr>
          <a:xfrm>
            <a:off x="3581400" y="6553200"/>
            <a:ext cx="5562600" cy="304800"/>
          </a:xfrm>
          <a:prstGeom prst="rect">
            <a:avLst/>
          </a:prstGeom>
          <a:noFill/>
        </p:spPr>
        <p:txBody>
          <a:bodyPr lIns="91397" tIns="45698" rIns="91397" bIns="45698" anchor="ctr"/>
          <a:lstStyle/>
          <a:p>
            <a:pPr algn="ctr" defTabSz="913972" fontAlgn="auto">
              <a:spcBef>
                <a:spcPts val="0"/>
              </a:spcBef>
              <a:spcAft>
                <a:spcPts val="0"/>
              </a:spcAft>
              <a:defRPr/>
            </a:pPr>
            <a:r>
              <a:rPr kumimoji="0" lang="en-US" sz="1200" dirty="0">
                <a:solidFill>
                  <a:schemeClr val="tx1">
                    <a:tint val="75000"/>
                  </a:schemeClr>
                </a:solidFill>
                <a:latin typeface="+mn-lt"/>
                <a:ea typeface="+mn-ea"/>
              </a:rPr>
              <a:t>©2011 Healthcare Information and Management Systems Society </a:t>
            </a:r>
          </a:p>
        </p:txBody>
      </p:sp>
      <p:sp>
        <p:nvSpPr>
          <p:cNvPr id="3" name="Slide Number Placeholder 2"/>
          <p:cNvSpPr txBox="1">
            <a:spLocks noGrp="1"/>
          </p:cNvSpPr>
          <p:nvPr/>
        </p:nvSpPr>
        <p:spPr>
          <a:xfrm>
            <a:off x="8534400" y="6553200"/>
            <a:ext cx="609600" cy="304800"/>
          </a:xfrm>
          <a:prstGeom prst="rect">
            <a:avLst/>
          </a:prstGeom>
          <a:noFill/>
        </p:spPr>
        <p:txBody>
          <a:bodyPr lIns="91397" tIns="45698" rIns="91397" bIns="45698" anchor="ctr">
            <a:normAutofit/>
          </a:bodyPr>
          <a:lstStyle/>
          <a:p>
            <a:pPr algn="r" defTabSz="913972" fontAlgn="auto">
              <a:spcBef>
                <a:spcPts val="0"/>
              </a:spcBef>
              <a:spcAft>
                <a:spcPts val="0"/>
              </a:spcAft>
              <a:defRPr/>
            </a:pPr>
            <a:fld id="{4B2BBC0C-5D35-490F-A17F-D2196C1505EF}" type="slidenum">
              <a:rPr kumimoji="0" lang="en-US" sz="1200">
                <a:solidFill>
                  <a:schemeClr val="tx1">
                    <a:tint val="75000"/>
                  </a:schemeClr>
                </a:solidFill>
                <a:latin typeface="+mn-lt"/>
                <a:ea typeface="+mn-ea"/>
              </a:rPr>
              <a:pPr algn="r" defTabSz="913972" fontAlgn="auto">
                <a:spcBef>
                  <a:spcPts val="0"/>
                </a:spcBef>
                <a:spcAft>
                  <a:spcPts val="0"/>
                </a:spcAft>
                <a:defRPr/>
              </a:pPr>
              <a:t>33</a:t>
            </a:fld>
            <a:endParaRPr kumimoji="0" lang="en-US" sz="1200" dirty="0">
              <a:solidFill>
                <a:schemeClr val="tx1">
                  <a:tint val="75000"/>
                </a:schemeClr>
              </a:solidFill>
              <a:latin typeface="+mn-lt"/>
              <a:ea typeface="+mn-ea"/>
            </a:endParaRPr>
          </a:p>
        </p:txBody>
      </p:sp>
      <p:pic>
        <p:nvPicPr>
          <p:cNvPr id="38918" name="Picture 5" descr="Facebook Can Predict Hookups, Breakups - Mobiledia - Windows Internet Explore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613" y="2133600"/>
            <a:ext cx="55006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AU" altLang="zh-TW" dirty="0" smtClean="0"/>
              <a:t>Eating Habits</a:t>
            </a:r>
            <a:endParaRPr lang="zh-TW" altLang="en-US" dirty="0" smtClean="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36" name="Text Box 4"/>
          <p:cNvSpPr txBox="1">
            <a:spLocks noChangeArrowheads="1"/>
          </p:cNvSpPr>
          <p:nvPr/>
        </p:nvSpPr>
        <p:spPr bwMode="auto">
          <a:xfrm>
            <a:off x="2268538" y="5949950"/>
            <a:ext cx="4705350" cy="641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b="1" dirty="0">
                <a:latin typeface="Arial" charset="0"/>
                <a:ea typeface="新細明體" charset="-120"/>
              </a:rPr>
              <a:t>Stop counting calories start eating better </a:t>
            </a:r>
          </a:p>
          <a:p>
            <a:pPr>
              <a:defRPr/>
            </a:pPr>
            <a:r>
              <a:rPr lang="en-US" altLang="zh-TW" b="1" dirty="0">
                <a:latin typeface="Arial" charset="0"/>
                <a:ea typeface="新細明體" charset="-120"/>
              </a:rPr>
              <a:t>https://eatery.massivehealth.com/</a:t>
            </a:r>
            <a:endParaRPr lang="zh-TW" altLang="en-US" dirty="0">
              <a:latin typeface="Arial" charset="0"/>
              <a:ea typeface="新細明體"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42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85800" y="115888"/>
            <a:ext cx="7772400" cy="1027112"/>
          </a:xfrm>
          <a:noFill/>
        </p:spPr>
        <p:txBody>
          <a:bodyPr/>
          <a:lstStyle/>
          <a:p>
            <a:r>
              <a:rPr lang="en-US" altLang="zh-TW" sz="4000" dirty="0" smtClean="0"/>
              <a:t>National Health Data Center</a:t>
            </a:r>
          </a:p>
        </p:txBody>
      </p:sp>
      <p:grpSp>
        <p:nvGrpSpPr>
          <p:cNvPr id="41987" name="Group 4"/>
          <p:cNvGrpSpPr>
            <a:grpSpLocks/>
          </p:cNvGrpSpPr>
          <p:nvPr/>
        </p:nvGrpSpPr>
        <p:grpSpPr bwMode="auto">
          <a:xfrm>
            <a:off x="3733800" y="1447800"/>
            <a:ext cx="693738" cy="914400"/>
            <a:chOff x="911" y="2736"/>
            <a:chExt cx="769" cy="738"/>
          </a:xfrm>
        </p:grpSpPr>
        <p:grpSp>
          <p:nvGrpSpPr>
            <p:cNvPr id="42408" name="Group 5"/>
            <p:cNvGrpSpPr>
              <a:grpSpLocks/>
            </p:cNvGrpSpPr>
            <p:nvPr/>
          </p:nvGrpSpPr>
          <p:grpSpPr bwMode="auto">
            <a:xfrm>
              <a:off x="911" y="2736"/>
              <a:ext cx="769" cy="738"/>
              <a:chOff x="911" y="2736"/>
              <a:chExt cx="1104" cy="738"/>
            </a:xfrm>
          </p:grpSpPr>
          <p:sp>
            <p:nvSpPr>
              <p:cNvPr id="42487" name="Rectangle 6"/>
              <p:cNvSpPr>
                <a:spLocks noChangeArrowheads="1"/>
              </p:cNvSpPr>
              <p:nvPr/>
            </p:nvSpPr>
            <p:spPr bwMode="auto">
              <a:xfrm>
                <a:off x="911" y="3388"/>
                <a:ext cx="1104" cy="8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488" name="Rectangle 7"/>
              <p:cNvSpPr>
                <a:spLocks noChangeArrowheads="1"/>
              </p:cNvSpPr>
              <p:nvPr/>
            </p:nvSpPr>
            <p:spPr bwMode="auto">
              <a:xfrm>
                <a:off x="911" y="2736"/>
                <a:ext cx="1104" cy="656"/>
              </a:xfrm>
              <a:prstGeom prst="rect">
                <a:avLst/>
              </a:prstGeom>
              <a:solidFill>
                <a:srgbClr val="0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grpSp>
        <p:grpSp>
          <p:nvGrpSpPr>
            <p:cNvPr id="42409" name="Group 8"/>
            <p:cNvGrpSpPr>
              <a:grpSpLocks/>
            </p:cNvGrpSpPr>
            <p:nvPr/>
          </p:nvGrpSpPr>
          <p:grpSpPr bwMode="auto">
            <a:xfrm>
              <a:off x="993" y="2757"/>
              <a:ext cx="576" cy="661"/>
              <a:chOff x="1157" y="2765"/>
              <a:chExt cx="576" cy="661"/>
            </a:xfrm>
          </p:grpSpPr>
          <p:sp>
            <p:nvSpPr>
              <p:cNvPr id="42410" name="Freeform 9"/>
              <p:cNvSpPr>
                <a:spLocks/>
              </p:cNvSpPr>
              <p:nvPr/>
            </p:nvSpPr>
            <p:spPr bwMode="auto">
              <a:xfrm>
                <a:off x="1157" y="3390"/>
                <a:ext cx="576" cy="36"/>
              </a:xfrm>
              <a:custGeom>
                <a:avLst/>
                <a:gdLst>
                  <a:gd name="T0" fmla="*/ 0 w 2305"/>
                  <a:gd name="T1" fmla="*/ 0 h 144"/>
                  <a:gd name="T2" fmla="*/ 0 w 2305"/>
                  <a:gd name="T3" fmla="*/ 0 h 144"/>
                  <a:gd name="T4" fmla="*/ 0 w 2305"/>
                  <a:gd name="T5" fmla="*/ 0 h 144"/>
                  <a:gd name="T6" fmla="*/ 0 w 2305"/>
                  <a:gd name="T7" fmla="*/ 0 h 144"/>
                  <a:gd name="T8" fmla="*/ 0 w 2305"/>
                  <a:gd name="T9" fmla="*/ 0 h 144"/>
                  <a:gd name="T10" fmla="*/ 0 w 2305"/>
                  <a:gd name="T11" fmla="*/ 0 h 144"/>
                  <a:gd name="T12" fmla="*/ 0 w 2305"/>
                  <a:gd name="T13" fmla="*/ 0 h 144"/>
                  <a:gd name="T14" fmla="*/ 0 w 2305"/>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2305"/>
                  <a:gd name="T25" fmla="*/ 0 h 144"/>
                  <a:gd name="T26" fmla="*/ 2305 w 2305"/>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5" h="144">
                    <a:moveTo>
                      <a:pt x="347" y="11"/>
                    </a:moveTo>
                    <a:lnTo>
                      <a:pt x="0" y="43"/>
                    </a:lnTo>
                    <a:lnTo>
                      <a:pt x="1075" y="144"/>
                    </a:lnTo>
                    <a:lnTo>
                      <a:pt x="1715" y="108"/>
                    </a:lnTo>
                    <a:lnTo>
                      <a:pt x="2305" y="19"/>
                    </a:lnTo>
                    <a:lnTo>
                      <a:pt x="2145" y="0"/>
                    </a:lnTo>
                    <a:lnTo>
                      <a:pt x="1152" y="56"/>
                    </a:lnTo>
                    <a:lnTo>
                      <a:pt x="347" y="11"/>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411" name="Group 10"/>
              <p:cNvGrpSpPr>
                <a:grpSpLocks/>
              </p:cNvGrpSpPr>
              <p:nvPr/>
            </p:nvGrpSpPr>
            <p:grpSpPr bwMode="auto">
              <a:xfrm>
                <a:off x="1555" y="2765"/>
                <a:ext cx="139" cy="643"/>
                <a:chOff x="1555" y="2765"/>
                <a:chExt cx="139" cy="643"/>
              </a:xfrm>
            </p:grpSpPr>
            <p:grpSp>
              <p:nvGrpSpPr>
                <p:cNvPr id="42451" name="Group 11"/>
                <p:cNvGrpSpPr>
                  <a:grpSpLocks/>
                </p:cNvGrpSpPr>
                <p:nvPr/>
              </p:nvGrpSpPr>
              <p:grpSpPr bwMode="auto">
                <a:xfrm>
                  <a:off x="1559" y="2766"/>
                  <a:ext cx="135" cy="641"/>
                  <a:chOff x="1559" y="2766"/>
                  <a:chExt cx="135" cy="641"/>
                </a:xfrm>
              </p:grpSpPr>
              <p:sp>
                <p:nvSpPr>
                  <p:cNvPr id="42484" name="Freeform 12"/>
                  <p:cNvSpPr>
                    <a:spLocks/>
                  </p:cNvSpPr>
                  <p:nvPr/>
                </p:nvSpPr>
                <p:spPr bwMode="auto">
                  <a:xfrm>
                    <a:off x="1559" y="2766"/>
                    <a:ext cx="135" cy="641"/>
                  </a:xfrm>
                  <a:custGeom>
                    <a:avLst/>
                    <a:gdLst>
                      <a:gd name="T0" fmla="*/ 0 w 541"/>
                      <a:gd name="T1" fmla="*/ 0 h 2567"/>
                      <a:gd name="T2" fmla="*/ 0 w 541"/>
                      <a:gd name="T3" fmla="*/ 0 h 2567"/>
                      <a:gd name="T4" fmla="*/ 0 w 541"/>
                      <a:gd name="T5" fmla="*/ 0 h 2567"/>
                      <a:gd name="T6" fmla="*/ 0 w 541"/>
                      <a:gd name="T7" fmla="*/ 0 h 2567"/>
                      <a:gd name="T8" fmla="*/ 0 w 541"/>
                      <a:gd name="T9" fmla="*/ 0 h 2567"/>
                      <a:gd name="T10" fmla="*/ 0 w 541"/>
                      <a:gd name="T11" fmla="*/ 0 h 2567"/>
                      <a:gd name="T12" fmla="*/ 0 w 541"/>
                      <a:gd name="T13" fmla="*/ 0 h 2567"/>
                      <a:gd name="T14" fmla="*/ 0 w 541"/>
                      <a:gd name="T15" fmla="*/ 0 h 2567"/>
                      <a:gd name="T16" fmla="*/ 0 w 541"/>
                      <a:gd name="T17" fmla="*/ 0 h 2567"/>
                      <a:gd name="T18" fmla="*/ 0 w 541"/>
                      <a:gd name="T19" fmla="*/ 0 h 2567"/>
                      <a:gd name="T20" fmla="*/ 0 w 541"/>
                      <a:gd name="T21" fmla="*/ 0 h 2567"/>
                      <a:gd name="T22" fmla="*/ 0 w 541"/>
                      <a:gd name="T23" fmla="*/ 0 h 2567"/>
                      <a:gd name="T24" fmla="*/ 0 w 541"/>
                      <a:gd name="T25" fmla="*/ 0 h 2567"/>
                      <a:gd name="T26" fmla="*/ 0 w 541"/>
                      <a:gd name="T27" fmla="*/ 0 h 25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1"/>
                      <a:gd name="T43" fmla="*/ 0 h 2567"/>
                      <a:gd name="T44" fmla="*/ 541 w 541"/>
                      <a:gd name="T45" fmla="*/ 2567 h 25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1" h="2567">
                        <a:moveTo>
                          <a:pt x="0" y="17"/>
                        </a:moveTo>
                        <a:lnTo>
                          <a:pt x="14" y="13"/>
                        </a:lnTo>
                        <a:lnTo>
                          <a:pt x="26" y="6"/>
                        </a:lnTo>
                        <a:lnTo>
                          <a:pt x="38" y="4"/>
                        </a:lnTo>
                        <a:lnTo>
                          <a:pt x="48" y="4"/>
                        </a:lnTo>
                        <a:lnTo>
                          <a:pt x="61" y="0"/>
                        </a:lnTo>
                        <a:lnTo>
                          <a:pt x="78" y="4"/>
                        </a:lnTo>
                        <a:lnTo>
                          <a:pt x="93" y="9"/>
                        </a:lnTo>
                        <a:lnTo>
                          <a:pt x="108" y="16"/>
                        </a:lnTo>
                        <a:lnTo>
                          <a:pt x="123" y="26"/>
                        </a:lnTo>
                        <a:lnTo>
                          <a:pt x="541" y="433"/>
                        </a:lnTo>
                        <a:lnTo>
                          <a:pt x="541" y="2502"/>
                        </a:lnTo>
                        <a:lnTo>
                          <a:pt x="0" y="2567"/>
                        </a:lnTo>
                        <a:lnTo>
                          <a:pt x="0"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85" name="Line 13"/>
                  <p:cNvSpPr>
                    <a:spLocks noChangeShapeType="1"/>
                  </p:cNvSpPr>
                  <p:nvPr/>
                </p:nvSpPr>
                <p:spPr bwMode="auto">
                  <a:xfrm>
                    <a:off x="1611" y="2794"/>
                    <a:ext cx="1" cy="544"/>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86" name="Freeform 14"/>
                  <p:cNvSpPr>
                    <a:spLocks/>
                  </p:cNvSpPr>
                  <p:nvPr/>
                </p:nvSpPr>
                <p:spPr bwMode="auto">
                  <a:xfrm>
                    <a:off x="1571" y="3338"/>
                    <a:ext cx="123" cy="69"/>
                  </a:xfrm>
                  <a:custGeom>
                    <a:avLst/>
                    <a:gdLst>
                      <a:gd name="T0" fmla="*/ 0 w 493"/>
                      <a:gd name="T1" fmla="*/ 0 h 276"/>
                      <a:gd name="T2" fmla="*/ 0 w 493"/>
                      <a:gd name="T3" fmla="*/ 0 h 276"/>
                      <a:gd name="T4" fmla="*/ 0 w 493"/>
                      <a:gd name="T5" fmla="*/ 0 h 276"/>
                      <a:gd name="T6" fmla="*/ 0 w 493"/>
                      <a:gd name="T7" fmla="*/ 0 h 276"/>
                      <a:gd name="T8" fmla="*/ 0 w 493"/>
                      <a:gd name="T9" fmla="*/ 0 h 276"/>
                      <a:gd name="T10" fmla="*/ 0 60000 65536"/>
                      <a:gd name="T11" fmla="*/ 0 60000 65536"/>
                      <a:gd name="T12" fmla="*/ 0 60000 65536"/>
                      <a:gd name="T13" fmla="*/ 0 60000 65536"/>
                      <a:gd name="T14" fmla="*/ 0 60000 65536"/>
                      <a:gd name="T15" fmla="*/ 0 w 493"/>
                      <a:gd name="T16" fmla="*/ 0 h 276"/>
                      <a:gd name="T17" fmla="*/ 493 w 493"/>
                      <a:gd name="T18" fmla="*/ 276 h 276"/>
                    </a:gdLst>
                    <a:ahLst/>
                    <a:cxnLst>
                      <a:cxn ang="T10">
                        <a:pos x="T0" y="T1"/>
                      </a:cxn>
                      <a:cxn ang="T11">
                        <a:pos x="T2" y="T3"/>
                      </a:cxn>
                      <a:cxn ang="T12">
                        <a:pos x="T4" y="T5"/>
                      </a:cxn>
                      <a:cxn ang="T13">
                        <a:pos x="T6" y="T7"/>
                      </a:cxn>
                      <a:cxn ang="T14">
                        <a:pos x="T8" y="T9"/>
                      </a:cxn>
                    </a:cxnLst>
                    <a:rect l="T15" t="T16" r="T17" b="T18"/>
                    <a:pathLst>
                      <a:path w="493" h="276">
                        <a:moveTo>
                          <a:pt x="2" y="7"/>
                        </a:moveTo>
                        <a:lnTo>
                          <a:pt x="493" y="0"/>
                        </a:lnTo>
                        <a:lnTo>
                          <a:pt x="493" y="214"/>
                        </a:lnTo>
                        <a:lnTo>
                          <a:pt x="0" y="276"/>
                        </a:lnTo>
                        <a:lnTo>
                          <a:pt x="2" y="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452" name="Group 15"/>
                <p:cNvGrpSpPr>
                  <a:grpSpLocks/>
                </p:cNvGrpSpPr>
                <p:nvPr/>
              </p:nvGrpSpPr>
              <p:grpSpPr bwMode="auto">
                <a:xfrm>
                  <a:off x="1624" y="2831"/>
                  <a:ext cx="64" cy="501"/>
                  <a:chOff x="1624" y="2831"/>
                  <a:chExt cx="64" cy="501"/>
                </a:xfrm>
              </p:grpSpPr>
              <p:sp>
                <p:nvSpPr>
                  <p:cNvPr id="42471" name="Freeform 16"/>
                  <p:cNvSpPr>
                    <a:spLocks/>
                  </p:cNvSpPr>
                  <p:nvPr/>
                </p:nvSpPr>
                <p:spPr bwMode="auto">
                  <a:xfrm>
                    <a:off x="1624" y="2831"/>
                    <a:ext cx="64" cy="80"/>
                  </a:xfrm>
                  <a:custGeom>
                    <a:avLst/>
                    <a:gdLst>
                      <a:gd name="T0" fmla="*/ 0 w 254"/>
                      <a:gd name="T1" fmla="*/ 0 h 320"/>
                      <a:gd name="T2" fmla="*/ 0 w 254"/>
                      <a:gd name="T3" fmla="*/ 0 h 320"/>
                      <a:gd name="T4" fmla="*/ 0 w 254"/>
                      <a:gd name="T5" fmla="*/ 0 h 320"/>
                      <a:gd name="T6" fmla="*/ 0 w 254"/>
                      <a:gd name="T7" fmla="*/ 0 h 320"/>
                      <a:gd name="T8" fmla="*/ 0 w 254"/>
                      <a:gd name="T9" fmla="*/ 0 h 320"/>
                      <a:gd name="T10" fmla="*/ 0 60000 65536"/>
                      <a:gd name="T11" fmla="*/ 0 60000 65536"/>
                      <a:gd name="T12" fmla="*/ 0 60000 65536"/>
                      <a:gd name="T13" fmla="*/ 0 60000 65536"/>
                      <a:gd name="T14" fmla="*/ 0 60000 65536"/>
                      <a:gd name="T15" fmla="*/ 0 w 254"/>
                      <a:gd name="T16" fmla="*/ 0 h 320"/>
                      <a:gd name="T17" fmla="*/ 254 w 254"/>
                      <a:gd name="T18" fmla="*/ 320 h 320"/>
                    </a:gdLst>
                    <a:ahLst/>
                    <a:cxnLst>
                      <a:cxn ang="T10">
                        <a:pos x="T0" y="T1"/>
                      </a:cxn>
                      <a:cxn ang="T11">
                        <a:pos x="T2" y="T3"/>
                      </a:cxn>
                      <a:cxn ang="T12">
                        <a:pos x="T4" y="T5"/>
                      </a:cxn>
                      <a:cxn ang="T13">
                        <a:pos x="T6" y="T7"/>
                      </a:cxn>
                      <a:cxn ang="T14">
                        <a:pos x="T8" y="T9"/>
                      </a:cxn>
                    </a:cxnLst>
                    <a:rect l="T15" t="T16" r="T17" b="T18"/>
                    <a:pathLst>
                      <a:path w="254" h="320">
                        <a:moveTo>
                          <a:pt x="0" y="0"/>
                        </a:moveTo>
                        <a:lnTo>
                          <a:pt x="254" y="237"/>
                        </a:lnTo>
                        <a:lnTo>
                          <a:pt x="254" y="320"/>
                        </a:lnTo>
                        <a:lnTo>
                          <a:pt x="0" y="9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72" name="Freeform 17"/>
                  <p:cNvSpPr>
                    <a:spLocks/>
                  </p:cNvSpPr>
                  <p:nvPr/>
                </p:nvSpPr>
                <p:spPr bwMode="auto">
                  <a:xfrm>
                    <a:off x="1624" y="2878"/>
                    <a:ext cx="64" cy="75"/>
                  </a:xfrm>
                  <a:custGeom>
                    <a:avLst/>
                    <a:gdLst>
                      <a:gd name="T0" fmla="*/ 0 w 254"/>
                      <a:gd name="T1" fmla="*/ 0 h 299"/>
                      <a:gd name="T2" fmla="*/ 0 w 254"/>
                      <a:gd name="T3" fmla="*/ 0 h 299"/>
                      <a:gd name="T4" fmla="*/ 0 w 254"/>
                      <a:gd name="T5" fmla="*/ 0 h 299"/>
                      <a:gd name="T6" fmla="*/ 0 w 254"/>
                      <a:gd name="T7" fmla="*/ 0 h 299"/>
                      <a:gd name="T8" fmla="*/ 0 w 254"/>
                      <a:gd name="T9" fmla="*/ 0 h 299"/>
                      <a:gd name="T10" fmla="*/ 0 60000 65536"/>
                      <a:gd name="T11" fmla="*/ 0 60000 65536"/>
                      <a:gd name="T12" fmla="*/ 0 60000 65536"/>
                      <a:gd name="T13" fmla="*/ 0 60000 65536"/>
                      <a:gd name="T14" fmla="*/ 0 60000 65536"/>
                      <a:gd name="T15" fmla="*/ 0 w 254"/>
                      <a:gd name="T16" fmla="*/ 0 h 299"/>
                      <a:gd name="T17" fmla="*/ 254 w 254"/>
                      <a:gd name="T18" fmla="*/ 299 h 299"/>
                    </a:gdLst>
                    <a:ahLst/>
                    <a:cxnLst>
                      <a:cxn ang="T10">
                        <a:pos x="T0" y="T1"/>
                      </a:cxn>
                      <a:cxn ang="T11">
                        <a:pos x="T2" y="T3"/>
                      </a:cxn>
                      <a:cxn ang="T12">
                        <a:pos x="T4" y="T5"/>
                      </a:cxn>
                      <a:cxn ang="T13">
                        <a:pos x="T6" y="T7"/>
                      </a:cxn>
                      <a:cxn ang="T14">
                        <a:pos x="T8" y="T9"/>
                      </a:cxn>
                    </a:cxnLst>
                    <a:rect l="T15" t="T16" r="T17" b="T18"/>
                    <a:pathLst>
                      <a:path w="254" h="299">
                        <a:moveTo>
                          <a:pt x="0" y="0"/>
                        </a:moveTo>
                        <a:lnTo>
                          <a:pt x="254" y="214"/>
                        </a:lnTo>
                        <a:lnTo>
                          <a:pt x="254" y="299"/>
                        </a:lnTo>
                        <a:lnTo>
                          <a:pt x="0" y="9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73" name="Freeform 18"/>
                  <p:cNvSpPr>
                    <a:spLocks/>
                  </p:cNvSpPr>
                  <p:nvPr/>
                </p:nvSpPr>
                <p:spPr bwMode="auto">
                  <a:xfrm>
                    <a:off x="1624" y="2925"/>
                    <a:ext cx="64" cy="70"/>
                  </a:xfrm>
                  <a:custGeom>
                    <a:avLst/>
                    <a:gdLst>
                      <a:gd name="T0" fmla="*/ 0 w 254"/>
                      <a:gd name="T1" fmla="*/ 0 h 281"/>
                      <a:gd name="T2" fmla="*/ 0 w 254"/>
                      <a:gd name="T3" fmla="*/ 0 h 281"/>
                      <a:gd name="T4" fmla="*/ 0 w 254"/>
                      <a:gd name="T5" fmla="*/ 0 h 281"/>
                      <a:gd name="T6" fmla="*/ 0 w 254"/>
                      <a:gd name="T7" fmla="*/ 0 h 281"/>
                      <a:gd name="T8" fmla="*/ 0 w 254"/>
                      <a:gd name="T9" fmla="*/ 0 h 281"/>
                      <a:gd name="T10" fmla="*/ 0 60000 65536"/>
                      <a:gd name="T11" fmla="*/ 0 60000 65536"/>
                      <a:gd name="T12" fmla="*/ 0 60000 65536"/>
                      <a:gd name="T13" fmla="*/ 0 60000 65536"/>
                      <a:gd name="T14" fmla="*/ 0 60000 65536"/>
                      <a:gd name="T15" fmla="*/ 0 w 254"/>
                      <a:gd name="T16" fmla="*/ 0 h 281"/>
                      <a:gd name="T17" fmla="*/ 254 w 254"/>
                      <a:gd name="T18" fmla="*/ 281 h 281"/>
                    </a:gdLst>
                    <a:ahLst/>
                    <a:cxnLst>
                      <a:cxn ang="T10">
                        <a:pos x="T0" y="T1"/>
                      </a:cxn>
                      <a:cxn ang="T11">
                        <a:pos x="T2" y="T3"/>
                      </a:cxn>
                      <a:cxn ang="T12">
                        <a:pos x="T4" y="T5"/>
                      </a:cxn>
                      <a:cxn ang="T13">
                        <a:pos x="T6" y="T7"/>
                      </a:cxn>
                      <a:cxn ang="T14">
                        <a:pos x="T8" y="T9"/>
                      </a:cxn>
                    </a:cxnLst>
                    <a:rect l="T15" t="T16" r="T17" b="T18"/>
                    <a:pathLst>
                      <a:path w="254" h="281">
                        <a:moveTo>
                          <a:pt x="0" y="0"/>
                        </a:moveTo>
                        <a:lnTo>
                          <a:pt x="254" y="197"/>
                        </a:lnTo>
                        <a:lnTo>
                          <a:pt x="254" y="281"/>
                        </a:lnTo>
                        <a:lnTo>
                          <a:pt x="0" y="9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74" name="Freeform 19"/>
                  <p:cNvSpPr>
                    <a:spLocks/>
                  </p:cNvSpPr>
                  <p:nvPr/>
                </p:nvSpPr>
                <p:spPr bwMode="auto">
                  <a:xfrm>
                    <a:off x="1624" y="2972"/>
                    <a:ext cx="64" cy="64"/>
                  </a:xfrm>
                  <a:custGeom>
                    <a:avLst/>
                    <a:gdLst>
                      <a:gd name="T0" fmla="*/ 0 w 254"/>
                      <a:gd name="T1" fmla="*/ 0 h 260"/>
                      <a:gd name="T2" fmla="*/ 0 w 254"/>
                      <a:gd name="T3" fmla="*/ 0 h 260"/>
                      <a:gd name="T4" fmla="*/ 0 w 254"/>
                      <a:gd name="T5" fmla="*/ 0 h 260"/>
                      <a:gd name="T6" fmla="*/ 0 w 254"/>
                      <a:gd name="T7" fmla="*/ 0 h 260"/>
                      <a:gd name="T8" fmla="*/ 0 w 254"/>
                      <a:gd name="T9" fmla="*/ 0 h 260"/>
                      <a:gd name="T10" fmla="*/ 0 60000 65536"/>
                      <a:gd name="T11" fmla="*/ 0 60000 65536"/>
                      <a:gd name="T12" fmla="*/ 0 60000 65536"/>
                      <a:gd name="T13" fmla="*/ 0 60000 65536"/>
                      <a:gd name="T14" fmla="*/ 0 60000 65536"/>
                      <a:gd name="T15" fmla="*/ 0 w 254"/>
                      <a:gd name="T16" fmla="*/ 0 h 260"/>
                      <a:gd name="T17" fmla="*/ 254 w 254"/>
                      <a:gd name="T18" fmla="*/ 260 h 260"/>
                    </a:gdLst>
                    <a:ahLst/>
                    <a:cxnLst>
                      <a:cxn ang="T10">
                        <a:pos x="T0" y="T1"/>
                      </a:cxn>
                      <a:cxn ang="T11">
                        <a:pos x="T2" y="T3"/>
                      </a:cxn>
                      <a:cxn ang="T12">
                        <a:pos x="T4" y="T5"/>
                      </a:cxn>
                      <a:cxn ang="T13">
                        <a:pos x="T6" y="T7"/>
                      </a:cxn>
                      <a:cxn ang="T14">
                        <a:pos x="T8" y="T9"/>
                      </a:cxn>
                    </a:cxnLst>
                    <a:rect l="T15" t="T16" r="T17" b="T18"/>
                    <a:pathLst>
                      <a:path w="254" h="260">
                        <a:moveTo>
                          <a:pt x="0" y="0"/>
                        </a:moveTo>
                        <a:lnTo>
                          <a:pt x="254" y="178"/>
                        </a:lnTo>
                        <a:lnTo>
                          <a:pt x="254" y="260"/>
                        </a:lnTo>
                        <a:lnTo>
                          <a:pt x="0" y="9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75" name="Freeform 20"/>
                  <p:cNvSpPr>
                    <a:spLocks/>
                  </p:cNvSpPr>
                  <p:nvPr/>
                </p:nvSpPr>
                <p:spPr bwMode="auto">
                  <a:xfrm>
                    <a:off x="1624" y="3019"/>
                    <a:ext cx="64" cy="60"/>
                  </a:xfrm>
                  <a:custGeom>
                    <a:avLst/>
                    <a:gdLst>
                      <a:gd name="T0" fmla="*/ 0 w 254"/>
                      <a:gd name="T1" fmla="*/ 0 h 239"/>
                      <a:gd name="T2" fmla="*/ 0 w 254"/>
                      <a:gd name="T3" fmla="*/ 0 h 239"/>
                      <a:gd name="T4" fmla="*/ 0 w 254"/>
                      <a:gd name="T5" fmla="*/ 0 h 239"/>
                      <a:gd name="T6" fmla="*/ 0 w 254"/>
                      <a:gd name="T7" fmla="*/ 0 h 239"/>
                      <a:gd name="T8" fmla="*/ 0 w 254"/>
                      <a:gd name="T9" fmla="*/ 0 h 239"/>
                      <a:gd name="T10" fmla="*/ 0 60000 65536"/>
                      <a:gd name="T11" fmla="*/ 0 60000 65536"/>
                      <a:gd name="T12" fmla="*/ 0 60000 65536"/>
                      <a:gd name="T13" fmla="*/ 0 60000 65536"/>
                      <a:gd name="T14" fmla="*/ 0 60000 65536"/>
                      <a:gd name="T15" fmla="*/ 0 w 254"/>
                      <a:gd name="T16" fmla="*/ 0 h 239"/>
                      <a:gd name="T17" fmla="*/ 254 w 254"/>
                      <a:gd name="T18" fmla="*/ 239 h 239"/>
                    </a:gdLst>
                    <a:ahLst/>
                    <a:cxnLst>
                      <a:cxn ang="T10">
                        <a:pos x="T0" y="T1"/>
                      </a:cxn>
                      <a:cxn ang="T11">
                        <a:pos x="T2" y="T3"/>
                      </a:cxn>
                      <a:cxn ang="T12">
                        <a:pos x="T4" y="T5"/>
                      </a:cxn>
                      <a:cxn ang="T13">
                        <a:pos x="T6" y="T7"/>
                      </a:cxn>
                      <a:cxn ang="T14">
                        <a:pos x="T8" y="T9"/>
                      </a:cxn>
                    </a:cxnLst>
                    <a:rect l="T15" t="T16" r="T17" b="T18"/>
                    <a:pathLst>
                      <a:path w="254" h="239">
                        <a:moveTo>
                          <a:pt x="0" y="0"/>
                        </a:moveTo>
                        <a:lnTo>
                          <a:pt x="254" y="156"/>
                        </a:lnTo>
                        <a:lnTo>
                          <a:pt x="254" y="239"/>
                        </a:lnTo>
                        <a:lnTo>
                          <a:pt x="0" y="9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76" name="Freeform 21"/>
                  <p:cNvSpPr>
                    <a:spLocks/>
                  </p:cNvSpPr>
                  <p:nvPr/>
                </p:nvSpPr>
                <p:spPr bwMode="auto">
                  <a:xfrm>
                    <a:off x="1624" y="3066"/>
                    <a:ext cx="64" cy="55"/>
                  </a:xfrm>
                  <a:custGeom>
                    <a:avLst/>
                    <a:gdLst>
                      <a:gd name="T0" fmla="*/ 0 w 254"/>
                      <a:gd name="T1" fmla="*/ 0 h 220"/>
                      <a:gd name="T2" fmla="*/ 0 w 254"/>
                      <a:gd name="T3" fmla="*/ 0 h 220"/>
                      <a:gd name="T4" fmla="*/ 0 w 254"/>
                      <a:gd name="T5" fmla="*/ 0 h 220"/>
                      <a:gd name="T6" fmla="*/ 0 w 254"/>
                      <a:gd name="T7" fmla="*/ 0 h 220"/>
                      <a:gd name="T8" fmla="*/ 0 w 254"/>
                      <a:gd name="T9" fmla="*/ 0 h 220"/>
                      <a:gd name="T10" fmla="*/ 0 60000 65536"/>
                      <a:gd name="T11" fmla="*/ 0 60000 65536"/>
                      <a:gd name="T12" fmla="*/ 0 60000 65536"/>
                      <a:gd name="T13" fmla="*/ 0 60000 65536"/>
                      <a:gd name="T14" fmla="*/ 0 60000 65536"/>
                      <a:gd name="T15" fmla="*/ 0 w 254"/>
                      <a:gd name="T16" fmla="*/ 0 h 220"/>
                      <a:gd name="T17" fmla="*/ 254 w 254"/>
                      <a:gd name="T18" fmla="*/ 220 h 220"/>
                    </a:gdLst>
                    <a:ahLst/>
                    <a:cxnLst>
                      <a:cxn ang="T10">
                        <a:pos x="T0" y="T1"/>
                      </a:cxn>
                      <a:cxn ang="T11">
                        <a:pos x="T2" y="T3"/>
                      </a:cxn>
                      <a:cxn ang="T12">
                        <a:pos x="T4" y="T5"/>
                      </a:cxn>
                      <a:cxn ang="T13">
                        <a:pos x="T6" y="T7"/>
                      </a:cxn>
                      <a:cxn ang="T14">
                        <a:pos x="T8" y="T9"/>
                      </a:cxn>
                    </a:cxnLst>
                    <a:rect l="T15" t="T16" r="T17" b="T18"/>
                    <a:pathLst>
                      <a:path w="254" h="220">
                        <a:moveTo>
                          <a:pt x="0" y="0"/>
                        </a:moveTo>
                        <a:lnTo>
                          <a:pt x="254" y="136"/>
                        </a:lnTo>
                        <a:lnTo>
                          <a:pt x="254" y="220"/>
                        </a:lnTo>
                        <a:lnTo>
                          <a:pt x="0" y="9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77" name="Freeform 22"/>
                  <p:cNvSpPr>
                    <a:spLocks/>
                  </p:cNvSpPr>
                  <p:nvPr/>
                </p:nvSpPr>
                <p:spPr bwMode="auto">
                  <a:xfrm>
                    <a:off x="1624" y="3112"/>
                    <a:ext cx="64" cy="50"/>
                  </a:xfrm>
                  <a:custGeom>
                    <a:avLst/>
                    <a:gdLst>
                      <a:gd name="T0" fmla="*/ 0 w 254"/>
                      <a:gd name="T1" fmla="*/ 0 h 199"/>
                      <a:gd name="T2" fmla="*/ 0 w 254"/>
                      <a:gd name="T3" fmla="*/ 0 h 199"/>
                      <a:gd name="T4" fmla="*/ 0 w 254"/>
                      <a:gd name="T5" fmla="*/ 0 h 199"/>
                      <a:gd name="T6" fmla="*/ 0 w 254"/>
                      <a:gd name="T7" fmla="*/ 0 h 199"/>
                      <a:gd name="T8" fmla="*/ 0 w 254"/>
                      <a:gd name="T9" fmla="*/ 0 h 199"/>
                      <a:gd name="T10" fmla="*/ 0 60000 65536"/>
                      <a:gd name="T11" fmla="*/ 0 60000 65536"/>
                      <a:gd name="T12" fmla="*/ 0 60000 65536"/>
                      <a:gd name="T13" fmla="*/ 0 60000 65536"/>
                      <a:gd name="T14" fmla="*/ 0 60000 65536"/>
                      <a:gd name="T15" fmla="*/ 0 w 254"/>
                      <a:gd name="T16" fmla="*/ 0 h 199"/>
                      <a:gd name="T17" fmla="*/ 254 w 254"/>
                      <a:gd name="T18" fmla="*/ 199 h 199"/>
                    </a:gdLst>
                    <a:ahLst/>
                    <a:cxnLst>
                      <a:cxn ang="T10">
                        <a:pos x="T0" y="T1"/>
                      </a:cxn>
                      <a:cxn ang="T11">
                        <a:pos x="T2" y="T3"/>
                      </a:cxn>
                      <a:cxn ang="T12">
                        <a:pos x="T4" y="T5"/>
                      </a:cxn>
                      <a:cxn ang="T13">
                        <a:pos x="T6" y="T7"/>
                      </a:cxn>
                      <a:cxn ang="T14">
                        <a:pos x="T8" y="T9"/>
                      </a:cxn>
                    </a:cxnLst>
                    <a:rect l="T15" t="T16" r="T17" b="T18"/>
                    <a:pathLst>
                      <a:path w="254" h="199">
                        <a:moveTo>
                          <a:pt x="0" y="0"/>
                        </a:moveTo>
                        <a:lnTo>
                          <a:pt x="254" y="116"/>
                        </a:lnTo>
                        <a:lnTo>
                          <a:pt x="254" y="199"/>
                        </a:lnTo>
                        <a:lnTo>
                          <a:pt x="0" y="9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78" name="Freeform 23"/>
                  <p:cNvSpPr>
                    <a:spLocks/>
                  </p:cNvSpPr>
                  <p:nvPr/>
                </p:nvSpPr>
                <p:spPr bwMode="auto">
                  <a:xfrm>
                    <a:off x="1624" y="3159"/>
                    <a:ext cx="64" cy="45"/>
                  </a:xfrm>
                  <a:custGeom>
                    <a:avLst/>
                    <a:gdLst>
                      <a:gd name="T0" fmla="*/ 0 w 254"/>
                      <a:gd name="T1" fmla="*/ 0 h 180"/>
                      <a:gd name="T2" fmla="*/ 0 w 254"/>
                      <a:gd name="T3" fmla="*/ 0 h 180"/>
                      <a:gd name="T4" fmla="*/ 0 w 254"/>
                      <a:gd name="T5" fmla="*/ 0 h 180"/>
                      <a:gd name="T6" fmla="*/ 0 w 254"/>
                      <a:gd name="T7" fmla="*/ 0 h 180"/>
                      <a:gd name="T8" fmla="*/ 0 w 254"/>
                      <a:gd name="T9" fmla="*/ 0 h 180"/>
                      <a:gd name="T10" fmla="*/ 0 60000 65536"/>
                      <a:gd name="T11" fmla="*/ 0 60000 65536"/>
                      <a:gd name="T12" fmla="*/ 0 60000 65536"/>
                      <a:gd name="T13" fmla="*/ 0 60000 65536"/>
                      <a:gd name="T14" fmla="*/ 0 60000 65536"/>
                      <a:gd name="T15" fmla="*/ 0 w 254"/>
                      <a:gd name="T16" fmla="*/ 0 h 180"/>
                      <a:gd name="T17" fmla="*/ 254 w 254"/>
                      <a:gd name="T18" fmla="*/ 180 h 180"/>
                    </a:gdLst>
                    <a:ahLst/>
                    <a:cxnLst>
                      <a:cxn ang="T10">
                        <a:pos x="T0" y="T1"/>
                      </a:cxn>
                      <a:cxn ang="T11">
                        <a:pos x="T2" y="T3"/>
                      </a:cxn>
                      <a:cxn ang="T12">
                        <a:pos x="T4" y="T5"/>
                      </a:cxn>
                      <a:cxn ang="T13">
                        <a:pos x="T6" y="T7"/>
                      </a:cxn>
                      <a:cxn ang="T14">
                        <a:pos x="T8" y="T9"/>
                      </a:cxn>
                    </a:cxnLst>
                    <a:rect l="T15" t="T16" r="T17" b="T18"/>
                    <a:pathLst>
                      <a:path w="254" h="180">
                        <a:moveTo>
                          <a:pt x="0" y="0"/>
                        </a:moveTo>
                        <a:lnTo>
                          <a:pt x="254" y="97"/>
                        </a:lnTo>
                        <a:lnTo>
                          <a:pt x="254" y="180"/>
                        </a:lnTo>
                        <a:lnTo>
                          <a:pt x="0" y="9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79" name="Freeform 24"/>
                  <p:cNvSpPr>
                    <a:spLocks/>
                  </p:cNvSpPr>
                  <p:nvPr/>
                </p:nvSpPr>
                <p:spPr bwMode="auto">
                  <a:xfrm>
                    <a:off x="1624" y="3206"/>
                    <a:ext cx="64" cy="40"/>
                  </a:xfrm>
                  <a:custGeom>
                    <a:avLst/>
                    <a:gdLst>
                      <a:gd name="T0" fmla="*/ 0 w 254"/>
                      <a:gd name="T1" fmla="*/ 0 h 160"/>
                      <a:gd name="T2" fmla="*/ 0 w 254"/>
                      <a:gd name="T3" fmla="*/ 0 h 160"/>
                      <a:gd name="T4" fmla="*/ 0 w 254"/>
                      <a:gd name="T5" fmla="*/ 0 h 160"/>
                      <a:gd name="T6" fmla="*/ 0 w 254"/>
                      <a:gd name="T7" fmla="*/ 0 h 160"/>
                      <a:gd name="T8" fmla="*/ 0 w 254"/>
                      <a:gd name="T9" fmla="*/ 0 h 160"/>
                      <a:gd name="T10" fmla="*/ 0 60000 65536"/>
                      <a:gd name="T11" fmla="*/ 0 60000 65536"/>
                      <a:gd name="T12" fmla="*/ 0 60000 65536"/>
                      <a:gd name="T13" fmla="*/ 0 60000 65536"/>
                      <a:gd name="T14" fmla="*/ 0 60000 65536"/>
                      <a:gd name="T15" fmla="*/ 0 w 254"/>
                      <a:gd name="T16" fmla="*/ 0 h 160"/>
                      <a:gd name="T17" fmla="*/ 254 w 254"/>
                      <a:gd name="T18" fmla="*/ 160 h 160"/>
                    </a:gdLst>
                    <a:ahLst/>
                    <a:cxnLst>
                      <a:cxn ang="T10">
                        <a:pos x="T0" y="T1"/>
                      </a:cxn>
                      <a:cxn ang="T11">
                        <a:pos x="T2" y="T3"/>
                      </a:cxn>
                      <a:cxn ang="T12">
                        <a:pos x="T4" y="T5"/>
                      </a:cxn>
                      <a:cxn ang="T13">
                        <a:pos x="T6" y="T7"/>
                      </a:cxn>
                      <a:cxn ang="T14">
                        <a:pos x="T8" y="T9"/>
                      </a:cxn>
                    </a:cxnLst>
                    <a:rect l="T15" t="T16" r="T17" b="T18"/>
                    <a:pathLst>
                      <a:path w="254" h="160">
                        <a:moveTo>
                          <a:pt x="0" y="0"/>
                        </a:moveTo>
                        <a:lnTo>
                          <a:pt x="254" y="76"/>
                        </a:lnTo>
                        <a:lnTo>
                          <a:pt x="254" y="160"/>
                        </a:lnTo>
                        <a:lnTo>
                          <a:pt x="0" y="9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80" name="Freeform 25"/>
                  <p:cNvSpPr>
                    <a:spLocks/>
                  </p:cNvSpPr>
                  <p:nvPr/>
                </p:nvSpPr>
                <p:spPr bwMode="auto">
                  <a:xfrm>
                    <a:off x="1624" y="3253"/>
                    <a:ext cx="64" cy="35"/>
                  </a:xfrm>
                  <a:custGeom>
                    <a:avLst/>
                    <a:gdLst>
                      <a:gd name="T0" fmla="*/ 0 w 254"/>
                      <a:gd name="T1" fmla="*/ 0 h 139"/>
                      <a:gd name="T2" fmla="*/ 0 w 254"/>
                      <a:gd name="T3" fmla="*/ 0 h 139"/>
                      <a:gd name="T4" fmla="*/ 0 w 254"/>
                      <a:gd name="T5" fmla="*/ 0 h 139"/>
                      <a:gd name="T6" fmla="*/ 0 w 254"/>
                      <a:gd name="T7" fmla="*/ 0 h 139"/>
                      <a:gd name="T8" fmla="*/ 0 w 254"/>
                      <a:gd name="T9" fmla="*/ 0 h 139"/>
                      <a:gd name="T10" fmla="*/ 0 60000 65536"/>
                      <a:gd name="T11" fmla="*/ 0 60000 65536"/>
                      <a:gd name="T12" fmla="*/ 0 60000 65536"/>
                      <a:gd name="T13" fmla="*/ 0 60000 65536"/>
                      <a:gd name="T14" fmla="*/ 0 60000 65536"/>
                      <a:gd name="T15" fmla="*/ 0 w 254"/>
                      <a:gd name="T16" fmla="*/ 0 h 139"/>
                      <a:gd name="T17" fmla="*/ 254 w 254"/>
                      <a:gd name="T18" fmla="*/ 139 h 139"/>
                    </a:gdLst>
                    <a:ahLst/>
                    <a:cxnLst>
                      <a:cxn ang="T10">
                        <a:pos x="T0" y="T1"/>
                      </a:cxn>
                      <a:cxn ang="T11">
                        <a:pos x="T2" y="T3"/>
                      </a:cxn>
                      <a:cxn ang="T12">
                        <a:pos x="T4" y="T5"/>
                      </a:cxn>
                      <a:cxn ang="T13">
                        <a:pos x="T6" y="T7"/>
                      </a:cxn>
                      <a:cxn ang="T14">
                        <a:pos x="T8" y="T9"/>
                      </a:cxn>
                    </a:cxnLst>
                    <a:rect l="T15" t="T16" r="T17" b="T18"/>
                    <a:pathLst>
                      <a:path w="254" h="139">
                        <a:moveTo>
                          <a:pt x="0" y="0"/>
                        </a:moveTo>
                        <a:lnTo>
                          <a:pt x="254" y="55"/>
                        </a:lnTo>
                        <a:lnTo>
                          <a:pt x="254" y="139"/>
                        </a:lnTo>
                        <a:lnTo>
                          <a:pt x="0" y="9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81" name="Freeform 26"/>
                  <p:cNvSpPr>
                    <a:spLocks/>
                  </p:cNvSpPr>
                  <p:nvPr/>
                </p:nvSpPr>
                <p:spPr bwMode="auto">
                  <a:xfrm>
                    <a:off x="1624" y="3300"/>
                    <a:ext cx="64" cy="30"/>
                  </a:xfrm>
                  <a:custGeom>
                    <a:avLst/>
                    <a:gdLst>
                      <a:gd name="T0" fmla="*/ 0 w 254"/>
                      <a:gd name="T1" fmla="*/ 0 h 120"/>
                      <a:gd name="T2" fmla="*/ 0 w 254"/>
                      <a:gd name="T3" fmla="*/ 0 h 120"/>
                      <a:gd name="T4" fmla="*/ 0 w 254"/>
                      <a:gd name="T5" fmla="*/ 0 h 120"/>
                      <a:gd name="T6" fmla="*/ 0 w 254"/>
                      <a:gd name="T7" fmla="*/ 0 h 120"/>
                      <a:gd name="T8" fmla="*/ 0 w 254"/>
                      <a:gd name="T9" fmla="*/ 0 h 120"/>
                      <a:gd name="T10" fmla="*/ 0 60000 65536"/>
                      <a:gd name="T11" fmla="*/ 0 60000 65536"/>
                      <a:gd name="T12" fmla="*/ 0 60000 65536"/>
                      <a:gd name="T13" fmla="*/ 0 60000 65536"/>
                      <a:gd name="T14" fmla="*/ 0 60000 65536"/>
                      <a:gd name="T15" fmla="*/ 0 w 254"/>
                      <a:gd name="T16" fmla="*/ 0 h 120"/>
                      <a:gd name="T17" fmla="*/ 254 w 254"/>
                      <a:gd name="T18" fmla="*/ 120 h 120"/>
                    </a:gdLst>
                    <a:ahLst/>
                    <a:cxnLst>
                      <a:cxn ang="T10">
                        <a:pos x="T0" y="T1"/>
                      </a:cxn>
                      <a:cxn ang="T11">
                        <a:pos x="T2" y="T3"/>
                      </a:cxn>
                      <a:cxn ang="T12">
                        <a:pos x="T4" y="T5"/>
                      </a:cxn>
                      <a:cxn ang="T13">
                        <a:pos x="T6" y="T7"/>
                      </a:cxn>
                      <a:cxn ang="T14">
                        <a:pos x="T8" y="T9"/>
                      </a:cxn>
                    </a:cxnLst>
                    <a:rect l="T15" t="T16" r="T17" b="T18"/>
                    <a:pathLst>
                      <a:path w="254" h="120">
                        <a:moveTo>
                          <a:pt x="0" y="0"/>
                        </a:moveTo>
                        <a:lnTo>
                          <a:pt x="254" y="35"/>
                        </a:lnTo>
                        <a:lnTo>
                          <a:pt x="254" y="120"/>
                        </a:lnTo>
                        <a:lnTo>
                          <a:pt x="0" y="9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82" name="Line 27"/>
                  <p:cNvSpPr>
                    <a:spLocks noChangeShapeType="1"/>
                  </p:cNvSpPr>
                  <p:nvPr/>
                </p:nvSpPr>
                <p:spPr bwMode="auto">
                  <a:xfrm>
                    <a:off x="1647" y="2847"/>
                    <a:ext cx="1" cy="482"/>
                  </a:xfrm>
                  <a:prstGeom prst="line">
                    <a:avLst/>
                  </a:prstGeom>
                  <a:noFill/>
                  <a:ln w="14288">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83" name="Line 28"/>
                  <p:cNvSpPr>
                    <a:spLocks noChangeShapeType="1"/>
                  </p:cNvSpPr>
                  <p:nvPr/>
                </p:nvSpPr>
                <p:spPr bwMode="auto">
                  <a:xfrm>
                    <a:off x="1670" y="2868"/>
                    <a:ext cx="1" cy="464"/>
                  </a:xfrm>
                  <a:prstGeom prst="line">
                    <a:avLst/>
                  </a:prstGeom>
                  <a:noFill/>
                  <a:ln w="14288">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42453" name="Group 29"/>
                <p:cNvGrpSpPr>
                  <a:grpSpLocks/>
                </p:cNvGrpSpPr>
                <p:nvPr/>
              </p:nvGrpSpPr>
              <p:grpSpPr bwMode="auto">
                <a:xfrm>
                  <a:off x="1555" y="2765"/>
                  <a:ext cx="35" cy="643"/>
                  <a:chOff x="1555" y="2765"/>
                  <a:chExt cx="35" cy="643"/>
                </a:xfrm>
              </p:grpSpPr>
              <p:sp>
                <p:nvSpPr>
                  <p:cNvPr id="42454" name="Line 30"/>
                  <p:cNvSpPr>
                    <a:spLocks noChangeShapeType="1"/>
                  </p:cNvSpPr>
                  <p:nvPr/>
                </p:nvSpPr>
                <p:spPr bwMode="auto">
                  <a:xfrm>
                    <a:off x="1559" y="2772"/>
                    <a:ext cx="1" cy="636"/>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55" name="Line 31"/>
                  <p:cNvSpPr>
                    <a:spLocks noChangeShapeType="1"/>
                  </p:cNvSpPr>
                  <p:nvPr/>
                </p:nvSpPr>
                <p:spPr bwMode="auto">
                  <a:xfrm>
                    <a:off x="1567" y="2772"/>
                    <a:ext cx="1" cy="634"/>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56" name="Line 32"/>
                  <p:cNvSpPr>
                    <a:spLocks noChangeShapeType="1"/>
                  </p:cNvSpPr>
                  <p:nvPr/>
                </p:nvSpPr>
                <p:spPr bwMode="auto">
                  <a:xfrm>
                    <a:off x="1568" y="2769"/>
                    <a:ext cx="1" cy="639"/>
                  </a:xfrm>
                  <a:prstGeom prst="line">
                    <a:avLst/>
                  </a:prstGeom>
                  <a:noFill/>
                  <a:ln w="6350">
                    <a:solidFill>
                      <a:srgbClr val="E0E0E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57" name="Line 33"/>
                  <p:cNvSpPr>
                    <a:spLocks noChangeShapeType="1"/>
                  </p:cNvSpPr>
                  <p:nvPr/>
                </p:nvSpPr>
                <p:spPr bwMode="auto">
                  <a:xfrm>
                    <a:off x="1573" y="2769"/>
                    <a:ext cx="1" cy="639"/>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58" name="Line 34"/>
                  <p:cNvSpPr>
                    <a:spLocks noChangeShapeType="1"/>
                  </p:cNvSpPr>
                  <p:nvPr/>
                </p:nvSpPr>
                <p:spPr bwMode="auto">
                  <a:xfrm>
                    <a:off x="1585" y="2772"/>
                    <a:ext cx="1" cy="634"/>
                  </a:xfrm>
                  <a:prstGeom prst="line">
                    <a:avLst/>
                  </a:prstGeom>
                  <a:noFill/>
                  <a:ln w="6350">
                    <a:solidFill>
                      <a:srgbClr val="E0E0E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59" name="Freeform 35"/>
                  <p:cNvSpPr>
                    <a:spLocks/>
                  </p:cNvSpPr>
                  <p:nvPr/>
                </p:nvSpPr>
                <p:spPr bwMode="auto">
                  <a:xfrm>
                    <a:off x="1555" y="2803"/>
                    <a:ext cx="35" cy="29"/>
                  </a:xfrm>
                  <a:custGeom>
                    <a:avLst/>
                    <a:gdLst>
                      <a:gd name="T0" fmla="*/ 0 w 139"/>
                      <a:gd name="T1" fmla="*/ 0 h 119"/>
                      <a:gd name="T2" fmla="*/ 0 w 139"/>
                      <a:gd name="T3" fmla="*/ 0 h 119"/>
                      <a:gd name="T4" fmla="*/ 0 w 139"/>
                      <a:gd name="T5" fmla="*/ 0 h 119"/>
                      <a:gd name="T6" fmla="*/ 0 w 139"/>
                      <a:gd name="T7" fmla="*/ 0 h 119"/>
                      <a:gd name="T8" fmla="*/ 0 w 139"/>
                      <a:gd name="T9" fmla="*/ 0 h 119"/>
                      <a:gd name="T10" fmla="*/ 0 w 139"/>
                      <a:gd name="T11" fmla="*/ 0 h 119"/>
                      <a:gd name="T12" fmla="*/ 0 w 139"/>
                      <a:gd name="T13" fmla="*/ 0 h 119"/>
                      <a:gd name="T14" fmla="*/ 0 w 139"/>
                      <a:gd name="T15" fmla="*/ 0 h 119"/>
                      <a:gd name="T16" fmla="*/ 0 w 139"/>
                      <a:gd name="T17" fmla="*/ 0 h 119"/>
                      <a:gd name="T18" fmla="*/ 0 w 139"/>
                      <a:gd name="T19" fmla="*/ 0 h 119"/>
                      <a:gd name="T20" fmla="*/ 0 w 139"/>
                      <a:gd name="T21" fmla="*/ 0 h 119"/>
                      <a:gd name="T22" fmla="*/ 0 w 139"/>
                      <a:gd name="T23" fmla="*/ 0 h 119"/>
                      <a:gd name="T24" fmla="*/ 0 w 139"/>
                      <a:gd name="T25" fmla="*/ 0 h 119"/>
                      <a:gd name="T26" fmla="*/ 0 w 139"/>
                      <a:gd name="T27" fmla="*/ 0 h 119"/>
                      <a:gd name="T28" fmla="*/ 0 w 139"/>
                      <a:gd name="T29" fmla="*/ 0 h 119"/>
                      <a:gd name="T30" fmla="*/ 0 w 139"/>
                      <a:gd name="T31" fmla="*/ 0 h 119"/>
                      <a:gd name="T32" fmla="*/ 0 w 139"/>
                      <a:gd name="T33" fmla="*/ 0 h 119"/>
                      <a:gd name="T34" fmla="*/ 0 w 139"/>
                      <a:gd name="T35" fmla="*/ 0 h 119"/>
                      <a:gd name="T36" fmla="*/ 0 w 139"/>
                      <a:gd name="T37" fmla="*/ 0 h 119"/>
                      <a:gd name="T38" fmla="*/ 0 w 139"/>
                      <a:gd name="T39" fmla="*/ 0 h 119"/>
                      <a:gd name="T40" fmla="*/ 0 w 139"/>
                      <a:gd name="T41" fmla="*/ 0 h 119"/>
                      <a:gd name="T42" fmla="*/ 0 w 139"/>
                      <a:gd name="T43" fmla="*/ 0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9"/>
                      <a:gd name="T68" fmla="*/ 139 w 139"/>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9">
                        <a:moveTo>
                          <a:pt x="15" y="16"/>
                        </a:moveTo>
                        <a:lnTo>
                          <a:pt x="29" y="11"/>
                        </a:lnTo>
                        <a:lnTo>
                          <a:pt x="40" y="5"/>
                        </a:lnTo>
                        <a:lnTo>
                          <a:pt x="53" y="3"/>
                        </a:lnTo>
                        <a:lnTo>
                          <a:pt x="63" y="0"/>
                        </a:lnTo>
                        <a:lnTo>
                          <a:pt x="76" y="0"/>
                        </a:lnTo>
                        <a:lnTo>
                          <a:pt x="93" y="3"/>
                        </a:lnTo>
                        <a:lnTo>
                          <a:pt x="109" y="6"/>
                        </a:lnTo>
                        <a:lnTo>
                          <a:pt x="123" y="15"/>
                        </a:lnTo>
                        <a:lnTo>
                          <a:pt x="139" y="25"/>
                        </a:lnTo>
                        <a:lnTo>
                          <a:pt x="139" y="119"/>
                        </a:lnTo>
                        <a:lnTo>
                          <a:pt x="123" y="109"/>
                        </a:lnTo>
                        <a:lnTo>
                          <a:pt x="109" y="102"/>
                        </a:lnTo>
                        <a:lnTo>
                          <a:pt x="93" y="97"/>
                        </a:lnTo>
                        <a:lnTo>
                          <a:pt x="76" y="95"/>
                        </a:lnTo>
                        <a:lnTo>
                          <a:pt x="63" y="96"/>
                        </a:lnTo>
                        <a:lnTo>
                          <a:pt x="53" y="97"/>
                        </a:lnTo>
                        <a:lnTo>
                          <a:pt x="40" y="102"/>
                        </a:lnTo>
                        <a:lnTo>
                          <a:pt x="15" y="112"/>
                        </a:lnTo>
                        <a:lnTo>
                          <a:pt x="0" y="115"/>
                        </a:lnTo>
                        <a:lnTo>
                          <a:pt x="0" y="27"/>
                        </a:lnTo>
                        <a:lnTo>
                          <a:pt x="15" y="1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0" name="Freeform 36"/>
                  <p:cNvSpPr>
                    <a:spLocks/>
                  </p:cNvSpPr>
                  <p:nvPr/>
                </p:nvSpPr>
                <p:spPr bwMode="auto">
                  <a:xfrm>
                    <a:off x="1555" y="2851"/>
                    <a:ext cx="35" cy="29"/>
                  </a:xfrm>
                  <a:custGeom>
                    <a:avLst/>
                    <a:gdLst>
                      <a:gd name="T0" fmla="*/ 0 w 139"/>
                      <a:gd name="T1" fmla="*/ 0 h 117"/>
                      <a:gd name="T2" fmla="*/ 0 w 139"/>
                      <a:gd name="T3" fmla="*/ 0 h 117"/>
                      <a:gd name="T4" fmla="*/ 0 w 139"/>
                      <a:gd name="T5" fmla="*/ 0 h 117"/>
                      <a:gd name="T6" fmla="*/ 0 w 139"/>
                      <a:gd name="T7" fmla="*/ 0 h 117"/>
                      <a:gd name="T8" fmla="*/ 0 w 139"/>
                      <a:gd name="T9" fmla="*/ 0 h 117"/>
                      <a:gd name="T10" fmla="*/ 0 w 139"/>
                      <a:gd name="T11" fmla="*/ 0 h 117"/>
                      <a:gd name="T12" fmla="*/ 0 w 139"/>
                      <a:gd name="T13" fmla="*/ 0 h 117"/>
                      <a:gd name="T14" fmla="*/ 0 w 139"/>
                      <a:gd name="T15" fmla="*/ 0 h 117"/>
                      <a:gd name="T16" fmla="*/ 0 w 139"/>
                      <a:gd name="T17" fmla="*/ 0 h 117"/>
                      <a:gd name="T18" fmla="*/ 0 w 139"/>
                      <a:gd name="T19" fmla="*/ 0 h 117"/>
                      <a:gd name="T20" fmla="*/ 0 w 139"/>
                      <a:gd name="T21" fmla="*/ 0 h 117"/>
                      <a:gd name="T22" fmla="*/ 0 w 139"/>
                      <a:gd name="T23" fmla="*/ 0 h 117"/>
                      <a:gd name="T24" fmla="*/ 0 w 139"/>
                      <a:gd name="T25" fmla="*/ 0 h 117"/>
                      <a:gd name="T26" fmla="*/ 0 w 139"/>
                      <a:gd name="T27" fmla="*/ 0 h 117"/>
                      <a:gd name="T28" fmla="*/ 0 w 139"/>
                      <a:gd name="T29" fmla="*/ 0 h 117"/>
                      <a:gd name="T30" fmla="*/ 0 w 139"/>
                      <a:gd name="T31" fmla="*/ 0 h 117"/>
                      <a:gd name="T32" fmla="*/ 0 w 139"/>
                      <a:gd name="T33" fmla="*/ 0 h 117"/>
                      <a:gd name="T34" fmla="*/ 0 w 139"/>
                      <a:gd name="T35" fmla="*/ 0 h 117"/>
                      <a:gd name="T36" fmla="*/ 0 w 139"/>
                      <a:gd name="T37" fmla="*/ 0 h 117"/>
                      <a:gd name="T38" fmla="*/ 0 w 139"/>
                      <a:gd name="T39" fmla="*/ 0 h 117"/>
                      <a:gd name="T40" fmla="*/ 0 w 139"/>
                      <a:gd name="T41" fmla="*/ 0 h 117"/>
                      <a:gd name="T42" fmla="*/ 0 w 139"/>
                      <a:gd name="T43" fmla="*/ 0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7"/>
                      <a:gd name="T68" fmla="*/ 139 w 139"/>
                      <a:gd name="T69" fmla="*/ 117 h 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7">
                        <a:moveTo>
                          <a:pt x="15" y="15"/>
                        </a:moveTo>
                        <a:lnTo>
                          <a:pt x="29" y="11"/>
                        </a:lnTo>
                        <a:lnTo>
                          <a:pt x="40" y="6"/>
                        </a:lnTo>
                        <a:lnTo>
                          <a:pt x="53" y="3"/>
                        </a:lnTo>
                        <a:lnTo>
                          <a:pt x="63" y="1"/>
                        </a:lnTo>
                        <a:lnTo>
                          <a:pt x="76" y="0"/>
                        </a:lnTo>
                        <a:lnTo>
                          <a:pt x="93" y="3"/>
                        </a:lnTo>
                        <a:lnTo>
                          <a:pt x="109" y="6"/>
                        </a:lnTo>
                        <a:lnTo>
                          <a:pt x="123" y="15"/>
                        </a:lnTo>
                        <a:lnTo>
                          <a:pt x="139" y="23"/>
                        </a:lnTo>
                        <a:lnTo>
                          <a:pt x="139" y="117"/>
                        </a:lnTo>
                        <a:lnTo>
                          <a:pt x="123" y="107"/>
                        </a:lnTo>
                        <a:lnTo>
                          <a:pt x="109" y="99"/>
                        </a:lnTo>
                        <a:lnTo>
                          <a:pt x="93" y="95"/>
                        </a:lnTo>
                        <a:lnTo>
                          <a:pt x="76" y="94"/>
                        </a:lnTo>
                        <a:lnTo>
                          <a:pt x="63" y="94"/>
                        </a:lnTo>
                        <a:lnTo>
                          <a:pt x="53" y="95"/>
                        </a:lnTo>
                        <a:lnTo>
                          <a:pt x="40" y="99"/>
                        </a:lnTo>
                        <a:lnTo>
                          <a:pt x="15" y="110"/>
                        </a:lnTo>
                        <a:lnTo>
                          <a:pt x="0" y="115"/>
                        </a:lnTo>
                        <a:lnTo>
                          <a:pt x="0" y="25"/>
                        </a:lnTo>
                        <a:lnTo>
                          <a:pt x="15" y="1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1" name="Freeform 37"/>
                  <p:cNvSpPr>
                    <a:spLocks/>
                  </p:cNvSpPr>
                  <p:nvPr/>
                </p:nvSpPr>
                <p:spPr bwMode="auto">
                  <a:xfrm>
                    <a:off x="1555" y="2898"/>
                    <a:ext cx="35" cy="30"/>
                  </a:xfrm>
                  <a:custGeom>
                    <a:avLst/>
                    <a:gdLst>
                      <a:gd name="T0" fmla="*/ 0 w 139"/>
                      <a:gd name="T1" fmla="*/ 0 h 119"/>
                      <a:gd name="T2" fmla="*/ 0 w 139"/>
                      <a:gd name="T3" fmla="*/ 0 h 119"/>
                      <a:gd name="T4" fmla="*/ 0 w 139"/>
                      <a:gd name="T5" fmla="*/ 0 h 119"/>
                      <a:gd name="T6" fmla="*/ 0 w 139"/>
                      <a:gd name="T7" fmla="*/ 0 h 119"/>
                      <a:gd name="T8" fmla="*/ 0 w 139"/>
                      <a:gd name="T9" fmla="*/ 0 h 119"/>
                      <a:gd name="T10" fmla="*/ 0 w 139"/>
                      <a:gd name="T11" fmla="*/ 0 h 119"/>
                      <a:gd name="T12" fmla="*/ 0 w 139"/>
                      <a:gd name="T13" fmla="*/ 0 h 119"/>
                      <a:gd name="T14" fmla="*/ 0 w 139"/>
                      <a:gd name="T15" fmla="*/ 0 h 119"/>
                      <a:gd name="T16" fmla="*/ 0 w 139"/>
                      <a:gd name="T17" fmla="*/ 0 h 119"/>
                      <a:gd name="T18" fmla="*/ 0 w 139"/>
                      <a:gd name="T19" fmla="*/ 0 h 119"/>
                      <a:gd name="T20" fmla="*/ 0 w 139"/>
                      <a:gd name="T21" fmla="*/ 0 h 119"/>
                      <a:gd name="T22" fmla="*/ 0 w 139"/>
                      <a:gd name="T23" fmla="*/ 0 h 119"/>
                      <a:gd name="T24" fmla="*/ 0 w 139"/>
                      <a:gd name="T25" fmla="*/ 0 h 119"/>
                      <a:gd name="T26" fmla="*/ 0 w 139"/>
                      <a:gd name="T27" fmla="*/ 0 h 119"/>
                      <a:gd name="T28" fmla="*/ 0 w 139"/>
                      <a:gd name="T29" fmla="*/ 0 h 119"/>
                      <a:gd name="T30" fmla="*/ 0 w 139"/>
                      <a:gd name="T31" fmla="*/ 0 h 119"/>
                      <a:gd name="T32" fmla="*/ 0 w 139"/>
                      <a:gd name="T33" fmla="*/ 0 h 119"/>
                      <a:gd name="T34" fmla="*/ 0 w 139"/>
                      <a:gd name="T35" fmla="*/ 0 h 119"/>
                      <a:gd name="T36" fmla="*/ 0 w 139"/>
                      <a:gd name="T37" fmla="*/ 0 h 119"/>
                      <a:gd name="T38" fmla="*/ 0 w 139"/>
                      <a:gd name="T39" fmla="*/ 0 h 119"/>
                      <a:gd name="T40" fmla="*/ 0 w 139"/>
                      <a:gd name="T41" fmla="*/ 0 h 119"/>
                      <a:gd name="T42" fmla="*/ 0 w 139"/>
                      <a:gd name="T43" fmla="*/ 0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9"/>
                      <a:gd name="T68" fmla="*/ 139 w 139"/>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9">
                        <a:moveTo>
                          <a:pt x="15" y="16"/>
                        </a:moveTo>
                        <a:lnTo>
                          <a:pt x="29" y="12"/>
                        </a:lnTo>
                        <a:lnTo>
                          <a:pt x="40" y="6"/>
                        </a:lnTo>
                        <a:lnTo>
                          <a:pt x="53" y="4"/>
                        </a:lnTo>
                        <a:lnTo>
                          <a:pt x="63" y="0"/>
                        </a:lnTo>
                        <a:lnTo>
                          <a:pt x="76" y="0"/>
                        </a:lnTo>
                        <a:lnTo>
                          <a:pt x="93" y="4"/>
                        </a:lnTo>
                        <a:lnTo>
                          <a:pt x="109" y="7"/>
                        </a:lnTo>
                        <a:lnTo>
                          <a:pt x="123" y="16"/>
                        </a:lnTo>
                        <a:lnTo>
                          <a:pt x="139" y="24"/>
                        </a:lnTo>
                        <a:lnTo>
                          <a:pt x="139" y="119"/>
                        </a:lnTo>
                        <a:lnTo>
                          <a:pt x="123" y="109"/>
                        </a:lnTo>
                        <a:lnTo>
                          <a:pt x="109" y="103"/>
                        </a:lnTo>
                        <a:lnTo>
                          <a:pt x="93" y="97"/>
                        </a:lnTo>
                        <a:lnTo>
                          <a:pt x="76" y="96"/>
                        </a:lnTo>
                        <a:lnTo>
                          <a:pt x="63" y="96"/>
                        </a:lnTo>
                        <a:lnTo>
                          <a:pt x="53" y="97"/>
                        </a:lnTo>
                        <a:lnTo>
                          <a:pt x="40" y="103"/>
                        </a:lnTo>
                        <a:lnTo>
                          <a:pt x="15" y="110"/>
                        </a:lnTo>
                        <a:lnTo>
                          <a:pt x="0" y="116"/>
                        </a:lnTo>
                        <a:lnTo>
                          <a:pt x="0" y="26"/>
                        </a:lnTo>
                        <a:lnTo>
                          <a:pt x="15" y="1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2" name="Freeform 38"/>
                  <p:cNvSpPr>
                    <a:spLocks/>
                  </p:cNvSpPr>
                  <p:nvPr/>
                </p:nvSpPr>
                <p:spPr bwMode="auto">
                  <a:xfrm>
                    <a:off x="1555" y="2946"/>
                    <a:ext cx="35" cy="30"/>
                  </a:xfrm>
                  <a:custGeom>
                    <a:avLst/>
                    <a:gdLst>
                      <a:gd name="T0" fmla="*/ 0 w 139"/>
                      <a:gd name="T1" fmla="*/ 0 h 120"/>
                      <a:gd name="T2" fmla="*/ 0 w 139"/>
                      <a:gd name="T3" fmla="*/ 0 h 120"/>
                      <a:gd name="T4" fmla="*/ 0 w 139"/>
                      <a:gd name="T5" fmla="*/ 0 h 120"/>
                      <a:gd name="T6" fmla="*/ 0 w 139"/>
                      <a:gd name="T7" fmla="*/ 0 h 120"/>
                      <a:gd name="T8" fmla="*/ 0 w 139"/>
                      <a:gd name="T9" fmla="*/ 0 h 120"/>
                      <a:gd name="T10" fmla="*/ 0 w 139"/>
                      <a:gd name="T11" fmla="*/ 0 h 120"/>
                      <a:gd name="T12" fmla="*/ 0 w 139"/>
                      <a:gd name="T13" fmla="*/ 0 h 120"/>
                      <a:gd name="T14" fmla="*/ 0 w 139"/>
                      <a:gd name="T15" fmla="*/ 0 h 120"/>
                      <a:gd name="T16" fmla="*/ 0 w 139"/>
                      <a:gd name="T17" fmla="*/ 0 h 120"/>
                      <a:gd name="T18" fmla="*/ 0 w 139"/>
                      <a:gd name="T19" fmla="*/ 0 h 120"/>
                      <a:gd name="T20" fmla="*/ 0 w 139"/>
                      <a:gd name="T21" fmla="*/ 0 h 120"/>
                      <a:gd name="T22" fmla="*/ 0 w 139"/>
                      <a:gd name="T23" fmla="*/ 0 h 120"/>
                      <a:gd name="T24" fmla="*/ 0 w 139"/>
                      <a:gd name="T25" fmla="*/ 0 h 120"/>
                      <a:gd name="T26" fmla="*/ 0 w 139"/>
                      <a:gd name="T27" fmla="*/ 0 h 120"/>
                      <a:gd name="T28" fmla="*/ 0 w 139"/>
                      <a:gd name="T29" fmla="*/ 0 h 120"/>
                      <a:gd name="T30" fmla="*/ 0 w 139"/>
                      <a:gd name="T31" fmla="*/ 0 h 120"/>
                      <a:gd name="T32" fmla="*/ 0 w 139"/>
                      <a:gd name="T33" fmla="*/ 0 h 120"/>
                      <a:gd name="T34" fmla="*/ 0 w 139"/>
                      <a:gd name="T35" fmla="*/ 0 h 120"/>
                      <a:gd name="T36" fmla="*/ 0 w 139"/>
                      <a:gd name="T37" fmla="*/ 0 h 120"/>
                      <a:gd name="T38" fmla="*/ 0 w 139"/>
                      <a:gd name="T39" fmla="*/ 0 h 120"/>
                      <a:gd name="T40" fmla="*/ 0 w 139"/>
                      <a:gd name="T41" fmla="*/ 0 h 120"/>
                      <a:gd name="T42" fmla="*/ 0 w 139"/>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20"/>
                      <a:gd name="T68" fmla="*/ 139 w 139"/>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20">
                        <a:moveTo>
                          <a:pt x="15" y="16"/>
                        </a:moveTo>
                        <a:lnTo>
                          <a:pt x="29" y="10"/>
                        </a:lnTo>
                        <a:lnTo>
                          <a:pt x="40" y="7"/>
                        </a:lnTo>
                        <a:lnTo>
                          <a:pt x="53" y="4"/>
                        </a:lnTo>
                        <a:lnTo>
                          <a:pt x="63" y="1"/>
                        </a:lnTo>
                        <a:lnTo>
                          <a:pt x="76" y="0"/>
                        </a:lnTo>
                        <a:lnTo>
                          <a:pt x="93" y="1"/>
                        </a:lnTo>
                        <a:lnTo>
                          <a:pt x="109" y="7"/>
                        </a:lnTo>
                        <a:lnTo>
                          <a:pt x="123" y="15"/>
                        </a:lnTo>
                        <a:lnTo>
                          <a:pt x="139" y="25"/>
                        </a:lnTo>
                        <a:lnTo>
                          <a:pt x="139" y="120"/>
                        </a:lnTo>
                        <a:lnTo>
                          <a:pt x="123" y="110"/>
                        </a:lnTo>
                        <a:lnTo>
                          <a:pt x="109" y="101"/>
                        </a:lnTo>
                        <a:lnTo>
                          <a:pt x="93" y="98"/>
                        </a:lnTo>
                        <a:lnTo>
                          <a:pt x="76" y="94"/>
                        </a:lnTo>
                        <a:lnTo>
                          <a:pt x="63" y="96"/>
                        </a:lnTo>
                        <a:lnTo>
                          <a:pt x="53" y="98"/>
                        </a:lnTo>
                        <a:lnTo>
                          <a:pt x="40" y="101"/>
                        </a:lnTo>
                        <a:lnTo>
                          <a:pt x="15" y="111"/>
                        </a:lnTo>
                        <a:lnTo>
                          <a:pt x="0" y="116"/>
                        </a:lnTo>
                        <a:lnTo>
                          <a:pt x="0" y="25"/>
                        </a:lnTo>
                        <a:lnTo>
                          <a:pt x="15" y="1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3" name="Freeform 39"/>
                  <p:cNvSpPr>
                    <a:spLocks/>
                  </p:cNvSpPr>
                  <p:nvPr/>
                </p:nvSpPr>
                <p:spPr bwMode="auto">
                  <a:xfrm>
                    <a:off x="1555" y="2994"/>
                    <a:ext cx="35" cy="30"/>
                  </a:xfrm>
                  <a:custGeom>
                    <a:avLst/>
                    <a:gdLst>
                      <a:gd name="T0" fmla="*/ 0 w 139"/>
                      <a:gd name="T1" fmla="*/ 0 h 119"/>
                      <a:gd name="T2" fmla="*/ 0 w 139"/>
                      <a:gd name="T3" fmla="*/ 0 h 119"/>
                      <a:gd name="T4" fmla="*/ 0 w 139"/>
                      <a:gd name="T5" fmla="*/ 0 h 119"/>
                      <a:gd name="T6" fmla="*/ 0 w 139"/>
                      <a:gd name="T7" fmla="*/ 0 h 119"/>
                      <a:gd name="T8" fmla="*/ 0 w 139"/>
                      <a:gd name="T9" fmla="*/ 0 h 119"/>
                      <a:gd name="T10" fmla="*/ 0 w 139"/>
                      <a:gd name="T11" fmla="*/ 0 h 119"/>
                      <a:gd name="T12" fmla="*/ 0 w 139"/>
                      <a:gd name="T13" fmla="*/ 0 h 119"/>
                      <a:gd name="T14" fmla="*/ 0 w 139"/>
                      <a:gd name="T15" fmla="*/ 0 h 119"/>
                      <a:gd name="T16" fmla="*/ 0 w 139"/>
                      <a:gd name="T17" fmla="*/ 0 h 119"/>
                      <a:gd name="T18" fmla="*/ 0 w 139"/>
                      <a:gd name="T19" fmla="*/ 0 h 119"/>
                      <a:gd name="T20" fmla="*/ 0 w 139"/>
                      <a:gd name="T21" fmla="*/ 0 h 119"/>
                      <a:gd name="T22" fmla="*/ 0 w 139"/>
                      <a:gd name="T23" fmla="*/ 0 h 119"/>
                      <a:gd name="T24" fmla="*/ 0 w 139"/>
                      <a:gd name="T25" fmla="*/ 0 h 119"/>
                      <a:gd name="T26" fmla="*/ 0 w 139"/>
                      <a:gd name="T27" fmla="*/ 0 h 119"/>
                      <a:gd name="T28" fmla="*/ 0 w 139"/>
                      <a:gd name="T29" fmla="*/ 0 h 119"/>
                      <a:gd name="T30" fmla="*/ 0 w 139"/>
                      <a:gd name="T31" fmla="*/ 0 h 119"/>
                      <a:gd name="T32" fmla="*/ 0 w 139"/>
                      <a:gd name="T33" fmla="*/ 0 h 119"/>
                      <a:gd name="T34" fmla="*/ 0 w 139"/>
                      <a:gd name="T35" fmla="*/ 0 h 119"/>
                      <a:gd name="T36" fmla="*/ 0 w 139"/>
                      <a:gd name="T37" fmla="*/ 0 h 119"/>
                      <a:gd name="T38" fmla="*/ 0 w 139"/>
                      <a:gd name="T39" fmla="*/ 0 h 119"/>
                      <a:gd name="T40" fmla="*/ 0 w 139"/>
                      <a:gd name="T41" fmla="*/ 0 h 119"/>
                      <a:gd name="T42" fmla="*/ 0 w 139"/>
                      <a:gd name="T43" fmla="*/ 0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9"/>
                      <a:gd name="T68" fmla="*/ 139 w 139"/>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9">
                        <a:moveTo>
                          <a:pt x="15" y="17"/>
                        </a:moveTo>
                        <a:lnTo>
                          <a:pt x="29" y="11"/>
                        </a:lnTo>
                        <a:lnTo>
                          <a:pt x="40" y="7"/>
                        </a:lnTo>
                        <a:lnTo>
                          <a:pt x="53" y="5"/>
                        </a:lnTo>
                        <a:lnTo>
                          <a:pt x="63" y="3"/>
                        </a:lnTo>
                        <a:lnTo>
                          <a:pt x="76" y="0"/>
                        </a:lnTo>
                        <a:lnTo>
                          <a:pt x="93" y="5"/>
                        </a:lnTo>
                        <a:lnTo>
                          <a:pt x="109" y="7"/>
                        </a:lnTo>
                        <a:lnTo>
                          <a:pt x="123" y="16"/>
                        </a:lnTo>
                        <a:lnTo>
                          <a:pt x="139" y="26"/>
                        </a:lnTo>
                        <a:lnTo>
                          <a:pt x="139" y="119"/>
                        </a:lnTo>
                        <a:lnTo>
                          <a:pt x="123" y="110"/>
                        </a:lnTo>
                        <a:lnTo>
                          <a:pt x="109" y="102"/>
                        </a:lnTo>
                        <a:lnTo>
                          <a:pt x="93" y="97"/>
                        </a:lnTo>
                        <a:lnTo>
                          <a:pt x="76" y="95"/>
                        </a:lnTo>
                        <a:lnTo>
                          <a:pt x="63" y="97"/>
                        </a:lnTo>
                        <a:lnTo>
                          <a:pt x="53" y="98"/>
                        </a:lnTo>
                        <a:lnTo>
                          <a:pt x="40" y="102"/>
                        </a:lnTo>
                        <a:lnTo>
                          <a:pt x="15" y="110"/>
                        </a:lnTo>
                        <a:lnTo>
                          <a:pt x="0" y="118"/>
                        </a:lnTo>
                        <a:lnTo>
                          <a:pt x="0" y="26"/>
                        </a:lnTo>
                        <a:lnTo>
                          <a:pt x="15" y="1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4" name="Freeform 40"/>
                  <p:cNvSpPr>
                    <a:spLocks/>
                  </p:cNvSpPr>
                  <p:nvPr/>
                </p:nvSpPr>
                <p:spPr bwMode="auto">
                  <a:xfrm>
                    <a:off x="1555" y="3042"/>
                    <a:ext cx="35" cy="30"/>
                  </a:xfrm>
                  <a:custGeom>
                    <a:avLst/>
                    <a:gdLst>
                      <a:gd name="T0" fmla="*/ 0 w 139"/>
                      <a:gd name="T1" fmla="*/ 0 h 119"/>
                      <a:gd name="T2" fmla="*/ 0 w 139"/>
                      <a:gd name="T3" fmla="*/ 0 h 119"/>
                      <a:gd name="T4" fmla="*/ 0 w 139"/>
                      <a:gd name="T5" fmla="*/ 0 h 119"/>
                      <a:gd name="T6" fmla="*/ 0 w 139"/>
                      <a:gd name="T7" fmla="*/ 0 h 119"/>
                      <a:gd name="T8" fmla="*/ 0 w 139"/>
                      <a:gd name="T9" fmla="*/ 0 h 119"/>
                      <a:gd name="T10" fmla="*/ 0 w 139"/>
                      <a:gd name="T11" fmla="*/ 0 h 119"/>
                      <a:gd name="T12" fmla="*/ 0 w 139"/>
                      <a:gd name="T13" fmla="*/ 0 h 119"/>
                      <a:gd name="T14" fmla="*/ 0 w 139"/>
                      <a:gd name="T15" fmla="*/ 0 h 119"/>
                      <a:gd name="T16" fmla="*/ 0 w 139"/>
                      <a:gd name="T17" fmla="*/ 0 h 119"/>
                      <a:gd name="T18" fmla="*/ 0 w 139"/>
                      <a:gd name="T19" fmla="*/ 0 h 119"/>
                      <a:gd name="T20" fmla="*/ 0 w 139"/>
                      <a:gd name="T21" fmla="*/ 0 h 119"/>
                      <a:gd name="T22" fmla="*/ 0 w 139"/>
                      <a:gd name="T23" fmla="*/ 0 h 119"/>
                      <a:gd name="T24" fmla="*/ 0 w 139"/>
                      <a:gd name="T25" fmla="*/ 0 h 119"/>
                      <a:gd name="T26" fmla="*/ 0 w 139"/>
                      <a:gd name="T27" fmla="*/ 0 h 119"/>
                      <a:gd name="T28" fmla="*/ 0 w 139"/>
                      <a:gd name="T29" fmla="*/ 0 h 119"/>
                      <a:gd name="T30" fmla="*/ 0 w 139"/>
                      <a:gd name="T31" fmla="*/ 0 h 119"/>
                      <a:gd name="T32" fmla="*/ 0 w 139"/>
                      <a:gd name="T33" fmla="*/ 0 h 119"/>
                      <a:gd name="T34" fmla="*/ 0 w 139"/>
                      <a:gd name="T35" fmla="*/ 0 h 119"/>
                      <a:gd name="T36" fmla="*/ 0 w 139"/>
                      <a:gd name="T37" fmla="*/ 0 h 119"/>
                      <a:gd name="T38" fmla="*/ 0 w 139"/>
                      <a:gd name="T39" fmla="*/ 0 h 119"/>
                      <a:gd name="T40" fmla="*/ 0 w 139"/>
                      <a:gd name="T41" fmla="*/ 0 h 119"/>
                      <a:gd name="T42" fmla="*/ 0 w 139"/>
                      <a:gd name="T43" fmla="*/ 0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9"/>
                      <a:gd name="T68" fmla="*/ 139 w 139"/>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9">
                        <a:moveTo>
                          <a:pt x="15" y="16"/>
                        </a:moveTo>
                        <a:lnTo>
                          <a:pt x="29" y="10"/>
                        </a:lnTo>
                        <a:lnTo>
                          <a:pt x="40" y="6"/>
                        </a:lnTo>
                        <a:lnTo>
                          <a:pt x="53" y="1"/>
                        </a:lnTo>
                        <a:lnTo>
                          <a:pt x="63" y="0"/>
                        </a:lnTo>
                        <a:lnTo>
                          <a:pt x="76" y="0"/>
                        </a:lnTo>
                        <a:lnTo>
                          <a:pt x="93" y="1"/>
                        </a:lnTo>
                        <a:lnTo>
                          <a:pt x="109" y="6"/>
                        </a:lnTo>
                        <a:lnTo>
                          <a:pt x="123" y="12"/>
                        </a:lnTo>
                        <a:lnTo>
                          <a:pt x="139" y="24"/>
                        </a:lnTo>
                        <a:lnTo>
                          <a:pt x="139" y="119"/>
                        </a:lnTo>
                        <a:lnTo>
                          <a:pt x="123" y="108"/>
                        </a:lnTo>
                        <a:lnTo>
                          <a:pt x="109" y="101"/>
                        </a:lnTo>
                        <a:lnTo>
                          <a:pt x="93" y="97"/>
                        </a:lnTo>
                        <a:lnTo>
                          <a:pt x="76" y="93"/>
                        </a:lnTo>
                        <a:lnTo>
                          <a:pt x="63" y="95"/>
                        </a:lnTo>
                        <a:lnTo>
                          <a:pt x="53" y="97"/>
                        </a:lnTo>
                        <a:lnTo>
                          <a:pt x="40" y="99"/>
                        </a:lnTo>
                        <a:lnTo>
                          <a:pt x="15" y="109"/>
                        </a:lnTo>
                        <a:lnTo>
                          <a:pt x="0" y="116"/>
                        </a:lnTo>
                        <a:lnTo>
                          <a:pt x="0" y="24"/>
                        </a:lnTo>
                        <a:lnTo>
                          <a:pt x="15" y="1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5" name="Freeform 41"/>
                  <p:cNvSpPr>
                    <a:spLocks/>
                  </p:cNvSpPr>
                  <p:nvPr/>
                </p:nvSpPr>
                <p:spPr bwMode="auto">
                  <a:xfrm>
                    <a:off x="1555" y="3089"/>
                    <a:ext cx="35" cy="30"/>
                  </a:xfrm>
                  <a:custGeom>
                    <a:avLst/>
                    <a:gdLst>
                      <a:gd name="T0" fmla="*/ 0 w 139"/>
                      <a:gd name="T1" fmla="*/ 0 h 119"/>
                      <a:gd name="T2" fmla="*/ 0 w 139"/>
                      <a:gd name="T3" fmla="*/ 0 h 119"/>
                      <a:gd name="T4" fmla="*/ 0 w 139"/>
                      <a:gd name="T5" fmla="*/ 0 h 119"/>
                      <a:gd name="T6" fmla="*/ 0 w 139"/>
                      <a:gd name="T7" fmla="*/ 0 h 119"/>
                      <a:gd name="T8" fmla="*/ 0 w 139"/>
                      <a:gd name="T9" fmla="*/ 0 h 119"/>
                      <a:gd name="T10" fmla="*/ 0 w 139"/>
                      <a:gd name="T11" fmla="*/ 0 h 119"/>
                      <a:gd name="T12" fmla="*/ 0 w 139"/>
                      <a:gd name="T13" fmla="*/ 0 h 119"/>
                      <a:gd name="T14" fmla="*/ 0 w 139"/>
                      <a:gd name="T15" fmla="*/ 0 h 119"/>
                      <a:gd name="T16" fmla="*/ 0 w 139"/>
                      <a:gd name="T17" fmla="*/ 0 h 119"/>
                      <a:gd name="T18" fmla="*/ 0 w 139"/>
                      <a:gd name="T19" fmla="*/ 0 h 119"/>
                      <a:gd name="T20" fmla="*/ 0 w 139"/>
                      <a:gd name="T21" fmla="*/ 0 h 119"/>
                      <a:gd name="T22" fmla="*/ 0 w 139"/>
                      <a:gd name="T23" fmla="*/ 0 h 119"/>
                      <a:gd name="T24" fmla="*/ 0 w 139"/>
                      <a:gd name="T25" fmla="*/ 0 h 119"/>
                      <a:gd name="T26" fmla="*/ 0 w 139"/>
                      <a:gd name="T27" fmla="*/ 0 h 119"/>
                      <a:gd name="T28" fmla="*/ 0 w 139"/>
                      <a:gd name="T29" fmla="*/ 0 h 119"/>
                      <a:gd name="T30" fmla="*/ 0 w 139"/>
                      <a:gd name="T31" fmla="*/ 0 h 119"/>
                      <a:gd name="T32" fmla="*/ 0 w 139"/>
                      <a:gd name="T33" fmla="*/ 0 h 119"/>
                      <a:gd name="T34" fmla="*/ 0 w 139"/>
                      <a:gd name="T35" fmla="*/ 0 h 119"/>
                      <a:gd name="T36" fmla="*/ 0 w 139"/>
                      <a:gd name="T37" fmla="*/ 0 h 119"/>
                      <a:gd name="T38" fmla="*/ 0 w 139"/>
                      <a:gd name="T39" fmla="*/ 0 h 119"/>
                      <a:gd name="T40" fmla="*/ 0 w 139"/>
                      <a:gd name="T41" fmla="*/ 0 h 119"/>
                      <a:gd name="T42" fmla="*/ 0 w 139"/>
                      <a:gd name="T43" fmla="*/ 0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9"/>
                      <a:gd name="T68" fmla="*/ 139 w 139"/>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9">
                        <a:moveTo>
                          <a:pt x="15" y="17"/>
                        </a:moveTo>
                        <a:lnTo>
                          <a:pt x="29" y="10"/>
                        </a:lnTo>
                        <a:lnTo>
                          <a:pt x="40" y="7"/>
                        </a:lnTo>
                        <a:lnTo>
                          <a:pt x="53" y="3"/>
                        </a:lnTo>
                        <a:lnTo>
                          <a:pt x="63" y="1"/>
                        </a:lnTo>
                        <a:lnTo>
                          <a:pt x="76" y="0"/>
                        </a:lnTo>
                        <a:lnTo>
                          <a:pt x="93" y="3"/>
                        </a:lnTo>
                        <a:lnTo>
                          <a:pt x="109" y="7"/>
                        </a:lnTo>
                        <a:lnTo>
                          <a:pt x="123" y="14"/>
                        </a:lnTo>
                        <a:lnTo>
                          <a:pt x="139" y="23"/>
                        </a:lnTo>
                        <a:lnTo>
                          <a:pt x="139" y="119"/>
                        </a:lnTo>
                        <a:lnTo>
                          <a:pt x="123" y="110"/>
                        </a:lnTo>
                        <a:lnTo>
                          <a:pt x="109" y="101"/>
                        </a:lnTo>
                        <a:lnTo>
                          <a:pt x="93" y="96"/>
                        </a:lnTo>
                        <a:lnTo>
                          <a:pt x="76" y="95"/>
                        </a:lnTo>
                        <a:lnTo>
                          <a:pt x="63" y="95"/>
                        </a:lnTo>
                        <a:lnTo>
                          <a:pt x="53" y="97"/>
                        </a:lnTo>
                        <a:lnTo>
                          <a:pt x="40" y="101"/>
                        </a:lnTo>
                        <a:lnTo>
                          <a:pt x="15" y="112"/>
                        </a:lnTo>
                        <a:lnTo>
                          <a:pt x="0" y="115"/>
                        </a:lnTo>
                        <a:lnTo>
                          <a:pt x="0" y="26"/>
                        </a:lnTo>
                        <a:lnTo>
                          <a:pt x="15" y="1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6" name="Freeform 42"/>
                  <p:cNvSpPr>
                    <a:spLocks/>
                  </p:cNvSpPr>
                  <p:nvPr/>
                </p:nvSpPr>
                <p:spPr bwMode="auto">
                  <a:xfrm>
                    <a:off x="1555" y="3137"/>
                    <a:ext cx="35" cy="30"/>
                  </a:xfrm>
                  <a:custGeom>
                    <a:avLst/>
                    <a:gdLst>
                      <a:gd name="T0" fmla="*/ 0 w 139"/>
                      <a:gd name="T1" fmla="*/ 0 h 118"/>
                      <a:gd name="T2" fmla="*/ 0 w 139"/>
                      <a:gd name="T3" fmla="*/ 0 h 118"/>
                      <a:gd name="T4" fmla="*/ 0 w 139"/>
                      <a:gd name="T5" fmla="*/ 0 h 118"/>
                      <a:gd name="T6" fmla="*/ 0 w 139"/>
                      <a:gd name="T7" fmla="*/ 0 h 118"/>
                      <a:gd name="T8" fmla="*/ 0 w 139"/>
                      <a:gd name="T9" fmla="*/ 0 h 118"/>
                      <a:gd name="T10" fmla="*/ 0 w 139"/>
                      <a:gd name="T11" fmla="*/ 0 h 118"/>
                      <a:gd name="T12" fmla="*/ 0 w 139"/>
                      <a:gd name="T13" fmla="*/ 0 h 118"/>
                      <a:gd name="T14" fmla="*/ 0 w 139"/>
                      <a:gd name="T15" fmla="*/ 0 h 118"/>
                      <a:gd name="T16" fmla="*/ 0 w 139"/>
                      <a:gd name="T17" fmla="*/ 0 h 118"/>
                      <a:gd name="T18" fmla="*/ 0 w 139"/>
                      <a:gd name="T19" fmla="*/ 0 h 118"/>
                      <a:gd name="T20" fmla="*/ 0 w 139"/>
                      <a:gd name="T21" fmla="*/ 0 h 118"/>
                      <a:gd name="T22" fmla="*/ 0 w 139"/>
                      <a:gd name="T23" fmla="*/ 0 h 118"/>
                      <a:gd name="T24" fmla="*/ 0 w 139"/>
                      <a:gd name="T25" fmla="*/ 0 h 118"/>
                      <a:gd name="T26" fmla="*/ 0 w 139"/>
                      <a:gd name="T27" fmla="*/ 0 h 118"/>
                      <a:gd name="T28" fmla="*/ 0 w 139"/>
                      <a:gd name="T29" fmla="*/ 0 h 118"/>
                      <a:gd name="T30" fmla="*/ 0 w 139"/>
                      <a:gd name="T31" fmla="*/ 0 h 118"/>
                      <a:gd name="T32" fmla="*/ 0 w 139"/>
                      <a:gd name="T33" fmla="*/ 0 h 118"/>
                      <a:gd name="T34" fmla="*/ 0 w 139"/>
                      <a:gd name="T35" fmla="*/ 0 h 118"/>
                      <a:gd name="T36" fmla="*/ 0 w 139"/>
                      <a:gd name="T37" fmla="*/ 0 h 118"/>
                      <a:gd name="T38" fmla="*/ 0 w 139"/>
                      <a:gd name="T39" fmla="*/ 0 h 118"/>
                      <a:gd name="T40" fmla="*/ 0 w 139"/>
                      <a:gd name="T41" fmla="*/ 0 h 118"/>
                      <a:gd name="T42" fmla="*/ 0 w 139"/>
                      <a:gd name="T43" fmla="*/ 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8"/>
                      <a:gd name="T68" fmla="*/ 139 w 139"/>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8">
                        <a:moveTo>
                          <a:pt x="15" y="15"/>
                        </a:moveTo>
                        <a:lnTo>
                          <a:pt x="29" y="10"/>
                        </a:lnTo>
                        <a:lnTo>
                          <a:pt x="40" y="5"/>
                        </a:lnTo>
                        <a:lnTo>
                          <a:pt x="53" y="4"/>
                        </a:lnTo>
                        <a:lnTo>
                          <a:pt x="63" y="1"/>
                        </a:lnTo>
                        <a:lnTo>
                          <a:pt x="76" y="0"/>
                        </a:lnTo>
                        <a:lnTo>
                          <a:pt x="93" y="3"/>
                        </a:lnTo>
                        <a:lnTo>
                          <a:pt x="109" y="5"/>
                        </a:lnTo>
                        <a:lnTo>
                          <a:pt x="123" y="15"/>
                        </a:lnTo>
                        <a:lnTo>
                          <a:pt x="139" y="26"/>
                        </a:lnTo>
                        <a:lnTo>
                          <a:pt x="139" y="118"/>
                        </a:lnTo>
                        <a:lnTo>
                          <a:pt x="123" y="106"/>
                        </a:lnTo>
                        <a:lnTo>
                          <a:pt x="109" y="100"/>
                        </a:lnTo>
                        <a:lnTo>
                          <a:pt x="93" y="96"/>
                        </a:lnTo>
                        <a:lnTo>
                          <a:pt x="76" y="93"/>
                        </a:lnTo>
                        <a:lnTo>
                          <a:pt x="63" y="95"/>
                        </a:lnTo>
                        <a:lnTo>
                          <a:pt x="53" y="96"/>
                        </a:lnTo>
                        <a:lnTo>
                          <a:pt x="40" y="100"/>
                        </a:lnTo>
                        <a:lnTo>
                          <a:pt x="15" y="110"/>
                        </a:lnTo>
                        <a:lnTo>
                          <a:pt x="0" y="115"/>
                        </a:lnTo>
                        <a:lnTo>
                          <a:pt x="0" y="26"/>
                        </a:lnTo>
                        <a:lnTo>
                          <a:pt x="15" y="1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7" name="Freeform 43"/>
                  <p:cNvSpPr>
                    <a:spLocks/>
                  </p:cNvSpPr>
                  <p:nvPr/>
                </p:nvSpPr>
                <p:spPr bwMode="auto">
                  <a:xfrm>
                    <a:off x="1555" y="3185"/>
                    <a:ext cx="35" cy="30"/>
                  </a:xfrm>
                  <a:custGeom>
                    <a:avLst/>
                    <a:gdLst>
                      <a:gd name="T0" fmla="*/ 0 w 139"/>
                      <a:gd name="T1" fmla="*/ 0 h 120"/>
                      <a:gd name="T2" fmla="*/ 0 w 139"/>
                      <a:gd name="T3" fmla="*/ 0 h 120"/>
                      <a:gd name="T4" fmla="*/ 0 w 139"/>
                      <a:gd name="T5" fmla="*/ 0 h 120"/>
                      <a:gd name="T6" fmla="*/ 0 w 139"/>
                      <a:gd name="T7" fmla="*/ 0 h 120"/>
                      <a:gd name="T8" fmla="*/ 0 w 139"/>
                      <a:gd name="T9" fmla="*/ 0 h 120"/>
                      <a:gd name="T10" fmla="*/ 0 w 139"/>
                      <a:gd name="T11" fmla="*/ 0 h 120"/>
                      <a:gd name="T12" fmla="*/ 0 w 139"/>
                      <a:gd name="T13" fmla="*/ 0 h 120"/>
                      <a:gd name="T14" fmla="*/ 0 w 139"/>
                      <a:gd name="T15" fmla="*/ 0 h 120"/>
                      <a:gd name="T16" fmla="*/ 0 w 139"/>
                      <a:gd name="T17" fmla="*/ 0 h 120"/>
                      <a:gd name="T18" fmla="*/ 0 w 139"/>
                      <a:gd name="T19" fmla="*/ 0 h 120"/>
                      <a:gd name="T20" fmla="*/ 0 w 139"/>
                      <a:gd name="T21" fmla="*/ 0 h 120"/>
                      <a:gd name="T22" fmla="*/ 0 w 139"/>
                      <a:gd name="T23" fmla="*/ 0 h 120"/>
                      <a:gd name="T24" fmla="*/ 0 w 139"/>
                      <a:gd name="T25" fmla="*/ 0 h 120"/>
                      <a:gd name="T26" fmla="*/ 0 w 139"/>
                      <a:gd name="T27" fmla="*/ 0 h 120"/>
                      <a:gd name="T28" fmla="*/ 0 w 139"/>
                      <a:gd name="T29" fmla="*/ 0 h 120"/>
                      <a:gd name="T30" fmla="*/ 0 w 139"/>
                      <a:gd name="T31" fmla="*/ 0 h 120"/>
                      <a:gd name="T32" fmla="*/ 0 w 139"/>
                      <a:gd name="T33" fmla="*/ 0 h 120"/>
                      <a:gd name="T34" fmla="*/ 0 w 139"/>
                      <a:gd name="T35" fmla="*/ 0 h 120"/>
                      <a:gd name="T36" fmla="*/ 0 w 139"/>
                      <a:gd name="T37" fmla="*/ 0 h 120"/>
                      <a:gd name="T38" fmla="*/ 0 w 139"/>
                      <a:gd name="T39" fmla="*/ 0 h 120"/>
                      <a:gd name="T40" fmla="*/ 0 w 139"/>
                      <a:gd name="T41" fmla="*/ 0 h 120"/>
                      <a:gd name="T42" fmla="*/ 0 w 139"/>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20"/>
                      <a:gd name="T68" fmla="*/ 139 w 139"/>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20">
                        <a:moveTo>
                          <a:pt x="15" y="15"/>
                        </a:moveTo>
                        <a:lnTo>
                          <a:pt x="29" y="11"/>
                        </a:lnTo>
                        <a:lnTo>
                          <a:pt x="40" y="5"/>
                        </a:lnTo>
                        <a:lnTo>
                          <a:pt x="53" y="1"/>
                        </a:lnTo>
                        <a:lnTo>
                          <a:pt x="63" y="1"/>
                        </a:lnTo>
                        <a:lnTo>
                          <a:pt x="76" y="0"/>
                        </a:lnTo>
                        <a:lnTo>
                          <a:pt x="93" y="1"/>
                        </a:lnTo>
                        <a:lnTo>
                          <a:pt x="109" y="6"/>
                        </a:lnTo>
                        <a:lnTo>
                          <a:pt x="123" y="14"/>
                        </a:lnTo>
                        <a:lnTo>
                          <a:pt x="139" y="22"/>
                        </a:lnTo>
                        <a:lnTo>
                          <a:pt x="139" y="120"/>
                        </a:lnTo>
                        <a:lnTo>
                          <a:pt x="123" y="110"/>
                        </a:lnTo>
                        <a:lnTo>
                          <a:pt x="109" y="101"/>
                        </a:lnTo>
                        <a:lnTo>
                          <a:pt x="93" y="97"/>
                        </a:lnTo>
                        <a:lnTo>
                          <a:pt x="76" y="94"/>
                        </a:lnTo>
                        <a:lnTo>
                          <a:pt x="63" y="94"/>
                        </a:lnTo>
                        <a:lnTo>
                          <a:pt x="53" y="98"/>
                        </a:lnTo>
                        <a:lnTo>
                          <a:pt x="40" y="101"/>
                        </a:lnTo>
                        <a:lnTo>
                          <a:pt x="15" y="111"/>
                        </a:lnTo>
                        <a:lnTo>
                          <a:pt x="0" y="115"/>
                        </a:lnTo>
                        <a:lnTo>
                          <a:pt x="0" y="25"/>
                        </a:lnTo>
                        <a:lnTo>
                          <a:pt x="15" y="1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8" name="Freeform 44"/>
                  <p:cNvSpPr>
                    <a:spLocks/>
                  </p:cNvSpPr>
                  <p:nvPr/>
                </p:nvSpPr>
                <p:spPr bwMode="auto">
                  <a:xfrm>
                    <a:off x="1555" y="3233"/>
                    <a:ext cx="35" cy="29"/>
                  </a:xfrm>
                  <a:custGeom>
                    <a:avLst/>
                    <a:gdLst>
                      <a:gd name="T0" fmla="*/ 0 w 139"/>
                      <a:gd name="T1" fmla="*/ 0 h 117"/>
                      <a:gd name="T2" fmla="*/ 0 w 139"/>
                      <a:gd name="T3" fmla="*/ 0 h 117"/>
                      <a:gd name="T4" fmla="*/ 0 w 139"/>
                      <a:gd name="T5" fmla="*/ 0 h 117"/>
                      <a:gd name="T6" fmla="*/ 0 w 139"/>
                      <a:gd name="T7" fmla="*/ 0 h 117"/>
                      <a:gd name="T8" fmla="*/ 0 w 139"/>
                      <a:gd name="T9" fmla="*/ 0 h 117"/>
                      <a:gd name="T10" fmla="*/ 0 w 139"/>
                      <a:gd name="T11" fmla="*/ 0 h 117"/>
                      <a:gd name="T12" fmla="*/ 0 w 139"/>
                      <a:gd name="T13" fmla="*/ 0 h 117"/>
                      <a:gd name="T14" fmla="*/ 0 w 139"/>
                      <a:gd name="T15" fmla="*/ 0 h 117"/>
                      <a:gd name="T16" fmla="*/ 0 w 139"/>
                      <a:gd name="T17" fmla="*/ 0 h 117"/>
                      <a:gd name="T18" fmla="*/ 0 w 139"/>
                      <a:gd name="T19" fmla="*/ 0 h 117"/>
                      <a:gd name="T20" fmla="*/ 0 w 139"/>
                      <a:gd name="T21" fmla="*/ 0 h 117"/>
                      <a:gd name="T22" fmla="*/ 0 w 139"/>
                      <a:gd name="T23" fmla="*/ 0 h 117"/>
                      <a:gd name="T24" fmla="*/ 0 w 139"/>
                      <a:gd name="T25" fmla="*/ 0 h 117"/>
                      <a:gd name="T26" fmla="*/ 0 w 139"/>
                      <a:gd name="T27" fmla="*/ 0 h 117"/>
                      <a:gd name="T28" fmla="*/ 0 w 139"/>
                      <a:gd name="T29" fmla="*/ 0 h 117"/>
                      <a:gd name="T30" fmla="*/ 0 w 139"/>
                      <a:gd name="T31" fmla="*/ 0 h 117"/>
                      <a:gd name="T32" fmla="*/ 0 w 139"/>
                      <a:gd name="T33" fmla="*/ 0 h 117"/>
                      <a:gd name="T34" fmla="*/ 0 w 139"/>
                      <a:gd name="T35" fmla="*/ 0 h 117"/>
                      <a:gd name="T36" fmla="*/ 0 w 139"/>
                      <a:gd name="T37" fmla="*/ 0 h 117"/>
                      <a:gd name="T38" fmla="*/ 0 w 139"/>
                      <a:gd name="T39" fmla="*/ 0 h 117"/>
                      <a:gd name="T40" fmla="*/ 0 w 139"/>
                      <a:gd name="T41" fmla="*/ 0 h 117"/>
                      <a:gd name="T42" fmla="*/ 0 w 139"/>
                      <a:gd name="T43" fmla="*/ 0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7"/>
                      <a:gd name="T68" fmla="*/ 139 w 139"/>
                      <a:gd name="T69" fmla="*/ 117 h 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7">
                        <a:moveTo>
                          <a:pt x="15" y="16"/>
                        </a:moveTo>
                        <a:lnTo>
                          <a:pt x="29" y="11"/>
                        </a:lnTo>
                        <a:lnTo>
                          <a:pt x="40" y="6"/>
                        </a:lnTo>
                        <a:lnTo>
                          <a:pt x="53" y="4"/>
                        </a:lnTo>
                        <a:lnTo>
                          <a:pt x="63" y="0"/>
                        </a:lnTo>
                        <a:lnTo>
                          <a:pt x="76" y="0"/>
                        </a:lnTo>
                        <a:lnTo>
                          <a:pt x="93" y="2"/>
                        </a:lnTo>
                        <a:lnTo>
                          <a:pt x="109" y="6"/>
                        </a:lnTo>
                        <a:lnTo>
                          <a:pt x="123" y="15"/>
                        </a:lnTo>
                        <a:lnTo>
                          <a:pt x="139" y="24"/>
                        </a:lnTo>
                        <a:lnTo>
                          <a:pt x="139" y="117"/>
                        </a:lnTo>
                        <a:lnTo>
                          <a:pt x="123" y="107"/>
                        </a:lnTo>
                        <a:lnTo>
                          <a:pt x="109" y="100"/>
                        </a:lnTo>
                        <a:lnTo>
                          <a:pt x="93" y="96"/>
                        </a:lnTo>
                        <a:lnTo>
                          <a:pt x="76" y="94"/>
                        </a:lnTo>
                        <a:lnTo>
                          <a:pt x="63" y="95"/>
                        </a:lnTo>
                        <a:lnTo>
                          <a:pt x="53" y="96"/>
                        </a:lnTo>
                        <a:lnTo>
                          <a:pt x="40" y="100"/>
                        </a:lnTo>
                        <a:lnTo>
                          <a:pt x="15" y="110"/>
                        </a:lnTo>
                        <a:lnTo>
                          <a:pt x="0" y="116"/>
                        </a:lnTo>
                        <a:lnTo>
                          <a:pt x="0" y="26"/>
                        </a:lnTo>
                        <a:lnTo>
                          <a:pt x="15" y="1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69" name="Freeform 45"/>
                  <p:cNvSpPr>
                    <a:spLocks/>
                  </p:cNvSpPr>
                  <p:nvPr/>
                </p:nvSpPr>
                <p:spPr bwMode="auto">
                  <a:xfrm>
                    <a:off x="1555" y="3281"/>
                    <a:ext cx="35" cy="30"/>
                  </a:xfrm>
                  <a:custGeom>
                    <a:avLst/>
                    <a:gdLst>
                      <a:gd name="T0" fmla="*/ 0 w 139"/>
                      <a:gd name="T1" fmla="*/ 0 h 118"/>
                      <a:gd name="T2" fmla="*/ 0 w 139"/>
                      <a:gd name="T3" fmla="*/ 0 h 118"/>
                      <a:gd name="T4" fmla="*/ 0 w 139"/>
                      <a:gd name="T5" fmla="*/ 0 h 118"/>
                      <a:gd name="T6" fmla="*/ 0 w 139"/>
                      <a:gd name="T7" fmla="*/ 0 h 118"/>
                      <a:gd name="T8" fmla="*/ 0 w 139"/>
                      <a:gd name="T9" fmla="*/ 0 h 118"/>
                      <a:gd name="T10" fmla="*/ 0 w 139"/>
                      <a:gd name="T11" fmla="*/ 0 h 118"/>
                      <a:gd name="T12" fmla="*/ 0 w 139"/>
                      <a:gd name="T13" fmla="*/ 0 h 118"/>
                      <a:gd name="T14" fmla="*/ 0 w 139"/>
                      <a:gd name="T15" fmla="*/ 0 h 118"/>
                      <a:gd name="T16" fmla="*/ 0 w 139"/>
                      <a:gd name="T17" fmla="*/ 0 h 118"/>
                      <a:gd name="T18" fmla="*/ 0 w 139"/>
                      <a:gd name="T19" fmla="*/ 0 h 118"/>
                      <a:gd name="T20" fmla="*/ 0 w 139"/>
                      <a:gd name="T21" fmla="*/ 0 h 118"/>
                      <a:gd name="T22" fmla="*/ 0 w 139"/>
                      <a:gd name="T23" fmla="*/ 0 h 118"/>
                      <a:gd name="T24" fmla="*/ 0 w 139"/>
                      <a:gd name="T25" fmla="*/ 0 h 118"/>
                      <a:gd name="T26" fmla="*/ 0 w 139"/>
                      <a:gd name="T27" fmla="*/ 0 h 118"/>
                      <a:gd name="T28" fmla="*/ 0 w 139"/>
                      <a:gd name="T29" fmla="*/ 0 h 118"/>
                      <a:gd name="T30" fmla="*/ 0 w 139"/>
                      <a:gd name="T31" fmla="*/ 0 h 118"/>
                      <a:gd name="T32" fmla="*/ 0 w 139"/>
                      <a:gd name="T33" fmla="*/ 0 h 118"/>
                      <a:gd name="T34" fmla="*/ 0 w 139"/>
                      <a:gd name="T35" fmla="*/ 0 h 118"/>
                      <a:gd name="T36" fmla="*/ 0 w 139"/>
                      <a:gd name="T37" fmla="*/ 0 h 118"/>
                      <a:gd name="T38" fmla="*/ 0 w 139"/>
                      <a:gd name="T39" fmla="*/ 0 h 118"/>
                      <a:gd name="T40" fmla="*/ 0 w 139"/>
                      <a:gd name="T41" fmla="*/ 0 h 118"/>
                      <a:gd name="T42" fmla="*/ 0 w 139"/>
                      <a:gd name="T43" fmla="*/ 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8"/>
                      <a:gd name="T68" fmla="*/ 139 w 139"/>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8">
                        <a:moveTo>
                          <a:pt x="15" y="17"/>
                        </a:moveTo>
                        <a:lnTo>
                          <a:pt x="29" y="11"/>
                        </a:lnTo>
                        <a:lnTo>
                          <a:pt x="40" y="6"/>
                        </a:lnTo>
                        <a:lnTo>
                          <a:pt x="53" y="4"/>
                        </a:lnTo>
                        <a:lnTo>
                          <a:pt x="63" y="0"/>
                        </a:lnTo>
                        <a:lnTo>
                          <a:pt x="76" y="0"/>
                        </a:lnTo>
                        <a:lnTo>
                          <a:pt x="93" y="2"/>
                        </a:lnTo>
                        <a:lnTo>
                          <a:pt x="109" y="6"/>
                        </a:lnTo>
                        <a:lnTo>
                          <a:pt x="123" y="15"/>
                        </a:lnTo>
                        <a:lnTo>
                          <a:pt x="139" y="24"/>
                        </a:lnTo>
                        <a:lnTo>
                          <a:pt x="139" y="118"/>
                        </a:lnTo>
                        <a:lnTo>
                          <a:pt x="123" y="108"/>
                        </a:lnTo>
                        <a:lnTo>
                          <a:pt x="109" y="100"/>
                        </a:lnTo>
                        <a:lnTo>
                          <a:pt x="93" y="97"/>
                        </a:lnTo>
                        <a:lnTo>
                          <a:pt x="76" y="94"/>
                        </a:lnTo>
                        <a:lnTo>
                          <a:pt x="63" y="95"/>
                        </a:lnTo>
                        <a:lnTo>
                          <a:pt x="53" y="97"/>
                        </a:lnTo>
                        <a:lnTo>
                          <a:pt x="40" y="100"/>
                        </a:lnTo>
                        <a:lnTo>
                          <a:pt x="15" y="108"/>
                        </a:lnTo>
                        <a:lnTo>
                          <a:pt x="0" y="116"/>
                        </a:lnTo>
                        <a:lnTo>
                          <a:pt x="0" y="24"/>
                        </a:lnTo>
                        <a:lnTo>
                          <a:pt x="15" y="1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70" name="Freeform 46"/>
                  <p:cNvSpPr>
                    <a:spLocks/>
                  </p:cNvSpPr>
                  <p:nvPr/>
                </p:nvSpPr>
                <p:spPr bwMode="auto">
                  <a:xfrm>
                    <a:off x="1555" y="2765"/>
                    <a:ext cx="35" cy="20"/>
                  </a:xfrm>
                  <a:custGeom>
                    <a:avLst/>
                    <a:gdLst>
                      <a:gd name="T0" fmla="*/ 0 w 139"/>
                      <a:gd name="T1" fmla="*/ 0 h 81"/>
                      <a:gd name="T2" fmla="*/ 0 w 139"/>
                      <a:gd name="T3" fmla="*/ 0 h 81"/>
                      <a:gd name="T4" fmla="*/ 0 w 139"/>
                      <a:gd name="T5" fmla="*/ 0 h 81"/>
                      <a:gd name="T6" fmla="*/ 0 w 139"/>
                      <a:gd name="T7" fmla="*/ 0 h 81"/>
                      <a:gd name="T8" fmla="*/ 0 w 139"/>
                      <a:gd name="T9" fmla="*/ 0 h 81"/>
                      <a:gd name="T10" fmla="*/ 0 w 139"/>
                      <a:gd name="T11" fmla="*/ 0 h 81"/>
                      <a:gd name="T12" fmla="*/ 0 w 139"/>
                      <a:gd name="T13" fmla="*/ 0 h 81"/>
                      <a:gd name="T14" fmla="*/ 0 w 139"/>
                      <a:gd name="T15" fmla="*/ 0 h 81"/>
                      <a:gd name="T16" fmla="*/ 0 w 139"/>
                      <a:gd name="T17" fmla="*/ 0 h 81"/>
                      <a:gd name="T18" fmla="*/ 0 w 139"/>
                      <a:gd name="T19" fmla="*/ 0 h 81"/>
                      <a:gd name="T20" fmla="*/ 0 w 139"/>
                      <a:gd name="T21" fmla="*/ 0 h 81"/>
                      <a:gd name="T22" fmla="*/ 0 w 139"/>
                      <a:gd name="T23" fmla="*/ 0 h 81"/>
                      <a:gd name="T24" fmla="*/ 0 w 139"/>
                      <a:gd name="T25" fmla="*/ 0 h 81"/>
                      <a:gd name="T26" fmla="*/ 0 w 139"/>
                      <a:gd name="T27" fmla="*/ 0 h 81"/>
                      <a:gd name="T28" fmla="*/ 0 w 139"/>
                      <a:gd name="T29" fmla="*/ 0 h 81"/>
                      <a:gd name="T30" fmla="*/ 0 w 139"/>
                      <a:gd name="T31" fmla="*/ 0 h 81"/>
                      <a:gd name="T32" fmla="*/ 0 w 139"/>
                      <a:gd name="T33" fmla="*/ 0 h 81"/>
                      <a:gd name="T34" fmla="*/ 0 w 139"/>
                      <a:gd name="T35" fmla="*/ 0 h 81"/>
                      <a:gd name="T36" fmla="*/ 0 w 139"/>
                      <a:gd name="T37" fmla="*/ 0 h 81"/>
                      <a:gd name="T38" fmla="*/ 0 w 139"/>
                      <a:gd name="T39" fmla="*/ 0 h 81"/>
                      <a:gd name="T40" fmla="*/ 0 w 139"/>
                      <a:gd name="T41" fmla="*/ 0 h 81"/>
                      <a:gd name="T42" fmla="*/ 0 w 139"/>
                      <a:gd name="T43" fmla="*/ 0 h 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81"/>
                      <a:gd name="T68" fmla="*/ 139 w 139"/>
                      <a:gd name="T69" fmla="*/ 81 h 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81">
                        <a:moveTo>
                          <a:pt x="15" y="17"/>
                        </a:moveTo>
                        <a:lnTo>
                          <a:pt x="29" y="11"/>
                        </a:lnTo>
                        <a:lnTo>
                          <a:pt x="40" y="7"/>
                        </a:lnTo>
                        <a:lnTo>
                          <a:pt x="53" y="5"/>
                        </a:lnTo>
                        <a:lnTo>
                          <a:pt x="63" y="1"/>
                        </a:lnTo>
                        <a:lnTo>
                          <a:pt x="76" y="0"/>
                        </a:lnTo>
                        <a:lnTo>
                          <a:pt x="93" y="5"/>
                        </a:lnTo>
                        <a:lnTo>
                          <a:pt x="109" y="9"/>
                        </a:lnTo>
                        <a:lnTo>
                          <a:pt x="123" y="16"/>
                        </a:lnTo>
                        <a:lnTo>
                          <a:pt x="139" y="26"/>
                        </a:lnTo>
                        <a:lnTo>
                          <a:pt x="139" y="81"/>
                        </a:lnTo>
                        <a:lnTo>
                          <a:pt x="123" y="71"/>
                        </a:lnTo>
                        <a:lnTo>
                          <a:pt x="109" y="63"/>
                        </a:lnTo>
                        <a:lnTo>
                          <a:pt x="93" y="59"/>
                        </a:lnTo>
                        <a:lnTo>
                          <a:pt x="76" y="57"/>
                        </a:lnTo>
                        <a:lnTo>
                          <a:pt x="63" y="57"/>
                        </a:lnTo>
                        <a:lnTo>
                          <a:pt x="53" y="60"/>
                        </a:lnTo>
                        <a:lnTo>
                          <a:pt x="40" y="63"/>
                        </a:lnTo>
                        <a:lnTo>
                          <a:pt x="15" y="72"/>
                        </a:lnTo>
                        <a:lnTo>
                          <a:pt x="0" y="77"/>
                        </a:lnTo>
                        <a:lnTo>
                          <a:pt x="0" y="27"/>
                        </a:lnTo>
                        <a:lnTo>
                          <a:pt x="15" y="1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grpSp>
            <p:nvGrpSpPr>
              <p:cNvPr id="42412" name="Group 47"/>
              <p:cNvGrpSpPr>
                <a:grpSpLocks/>
              </p:cNvGrpSpPr>
              <p:nvPr/>
            </p:nvGrpSpPr>
            <p:grpSpPr bwMode="auto">
              <a:xfrm>
                <a:off x="1208" y="2770"/>
                <a:ext cx="351" cy="650"/>
                <a:chOff x="1208" y="2770"/>
                <a:chExt cx="351" cy="650"/>
              </a:xfrm>
            </p:grpSpPr>
            <p:grpSp>
              <p:nvGrpSpPr>
                <p:cNvPr id="42413" name="Group 48"/>
                <p:cNvGrpSpPr>
                  <a:grpSpLocks/>
                </p:cNvGrpSpPr>
                <p:nvPr/>
              </p:nvGrpSpPr>
              <p:grpSpPr bwMode="auto">
                <a:xfrm>
                  <a:off x="1237" y="2770"/>
                  <a:ext cx="322" cy="638"/>
                  <a:chOff x="1237" y="2770"/>
                  <a:chExt cx="322" cy="638"/>
                </a:xfrm>
              </p:grpSpPr>
              <p:sp>
                <p:nvSpPr>
                  <p:cNvPr id="42448" name="Freeform 49"/>
                  <p:cNvSpPr>
                    <a:spLocks/>
                  </p:cNvSpPr>
                  <p:nvPr/>
                </p:nvSpPr>
                <p:spPr bwMode="auto">
                  <a:xfrm>
                    <a:off x="1237" y="2835"/>
                    <a:ext cx="251" cy="573"/>
                  </a:xfrm>
                  <a:custGeom>
                    <a:avLst/>
                    <a:gdLst>
                      <a:gd name="T0" fmla="*/ 0 w 1003"/>
                      <a:gd name="T1" fmla="*/ 0 h 2291"/>
                      <a:gd name="T2" fmla="*/ 0 w 1003"/>
                      <a:gd name="T3" fmla="*/ 0 h 2291"/>
                      <a:gd name="T4" fmla="*/ 0 w 1003"/>
                      <a:gd name="T5" fmla="*/ 0 h 2291"/>
                      <a:gd name="T6" fmla="*/ 0 w 1003"/>
                      <a:gd name="T7" fmla="*/ 0 h 2291"/>
                      <a:gd name="T8" fmla="*/ 0 w 1003"/>
                      <a:gd name="T9" fmla="*/ 0 h 2291"/>
                      <a:gd name="T10" fmla="*/ 0 60000 65536"/>
                      <a:gd name="T11" fmla="*/ 0 60000 65536"/>
                      <a:gd name="T12" fmla="*/ 0 60000 65536"/>
                      <a:gd name="T13" fmla="*/ 0 60000 65536"/>
                      <a:gd name="T14" fmla="*/ 0 60000 65536"/>
                      <a:gd name="T15" fmla="*/ 0 w 1003"/>
                      <a:gd name="T16" fmla="*/ 0 h 2291"/>
                      <a:gd name="T17" fmla="*/ 1003 w 1003"/>
                      <a:gd name="T18" fmla="*/ 2291 h 2291"/>
                    </a:gdLst>
                    <a:ahLst/>
                    <a:cxnLst>
                      <a:cxn ang="T10">
                        <a:pos x="T0" y="T1"/>
                      </a:cxn>
                      <a:cxn ang="T11">
                        <a:pos x="T2" y="T3"/>
                      </a:cxn>
                      <a:cxn ang="T12">
                        <a:pos x="T4" y="T5"/>
                      </a:cxn>
                      <a:cxn ang="T13">
                        <a:pos x="T6" y="T7"/>
                      </a:cxn>
                      <a:cxn ang="T14">
                        <a:pos x="T8" y="T9"/>
                      </a:cxn>
                    </a:cxnLst>
                    <a:rect l="T15" t="T16" r="T17" b="T18"/>
                    <a:pathLst>
                      <a:path w="1003" h="2291">
                        <a:moveTo>
                          <a:pt x="1003" y="0"/>
                        </a:moveTo>
                        <a:lnTo>
                          <a:pt x="0" y="456"/>
                        </a:lnTo>
                        <a:lnTo>
                          <a:pt x="0" y="2240"/>
                        </a:lnTo>
                        <a:lnTo>
                          <a:pt x="1003" y="2291"/>
                        </a:lnTo>
                        <a:lnTo>
                          <a:pt x="100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49" name="Line 50"/>
                  <p:cNvSpPr>
                    <a:spLocks noChangeShapeType="1"/>
                  </p:cNvSpPr>
                  <p:nvPr/>
                </p:nvSpPr>
                <p:spPr bwMode="auto">
                  <a:xfrm flipV="1">
                    <a:off x="1301" y="2914"/>
                    <a:ext cx="36" cy="16"/>
                  </a:xfrm>
                  <a:prstGeom prst="line">
                    <a:avLst/>
                  </a:prstGeom>
                  <a:noFill/>
                  <a:ln w="3175">
                    <a:solidFill>
                      <a:srgbClr val="60606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50" name="Freeform 51"/>
                  <p:cNvSpPr>
                    <a:spLocks/>
                  </p:cNvSpPr>
                  <p:nvPr/>
                </p:nvSpPr>
                <p:spPr bwMode="auto">
                  <a:xfrm>
                    <a:off x="1405" y="2770"/>
                    <a:ext cx="154" cy="637"/>
                  </a:xfrm>
                  <a:custGeom>
                    <a:avLst/>
                    <a:gdLst>
                      <a:gd name="T0" fmla="*/ 0 w 618"/>
                      <a:gd name="T1" fmla="*/ 0 h 2550"/>
                      <a:gd name="T2" fmla="*/ 0 w 618"/>
                      <a:gd name="T3" fmla="*/ 0 h 2550"/>
                      <a:gd name="T4" fmla="*/ 0 w 618"/>
                      <a:gd name="T5" fmla="*/ 0 h 2550"/>
                      <a:gd name="T6" fmla="*/ 0 w 618"/>
                      <a:gd name="T7" fmla="*/ 0 h 2550"/>
                      <a:gd name="T8" fmla="*/ 0 w 618"/>
                      <a:gd name="T9" fmla="*/ 0 h 2550"/>
                      <a:gd name="T10" fmla="*/ 0 w 618"/>
                      <a:gd name="T11" fmla="*/ 0 h 2550"/>
                      <a:gd name="T12" fmla="*/ 0 60000 65536"/>
                      <a:gd name="T13" fmla="*/ 0 60000 65536"/>
                      <a:gd name="T14" fmla="*/ 0 60000 65536"/>
                      <a:gd name="T15" fmla="*/ 0 60000 65536"/>
                      <a:gd name="T16" fmla="*/ 0 60000 65536"/>
                      <a:gd name="T17" fmla="*/ 0 60000 65536"/>
                      <a:gd name="T18" fmla="*/ 0 w 618"/>
                      <a:gd name="T19" fmla="*/ 0 h 2550"/>
                      <a:gd name="T20" fmla="*/ 618 w 618"/>
                      <a:gd name="T21" fmla="*/ 2550 h 2550"/>
                    </a:gdLst>
                    <a:ahLst/>
                    <a:cxnLst>
                      <a:cxn ang="T12">
                        <a:pos x="T0" y="T1"/>
                      </a:cxn>
                      <a:cxn ang="T13">
                        <a:pos x="T2" y="T3"/>
                      </a:cxn>
                      <a:cxn ang="T14">
                        <a:pos x="T4" y="T5"/>
                      </a:cxn>
                      <a:cxn ang="T15">
                        <a:pos x="T6" y="T7"/>
                      </a:cxn>
                      <a:cxn ang="T16">
                        <a:pos x="T8" y="T9"/>
                      </a:cxn>
                      <a:cxn ang="T17">
                        <a:pos x="T10" y="T11"/>
                      </a:cxn>
                    </a:cxnLst>
                    <a:rect l="T18" t="T19" r="T20" b="T21"/>
                    <a:pathLst>
                      <a:path w="618" h="2550">
                        <a:moveTo>
                          <a:pt x="0" y="310"/>
                        </a:moveTo>
                        <a:lnTo>
                          <a:pt x="618" y="0"/>
                        </a:lnTo>
                        <a:lnTo>
                          <a:pt x="618" y="2550"/>
                        </a:lnTo>
                        <a:lnTo>
                          <a:pt x="0" y="2534"/>
                        </a:lnTo>
                        <a:lnTo>
                          <a:pt x="9" y="303"/>
                        </a:lnTo>
                        <a:lnTo>
                          <a:pt x="0" y="31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414" name="Group 52"/>
                <p:cNvGrpSpPr>
                  <a:grpSpLocks/>
                </p:cNvGrpSpPr>
                <p:nvPr/>
              </p:nvGrpSpPr>
              <p:grpSpPr bwMode="auto">
                <a:xfrm>
                  <a:off x="1269" y="2924"/>
                  <a:ext cx="166" cy="348"/>
                  <a:chOff x="1269" y="2924"/>
                  <a:chExt cx="166" cy="348"/>
                </a:xfrm>
              </p:grpSpPr>
              <p:sp>
                <p:nvSpPr>
                  <p:cNvPr id="42434" name="Freeform 53"/>
                  <p:cNvSpPr>
                    <a:spLocks/>
                  </p:cNvSpPr>
                  <p:nvPr/>
                </p:nvSpPr>
                <p:spPr bwMode="auto">
                  <a:xfrm>
                    <a:off x="1269" y="2924"/>
                    <a:ext cx="166" cy="348"/>
                  </a:xfrm>
                  <a:custGeom>
                    <a:avLst/>
                    <a:gdLst>
                      <a:gd name="T0" fmla="*/ 0 w 663"/>
                      <a:gd name="T1" fmla="*/ 0 h 1390"/>
                      <a:gd name="T2" fmla="*/ 0 w 663"/>
                      <a:gd name="T3" fmla="*/ 0 h 1390"/>
                      <a:gd name="T4" fmla="*/ 0 w 663"/>
                      <a:gd name="T5" fmla="*/ 0 h 1390"/>
                      <a:gd name="T6" fmla="*/ 0 w 663"/>
                      <a:gd name="T7" fmla="*/ 0 h 1390"/>
                      <a:gd name="T8" fmla="*/ 0 w 663"/>
                      <a:gd name="T9" fmla="*/ 0 h 1390"/>
                      <a:gd name="T10" fmla="*/ 0 60000 65536"/>
                      <a:gd name="T11" fmla="*/ 0 60000 65536"/>
                      <a:gd name="T12" fmla="*/ 0 60000 65536"/>
                      <a:gd name="T13" fmla="*/ 0 60000 65536"/>
                      <a:gd name="T14" fmla="*/ 0 60000 65536"/>
                      <a:gd name="T15" fmla="*/ 0 w 663"/>
                      <a:gd name="T16" fmla="*/ 0 h 1390"/>
                      <a:gd name="T17" fmla="*/ 663 w 663"/>
                      <a:gd name="T18" fmla="*/ 1390 h 1390"/>
                    </a:gdLst>
                    <a:ahLst/>
                    <a:cxnLst>
                      <a:cxn ang="T10">
                        <a:pos x="T0" y="T1"/>
                      </a:cxn>
                      <a:cxn ang="T11">
                        <a:pos x="T2" y="T3"/>
                      </a:cxn>
                      <a:cxn ang="T12">
                        <a:pos x="T4" y="T5"/>
                      </a:cxn>
                      <a:cxn ang="T13">
                        <a:pos x="T6" y="T7"/>
                      </a:cxn>
                      <a:cxn ang="T14">
                        <a:pos x="T8" y="T9"/>
                      </a:cxn>
                    </a:cxnLst>
                    <a:rect l="T15" t="T16" r="T17" b="T18"/>
                    <a:pathLst>
                      <a:path w="663" h="1390">
                        <a:moveTo>
                          <a:pt x="663" y="1352"/>
                        </a:moveTo>
                        <a:lnTo>
                          <a:pt x="663" y="0"/>
                        </a:lnTo>
                        <a:lnTo>
                          <a:pt x="0" y="243"/>
                        </a:lnTo>
                        <a:lnTo>
                          <a:pt x="0" y="1390"/>
                        </a:lnTo>
                        <a:lnTo>
                          <a:pt x="663" y="135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35" name="Freeform 54"/>
                  <p:cNvSpPr>
                    <a:spLocks/>
                  </p:cNvSpPr>
                  <p:nvPr/>
                </p:nvSpPr>
                <p:spPr bwMode="auto">
                  <a:xfrm>
                    <a:off x="1279" y="2937"/>
                    <a:ext cx="148" cy="335"/>
                  </a:xfrm>
                  <a:custGeom>
                    <a:avLst/>
                    <a:gdLst>
                      <a:gd name="T0" fmla="*/ 0 w 591"/>
                      <a:gd name="T1" fmla="*/ 0 h 1339"/>
                      <a:gd name="T2" fmla="*/ 0 w 591"/>
                      <a:gd name="T3" fmla="*/ 0 h 1339"/>
                      <a:gd name="T4" fmla="*/ 0 w 591"/>
                      <a:gd name="T5" fmla="*/ 0 h 1339"/>
                      <a:gd name="T6" fmla="*/ 0 w 591"/>
                      <a:gd name="T7" fmla="*/ 0 h 1339"/>
                      <a:gd name="T8" fmla="*/ 0 w 591"/>
                      <a:gd name="T9" fmla="*/ 0 h 1339"/>
                      <a:gd name="T10" fmla="*/ 0 60000 65536"/>
                      <a:gd name="T11" fmla="*/ 0 60000 65536"/>
                      <a:gd name="T12" fmla="*/ 0 60000 65536"/>
                      <a:gd name="T13" fmla="*/ 0 60000 65536"/>
                      <a:gd name="T14" fmla="*/ 0 60000 65536"/>
                      <a:gd name="T15" fmla="*/ 0 w 591"/>
                      <a:gd name="T16" fmla="*/ 0 h 1339"/>
                      <a:gd name="T17" fmla="*/ 591 w 591"/>
                      <a:gd name="T18" fmla="*/ 1339 h 1339"/>
                    </a:gdLst>
                    <a:ahLst/>
                    <a:cxnLst>
                      <a:cxn ang="T10">
                        <a:pos x="T0" y="T1"/>
                      </a:cxn>
                      <a:cxn ang="T11">
                        <a:pos x="T2" y="T3"/>
                      </a:cxn>
                      <a:cxn ang="T12">
                        <a:pos x="T4" y="T5"/>
                      </a:cxn>
                      <a:cxn ang="T13">
                        <a:pos x="T6" y="T7"/>
                      </a:cxn>
                      <a:cxn ang="T14">
                        <a:pos x="T8" y="T9"/>
                      </a:cxn>
                    </a:cxnLst>
                    <a:rect l="T15" t="T16" r="T17" b="T18"/>
                    <a:pathLst>
                      <a:path w="591" h="1339">
                        <a:moveTo>
                          <a:pt x="591" y="1303"/>
                        </a:moveTo>
                        <a:lnTo>
                          <a:pt x="591" y="0"/>
                        </a:lnTo>
                        <a:lnTo>
                          <a:pt x="0" y="229"/>
                        </a:lnTo>
                        <a:lnTo>
                          <a:pt x="0" y="1339"/>
                        </a:lnTo>
                        <a:lnTo>
                          <a:pt x="591" y="130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36" name="Freeform 55"/>
                  <p:cNvSpPr>
                    <a:spLocks/>
                  </p:cNvSpPr>
                  <p:nvPr/>
                </p:nvSpPr>
                <p:spPr bwMode="auto">
                  <a:xfrm>
                    <a:off x="1279" y="2961"/>
                    <a:ext cx="148" cy="74"/>
                  </a:xfrm>
                  <a:custGeom>
                    <a:avLst/>
                    <a:gdLst>
                      <a:gd name="T0" fmla="*/ 0 w 591"/>
                      <a:gd name="T1" fmla="*/ 0 h 293"/>
                      <a:gd name="T2" fmla="*/ 0 w 591"/>
                      <a:gd name="T3" fmla="*/ 0 h 293"/>
                      <a:gd name="T4" fmla="*/ 0 w 591"/>
                      <a:gd name="T5" fmla="*/ 0 h 293"/>
                      <a:gd name="T6" fmla="*/ 0 w 591"/>
                      <a:gd name="T7" fmla="*/ 0 h 293"/>
                      <a:gd name="T8" fmla="*/ 0 w 591"/>
                      <a:gd name="T9" fmla="*/ 0 h 293"/>
                      <a:gd name="T10" fmla="*/ 0 60000 65536"/>
                      <a:gd name="T11" fmla="*/ 0 60000 65536"/>
                      <a:gd name="T12" fmla="*/ 0 60000 65536"/>
                      <a:gd name="T13" fmla="*/ 0 60000 65536"/>
                      <a:gd name="T14" fmla="*/ 0 60000 65536"/>
                      <a:gd name="T15" fmla="*/ 0 w 591"/>
                      <a:gd name="T16" fmla="*/ 0 h 293"/>
                      <a:gd name="T17" fmla="*/ 591 w 591"/>
                      <a:gd name="T18" fmla="*/ 293 h 293"/>
                    </a:gdLst>
                    <a:ahLst/>
                    <a:cxnLst>
                      <a:cxn ang="T10">
                        <a:pos x="T0" y="T1"/>
                      </a:cxn>
                      <a:cxn ang="T11">
                        <a:pos x="T2" y="T3"/>
                      </a:cxn>
                      <a:cxn ang="T12">
                        <a:pos x="T4" y="T5"/>
                      </a:cxn>
                      <a:cxn ang="T13">
                        <a:pos x="T6" y="T7"/>
                      </a:cxn>
                      <a:cxn ang="T14">
                        <a:pos x="T8" y="T9"/>
                      </a:cxn>
                    </a:cxnLst>
                    <a:rect l="T15" t="T16" r="T17" b="T18"/>
                    <a:pathLst>
                      <a:path w="591" h="293">
                        <a:moveTo>
                          <a:pt x="591" y="96"/>
                        </a:moveTo>
                        <a:lnTo>
                          <a:pt x="591" y="0"/>
                        </a:lnTo>
                        <a:lnTo>
                          <a:pt x="0" y="219"/>
                        </a:lnTo>
                        <a:lnTo>
                          <a:pt x="0" y="293"/>
                        </a:lnTo>
                        <a:lnTo>
                          <a:pt x="591" y="9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37" name="Freeform 56"/>
                  <p:cNvSpPr>
                    <a:spLocks/>
                  </p:cNvSpPr>
                  <p:nvPr/>
                </p:nvSpPr>
                <p:spPr bwMode="auto">
                  <a:xfrm>
                    <a:off x="1279" y="3013"/>
                    <a:ext cx="148" cy="64"/>
                  </a:xfrm>
                  <a:custGeom>
                    <a:avLst/>
                    <a:gdLst>
                      <a:gd name="T0" fmla="*/ 0 w 591"/>
                      <a:gd name="T1" fmla="*/ 0 h 254"/>
                      <a:gd name="T2" fmla="*/ 0 w 591"/>
                      <a:gd name="T3" fmla="*/ 0 h 254"/>
                      <a:gd name="T4" fmla="*/ 0 w 591"/>
                      <a:gd name="T5" fmla="*/ 0 h 254"/>
                      <a:gd name="T6" fmla="*/ 0 w 591"/>
                      <a:gd name="T7" fmla="*/ 0 h 254"/>
                      <a:gd name="T8" fmla="*/ 0 w 591"/>
                      <a:gd name="T9" fmla="*/ 0 h 254"/>
                      <a:gd name="T10" fmla="*/ 0 60000 65536"/>
                      <a:gd name="T11" fmla="*/ 0 60000 65536"/>
                      <a:gd name="T12" fmla="*/ 0 60000 65536"/>
                      <a:gd name="T13" fmla="*/ 0 60000 65536"/>
                      <a:gd name="T14" fmla="*/ 0 60000 65536"/>
                      <a:gd name="T15" fmla="*/ 0 w 591"/>
                      <a:gd name="T16" fmla="*/ 0 h 254"/>
                      <a:gd name="T17" fmla="*/ 591 w 591"/>
                      <a:gd name="T18" fmla="*/ 254 h 254"/>
                    </a:gdLst>
                    <a:ahLst/>
                    <a:cxnLst>
                      <a:cxn ang="T10">
                        <a:pos x="T0" y="T1"/>
                      </a:cxn>
                      <a:cxn ang="T11">
                        <a:pos x="T2" y="T3"/>
                      </a:cxn>
                      <a:cxn ang="T12">
                        <a:pos x="T4" y="T5"/>
                      </a:cxn>
                      <a:cxn ang="T13">
                        <a:pos x="T6" y="T7"/>
                      </a:cxn>
                      <a:cxn ang="T14">
                        <a:pos x="T8" y="T9"/>
                      </a:cxn>
                    </a:cxnLst>
                    <a:rect l="T15" t="T16" r="T17" b="T18"/>
                    <a:pathLst>
                      <a:path w="591" h="254">
                        <a:moveTo>
                          <a:pt x="591" y="90"/>
                        </a:moveTo>
                        <a:lnTo>
                          <a:pt x="591" y="0"/>
                        </a:lnTo>
                        <a:lnTo>
                          <a:pt x="0" y="180"/>
                        </a:lnTo>
                        <a:lnTo>
                          <a:pt x="0" y="254"/>
                        </a:lnTo>
                        <a:lnTo>
                          <a:pt x="591" y="9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38" name="Freeform 57"/>
                  <p:cNvSpPr>
                    <a:spLocks/>
                  </p:cNvSpPr>
                  <p:nvPr/>
                </p:nvSpPr>
                <p:spPr bwMode="auto">
                  <a:xfrm>
                    <a:off x="1279" y="3063"/>
                    <a:ext cx="148" cy="59"/>
                  </a:xfrm>
                  <a:custGeom>
                    <a:avLst/>
                    <a:gdLst>
                      <a:gd name="T0" fmla="*/ 0 w 591"/>
                      <a:gd name="T1" fmla="*/ 0 h 237"/>
                      <a:gd name="T2" fmla="*/ 0 w 591"/>
                      <a:gd name="T3" fmla="*/ 0 h 237"/>
                      <a:gd name="T4" fmla="*/ 0 w 591"/>
                      <a:gd name="T5" fmla="*/ 0 h 237"/>
                      <a:gd name="T6" fmla="*/ 0 w 591"/>
                      <a:gd name="T7" fmla="*/ 0 h 237"/>
                      <a:gd name="T8" fmla="*/ 0 w 591"/>
                      <a:gd name="T9" fmla="*/ 0 h 237"/>
                      <a:gd name="T10" fmla="*/ 0 60000 65536"/>
                      <a:gd name="T11" fmla="*/ 0 60000 65536"/>
                      <a:gd name="T12" fmla="*/ 0 60000 65536"/>
                      <a:gd name="T13" fmla="*/ 0 60000 65536"/>
                      <a:gd name="T14" fmla="*/ 0 60000 65536"/>
                      <a:gd name="T15" fmla="*/ 0 w 591"/>
                      <a:gd name="T16" fmla="*/ 0 h 237"/>
                      <a:gd name="T17" fmla="*/ 591 w 591"/>
                      <a:gd name="T18" fmla="*/ 237 h 237"/>
                    </a:gdLst>
                    <a:ahLst/>
                    <a:cxnLst>
                      <a:cxn ang="T10">
                        <a:pos x="T0" y="T1"/>
                      </a:cxn>
                      <a:cxn ang="T11">
                        <a:pos x="T2" y="T3"/>
                      </a:cxn>
                      <a:cxn ang="T12">
                        <a:pos x="T4" y="T5"/>
                      </a:cxn>
                      <a:cxn ang="T13">
                        <a:pos x="T6" y="T7"/>
                      </a:cxn>
                      <a:cxn ang="T14">
                        <a:pos x="T8" y="T9"/>
                      </a:cxn>
                    </a:cxnLst>
                    <a:rect l="T15" t="T16" r="T17" b="T18"/>
                    <a:pathLst>
                      <a:path w="591" h="237">
                        <a:moveTo>
                          <a:pt x="591" y="98"/>
                        </a:moveTo>
                        <a:lnTo>
                          <a:pt x="591" y="0"/>
                        </a:lnTo>
                        <a:lnTo>
                          <a:pt x="0" y="163"/>
                        </a:lnTo>
                        <a:lnTo>
                          <a:pt x="0" y="237"/>
                        </a:lnTo>
                        <a:lnTo>
                          <a:pt x="591" y="9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39" name="Freeform 58"/>
                  <p:cNvSpPr>
                    <a:spLocks/>
                  </p:cNvSpPr>
                  <p:nvPr/>
                </p:nvSpPr>
                <p:spPr bwMode="auto">
                  <a:xfrm>
                    <a:off x="1279" y="3111"/>
                    <a:ext cx="148" cy="55"/>
                  </a:xfrm>
                  <a:custGeom>
                    <a:avLst/>
                    <a:gdLst>
                      <a:gd name="T0" fmla="*/ 0 w 593"/>
                      <a:gd name="T1" fmla="*/ 0 h 220"/>
                      <a:gd name="T2" fmla="*/ 0 w 593"/>
                      <a:gd name="T3" fmla="*/ 0 h 220"/>
                      <a:gd name="T4" fmla="*/ 0 w 593"/>
                      <a:gd name="T5" fmla="*/ 0 h 220"/>
                      <a:gd name="T6" fmla="*/ 0 w 593"/>
                      <a:gd name="T7" fmla="*/ 0 h 220"/>
                      <a:gd name="T8" fmla="*/ 0 w 593"/>
                      <a:gd name="T9" fmla="*/ 0 h 220"/>
                      <a:gd name="T10" fmla="*/ 0 60000 65536"/>
                      <a:gd name="T11" fmla="*/ 0 60000 65536"/>
                      <a:gd name="T12" fmla="*/ 0 60000 65536"/>
                      <a:gd name="T13" fmla="*/ 0 60000 65536"/>
                      <a:gd name="T14" fmla="*/ 0 60000 65536"/>
                      <a:gd name="T15" fmla="*/ 0 w 593"/>
                      <a:gd name="T16" fmla="*/ 0 h 220"/>
                      <a:gd name="T17" fmla="*/ 593 w 593"/>
                      <a:gd name="T18" fmla="*/ 220 h 220"/>
                    </a:gdLst>
                    <a:ahLst/>
                    <a:cxnLst>
                      <a:cxn ang="T10">
                        <a:pos x="T0" y="T1"/>
                      </a:cxn>
                      <a:cxn ang="T11">
                        <a:pos x="T2" y="T3"/>
                      </a:cxn>
                      <a:cxn ang="T12">
                        <a:pos x="T4" y="T5"/>
                      </a:cxn>
                      <a:cxn ang="T13">
                        <a:pos x="T6" y="T7"/>
                      </a:cxn>
                      <a:cxn ang="T14">
                        <a:pos x="T8" y="T9"/>
                      </a:cxn>
                    </a:cxnLst>
                    <a:rect l="T15" t="T16" r="T17" b="T18"/>
                    <a:pathLst>
                      <a:path w="593" h="220">
                        <a:moveTo>
                          <a:pt x="593" y="107"/>
                        </a:moveTo>
                        <a:lnTo>
                          <a:pt x="593" y="0"/>
                        </a:lnTo>
                        <a:lnTo>
                          <a:pt x="0" y="131"/>
                        </a:lnTo>
                        <a:lnTo>
                          <a:pt x="0" y="220"/>
                        </a:lnTo>
                        <a:lnTo>
                          <a:pt x="593" y="10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40" name="Freeform 59"/>
                  <p:cNvSpPr>
                    <a:spLocks/>
                  </p:cNvSpPr>
                  <p:nvPr/>
                </p:nvSpPr>
                <p:spPr bwMode="auto">
                  <a:xfrm>
                    <a:off x="1279" y="3163"/>
                    <a:ext cx="148" cy="47"/>
                  </a:xfrm>
                  <a:custGeom>
                    <a:avLst/>
                    <a:gdLst>
                      <a:gd name="T0" fmla="*/ 0 w 591"/>
                      <a:gd name="T1" fmla="*/ 0 h 187"/>
                      <a:gd name="T2" fmla="*/ 0 w 591"/>
                      <a:gd name="T3" fmla="*/ 0 h 187"/>
                      <a:gd name="T4" fmla="*/ 0 w 591"/>
                      <a:gd name="T5" fmla="*/ 0 h 187"/>
                      <a:gd name="T6" fmla="*/ 0 w 591"/>
                      <a:gd name="T7" fmla="*/ 0 h 187"/>
                      <a:gd name="T8" fmla="*/ 0 w 591"/>
                      <a:gd name="T9" fmla="*/ 0 h 187"/>
                      <a:gd name="T10" fmla="*/ 0 60000 65536"/>
                      <a:gd name="T11" fmla="*/ 0 60000 65536"/>
                      <a:gd name="T12" fmla="*/ 0 60000 65536"/>
                      <a:gd name="T13" fmla="*/ 0 60000 65536"/>
                      <a:gd name="T14" fmla="*/ 0 60000 65536"/>
                      <a:gd name="T15" fmla="*/ 0 w 591"/>
                      <a:gd name="T16" fmla="*/ 0 h 187"/>
                      <a:gd name="T17" fmla="*/ 591 w 591"/>
                      <a:gd name="T18" fmla="*/ 187 h 187"/>
                    </a:gdLst>
                    <a:ahLst/>
                    <a:cxnLst>
                      <a:cxn ang="T10">
                        <a:pos x="T0" y="T1"/>
                      </a:cxn>
                      <a:cxn ang="T11">
                        <a:pos x="T2" y="T3"/>
                      </a:cxn>
                      <a:cxn ang="T12">
                        <a:pos x="T4" y="T5"/>
                      </a:cxn>
                      <a:cxn ang="T13">
                        <a:pos x="T6" y="T7"/>
                      </a:cxn>
                      <a:cxn ang="T14">
                        <a:pos x="T8" y="T9"/>
                      </a:cxn>
                    </a:cxnLst>
                    <a:rect l="T15" t="T16" r="T17" b="T18"/>
                    <a:pathLst>
                      <a:path w="591" h="187">
                        <a:moveTo>
                          <a:pt x="591" y="0"/>
                        </a:moveTo>
                        <a:lnTo>
                          <a:pt x="0" y="106"/>
                        </a:lnTo>
                        <a:lnTo>
                          <a:pt x="0" y="187"/>
                        </a:lnTo>
                        <a:lnTo>
                          <a:pt x="591" y="97"/>
                        </a:lnTo>
                        <a:lnTo>
                          <a:pt x="591"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41" name="Freeform 60"/>
                  <p:cNvSpPr>
                    <a:spLocks/>
                  </p:cNvSpPr>
                  <p:nvPr/>
                </p:nvSpPr>
                <p:spPr bwMode="auto">
                  <a:xfrm>
                    <a:off x="1279" y="3214"/>
                    <a:ext cx="148" cy="42"/>
                  </a:xfrm>
                  <a:custGeom>
                    <a:avLst/>
                    <a:gdLst>
                      <a:gd name="T0" fmla="*/ 0 w 591"/>
                      <a:gd name="T1" fmla="*/ 0 h 171"/>
                      <a:gd name="T2" fmla="*/ 0 w 591"/>
                      <a:gd name="T3" fmla="*/ 0 h 171"/>
                      <a:gd name="T4" fmla="*/ 0 w 591"/>
                      <a:gd name="T5" fmla="*/ 0 h 171"/>
                      <a:gd name="T6" fmla="*/ 0 w 591"/>
                      <a:gd name="T7" fmla="*/ 0 h 171"/>
                      <a:gd name="T8" fmla="*/ 0 w 591"/>
                      <a:gd name="T9" fmla="*/ 0 h 171"/>
                      <a:gd name="T10" fmla="*/ 0 60000 65536"/>
                      <a:gd name="T11" fmla="*/ 0 60000 65536"/>
                      <a:gd name="T12" fmla="*/ 0 60000 65536"/>
                      <a:gd name="T13" fmla="*/ 0 60000 65536"/>
                      <a:gd name="T14" fmla="*/ 0 60000 65536"/>
                      <a:gd name="T15" fmla="*/ 0 w 591"/>
                      <a:gd name="T16" fmla="*/ 0 h 171"/>
                      <a:gd name="T17" fmla="*/ 591 w 591"/>
                      <a:gd name="T18" fmla="*/ 171 h 171"/>
                    </a:gdLst>
                    <a:ahLst/>
                    <a:cxnLst>
                      <a:cxn ang="T10">
                        <a:pos x="T0" y="T1"/>
                      </a:cxn>
                      <a:cxn ang="T11">
                        <a:pos x="T2" y="T3"/>
                      </a:cxn>
                      <a:cxn ang="T12">
                        <a:pos x="T4" y="T5"/>
                      </a:cxn>
                      <a:cxn ang="T13">
                        <a:pos x="T6" y="T7"/>
                      </a:cxn>
                      <a:cxn ang="T14">
                        <a:pos x="T8" y="T9"/>
                      </a:cxn>
                    </a:cxnLst>
                    <a:rect l="T15" t="T16" r="T17" b="T18"/>
                    <a:pathLst>
                      <a:path w="591" h="171">
                        <a:moveTo>
                          <a:pt x="0" y="171"/>
                        </a:moveTo>
                        <a:lnTo>
                          <a:pt x="591" y="106"/>
                        </a:lnTo>
                        <a:lnTo>
                          <a:pt x="591" y="0"/>
                        </a:lnTo>
                        <a:lnTo>
                          <a:pt x="0" y="73"/>
                        </a:lnTo>
                        <a:lnTo>
                          <a:pt x="0" y="17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42" name="Freeform 61"/>
                  <p:cNvSpPr>
                    <a:spLocks/>
                  </p:cNvSpPr>
                  <p:nvPr/>
                </p:nvSpPr>
                <p:spPr bwMode="auto">
                  <a:xfrm>
                    <a:off x="1383" y="2942"/>
                    <a:ext cx="22" cy="323"/>
                  </a:xfrm>
                  <a:custGeom>
                    <a:avLst/>
                    <a:gdLst>
                      <a:gd name="T0" fmla="*/ 0 w 87"/>
                      <a:gd name="T1" fmla="*/ 0 h 1292"/>
                      <a:gd name="T2" fmla="*/ 0 w 87"/>
                      <a:gd name="T3" fmla="*/ 0 h 1292"/>
                      <a:gd name="T4" fmla="*/ 0 w 87"/>
                      <a:gd name="T5" fmla="*/ 0 h 1292"/>
                      <a:gd name="T6" fmla="*/ 0 w 87"/>
                      <a:gd name="T7" fmla="*/ 0 h 1292"/>
                      <a:gd name="T8" fmla="*/ 0 w 87"/>
                      <a:gd name="T9" fmla="*/ 0 h 1292"/>
                      <a:gd name="T10" fmla="*/ 0 60000 65536"/>
                      <a:gd name="T11" fmla="*/ 0 60000 65536"/>
                      <a:gd name="T12" fmla="*/ 0 60000 65536"/>
                      <a:gd name="T13" fmla="*/ 0 60000 65536"/>
                      <a:gd name="T14" fmla="*/ 0 60000 65536"/>
                      <a:gd name="T15" fmla="*/ 0 w 87"/>
                      <a:gd name="T16" fmla="*/ 0 h 1292"/>
                      <a:gd name="T17" fmla="*/ 87 w 87"/>
                      <a:gd name="T18" fmla="*/ 1292 h 1292"/>
                    </a:gdLst>
                    <a:ahLst/>
                    <a:cxnLst>
                      <a:cxn ang="T10">
                        <a:pos x="T0" y="T1"/>
                      </a:cxn>
                      <a:cxn ang="T11">
                        <a:pos x="T2" y="T3"/>
                      </a:cxn>
                      <a:cxn ang="T12">
                        <a:pos x="T4" y="T5"/>
                      </a:cxn>
                      <a:cxn ang="T13">
                        <a:pos x="T6" y="T7"/>
                      </a:cxn>
                      <a:cxn ang="T14">
                        <a:pos x="T8" y="T9"/>
                      </a:cxn>
                    </a:cxnLst>
                    <a:rect l="T15" t="T16" r="T17" b="T18"/>
                    <a:pathLst>
                      <a:path w="87" h="1292">
                        <a:moveTo>
                          <a:pt x="87" y="0"/>
                        </a:moveTo>
                        <a:lnTo>
                          <a:pt x="87" y="1289"/>
                        </a:lnTo>
                        <a:lnTo>
                          <a:pt x="0" y="1292"/>
                        </a:lnTo>
                        <a:lnTo>
                          <a:pt x="0" y="34"/>
                        </a:lnTo>
                        <a:lnTo>
                          <a:pt x="87"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43" name="Freeform 62"/>
                  <p:cNvSpPr>
                    <a:spLocks/>
                  </p:cNvSpPr>
                  <p:nvPr/>
                </p:nvSpPr>
                <p:spPr bwMode="auto">
                  <a:xfrm>
                    <a:off x="1378" y="2947"/>
                    <a:ext cx="23" cy="319"/>
                  </a:xfrm>
                  <a:custGeom>
                    <a:avLst/>
                    <a:gdLst>
                      <a:gd name="T0" fmla="*/ 0 w 89"/>
                      <a:gd name="T1" fmla="*/ 0 h 1274"/>
                      <a:gd name="T2" fmla="*/ 0 w 89"/>
                      <a:gd name="T3" fmla="*/ 0 h 1274"/>
                      <a:gd name="T4" fmla="*/ 0 w 89"/>
                      <a:gd name="T5" fmla="*/ 0 h 1274"/>
                      <a:gd name="T6" fmla="*/ 0 w 89"/>
                      <a:gd name="T7" fmla="*/ 0 h 1274"/>
                      <a:gd name="T8" fmla="*/ 0 w 89"/>
                      <a:gd name="T9" fmla="*/ 0 h 1274"/>
                      <a:gd name="T10" fmla="*/ 0 60000 65536"/>
                      <a:gd name="T11" fmla="*/ 0 60000 65536"/>
                      <a:gd name="T12" fmla="*/ 0 60000 65536"/>
                      <a:gd name="T13" fmla="*/ 0 60000 65536"/>
                      <a:gd name="T14" fmla="*/ 0 60000 65536"/>
                      <a:gd name="T15" fmla="*/ 0 w 89"/>
                      <a:gd name="T16" fmla="*/ 0 h 1274"/>
                      <a:gd name="T17" fmla="*/ 89 w 89"/>
                      <a:gd name="T18" fmla="*/ 1274 h 1274"/>
                    </a:gdLst>
                    <a:ahLst/>
                    <a:cxnLst>
                      <a:cxn ang="T10">
                        <a:pos x="T0" y="T1"/>
                      </a:cxn>
                      <a:cxn ang="T11">
                        <a:pos x="T2" y="T3"/>
                      </a:cxn>
                      <a:cxn ang="T12">
                        <a:pos x="T4" y="T5"/>
                      </a:cxn>
                      <a:cxn ang="T13">
                        <a:pos x="T6" y="T7"/>
                      </a:cxn>
                      <a:cxn ang="T14">
                        <a:pos x="T8" y="T9"/>
                      </a:cxn>
                    </a:cxnLst>
                    <a:rect l="T15" t="T16" r="T17" b="T18"/>
                    <a:pathLst>
                      <a:path w="89" h="1274">
                        <a:moveTo>
                          <a:pt x="89" y="0"/>
                        </a:moveTo>
                        <a:lnTo>
                          <a:pt x="89" y="1268"/>
                        </a:lnTo>
                        <a:lnTo>
                          <a:pt x="0" y="1274"/>
                        </a:lnTo>
                        <a:lnTo>
                          <a:pt x="0" y="31"/>
                        </a:lnTo>
                        <a:lnTo>
                          <a:pt x="8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44" name="Freeform 63"/>
                  <p:cNvSpPr>
                    <a:spLocks/>
                  </p:cNvSpPr>
                  <p:nvPr/>
                </p:nvSpPr>
                <p:spPr bwMode="auto">
                  <a:xfrm>
                    <a:off x="1341" y="2961"/>
                    <a:ext cx="21" cy="307"/>
                  </a:xfrm>
                  <a:custGeom>
                    <a:avLst/>
                    <a:gdLst>
                      <a:gd name="T0" fmla="*/ 0 w 81"/>
                      <a:gd name="T1" fmla="*/ 0 h 1229"/>
                      <a:gd name="T2" fmla="*/ 0 w 81"/>
                      <a:gd name="T3" fmla="*/ 0 h 1229"/>
                      <a:gd name="T4" fmla="*/ 0 w 81"/>
                      <a:gd name="T5" fmla="*/ 0 h 1229"/>
                      <a:gd name="T6" fmla="*/ 0 w 81"/>
                      <a:gd name="T7" fmla="*/ 0 h 1229"/>
                      <a:gd name="T8" fmla="*/ 0 w 81"/>
                      <a:gd name="T9" fmla="*/ 0 h 1229"/>
                      <a:gd name="T10" fmla="*/ 0 60000 65536"/>
                      <a:gd name="T11" fmla="*/ 0 60000 65536"/>
                      <a:gd name="T12" fmla="*/ 0 60000 65536"/>
                      <a:gd name="T13" fmla="*/ 0 60000 65536"/>
                      <a:gd name="T14" fmla="*/ 0 60000 65536"/>
                      <a:gd name="T15" fmla="*/ 0 w 81"/>
                      <a:gd name="T16" fmla="*/ 0 h 1229"/>
                      <a:gd name="T17" fmla="*/ 81 w 81"/>
                      <a:gd name="T18" fmla="*/ 1229 h 1229"/>
                    </a:gdLst>
                    <a:ahLst/>
                    <a:cxnLst>
                      <a:cxn ang="T10">
                        <a:pos x="T0" y="T1"/>
                      </a:cxn>
                      <a:cxn ang="T11">
                        <a:pos x="T2" y="T3"/>
                      </a:cxn>
                      <a:cxn ang="T12">
                        <a:pos x="T4" y="T5"/>
                      </a:cxn>
                      <a:cxn ang="T13">
                        <a:pos x="T6" y="T7"/>
                      </a:cxn>
                      <a:cxn ang="T14">
                        <a:pos x="T8" y="T9"/>
                      </a:cxn>
                    </a:cxnLst>
                    <a:rect l="T15" t="T16" r="T17" b="T18"/>
                    <a:pathLst>
                      <a:path w="81" h="1229">
                        <a:moveTo>
                          <a:pt x="81" y="0"/>
                        </a:moveTo>
                        <a:lnTo>
                          <a:pt x="81" y="1225"/>
                        </a:lnTo>
                        <a:lnTo>
                          <a:pt x="0" y="1229"/>
                        </a:lnTo>
                        <a:lnTo>
                          <a:pt x="0" y="32"/>
                        </a:lnTo>
                        <a:lnTo>
                          <a:pt x="81"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45" name="Freeform 64"/>
                  <p:cNvSpPr>
                    <a:spLocks/>
                  </p:cNvSpPr>
                  <p:nvPr/>
                </p:nvSpPr>
                <p:spPr bwMode="auto">
                  <a:xfrm>
                    <a:off x="1337" y="2964"/>
                    <a:ext cx="20" cy="304"/>
                  </a:xfrm>
                  <a:custGeom>
                    <a:avLst/>
                    <a:gdLst>
                      <a:gd name="T0" fmla="*/ 0 w 78"/>
                      <a:gd name="T1" fmla="*/ 0 h 1216"/>
                      <a:gd name="T2" fmla="*/ 0 w 78"/>
                      <a:gd name="T3" fmla="*/ 0 h 1216"/>
                      <a:gd name="T4" fmla="*/ 0 w 78"/>
                      <a:gd name="T5" fmla="*/ 0 h 1216"/>
                      <a:gd name="T6" fmla="*/ 0 w 78"/>
                      <a:gd name="T7" fmla="*/ 0 h 1216"/>
                      <a:gd name="T8" fmla="*/ 0 w 78"/>
                      <a:gd name="T9" fmla="*/ 0 h 1216"/>
                      <a:gd name="T10" fmla="*/ 0 60000 65536"/>
                      <a:gd name="T11" fmla="*/ 0 60000 65536"/>
                      <a:gd name="T12" fmla="*/ 0 60000 65536"/>
                      <a:gd name="T13" fmla="*/ 0 60000 65536"/>
                      <a:gd name="T14" fmla="*/ 0 60000 65536"/>
                      <a:gd name="T15" fmla="*/ 0 w 78"/>
                      <a:gd name="T16" fmla="*/ 0 h 1216"/>
                      <a:gd name="T17" fmla="*/ 78 w 78"/>
                      <a:gd name="T18" fmla="*/ 1216 h 1216"/>
                    </a:gdLst>
                    <a:ahLst/>
                    <a:cxnLst>
                      <a:cxn ang="T10">
                        <a:pos x="T0" y="T1"/>
                      </a:cxn>
                      <a:cxn ang="T11">
                        <a:pos x="T2" y="T3"/>
                      </a:cxn>
                      <a:cxn ang="T12">
                        <a:pos x="T4" y="T5"/>
                      </a:cxn>
                      <a:cxn ang="T13">
                        <a:pos x="T6" y="T7"/>
                      </a:cxn>
                      <a:cxn ang="T14">
                        <a:pos x="T8" y="T9"/>
                      </a:cxn>
                    </a:cxnLst>
                    <a:rect l="T15" t="T16" r="T17" b="T18"/>
                    <a:pathLst>
                      <a:path w="78" h="1216">
                        <a:moveTo>
                          <a:pt x="78" y="0"/>
                        </a:moveTo>
                        <a:lnTo>
                          <a:pt x="78" y="1212"/>
                        </a:lnTo>
                        <a:lnTo>
                          <a:pt x="0" y="1216"/>
                        </a:lnTo>
                        <a:lnTo>
                          <a:pt x="0" y="27"/>
                        </a:lnTo>
                        <a:lnTo>
                          <a:pt x="78"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46" name="Freeform 65"/>
                  <p:cNvSpPr>
                    <a:spLocks/>
                  </p:cNvSpPr>
                  <p:nvPr/>
                </p:nvSpPr>
                <p:spPr bwMode="auto">
                  <a:xfrm>
                    <a:off x="1302" y="2975"/>
                    <a:ext cx="18" cy="295"/>
                  </a:xfrm>
                  <a:custGeom>
                    <a:avLst/>
                    <a:gdLst>
                      <a:gd name="T0" fmla="*/ 0 w 70"/>
                      <a:gd name="T1" fmla="*/ 0 h 1180"/>
                      <a:gd name="T2" fmla="*/ 0 w 70"/>
                      <a:gd name="T3" fmla="*/ 0 h 1180"/>
                      <a:gd name="T4" fmla="*/ 0 w 70"/>
                      <a:gd name="T5" fmla="*/ 0 h 1180"/>
                      <a:gd name="T6" fmla="*/ 0 w 70"/>
                      <a:gd name="T7" fmla="*/ 0 h 1180"/>
                      <a:gd name="T8" fmla="*/ 0 w 70"/>
                      <a:gd name="T9" fmla="*/ 0 h 1180"/>
                      <a:gd name="T10" fmla="*/ 0 60000 65536"/>
                      <a:gd name="T11" fmla="*/ 0 60000 65536"/>
                      <a:gd name="T12" fmla="*/ 0 60000 65536"/>
                      <a:gd name="T13" fmla="*/ 0 60000 65536"/>
                      <a:gd name="T14" fmla="*/ 0 60000 65536"/>
                      <a:gd name="T15" fmla="*/ 0 w 70"/>
                      <a:gd name="T16" fmla="*/ 0 h 1180"/>
                      <a:gd name="T17" fmla="*/ 70 w 70"/>
                      <a:gd name="T18" fmla="*/ 1180 h 1180"/>
                    </a:gdLst>
                    <a:ahLst/>
                    <a:cxnLst>
                      <a:cxn ang="T10">
                        <a:pos x="T0" y="T1"/>
                      </a:cxn>
                      <a:cxn ang="T11">
                        <a:pos x="T2" y="T3"/>
                      </a:cxn>
                      <a:cxn ang="T12">
                        <a:pos x="T4" y="T5"/>
                      </a:cxn>
                      <a:cxn ang="T13">
                        <a:pos x="T6" y="T7"/>
                      </a:cxn>
                      <a:cxn ang="T14">
                        <a:pos x="T8" y="T9"/>
                      </a:cxn>
                    </a:cxnLst>
                    <a:rect l="T15" t="T16" r="T17" b="T18"/>
                    <a:pathLst>
                      <a:path w="70" h="1180">
                        <a:moveTo>
                          <a:pt x="70" y="0"/>
                        </a:moveTo>
                        <a:lnTo>
                          <a:pt x="70" y="1177"/>
                        </a:lnTo>
                        <a:lnTo>
                          <a:pt x="0" y="1180"/>
                        </a:lnTo>
                        <a:lnTo>
                          <a:pt x="0" y="32"/>
                        </a:lnTo>
                        <a:lnTo>
                          <a:pt x="7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47" name="Freeform 66"/>
                  <p:cNvSpPr>
                    <a:spLocks/>
                  </p:cNvSpPr>
                  <p:nvPr/>
                </p:nvSpPr>
                <p:spPr bwMode="auto">
                  <a:xfrm>
                    <a:off x="1298" y="2980"/>
                    <a:ext cx="18" cy="290"/>
                  </a:xfrm>
                  <a:custGeom>
                    <a:avLst/>
                    <a:gdLst>
                      <a:gd name="T0" fmla="*/ 0 w 73"/>
                      <a:gd name="T1" fmla="*/ 0 h 1162"/>
                      <a:gd name="T2" fmla="*/ 0 w 73"/>
                      <a:gd name="T3" fmla="*/ 0 h 1162"/>
                      <a:gd name="T4" fmla="*/ 0 w 73"/>
                      <a:gd name="T5" fmla="*/ 0 h 1162"/>
                      <a:gd name="T6" fmla="*/ 0 w 73"/>
                      <a:gd name="T7" fmla="*/ 0 h 1162"/>
                      <a:gd name="T8" fmla="*/ 0 w 73"/>
                      <a:gd name="T9" fmla="*/ 0 h 1162"/>
                      <a:gd name="T10" fmla="*/ 0 60000 65536"/>
                      <a:gd name="T11" fmla="*/ 0 60000 65536"/>
                      <a:gd name="T12" fmla="*/ 0 60000 65536"/>
                      <a:gd name="T13" fmla="*/ 0 60000 65536"/>
                      <a:gd name="T14" fmla="*/ 0 60000 65536"/>
                      <a:gd name="T15" fmla="*/ 0 w 73"/>
                      <a:gd name="T16" fmla="*/ 0 h 1162"/>
                      <a:gd name="T17" fmla="*/ 73 w 73"/>
                      <a:gd name="T18" fmla="*/ 1162 h 1162"/>
                    </a:gdLst>
                    <a:ahLst/>
                    <a:cxnLst>
                      <a:cxn ang="T10">
                        <a:pos x="T0" y="T1"/>
                      </a:cxn>
                      <a:cxn ang="T11">
                        <a:pos x="T2" y="T3"/>
                      </a:cxn>
                      <a:cxn ang="T12">
                        <a:pos x="T4" y="T5"/>
                      </a:cxn>
                      <a:cxn ang="T13">
                        <a:pos x="T6" y="T7"/>
                      </a:cxn>
                      <a:cxn ang="T14">
                        <a:pos x="T8" y="T9"/>
                      </a:cxn>
                    </a:cxnLst>
                    <a:rect l="T15" t="T16" r="T17" b="T18"/>
                    <a:pathLst>
                      <a:path w="73" h="1162">
                        <a:moveTo>
                          <a:pt x="73" y="0"/>
                        </a:moveTo>
                        <a:lnTo>
                          <a:pt x="73" y="1162"/>
                        </a:lnTo>
                        <a:lnTo>
                          <a:pt x="0" y="1161"/>
                        </a:lnTo>
                        <a:lnTo>
                          <a:pt x="0" y="27"/>
                        </a:lnTo>
                        <a:lnTo>
                          <a:pt x="7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415" name="Group 67"/>
                <p:cNvGrpSpPr>
                  <a:grpSpLocks/>
                </p:cNvGrpSpPr>
                <p:nvPr/>
              </p:nvGrpSpPr>
              <p:grpSpPr bwMode="auto">
                <a:xfrm>
                  <a:off x="1208" y="3258"/>
                  <a:ext cx="292" cy="162"/>
                  <a:chOff x="1208" y="3258"/>
                  <a:chExt cx="292" cy="162"/>
                </a:xfrm>
              </p:grpSpPr>
              <p:sp>
                <p:nvSpPr>
                  <p:cNvPr id="42416" name="Freeform 68"/>
                  <p:cNvSpPr>
                    <a:spLocks/>
                  </p:cNvSpPr>
                  <p:nvPr/>
                </p:nvSpPr>
                <p:spPr bwMode="auto">
                  <a:xfrm>
                    <a:off x="1430" y="3258"/>
                    <a:ext cx="70" cy="89"/>
                  </a:xfrm>
                  <a:custGeom>
                    <a:avLst/>
                    <a:gdLst>
                      <a:gd name="T0" fmla="*/ 0 w 282"/>
                      <a:gd name="T1" fmla="*/ 0 h 356"/>
                      <a:gd name="T2" fmla="*/ 0 w 282"/>
                      <a:gd name="T3" fmla="*/ 0 h 356"/>
                      <a:gd name="T4" fmla="*/ 0 w 282"/>
                      <a:gd name="T5" fmla="*/ 0 h 356"/>
                      <a:gd name="T6" fmla="*/ 0 w 282"/>
                      <a:gd name="T7" fmla="*/ 0 h 356"/>
                      <a:gd name="T8" fmla="*/ 0 w 282"/>
                      <a:gd name="T9" fmla="*/ 0 h 356"/>
                      <a:gd name="T10" fmla="*/ 0 60000 65536"/>
                      <a:gd name="T11" fmla="*/ 0 60000 65536"/>
                      <a:gd name="T12" fmla="*/ 0 60000 65536"/>
                      <a:gd name="T13" fmla="*/ 0 60000 65536"/>
                      <a:gd name="T14" fmla="*/ 0 60000 65536"/>
                      <a:gd name="T15" fmla="*/ 0 w 282"/>
                      <a:gd name="T16" fmla="*/ 0 h 356"/>
                      <a:gd name="T17" fmla="*/ 282 w 282"/>
                      <a:gd name="T18" fmla="*/ 356 h 356"/>
                    </a:gdLst>
                    <a:ahLst/>
                    <a:cxnLst>
                      <a:cxn ang="T10">
                        <a:pos x="T0" y="T1"/>
                      </a:cxn>
                      <a:cxn ang="T11">
                        <a:pos x="T2" y="T3"/>
                      </a:cxn>
                      <a:cxn ang="T12">
                        <a:pos x="T4" y="T5"/>
                      </a:cxn>
                      <a:cxn ang="T13">
                        <a:pos x="T6" y="T7"/>
                      </a:cxn>
                      <a:cxn ang="T14">
                        <a:pos x="T8" y="T9"/>
                      </a:cxn>
                    </a:cxnLst>
                    <a:rect l="T15" t="T16" r="T17" b="T18"/>
                    <a:pathLst>
                      <a:path w="282" h="356">
                        <a:moveTo>
                          <a:pt x="282" y="339"/>
                        </a:moveTo>
                        <a:lnTo>
                          <a:pt x="0" y="356"/>
                        </a:lnTo>
                        <a:lnTo>
                          <a:pt x="0" y="12"/>
                        </a:lnTo>
                        <a:lnTo>
                          <a:pt x="282" y="0"/>
                        </a:lnTo>
                        <a:lnTo>
                          <a:pt x="282" y="339"/>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417" name="Group 69"/>
                  <p:cNvGrpSpPr>
                    <a:grpSpLocks/>
                  </p:cNvGrpSpPr>
                  <p:nvPr/>
                </p:nvGrpSpPr>
                <p:grpSpPr bwMode="auto">
                  <a:xfrm>
                    <a:off x="1209" y="3333"/>
                    <a:ext cx="232" cy="87"/>
                    <a:chOff x="1209" y="3333"/>
                    <a:chExt cx="232" cy="87"/>
                  </a:xfrm>
                </p:grpSpPr>
                <p:sp>
                  <p:nvSpPr>
                    <p:cNvPr id="42426" name="Freeform 70"/>
                    <p:cNvSpPr>
                      <a:spLocks/>
                    </p:cNvSpPr>
                    <p:nvPr/>
                  </p:nvSpPr>
                  <p:spPr bwMode="auto">
                    <a:xfrm>
                      <a:off x="1209" y="3340"/>
                      <a:ext cx="10" cy="64"/>
                    </a:xfrm>
                    <a:custGeom>
                      <a:avLst/>
                      <a:gdLst>
                        <a:gd name="T0" fmla="*/ 0 w 40"/>
                        <a:gd name="T1" fmla="*/ 0 h 258"/>
                        <a:gd name="T2" fmla="*/ 0 w 40"/>
                        <a:gd name="T3" fmla="*/ 0 h 258"/>
                        <a:gd name="T4" fmla="*/ 0 w 40"/>
                        <a:gd name="T5" fmla="*/ 0 h 258"/>
                        <a:gd name="T6" fmla="*/ 0 w 40"/>
                        <a:gd name="T7" fmla="*/ 0 h 258"/>
                        <a:gd name="T8" fmla="*/ 0 w 40"/>
                        <a:gd name="T9" fmla="*/ 0 h 258"/>
                        <a:gd name="T10" fmla="*/ 0 60000 65536"/>
                        <a:gd name="T11" fmla="*/ 0 60000 65536"/>
                        <a:gd name="T12" fmla="*/ 0 60000 65536"/>
                        <a:gd name="T13" fmla="*/ 0 60000 65536"/>
                        <a:gd name="T14" fmla="*/ 0 60000 65536"/>
                        <a:gd name="T15" fmla="*/ 0 w 40"/>
                        <a:gd name="T16" fmla="*/ 0 h 258"/>
                        <a:gd name="T17" fmla="*/ 40 w 40"/>
                        <a:gd name="T18" fmla="*/ 258 h 258"/>
                      </a:gdLst>
                      <a:ahLst/>
                      <a:cxnLst>
                        <a:cxn ang="T10">
                          <a:pos x="T0" y="T1"/>
                        </a:cxn>
                        <a:cxn ang="T11">
                          <a:pos x="T2" y="T3"/>
                        </a:cxn>
                        <a:cxn ang="T12">
                          <a:pos x="T4" y="T5"/>
                        </a:cxn>
                        <a:cxn ang="T13">
                          <a:pos x="T6" y="T7"/>
                        </a:cxn>
                        <a:cxn ang="T14">
                          <a:pos x="T8" y="T9"/>
                        </a:cxn>
                      </a:cxnLst>
                      <a:rect l="T15" t="T16" r="T17" b="T18"/>
                      <a:pathLst>
                        <a:path w="40" h="258">
                          <a:moveTo>
                            <a:pt x="0" y="4"/>
                          </a:moveTo>
                          <a:lnTo>
                            <a:pt x="0" y="254"/>
                          </a:lnTo>
                          <a:lnTo>
                            <a:pt x="40" y="258"/>
                          </a:lnTo>
                          <a:lnTo>
                            <a:pt x="40" y="0"/>
                          </a:lnTo>
                          <a:lnTo>
                            <a:pt x="0" y="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27" name="Freeform 71"/>
                    <p:cNvSpPr>
                      <a:spLocks/>
                    </p:cNvSpPr>
                    <p:nvPr/>
                  </p:nvSpPr>
                  <p:spPr bwMode="auto">
                    <a:xfrm>
                      <a:off x="1424" y="3341"/>
                      <a:ext cx="17" cy="79"/>
                    </a:xfrm>
                    <a:custGeom>
                      <a:avLst/>
                      <a:gdLst>
                        <a:gd name="T0" fmla="*/ 0 w 66"/>
                        <a:gd name="T1" fmla="*/ 0 h 319"/>
                        <a:gd name="T2" fmla="*/ 0 w 66"/>
                        <a:gd name="T3" fmla="*/ 0 h 319"/>
                        <a:gd name="T4" fmla="*/ 0 w 66"/>
                        <a:gd name="T5" fmla="*/ 0 h 319"/>
                        <a:gd name="T6" fmla="*/ 0 w 66"/>
                        <a:gd name="T7" fmla="*/ 0 h 319"/>
                        <a:gd name="T8" fmla="*/ 0 w 66"/>
                        <a:gd name="T9" fmla="*/ 0 h 319"/>
                        <a:gd name="T10" fmla="*/ 0 w 66"/>
                        <a:gd name="T11" fmla="*/ 0 h 319"/>
                        <a:gd name="T12" fmla="*/ 0 w 66"/>
                        <a:gd name="T13" fmla="*/ 0 h 319"/>
                        <a:gd name="T14" fmla="*/ 0 60000 65536"/>
                        <a:gd name="T15" fmla="*/ 0 60000 65536"/>
                        <a:gd name="T16" fmla="*/ 0 60000 65536"/>
                        <a:gd name="T17" fmla="*/ 0 60000 65536"/>
                        <a:gd name="T18" fmla="*/ 0 60000 65536"/>
                        <a:gd name="T19" fmla="*/ 0 60000 65536"/>
                        <a:gd name="T20" fmla="*/ 0 60000 65536"/>
                        <a:gd name="T21" fmla="*/ 0 w 66"/>
                        <a:gd name="T22" fmla="*/ 0 h 319"/>
                        <a:gd name="T23" fmla="*/ 66 w 66"/>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319">
                          <a:moveTo>
                            <a:pt x="66" y="0"/>
                          </a:moveTo>
                          <a:lnTo>
                            <a:pt x="66" y="319"/>
                          </a:lnTo>
                          <a:lnTo>
                            <a:pt x="34" y="319"/>
                          </a:lnTo>
                          <a:lnTo>
                            <a:pt x="9" y="319"/>
                          </a:lnTo>
                          <a:lnTo>
                            <a:pt x="0" y="319"/>
                          </a:lnTo>
                          <a:lnTo>
                            <a:pt x="0" y="0"/>
                          </a:lnTo>
                          <a:lnTo>
                            <a:pt x="66"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28" name="Freeform 72"/>
                    <p:cNvSpPr>
                      <a:spLocks/>
                    </p:cNvSpPr>
                    <p:nvPr/>
                  </p:nvSpPr>
                  <p:spPr bwMode="auto">
                    <a:xfrm>
                      <a:off x="1337" y="3334"/>
                      <a:ext cx="16" cy="82"/>
                    </a:xfrm>
                    <a:custGeom>
                      <a:avLst/>
                      <a:gdLst>
                        <a:gd name="T0" fmla="*/ 0 w 62"/>
                        <a:gd name="T1" fmla="*/ 0 h 326"/>
                        <a:gd name="T2" fmla="*/ 0 w 62"/>
                        <a:gd name="T3" fmla="*/ 0 h 326"/>
                        <a:gd name="T4" fmla="*/ 0 w 62"/>
                        <a:gd name="T5" fmla="*/ 0 h 326"/>
                        <a:gd name="T6" fmla="*/ 0 w 62"/>
                        <a:gd name="T7" fmla="*/ 0 h 326"/>
                        <a:gd name="T8" fmla="*/ 0 w 62"/>
                        <a:gd name="T9" fmla="*/ 0 h 326"/>
                        <a:gd name="T10" fmla="*/ 0 60000 65536"/>
                        <a:gd name="T11" fmla="*/ 0 60000 65536"/>
                        <a:gd name="T12" fmla="*/ 0 60000 65536"/>
                        <a:gd name="T13" fmla="*/ 0 60000 65536"/>
                        <a:gd name="T14" fmla="*/ 0 60000 65536"/>
                        <a:gd name="T15" fmla="*/ 0 w 62"/>
                        <a:gd name="T16" fmla="*/ 0 h 326"/>
                        <a:gd name="T17" fmla="*/ 62 w 62"/>
                        <a:gd name="T18" fmla="*/ 326 h 326"/>
                      </a:gdLst>
                      <a:ahLst/>
                      <a:cxnLst>
                        <a:cxn ang="T10">
                          <a:pos x="T0" y="T1"/>
                        </a:cxn>
                        <a:cxn ang="T11">
                          <a:pos x="T2" y="T3"/>
                        </a:cxn>
                        <a:cxn ang="T12">
                          <a:pos x="T4" y="T5"/>
                        </a:cxn>
                        <a:cxn ang="T13">
                          <a:pos x="T6" y="T7"/>
                        </a:cxn>
                        <a:cxn ang="T14">
                          <a:pos x="T8" y="T9"/>
                        </a:cxn>
                      </a:cxnLst>
                      <a:rect l="T15" t="T16" r="T17" b="T18"/>
                      <a:pathLst>
                        <a:path w="62" h="326">
                          <a:moveTo>
                            <a:pt x="62" y="25"/>
                          </a:moveTo>
                          <a:lnTo>
                            <a:pt x="62" y="326"/>
                          </a:lnTo>
                          <a:lnTo>
                            <a:pt x="0" y="322"/>
                          </a:lnTo>
                          <a:lnTo>
                            <a:pt x="0" y="0"/>
                          </a:lnTo>
                          <a:lnTo>
                            <a:pt x="62" y="2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29" name="Freeform 73"/>
                    <p:cNvSpPr>
                      <a:spLocks/>
                    </p:cNvSpPr>
                    <p:nvPr/>
                  </p:nvSpPr>
                  <p:spPr bwMode="auto">
                    <a:xfrm>
                      <a:off x="1272" y="3335"/>
                      <a:ext cx="12" cy="76"/>
                    </a:xfrm>
                    <a:custGeom>
                      <a:avLst/>
                      <a:gdLst>
                        <a:gd name="T0" fmla="*/ 0 w 48"/>
                        <a:gd name="T1" fmla="*/ 0 h 302"/>
                        <a:gd name="T2" fmla="*/ 0 w 48"/>
                        <a:gd name="T3" fmla="*/ 0 h 302"/>
                        <a:gd name="T4" fmla="*/ 0 w 48"/>
                        <a:gd name="T5" fmla="*/ 0 h 302"/>
                        <a:gd name="T6" fmla="*/ 0 w 48"/>
                        <a:gd name="T7" fmla="*/ 0 h 302"/>
                        <a:gd name="T8" fmla="*/ 0 w 48"/>
                        <a:gd name="T9" fmla="*/ 0 h 302"/>
                        <a:gd name="T10" fmla="*/ 0 60000 65536"/>
                        <a:gd name="T11" fmla="*/ 0 60000 65536"/>
                        <a:gd name="T12" fmla="*/ 0 60000 65536"/>
                        <a:gd name="T13" fmla="*/ 0 60000 65536"/>
                        <a:gd name="T14" fmla="*/ 0 60000 65536"/>
                        <a:gd name="T15" fmla="*/ 0 w 48"/>
                        <a:gd name="T16" fmla="*/ 0 h 302"/>
                        <a:gd name="T17" fmla="*/ 48 w 48"/>
                        <a:gd name="T18" fmla="*/ 302 h 302"/>
                      </a:gdLst>
                      <a:ahLst/>
                      <a:cxnLst>
                        <a:cxn ang="T10">
                          <a:pos x="T0" y="T1"/>
                        </a:cxn>
                        <a:cxn ang="T11">
                          <a:pos x="T2" y="T3"/>
                        </a:cxn>
                        <a:cxn ang="T12">
                          <a:pos x="T4" y="T5"/>
                        </a:cxn>
                        <a:cxn ang="T13">
                          <a:pos x="T6" y="T7"/>
                        </a:cxn>
                        <a:cxn ang="T14">
                          <a:pos x="T8" y="T9"/>
                        </a:cxn>
                      </a:cxnLst>
                      <a:rect l="T15" t="T16" r="T17" b="T18"/>
                      <a:pathLst>
                        <a:path w="48" h="302">
                          <a:moveTo>
                            <a:pt x="48" y="30"/>
                          </a:moveTo>
                          <a:lnTo>
                            <a:pt x="48" y="302"/>
                          </a:lnTo>
                          <a:lnTo>
                            <a:pt x="0" y="297"/>
                          </a:lnTo>
                          <a:lnTo>
                            <a:pt x="0" y="0"/>
                          </a:lnTo>
                          <a:lnTo>
                            <a:pt x="48" y="3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30" name="Freeform 74"/>
                    <p:cNvSpPr>
                      <a:spLocks/>
                    </p:cNvSpPr>
                    <p:nvPr/>
                  </p:nvSpPr>
                  <p:spPr bwMode="auto">
                    <a:xfrm>
                      <a:off x="1209" y="3342"/>
                      <a:ext cx="10" cy="19"/>
                    </a:xfrm>
                    <a:custGeom>
                      <a:avLst/>
                      <a:gdLst>
                        <a:gd name="T0" fmla="*/ 0 w 40"/>
                        <a:gd name="T1" fmla="*/ 0 h 75"/>
                        <a:gd name="T2" fmla="*/ 0 w 40"/>
                        <a:gd name="T3" fmla="*/ 0 h 75"/>
                        <a:gd name="T4" fmla="*/ 0 w 40"/>
                        <a:gd name="T5" fmla="*/ 0 h 75"/>
                        <a:gd name="T6" fmla="*/ 0 w 40"/>
                        <a:gd name="T7" fmla="*/ 0 h 75"/>
                        <a:gd name="T8" fmla="*/ 0 w 40"/>
                        <a:gd name="T9" fmla="*/ 0 h 75"/>
                        <a:gd name="T10" fmla="*/ 0 60000 65536"/>
                        <a:gd name="T11" fmla="*/ 0 60000 65536"/>
                        <a:gd name="T12" fmla="*/ 0 60000 65536"/>
                        <a:gd name="T13" fmla="*/ 0 60000 65536"/>
                        <a:gd name="T14" fmla="*/ 0 60000 65536"/>
                        <a:gd name="T15" fmla="*/ 0 w 40"/>
                        <a:gd name="T16" fmla="*/ 0 h 75"/>
                        <a:gd name="T17" fmla="*/ 40 w 40"/>
                        <a:gd name="T18" fmla="*/ 75 h 75"/>
                      </a:gdLst>
                      <a:ahLst/>
                      <a:cxnLst>
                        <a:cxn ang="T10">
                          <a:pos x="T0" y="T1"/>
                        </a:cxn>
                        <a:cxn ang="T11">
                          <a:pos x="T2" y="T3"/>
                        </a:cxn>
                        <a:cxn ang="T12">
                          <a:pos x="T4" y="T5"/>
                        </a:cxn>
                        <a:cxn ang="T13">
                          <a:pos x="T6" y="T7"/>
                        </a:cxn>
                        <a:cxn ang="T14">
                          <a:pos x="T8" y="T9"/>
                        </a:cxn>
                      </a:cxnLst>
                      <a:rect l="T15" t="T16" r="T17" b="T18"/>
                      <a:pathLst>
                        <a:path w="40" h="75">
                          <a:moveTo>
                            <a:pt x="0" y="8"/>
                          </a:moveTo>
                          <a:lnTo>
                            <a:pt x="0" y="46"/>
                          </a:lnTo>
                          <a:lnTo>
                            <a:pt x="40" y="75"/>
                          </a:lnTo>
                          <a:lnTo>
                            <a:pt x="40" y="0"/>
                          </a:lnTo>
                          <a:lnTo>
                            <a:pt x="0" y="8"/>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31" name="Freeform 75"/>
                    <p:cNvSpPr>
                      <a:spLocks/>
                    </p:cNvSpPr>
                    <p:nvPr/>
                  </p:nvSpPr>
                  <p:spPr bwMode="auto">
                    <a:xfrm>
                      <a:off x="1272" y="3333"/>
                      <a:ext cx="12" cy="30"/>
                    </a:xfrm>
                    <a:custGeom>
                      <a:avLst/>
                      <a:gdLst>
                        <a:gd name="T0" fmla="*/ 0 w 48"/>
                        <a:gd name="T1" fmla="*/ 0 h 119"/>
                        <a:gd name="T2" fmla="*/ 0 w 48"/>
                        <a:gd name="T3" fmla="*/ 0 h 119"/>
                        <a:gd name="T4" fmla="*/ 0 w 48"/>
                        <a:gd name="T5" fmla="*/ 0 h 119"/>
                        <a:gd name="T6" fmla="*/ 0 w 48"/>
                        <a:gd name="T7" fmla="*/ 0 h 119"/>
                        <a:gd name="T8" fmla="*/ 0 w 48"/>
                        <a:gd name="T9" fmla="*/ 0 h 119"/>
                        <a:gd name="T10" fmla="*/ 0 60000 65536"/>
                        <a:gd name="T11" fmla="*/ 0 60000 65536"/>
                        <a:gd name="T12" fmla="*/ 0 60000 65536"/>
                        <a:gd name="T13" fmla="*/ 0 60000 65536"/>
                        <a:gd name="T14" fmla="*/ 0 60000 65536"/>
                        <a:gd name="T15" fmla="*/ 0 w 48"/>
                        <a:gd name="T16" fmla="*/ 0 h 119"/>
                        <a:gd name="T17" fmla="*/ 48 w 48"/>
                        <a:gd name="T18" fmla="*/ 119 h 119"/>
                      </a:gdLst>
                      <a:ahLst/>
                      <a:cxnLst>
                        <a:cxn ang="T10">
                          <a:pos x="T0" y="T1"/>
                        </a:cxn>
                        <a:cxn ang="T11">
                          <a:pos x="T2" y="T3"/>
                        </a:cxn>
                        <a:cxn ang="T12">
                          <a:pos x="T4" y="T5"/>
                        </a:cxn>
                        <a:cxn ang="T13">
                          <a:pos x="T6" y="T7"/>
                        </a:cxn>
                        <a:cxn ang="T14">
                          <a:pos x="T8" y="T9"/>
                        </a:cxn>
                      </a:cxnLst>
                      <a:rect l="T15" t="T16" r="T17" b="T18"/>
                      <a:pathLst>
                        <a:path w="48" h="119">
                          <a:moveTo>
                            <a:pt x="0" y="44"/>
                          </a:moveTo>
                          <a:lnTo>
                            <a:pt x="0" y="92"/>
                          </a:lnTo>
                          <a:lnTo>
                            <a:pt x="48" y="119"/>
                          </a:lnTo>
                          <a:lnTo>
                            <a:pt x="48" y="0"/>
                          </a:lnTo>
                          <a:lnTo>
                            <a:pt x="0" y="44"/>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32" name="Freeform 76"/>
                    <p:cNvSpPr>
                      <a:spLocks/>
                    </p:cNvSpPr>
                    <p:nvPr/>
                  </p:nvSpPr>
                  <p:spPr bwMode="auto">
                    <a:xfrm>
                      <a:off x="1337" y="3334"/>
                      <a:ext cx="16" cy="34"/>
                    </a:xfrm>
                    <a:custGeom>
                      <a:avLst/>
                      <a:gdLst>
                        <a:gd name="T0" fmla="*/ 0 w 62"/>
                        <a:gd name="T1" fmla="*/ 0 h 134"/>
                        <a:gd name="T2" fmla="*/ 0 w 62"/>
                        <a:gd name="T3" fmla="*/ 0 h 134"/>
                        <a:gd name="T4" fmla="*/ 0 w 62"/>
                        <a:gd name="T5" fmla="*/ 0 h 134"/>
                        <a:gd name="T6" fmla="*/ 0 w 62"/>
                        <a:gd name="T7" fmla="*/ 0 h 134"/>
                        <a:gd name="T8" fmla="*/ 0 w 62"/>
                        <a:gd name="T9" fmla="*/ 0 h 134"/>
                        <a:gd name="T10" fmla="*/ 0 60000 65536"/>
                        <a:gd name="T11" fmla="*/ 0 60000 65536"/>
                        <a:gd name="T12" fmla="*/ 0 60000 65536"/>
                        <a:gd name="T13" fmla="*/ 0 60000 65536"/>
                        <a:gd name="T14" fmla="*/ 0 60000 65536"/>
                        <a:gd name="T15" fmla="*/ 0 w 62"/>
                        <a:gd name="T16" fmla="*/ 0 h 134"/>
                        <a:gd name="T17" fmla="*/ 62 w 62"/>
                        <a:gd name="T18" fmla="*/ 134 h 134"/>
                      </a:gdLst>
                      <a:ahLst/>
                      <a:cxnLst>
                        <a:cxn ang="T10">
                          <a:pos x="T0" y="T1"/>
                        </a:cxn>
                        <a:cxn ang="T11">
                          <a:pos x="T2" y="T3"/>
                        </a:cxn>
                        <a:cxn ang="T12">
                          <a:pos x="T4" y="T5"/>
                        </a:cxn>
                        <a:cxn ang="T13">
                          <a:pos x="T6" y="T7"/>
                        </a:cxn>
                        <a:cxn ang="T14">
                          <a:pos x="T8" y="T9"/>
                        </a:cxn>
                      </a:cxnLst>
                      <a:rect l="T15" t="T16" r="T17" b="T18"/>
                      <a:pathLst>
                        <a:path w="62" h="134">
                          <a:moveTo>
                            <a:pt x="0" y="34"/>
                          </a:moveTo>
                          <a:lnTo>
                            <a:pt x="0" y="103"/>
                          </a:lnTo>
                          <a:lnTo>
                            <a:pt x="62" y="134"/>
                          </a:lnTo>
                          <a:lnTo>
                            <a:pt x="62" y="0"/>
                          </a:lnTo>
                          <a:lnTo>
                            <a:pt x="0" y="34"/>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33" name="Freeform 77"/>
                    <p:cNvSpPr>
                      <a:spLocks/>
                    </p:cNvSpPr>
                    <p:nvPr/>
                  </p:nvSpPr>
                  <p:spPr bwMode="auto">
                    <a:xfrm>
                      <a:off x="1424" y="3336"/>
                      <a:ext cx="17" cy="33"/>
                    </a:xfrm>
                    <a:custGeom>
                      <a:avLst/>
                      <a:gdLst>
                        <a:gd name="T0" fmla="*/ 0 w 66"/>
                        <a:gd name="T1" fmla="*/ 0 h 133"/>
                        <a:gd name="T2" fmla="*/ 0 w 66"/>
                        <a:gd name="T3" fmla="*/ 0 h 133"/>
                        <a:gd name="T4" fmla="*/ 0 w 66"/>
                        <a:gd name="T5" fmla="*/ 0 h 133"/>
                        <a:gd name="T6" fmla="*/ 0 w 66"/>
                        <a:gd name="T7" fmla="*/ 0 h 133"/>
                        <a:gd name="T8" fmla="*/ 0 w 66"/>
                        <a:gd name="T9" fmla="*/ 0 h 133"/>
                        <a:gd name="T10" fmla="*/ 0 60000 65536"/>
                        <a:gd name="T11" fmla="*/ 0 60000 65536"/>
                        <a:gd name="T12" fmla="*/ 0 60000 65536"/>
                        <a:gd name="T13" fmla="*/ 0 60000 65536"/>
                        <a:gd name="T14" fmla="*/ 0 60000 65536"/>
                        <a:gd name="T15" fmla="*/ 0 w 66"/>
                        <a:gd name="T16" fmla="*/ 0 h 133"/>
                        <a:gd name="T17" fmla="*/ 66 w 66"/>
                        <a:gd name="T18" fmla="*/ 133 h 133"/>
                      </a:gdLst>
                      <a:ahLst/>
                      <a:cxnLst>
                        <a:cxn ang="T10">
                          <a:pos x="T0" y="T1"/>
                        </a:cxn>
                        <a:cxn ang="T11">
                          <a:pos x="T2" y="T3"/>
                        </a:cxn>
                        <a:cxn ang="T12">
                          <a:pos x="T4" y="T5"/>
                        </a:cxn>
                        <a:cxn ang="T13">
                          <a:pos x="T6" y="T7"/>
                        </a:cxn>
                        <a:cxn ang="T14">
                          <a:pos x="T8" y="T9"/>
                        </a:cxn>
                      </a:cxnLst>
                      <a:rect l="T15" t="T16" r="T17" b="T18"/>
                      <a:pathLst>
                        <a:path w="66" h="133">
                          <a:moveTo>
                            <a:pt x="0" y="32"/>
                          </a:moveTo>
                          <a:lnTo>
                            <a:pt x="0" y="101"/>
                          </a:lnTo>
                          <a:lnTo>
                            <a:pt x="66" y="133"/>
                          </a:lnTo>
                          <a:lnTo>
                            <a:pt x="66" y="0"/>
                          </a:lnTo>
                          <a:lnTo>
                            <a:pt x="0" y="32"/>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42418" name="Freeform 78"/>
                  <p:cNvSpPr>
                    <a:spLocks/>
                  </p:cNvSpPr>
                  <p:nvPr/>
                </p:nvSpPr>
                <p:spPr bwMode="auto">
                  <a:xfrm>
                    <a:off x="1208" y="3260"/>
                    <a:ext cx="224" cy="87"/>
                  </a:xfrm>
                  <a:custGeom>
                    <a:avLst/>
                    <a:gdLst>
                      <a:gd name="T0" fmla="*/ 0 w 895"/>
                      <a:gd name="T1" fmla="*/ 0 h 348"/>
                      <a:gd name="T2" fmla="*/ 0 w 895"/>
                      <a:gd name="T3" fmla="*/ 0 h 348"/>
                      <a:gd name="T4" fmla="*/ 0 w 895"/>
                      <a:gd name="T5" fmla="*/ 0 h 348"/>
                      <a:gd name="T6" fmla="*/ 0 w 895"/>
                      <a:gd name="T7" fmla="*/ 0 h 348"/>
                      <a:gd name="T8" fmla="*/ 0 w 895"/>
                      <a:gd name="T9" fmla="*/ 0 h 348"/>
                      <a:gd name="T10" fmla="*/ 0 60000 65536"/>
                      <a:gd name="T11" fmla="*/ 0 60000 65536"/>
                      <a:gd name="T12" fmla="*/ 0 60000 65536"/>
                      <a:gd name="T13" fmla="*/ 0 60000 65536"/>
                      <a:gd name="T14" fmla="*/ 0 60000 65536"/>
                      <a:gd name="T15" fmla="*/ 0 w 895"/>
                      <a:gd name="T16" fmla="*/ 0 h 348"/>
                      <a:gd name="T17" fmla="*/ 895 w 895"/>
                      <a:gd name="T18" fmla="*/ 348 h 348"/>
                    </a:gdLst>
                    <a:ahLst/>
                    <a:cxnLst>
                      <a:cxn ang="T10">
                        <a:pos x="T0" y="T1"/>
                      </a:cxn>
                      <a:cxn ang="T11">
                        <a:pos x="T2" y="T3"/>
                      </a:cxn>
                      <a:cxn ang="T12">
                        <a:pos x="T4" y="T5"/>
                      </a:cxn>
                      <a:cxn ang="T13">
                        <a:pos x="T6" y="T7"/>
                      </a:cxn>
                      <a:cxn ang="T14">
                        <a:pos x="T8" y="T9"/>
                      </a:cxn>
                    </a:cxnLst>
                    <a:rect l="T15" t="T16" r="T17" b="T18"/>
                    <a:pathLst>
                      <a:path w="895" h="348">
                        <a:moveTo>
                          <a:pt x="895" y="348"/>
                        </a:moveTo>
                        <a:lnTo>
                          <a:pt x="0" y="348"/>
                        </a:lnTo>
                        <a:lnTo>
                          <a:pt x="0" y="53"/>
                        </a:lnTo>
                        <a:lnTo>
                          <a:pt x="895" y="0"/>
                        </a:lnTo>
                        <a:lnTo>
                          <a:pt x="895" y="34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419" name="Group 79"/>
                  <p:cNvGrpSpPr>
                    <a:grpSpLocks/>
                  </p:cNvGrpSpPr>
                  <p:nvPr/>
                </p:nvGrpSpPr>
                <p:grpSpPr bwMode="auto">
                  <a:xfrm>
                    <a:off x="1444" y="3341"/>
                    <a:ext cx="55" cy="67"/>
                    <a:chOff x="1444" y="3341"/>
                    <a:chExt cx="55" cy="67"/>
                  </a:xfrm>
                </p:grpSpPr>
                <p:sp>
                  <p:nvSpPr>
                    <p:cNvPr id="42420" name="Freeform 80"/>
                    <p:cNvSpPr>
                      <a:spLocks/>
                    </p:cNvSpPr>
                    <p:nvPr/>
                  </p:nvSpPr>
                  <p:spPr bwMode="auto">
                    <a:xfrm>
                      <a:off x="1444" y="3341"/>
                      <a:ext cx="55" cy="67"/>
                    </a:xfrm>
                    <a:custGeom>
                      <a:avLst/>
                      <a:gdLst>
                        <a:gd name="T0" fmla="*/ 0 w 222"/>
                        <a:gd name="T1" fmla="*/ 0 h 269"/>
                        <a:gd name="T2" fmla="*/ 0 w 222"/>
                        <a:gd name="T3" fmla="*/ 0 h 269"/>
                        <a:gd name="T4" fmla="*/ 0 w 222"/>
                        <a:gd name="T5" fmla="*/ 0 h 269"/>
                        <a:gd name="T6" fmla="*/ 0 w 222"/>
                        <a:gd name="T7" fmla="*/ 0 h 269"/>
                        <a:gd name="T8" fmla="*/ 0 w 222"/>
                        <a:gd name="T9" fmla="*/ 0 h 269"/>
                        <a:gd name="T10" fmla="*/ 0 60000 65536"/>
                        <a:gd name="T11" fmla="*/ 0 60000 65536"/>
                        <a:gd name="T12" fmla="*/ 0 60000 65536"/>
                        <a:gd name="T13" fmla="*/ 0 60000 65536"/>
                        <a:gd name="T14" fmla="*/ 0 60000 65536"/>
                        <a:gd name="T15" fmla="*/ 0 w 222"/>
                        <a:gd name="T16" fmla="*/ 0 h 269"/>
                        <a:gd name="T17" fmla="*/ 222 w 222"/>
                        <a:gd name="T18" fmla="*/ 269 h 269"/>
                      </a:gdLst>
                      <a:ahLst/>
                      <a:cxnLst>
                        <a:cxn ang="T10">
                          <a:pos x="T0" y="T1"/>
                        </a:cxn>
                        <a:cxn ang="T11">
                          <a:pos x="T2" y="T3"/>
                        </a:cxn>
                        <a:cxn ang="T12">
                          <a:pos x="T4" y="T5"/>
                        </a:cxn>
                        <a:cxn ang="T13">
                          <a:pos x="T6" y="T7"/>
                        </a:cxn>
                        <a:cxn ang="T14">
                          <a:pos x="T8" y="T9"/>
                        </a:cxn>
                      </a:cxnLst>
                      <a:rect l="T15" t="T16" r="T17" b="T18"/>
                      <a:pathLst>
                        <a:path w="222" h="269">
                          <a:moveTo>
                            <a:pt x="222" y="0"/>
                          </a:moveTo>
                          <a:lnTo>
                            <a:pt x="0" y="13"/>
                          </a:lnTo>
                          <a:lnTo>
                            <a:pt x="0" y="269"/>
                          </a:lnTo>
                          <a:lnTo>
                            <a:pt x="222" y="268"/>
                          </a:lnTo>
                          <a:lnTo>
                            <a:pt x="22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421" name="Group 81"/>
                    <p:cNvGrpSpPr>
                      <a:grpSpLocks/>
                    </p:cNvGrpSpPr>
                    <p:nvPr/>
                  </p:nvGrpSpPr>
                  <p:grpSpPr bwMode="auto">
                    <a:xfrm>
                      <a:off x="1469" y="3343"/>
                      <a:ext cx="29" cy="64"/>
                      <a:chOff x="1469" y="3343"/>
                      <a:chExt cx="29" cy="64"/>
                    </a:xfrm>
                  </p:grpSpPr>
                  <p:sp>
                    <p:nvSpPr>
                      <p:cNvPr id="42422" name="Line 82"/>
                      <p:cNvSpPr>
                        <a:spLocks noChangeShapeType="1"/>
                      </p:cNvSpPr>
                      <p:nvPr/>
                    </p:nvSpPr>
                    <p:spPr bwMode="auto">
                      <a:xfrm>
                        <a:off x="1469" y="3343"/>
                        <a:ext cx="1" cy="64"/>
                      </a:xfrm>
                      <a:prstGeom prst="line">
                        <a:avLst/>
                      </a:prstGeom>
                      <a:noFill/>
                      <a:ln w="3175">
                        <a:solidFill>
                          <a:srgbClr val="20202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23" name="Line 83"/>
                      <p:cNvSpPr>
                        <a:spLocks noChangeShapeType="1"/>
                      </p:cNvSpPr>
                      <p:nvPr/>
                    </p:nvSpPr>
                    <p:spPr bwMode="auto">
                      <a:xfrm>
                        <a:off x="1470" y="3371"/>
                        <a:ext cx="28" cy="1"/>
                      </a:xfrm>
                      <a:prstGeom prst="line">
                        <a:avLst/>
                      </a:prstGeom>
                      <a:noFill/>
                      <a:ln w="3175">
                        <a:solidFill>
                          <a:srgbClr val="20202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24" name="Line 84"/>
                      <p:cNvSpPr>
                        <a:spLocks noChangeShapeType="1"/>
                      </p:cNvSpPr>
                      <p:nvPr/>
                    </p:nvSpPr>
                    <p:spPr bwMode="auto">
                      <a:xfrm>
                        <a:off x="1485" y="3371"/>
                        <a:ext cx="1" cy="36"/>
                      </a:xfrm>
                      <a:prstGeom prst="line">
                        <a:avLst/>
                      </a:prstGeom>
                      <a:noFill/>
                      <a:ln w="3175">
                        <a:solidFill>
                          <a:srgbClr val="20202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425" name="Line 85"/>
                      <p:cNvSpPr>
                        <a:spLocks noChangeShapeType="1"/>
                      </p:cNvSpPr>
                      <p:nvPr/>
                    </p:nvSpPr>
                    <p:spPr bwMode="auto">
                      <a:xfrm>
                        <a:off x="1470" y="3405"/>
                        <a:ext cx="28" cy="1"/>
                      </a:xfrm>
                      <a:prstGeom prst="line">
                        <a:avLst/>
                      </a:prstGeom>
                      <a:noFill/>
                      <a:ln w="3175">
                        <a:solidFill>
                          <a:srgbClr val="CECECE"/>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grpSp>
          </p:grpSp>
        </p:grpSp>
      </p:grpSp>
      <p:grpSp>
        <p:nvGrpSpPr>
          <p:cNvPr id="41988" name="Group 86"/>
          <p:cNvGrpSpPr>
            <a:grpSpLocks/>
          </p:cNvGrpSpPr>
          <p:nvPr/>
        </p:nvGrpSpPr>
        <p:grpSpPr bwMode="auto">
          <a:xfrm>
            <a:off x="6934200" y="2057400"/>
            <a:ext cx="652463" cy="838200"/>
            <a:chOff x="2608" y="1700"/>
            <a:chExt cx="272" cy="249"/>
          </a:xfrm>
        </p:grpSpPr>
        <p:sp>
          <p:nvSpPr>
            <p:cNvPr id="42381" name="Freeform 87"/>
            <p:cNvSpPr>
              <a:spLocks/>
            </p:cNvSpPr>
            <p:nvPr/>
          </p:nvSpPr>
          <p:spPr bwMode="auto">
            <a:xfrm>
              <a:off x="2856" y="1700"/>
              <a:ext cx="24" cy="210"/>
            </a:xfrm>
            <a:custGeom>
              <a:avLst/>
              <a:gdLst>
                <a:gd name="T0" fmla="*/ 0 w 247"/>
                <a:gd name="T1" fmla="*/ 0 h 1891"/>
                <a:gd name="T2" fmla="*/ 0 w 247"/>
                <a:gd name="T3" fmla="*/ 0 h 1891"/>
                <a:gd name="T4" fmla="*/ 0 w 247"/>
                <a:gd name="T5" fmla="*/ 0 h 1891"/>
                <a:gd name="T6" fmla="*/ 0 w 247"/>
                <a:gd name="T7" fmla="*/ 0 h 1891"/>
                <a:gd name="T8" fmla="*/ 0 w 247"/>
                <a:gd name="T9" fmla="*/ 0 h 1891"/>
                <a:gd name="T10" fmla="*/ 0 60000 65536"/>
                <a:gd name="T11" fmla="*/ 0 60000 65536"/>
                <a:gd name="T12" fmla="*/ 0 60000 65536"/>
                <a:gd name="T13" fmla="*/ 0 60000 65536"/>
                <a:gd name="T14" fmla="*/ 0 60000 65536"/>
                <a:gd name="T15" fmla="*/ 0 w 247"/>
                <a:gd name="T16" fmla="*/ 0 h 1891"/>
                <a:gd name="T17" fmla="*/ 247 w 247"/>
                <a:gd name="T18" fmla="*/ 1891 h 1891"/>
              </a:gdLst>
              <a:ahLst/>
              <a:cxnLst>
                <a:cxn ang="T10">
                  <a:pos x="T0" y="T1"/>
                </a:cxn>
                <a:cxn ang="T11">
                  <a:pos x="T2" y="T3"/>
                </a:cxn>
                <a:cxn ang="T12">
                  <a:pos x="T4" y="T5"/>
                </a:cxn>
                <a:cxn ang="T13">
                  <a:pos x="T6" y="T7"/>
                </a:cxn>
                <a:cxn ang="T14">
                  <a:pos x="T8" y="T9"/>
                </a:cxn>
              </a:cxnLst>
              <a:rect l="T15" t="T16" r="T17" b="T18"/>
              <a:pathLst>
                <a:path w="247" h="1891">
                  <a:moveTo>
                    <a:pt x="0" y="0"/>
                  </a:moveTo>
                  <a:lnTo>
                    <a:pt x="247" y="306"/>
                  </a:lnTo>
                  <a:lnTo>
                    <a:pt x="247" y="1891"/>
                  </a:lnTo>
                  <a:lnTo>
                    <a:pt x="0" y="1891"/>
                  </a:lnTo>
                  <a:lnTo>
                    <a:pt x="0"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82" name="Rectangle 88"/>
            <p:cNvSpPr>
              <a:spLocks noChangeArrowheads="1"/>
            </p:cNvSpPr>
            <p:nvPr/>
          </p:nvSpPr>
          <p:spPr bwMode="auto">
            <a:xfrm>
              <a:off x="2765" y="1700"/>
              <a:ext cx="85" cy="20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83" name="Rectangle 89"/>
            <p:cNvSpPr>
              <a:spLocks noChangeArrowheads="1"/>
            </p:cNvSpPr>
            <p:nvPr/>
          </p:nvSpPr>
          <p:spPr bwMode="auto">
            <a:xfrm>
              <a:off x="2713" y="1717"/>
              <a:ext cx="137" cy="210"/>
            </a:xfrm>
            <a:prstGeom prst="rect">
              <a:avLst/>
            </a:prstGeom>
            <a:solidFill>
              <a:srgbClr val="9F9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84" name="Rectangle 90"/>
            <p:cNvSpPr>
              <a:spLocks noChangeArrowheads="1"/>
            </p:cNvSpPr>
            <p:nvPr/>
          </p:nvSpPr>
          <p:spPr bwMode="auto">
            <a:xfrm>
              <a:off x="2819" y="1718"/>
              <a:ext cx="25" cy="201"/>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85" name="Line 91"/>
            <p:cNvSpPr>
              <a:spLocks noChangeShapeType="1"/>
            </p:cNvSpPr>
            <p:nvPr/>
          </p:nvSpPr>
          <p:spPr bwMode="auto">
            <a:xfrm>
              <a:off x="2727"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86" name="Line 92"/>
            <p:cNvSpPr>
              <a:spLocks noChangeShapeType="1"/>
            </p:cNvSpPr>
            <p:nvPr/>
          </p:nvSpPr>
          <p:spPr bwMode="auto">
            <a:xfrm>
              <a:off x="2747"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87" name="Line 93"/>
            <p:cNvSpPr>
              <a:spLocks noChangeShapeType="1"/>
            </p:cNvSpPr>
            <p:nvPr/>
          </p:nvSpPr>
          <p:spPr bwMode="auto">
            <a:xfrm>
              <a:off x="2767"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88" name="Line 94"/>
            <p:cNvSpPr>
              <a:spLocks noChangeShapeType="1"/>
            </p:cNvSpPr>
            <p:nvPr/>
          </p:nvSpPr>
          <p:spPr bwMode="auto">
            <a:xfrm>
              <a:off x="2786"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89" name="Line 95"/>
            <p:cNvSpPr>
              <a:spLocks noChangeShapeType="1"/>
            </p:cNvSpPr>
            <p:nvPr/>
          </p:nvSpPr>
          <p:spPr bwMode="auto">
            <a:xfrm>
              <a:off x="2806"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90" name="Rectangle 96"/>
            <p:cNvSpPr>
              <a:spLocks noChangeArrowheads="1"/>
            </p:cNvSpPr>
            <p:nvPr/>
          </p:nvSpPr>
          <p:spPr bwMode="auto">
            <a:xfrm>
              <a:off x="2730" y="1734"/>
              <a:ext cx="113" cy="193"/>
            </a:xfrm>
            <a:prstGeom prst="rect">
              <a:avLst/>
            </a:prstGeom>
            <a:solidFill>
              <a:srgbClr val="B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91" name="Rectangle 97"/>
            <p:cNvSpPr>
              <a:spLocks noChangeArrowheads="1"/>
            </p:cNvSpPr>
            <p:nvPr/>
          </p:nvSpPr>
          <p:spPr bwMode="auto">
            <a:xfrm>
              <a:off x="2734" y="1736"/>
              <a:ext cx="104" cy="170"/>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92" name="Rectangle 98"/>
            <p:cNvSpPr>
              <a:spLocks noChangeArrowheads="1"/>
            </p:cNvSpPr>
            <p:nvPr/>
          </p:nvSpPr>
          <p:spPr bwMode="auto">
            <a:xfrm>
              <a:off x="2728" y="1736"/>
              <a:ext cx="110" cy="1"/>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93" name="Rectangle 99"/>
            <p:cNvSpPr>
              <a:spLocks noChangeArrowheads="1"/>
            </p:cNvSpPr>
            <p:nvPr/>
          </p:nvSpPr>
          <p:spPr bwMode="auto">
            <a:xfrm>
              <a:off x="2728" y="1803"/>
              <a:ext cx="110" cy="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94" name="Rectangle 100"/>
            <p:cNvSpPr>
              <a:spLocks noChangeArrowheads="1"/>
            </p:cNvSpPr>
            <p:nvPr/>
          </p:nvSpPr>
          <p:spPr bwMode="auto">
            <a:xfrm>
              <a:off x="2728" y="1834"/>
              <a:ext cx="110" cy="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95" name="Rectangle 101"/>
            <p:cNvSpPr>
              <a:spLocks noChangeArrowheads="1"/>
            </p:cNvSpPr>
            <p:nvPr/>
          </p:nvSpPr>
          <p:spPr bwMode="auto">
            <a:xfrm>
              <a:off x="2728" y="1870"/>
              <a:ext cx="110" cy="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96" name="Rectangle 102"/>
            <p:cNvSpPr>
              <a:spLocks noChangeArrowheads="1"/>
            </p:cNvSpPr>
            <p:nvPr/>
          </p:nvSpPr>
          <p:spPr bwMode="auto">
            <a:xfrm>
              <a:off x="2728" y="1906"/>
              <a:ext cx="110" cy="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97" name="Rectangle 103"/>
            <p:cNvSpPr>
              <a:spLocks noChangeArrowheads="1"/>
            </p:cNvSpPr>
            <p:nvPr/>
          </p:nvSpPr>
          <p:spPr bwMode="auto">
            <a:xfrm>
              <a:off x="2728" y="1767"/>
              <a:ext cx="110" cy="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98" name="Rectangle 104"/>
            <p:cNvSpPr>
              <a:spLocks noChangeArrowheads="1"/>
            </p:cNvSpPr>
            <p:nvPr/>
          </p:nvSpPr>
          <p:spPr bwMode="auto">
            <a:xfrm>
              <a:off x="2795" y="1743"/>
              <a:ext cx="1" cy="16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99" name="Rectangle 105"/>
            <p:cNvSpPr>
              <a:spLocks noChangeArrowheads="1"/>
            </p:cNvSpPr>
            <p:nvPr/>
          </p:nvSpPr>
          <p:spPr bwMode="auto">
            <a:xfrm>
              <a:off x="2622" y="1756"/>
              <a:ext cx="99" cy="193"/>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400" name="Freeform 106"/>
            <p:cNvSpPr>
              <a:spLocks/>
            </p:cNvSpPr>
            <p:nvPr/>
          </p:nvSpPr>
          <p:spPr bwMode="auto">
            <a:xfrm>
              <a:off x="2608" y="1756"/>
              <a:ext cx="14" cy="193"/>
            </a:xfrm>
            <a:custGeom>
              <a:avLst/>
              <a:gdLst>
                <a:gd name="T0" fmla="*/ 0 w 147"/>
                <a:gd name="T1" fmla="*/ 0 h 1740"/>
                <a:gd name="T2" fmla="*/ 0 w 147"/>
                <a:gd name="T3" fmla="*/ 0 h 1740"/>
                <a:gd name="T4" fmla="*/ 0 w 147"/>
                <a:gd name="T5" fmla="*/ 0 h 1740"/>
                <a:gd name="T6" fmla="*/ 0 w 147"/>
                <a:gd name="T7" fmla="*/ 0 h 1740"/>
                <a:gd name="T8" fmla="*/ 0 w 147"/>
                <a:gd name="T9" fmla="*/ 0 h 1740"/>
                <a:gd name="T10" fmla="*/ 0 60000 65536"/>
                <a:gd name="T11" fmla="*/ 0 60000 65536"/>
                <a:gd name="T12" fmla="*/ 0 60000 65536"/>
                <a:gd name="T13" fmla="*/ 0 60000 65536"/>
                <a:gd name="T14" fmla="*/ 0 60000 65536"/>
                <a:gd name="T15" fmla="*/ 0 w 147"/>
                <a:gd name="T16" fmla="*/ 0 h 1740"/>
                <a:gd name="T17" fmla="*/ 147 w 147"/>
                <a:gd name="T18" fmla="*/ 1740 h 1740"/>
              </a:gdLst>
              <a:ahLst/>
              <a:cxnLst>
                <a:cxn ang="T10">
                  <a:pos x="T0" y="T1"/>
                </a:cxn>
                <a:cxn ang="T11">
                  <a:pos x="T2" y="T3"/>
                </a:cxn>
                <a:cxn ang="T12">
                  <a:pos x="T4" y="T5"/>
                </a:cxn>
                <a:cxn ang="T13">
                  <a:pos x="T6" y="T7"/>
                </a:cxn>
                <a:cxn ang="T14">
                  <a:pos x="T8" y="T9"/>
                </a:cxn>
              </a:cxnLst>
              <a:rect l="T15" t="T16" r="T17" b="T18"/>
              <a:pathLst>
                <a:path w="147" h="1740">
                  <a:moveTo>
                    <a:pt x="147" y="0"/>
                  </a:moveTo>
                  <a:lnTo>
                    <a:pt x="147" y="1740"/>
                  </a:lnTo>
                  <a:lnTo>
                    <a:pt x="0" y="1689"/>
                  </a:lnTo>
                  <a:lnTo>
                    <a:pt x="0" y="104"/>
                  </a:lnTo>
                  <a:lnTo>
                    <a:pt x="147"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401" name="Rectangle 107"/>
            <p:cNvSpPr>
              <a:spLocks noChangeArrowheads="1"/>
            </p:cNvSpPr>
            <p:nvPr/>
          </p:nvSpPr>
          <p:spPr bwMode="auto">
            <a:xfrm>
              <a:off x="2622" y="1773"/>
              <a:ext cx="99" cy="15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402" name="Rectangle 108"/>
            <p:cNvSpPr>
              <a:spLocks noChangeArrowheads="1"/>
            </p:cNvSpPr>
            <p:nvPr/>
          </p:nvSpPr>
          <p:spPr bwMode="auto">
            <a:xfrm>
              <a:off x="2622" y="1779"/>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403" name="Rectangle 109"/>
            <p:cNvSpPr>
              <a:spLocks noChangeArrowheads="1"/>
            </p:cNvSpPr>
            <p:nvPr/>
          </p:nvSpPr>
          <p:spPr bwMode="auto">
            <a:xfrm>
              <a:off x="2622" y="1813"/>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404" name="Rectangle 110"/>
            <p:cNvSpPr>
              <a:spLocks noChangeArrowheads="1"/>
            </p:cNvSpPr>
            <p:nvPr/>
          </p:nvSpPr>
          <p:spPr bwMode="auto">
            <a:xfrm>
              <a:off x="2622" y="1847"/>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405" name="Rectangle 111"/>
            <p:cNvSpPr>
              <a:spLocks noChangeArrowheads="1"/>
            </p:cNvSpPr>
            <p:nvPr/>
          </p:nvSpPr>
          <p:spPr bwMode="auto">
            <a:xfrm>
              <a:off x="2622" y="1881"/>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406" name="Rectangle 112"/>
            <p:cNvSpPr>
              <a:spLocks noChangeArrowheads="1"/>
            </p:cNvSpPr>
            <p:nvPr/>
          </p:nvSpPr>
          <p:spPr bwMode="auto">
            <a:xfrm>
              <a:off x="2622" y="1915"/>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407" name="Freeform 113"/>
            <p:cNvSpPr>
              <a:spLocks/>
            </p:cNvSpPr>
            <p:nvPr/>
          </p:nvSpPr>
          <p:spPr bwMode="auto">
            <a:xfrm>
              <a:off x="2610" y="1916"/>
              <a:ext cx="10" cy="32"/>
            </a:xfrm>
            <a:custGeom>
              <a:avLst/>
              <a:gdLst>
                <a:gd name="T0" fmla="*/ 0 w 98"/>
                <a:gd name="T1" fmla="*/ 0 h 291"/>
                <a:gd name="T2" fmla="*/ 0 w 98"/>
                <a:gd name="T3" fmla="*/ 0 h 291"/>
                <a:gd name="T4" fmla="*/ 0 w 98"/>
                <a:gd name="T5" fmla="*/ 0 h 291"/>
                <a:gd name="T6" fmla="*/ 0 w 98"/>
                <a:gd name="T7" fmla="*/ 0 h 291"/>
                <a:gd name="T8" fmla="*/ 0 w 98"/>
                <a:gd name="T9" fmla="*/ 0 h 291"/>
                <a:gd name="T10" fmla="*/ 0 60000 65536"/>
                <a:gd name="T11" fmla="*/ 0 60000 65536"/>
                <a:gd name="T12" fmla="*/ 0 60000 65536"/>
                <a:gd name="T13" fmla="*/ 0 60000 65536"/>
                <a:gd name="T14" fmla="*/ 0 60000 65536"/>
                <a:gd name="T15" fmla="*/ 0 w 98"/>
                <a:gd name="T16" fmla="*/ 0 h 291"/>
                <a:gd name="T17" fmla="*/ 98 w 98"/>
                <a:gd name="T18" fmla="*/ 291 h 291"/>
              </a:gdLst>
              <a:ahLst/>
              <a:cxnLst>
                <a:cxn ang="T10">
                  <a:pos x="T0" y="T1"/>
                </a:cxn>
                <a:cxn ang="T11">
                  <a:pos x="T2" y="T3"/>
                </a:cxn>
                <a:cxn ang="T12">
                  <a:pos x="T4" y="T5"/>
                </a:cxn>
                <a:cxn ang="T13">
                  <a:pos x="T6" y="T7"/>
                </a:cxn>
                <a:cxn ang="T14">
                  <a:pos x="T8" y="T9"/>
                </a:cxn>
              </a:cxnLst>
              <a:rect l="T15" t="T16" r="T17" b="T18"/>
              <a:pathLst>
                <a:path w="98" h="291">
                  <a:moveTo>
                    <a:pt x="0" y="255"/>
                  </a:moveTo>
                  <a:lnTo>
                    <a:pt x="0" y="0"/>
                  </a:lnTo>
                  <a:lnTo>
                    <a:pt x="98" y="0"/>
                  </a:lnTo>
                  <a:lnTo>
                    <a:pt x="98" y="291"/>
                  </a:lnTo>
                  <a:lnTo>
                    <a:pt x="0" y="255"/>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1989" name="Group 114"/>
          <p:cNvGrpSpPr>
            <a:grpSpLocks/>
          </p:cNvGrpSpPr>
          <p:nvPr/>
        </p:nvGrpSpPr>
        <p:grpSpPr bwMode="auto">
          <a:xfrm>
            <a:off x="2286000" y="1412875"/>
            <a:ext cx="528638" cy="876300"/>
            <a:chOff x="3405" y="1755"/>
            <a:chExt cx="199" cy="318"/>
          </a:xfrm>
        </p:grpSpPr>
        <p:sp>
          <p:nvSpPr>
            <p:cNvPr id="42356" name="Freeform 115"/>
            <p:cNvSpPr>
              <a:spLocks/>
            </p:cNvSpPr>
            <p:nvPr/>
          </p:nvSpPr>
          <p:spPr bwMode="auto">
            <a:xfrm>
              <a:off x="3405" y="1773"/>
              <a:ext cx="193" cy="30"/>
            </a:xfrm>
            <a:custGeom>
              <a:avLst/>
              <a:gdLst>
                <a:gd name="T0" fmla="*/ 0 w 193"/>
                <a:gd name="T1" fmla="*/ 18 h 30"/>
                <a:gd name="T2" fmla="*/ 115 w 193"/>
                <a:gd name="T3" fmla="*/ 30 h 30"/>
                <a:gd name="T4" fmla="*/ 193 w 193"/>
                <a:gd name="T5" fmla="*/ 6 h 30"/>
                <a:gd name="T6" fmla="*/ 97 w 193"/>
                <a:gd name="T7" fmla="*/ 0 h 30"/>
                <a:gd name="T8" fmla="*/ 0 w 193"/>
                <a:gd name="T9" fmla="*/ 18 h 30"/>
                <a:gd name="T10" fmla="*/ 0 60000 65536"/>
                <a:gd name="T11" fmla="*/ 0 60000 65536"/>
                <a:gd name="T12" fmla="*/ 0 60000 65536"/>
                <a:gd name="T13" fmla="*/ 0 60000 65536"/>
                <a:gd name="T14" fmla="*/ 0 60000 65536"/>
                <a:gd name="T15" fmla="*/ 0 w 193"/>
                <a:gd name="T16" fmla="*/ 0 h 30"/>
                <a:gd name="T17" fmla="*/ 193 w 193"/>
                <a:gd name="T18" fmla="*/ 30 h 30"/>
              </a:gdLst>
              <a:ahLst/>
              <a:cxnLst>
                <a:cxn ang="T10">
                  <a:pos x="T0" y="T1"/>
                </a:cxn>
                <a:cxn ang="T11">
                  <a:pos x="T2" y="T3"/>
                </a:cxn>
                <a:cxn ang="T12">
                  <a:pos x="T4" y="T5"/>
                </a:cxn>
                <a:cxn ang="T13">
                  <a:pos x="T6" y="T7"/>
                </a:cxn>
                <a:cxn ang="T14">
                  <a:pos x="T8" y="T9"/>
                </a:cxn>
              </a:cxnLst>
              <a:rect l="T15" t="T16" r="T17" b="T18"/>
              <a:pathLst>
                <a:path w="193" h="30">
                  <a:moveTo>
                    <a:pt x="0" y="18"/>
                  </a:moveTo>
                  <a:lnTo>
                    <a:pt x="115" y="30"/>
                  </a:lnTo>
                  <a:lnTo>
                    <a:pt x="193" y="6"/>
                  </a:lnTo>
                  <a:lnTo>
                    <a:pt x="97" y="0"/>
                  </a:lnTo>
                  <a:lnTo>
                    <a:pt x="0" y="18"/>
                  </a:lnTo>
                  <a:close/>
                </a:path>
              </a:pathLst>
            </a:custGeom>
            <a:solidFill>
              <a:srgbClr val="923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57" name="Freeform 116"/>
            <p:cNvSpPr>
              <a:spLocks/>
            </p:cNvSpPr>
            <p:nvPr/>
          </p:nvSpPr>
          <p:spPr bwMode="auto">
            <a:xfrm>
              <a:off x="3405" y="1791"/>
              <a:ext cx="115" cy="282"/>
            </a:xfrm>
            <a:custGeom>
              <a:avLst/>
              <a:gdLst>
                <a:gd name="T0" fmla="*/ 0 w 115"/>
                <a:gd name="T1" fmla="*/ 0 h 282"/>
                <a:gd name="T2" fmla="*/ 115 w 115"/>
                <a:gd name="T3" fmla="*/ 12 h 282"/>
                <a:gd name="T4" fmla="*/ 115 w 115"/>
                <a:gd name="T5" fmla="*/ 282 h 282"/>
                <a:gd name="T6" fmla="*/ 91 w 115"/>
                <a:gd name="T7" fmla="*/ 276 h 282"/>
                <a:gd name="T8" fmla="*/ 91 w 115"/>
                <a:gd name="T9" fmla="*/ 240 h 282"/>
                <a:gd name="T10" fmla="*/ 60 w 115"/>
                <a:gd name="T11" fmla="*/ 228 h 282"/>
                <a:gd name="T12" fmla="*/ 60 w 115"/>
                <a:gd name="T13" fmla="*/ 258 h 282"/>
                <a:gd name="T14" fmla="*/ 42 w 115"/>
                <a:gd name="T15" fmla="*/ 252 h 282"/>
                <a:gd name="T16" fmla="*/ 42 w 115"/>
                <a:gd name="T17" fmla="*/ 222 h 282"/>
                <a:gd name="T18" fmla="*/ 18 w 115"/>
                <a:gd name="T19" fmla="*/ 216 h 282"/>
                <a:gd name="T20" fmla="*/ 18 w 115"/>
                <a:gd name="T21" fmla="*/ 246 h 282"/>
                <a:gd name="T22" fmla="*/ 0 w 115"/>
                <a:gd name="T23" fmla="*/ 240 h 282"/>
                <a:gd name="T24" fmla="*/ 0 w 115"/>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282"/>
                <a:gd name="T41" fmla="*/ 115 w 115"/>
                <a:gd name="T42" fmla="*/ 282 h 2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282">
                  <a:moveTo>
                    <a:pt x="0" y="0"/>
                  </a:moveTo>
                  <a:lnTo>
                    <a:pt x="115" y="12"/>
                  </a:lnTo>
                  <a:lnTo>
                    <a:pt x="115" y="282"/>
                  </a:lnTo>
                  <a:lnTo>
                    <a:pt x="91" y="276"/>
                  </a:lnTo>
                  <a:lnTo>
                    <a:pt x="91" y="240"/>
                  </a:lnTo>
                  <a:lnTo>
                    <a:pt x="60" y="228"/>
                  </a:lnTo>
                  <a:lnTo>
                    <a:pt x="60" y="258"/>
                  </a:lnTo>
                  <a:lnTo>
                    <a:pt x="42" y="252"/>
                  </a:lnTo>
                  <a:lnTo>
                    <a:pt x="42" y="222"/>
                  </a:lnTo>
                  <a:lnTo>
                    <a:pt x="18" y="216"/>
                  </a:lnTo>
                  <a:lnTo>
                    <a:pt x="18" y="246"/>
                  </a:lnTo>
                  <a:lnTo>
                    <a:pt x="0" y="240"/>
                  </a:lnTo>
                  <a:lnTo>
                    <a:pt x="0" y="0"/>
                  </a:lnTo>
                  <a:close/>
                </a:path>
              </a:pathLst>
            </a:custGeom>
            <a:solidFill>
              <a:srgbClr val="618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58" name="Freeform 117"/>
            <p:cNvSpPr>
              <a:spLocks/>
            </p:cNvSpPr>
            <p:nvPr/>
          </p:nvSpPr>
          <p:spPr bwMode="auto">
            <a:xfrm>
              <a:off x="3520" y="1779"/>
              <a:ext cx="84" cy="294"/>
            </a:xfrm>
            <a:custGeom>
              <a:avLst/>
              <a:gdLst>
                <a:gd name="T0" fmla="*/ 0 w 84"/>
                <a:gd name="T1" fmla="*/ 24 h 294"/>
                <a:gd name="T2" fmla="*/ 78 w 84"/>
                <a:gd name="T3" fmla="*/ 0 h 294"/>
                <a:gd name="T4" fmla="*/ 84 w 84"/>
                <a:gd name="T5" fmla="*/ 228 h 294"/>
                <a:gd name="T6" fmla="*/ 0 w 84"/>
                <a:gd name="T7" fmla="*/ 294 h 294"/>
                <a:gd name="T8" fmla="*/ 0 w 84"/>
                <a:gd name="T9" fmla="*/ 24 h 294"/>
                <a:gd name="T10" fmla="*/ 0 60000 65536"/>
                <a:gd name="T11" fmla="*/ 0 60000 65536"/>
                <a:gd name="T12" fmla="*/ 0 60000 65536"/>
                <a:gd name="T13" fmla="*/ 0 60000 65536"/>
                <a:gd name="T14" fmla="*/ 0 60000 65536"/>
                <a:gd name="T15" fmla="*/ 0 w 84"/>
                <a:gd name="T16" fmla="*/ 0 h 294"/>
                <a:gd name="T17" fmla="*/ 84 w 84"/>
                <a:gd name="T18" fmla="*/ 294 h 294"/>
              </a:gdLst>
              <a:ahLst/>
              <a:cxnLst>
                <a:cxn ang="T10">
                  <a:pos x="T0" y="T1"/>
                </a:cxn>
                <a:cxn ang="T11">
                  <a:pos x="T2" y="T3"/>
                </a:cxn>
                <a:cxn ang="T12">
                  <a:pos x="T4" y="T5"/>
                </a:cxn>
                <a:cxn ang="T13">
                  <a:pos x="T6" y="T7"/>
                </a:cxn>
                <a:cxn ang="T14">
                  <a:pos x="T8" y="T9"/>
                </a:cxn>
              </a:cxnLst>
              <a:rect l="T15" t="T16" r="T17" b="T18"/>
              <a:pathLst>
                <a:path w="84" h="294">
                  <a:moveTo>
                    <a:pt x="0" y="24"/>
                  </a:moveTo>
                  <a:lnTo>
                    <a:pt x="78" y="0"/>
                  </a:lnTo>
                  <a:lnTo>
                    <a:pt x="84" y="228"/>
                  </a:lnTo>
                  <a:lnTo>
                    <a:pt x="0" y="294"/>
                  </a:lnTo>
                  <a:lnTo>
                    <a:pt x="0" y="24"/>
                  </a:lnTo>
                  <a:close/>
                </a:path>
              </a:pathLst>
            </a:custGeom>
            <a:solidFill>
              <a:srgbClr val="50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59" name="Freeform 118"/>
            <p:cNvSpPr>
              <a:spLocks/>
            </p:cNvSpPr>
            <p:nvPr/>
          </p:nvSpPr>
          <p:spPr bwMode="auto">
            <a:xfrm>
              <a:off x="3484" y="2031"/>
              <a:ext cx="12" cy="18"/>
            </a:xfrm>
            <a:custGeom>
              <a:avLst/>
              <a:gdLst>
                <a:gd name="T0" fmla="*/ 0 w 12"/>
                <a:gd name="T1" fmla="*/ 0 h 18"/>
                <a:gd name="T2" fmla="*/ 0 w 12"/>
                <a:gd name="T3" fmla="*/ 12 h 18"/>
                <a:gd name="T4" fmla="*/ 12 w 12"/>
                <a:gd name="T5" fmla="*/ 18 h 18"/>
                <a:gd name="T6" fmla="*/ 12 w 12"/>
                <a:gd name="T7" fmla="*/ 0 h 18"/>
                <a:gd name="T8" fmla="*/ 0 w 12"/>
                <a:gd name="T9" fmla="*/ 0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0"/>
                  </a:moveTo>
                  <a:lnTo>
                    <a:pt x="0" y="12"/>
                  </a:lnTo>
                  <a:lnTo>
                    <a:pt x="12" y="18"/>
                  </a:lnTo>
                  <a:lnTo>
                    <a:pt x="12" y="0"/>
                  </a:lnTo>
                  <a:lnTo>
                    <a:pt x="0" y="0"/>
                  </a:lnTo>
                  <a:close/>
                </a:path>
              </a:pathLst>
            </a:custGeom>
            <a:solidFill>
              <a:srgbClr val="923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60" name="Freeform 119"/>
            <p:cNvSpPr>
              <a:spLocks/>
            </p:cNvSpPr>
            <p:nvPr/>
          </p:nvSpPr>
          <p:spPr bwMode="auto">
            <a:xfrm>
              <a:off x="3465" y="2025"/>
              <a:ext cx="19" cy="30"/>
            </a:xfrm>
            <a:custGeom>
              <a:avLst/>
              <a:gdLst>
                <a:gd name="T0" fmla="*/ 0 w 19"/>
                <a:gd name="T1" fmla="*/ 0 h 30"/>
                <a:gd name="T2" fmla="*/ 0 w 19"/>
                <a:gd name="T3" fmla="*/ 30 h 30"/>
                <a:gd name="T4" fmla="*/ 19 w 19"/>
                <a:gd name="T5" fmla="*/ 18 h 30"/>
                <a:gd name="T6" fmla="*/ 19 w 19"/>
                <a:gd name="T7" fmla="*/ 6 h 30"/>
                <a:gd name="T8" fmla="*/ 0 w 19"/>
                <a:gd name="T9" fmla="*/ 0 h 30"/>
                <a:gd name="T10" fmla="*/ 0 60000 65536"/>
                <a:gd name="T11" fmla="*/ 0 60000 65536"/>
                <a:gd name="T12" fmla="*/ 0 60000 65536"/>
                <a:gd name="T13" fmla="*/ 0 60000 65536"/>
                <a:gd name="T14" fmla="*/ 0 60000 65536"/>
                <a:gd name="T15" fmla="*/ 0 w 19"/>
                <a:gd name="T16" fmla="*/ 0 h 30"/>
                <a:gd name="T17" fmla="*/ 19 w 19"/>
                <a:gd name="T18" fmla="*/ 30 h 30"/>
              </a:gdLst>
              <a:ahLst/>
              <a:cxnLst>
                <a:cxn ang="T10">
                  <a:pos x="T0" y="T1"/>
                </a:cxn>
                <a:cxn ang="T11">
                  <a:pos x="T2" y="T3"/>
                </a:cxn>
                <a:cxn ang="T12">
                  <a:pos x="T4" y="T5"/>
                </a:cxn>
                <a:cxn ang="T13">
                  <a:pos x="T6" y="T7"/>
                </a:cxn>
                <a:cxn ang="T14">
                  <a:pos x="T8" y="T9"/>
                </a:cxn>
              </a:cxnLst>
              <a:rect l="T15" t="T16" r="T17" b="T18"/>
              <a:pathLst>
                <a:path w="19" h="30">
                  <a:moveTo>
                    <a:pt x="0" y="0"/>
                  </a:moveTo>
                  <a:lnTo>
                    <a:pt x="0" y="30"/>
                  </a:lnTo>
                  <a:lnTo>
                    <a:pt x="19" y="18"/>
                  </a:lnTo>
                  <a:lnTo>
                    <a:pt x="19" y="6"/>
                  </a:lnTo>
                  <a:lnTo>
                    <a:pt x="0" y="0"/>
                  </a:lnTo>
                  <a:close/>
                </a:path>
              </a:pathLst>
            </a:custGeom>
            <a:solidFill>
              <a:srgbClr val="50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61" name="Freeform 120"/>
            <p:cNvSpPr>
              <a:spLocks/>
            </p:cNvSpPr>
            <p:nvPr/>
          </p:nvSpPr>
          <p:spPr bwMode="auto">
            <a:xfrm>
              <a:off x="3441" y="2013"/>
              <a:ext cx="12" cy="24"/>
            </a:xfrm>
            <a:custGeom>
              <a:avLst/>
              <a:gdLst>
                <a:gd name="T0" fmla="*/ 0 w 12"/>
                <a:gd name="T1" fmla="*/ 0 h 24"/>
                <a:gd name="T2" fmla="*/ 0 w 12"/>
                <a:gd name="T3" fmla="*/ 18 h 24"/>
                <a:gd name="T4" fmla="*/ 12 w 12"/>
                <a:gd name="T5" fmla="*/ 24 h 24"/>
                <a:gd name="T6" fmla="*/ 12 w 12"/>
                <a:gd name="T7" fmla="*/ 6 h 24"/>
                <a:gd name="T8" fmla="*/ 0 w 12"/>
                <a:gd name="T9" fmla="*/ 0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0"/>
                  </a:moveTo>
                  <a:lnTo>
                    <a:pt x="0" y="18"/>
                  </a:lnTo>
                  <a:lnTo>
                    <a:pt x="12" y="24"/>
                  </a:lnTo>
                  <a:lnTo>
                    <a:pt x="12" y="6"/>
                  </a:lnTo>
                  <a:lnTo>
                    <a:pt x="0" y="0"/>
                  </a:lnTo>
                  <a:close/>
                </a:path>
              </a:pathLst>
            </a:custGeom>
            <a:solidFill>
              <a:srgbClr val="923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62" name="Freeform 121"/>
            <p:cNvSpPr>
              <a:spLocks/>
            </p:cNvSpPr>
            <p:nvPr/>
          </p:nvSpPr>
          <p:spPr bwMode="auto">
            <a:xfrm>
              <a:off x="3423" y="2007"/>
              <a:ext cx="18" cy="30"/>
            </a:xfrm>
            <a:custGeom>
              <a:avLst/>
              <a:gdLst>
                <a:gd name="T0" fmla="*/ 0 w 18"/>
                <a:gd name="T1" fmla="*/ 0 h 30"/>
                <a:gd name="T2" fmla="*/ 0 w 18"/>
                <a:gd name="T3" fmla="*/ 30 h 30"/>
                <a:gd name="T4" fmla="*/ 18 w 18"/>
                <a:gd name="T5" fmla="*/ 24 h 30"/>
                <a:gd name="T6" fmla="*/ 18 w 18"/>
                <a:gd name="T7" fmla="*/ 6 h 30"/>
                <a:gd name="T8" fmla="*/ 0 w 18"/>
                <a:gd name="T9" fmla="*/ 0 h 30"/>
                <a:gd name="T10" fmla="*/ 0 60000 65536"/>
                <a:gd name="T11" fmla="*/ 0 60000 65536"/>
                <a:gd name="T12" fmla="*/ 0 60000 65536"/>
                <a:gd name="T13" fmla="*/ 0 60000 65536"/>
                <a:gd name="T14" fmla="*/ 0 60000 65536"/>
                <a:gd name="T15" fmla="*/ 0 w 18"/>
                <a:gd name="T16" fmla="*/ 0 h 30"/>
                <a:gd name="T17" fmla="*/ 18 w 18"/>
                <a:gd name="T18" fmla="*/ 30 h 30"/>
              </a:gdLst>
              <a:ahLst/>
              <a:cxnLst>
                <a:cxn ang="T10">
                  <a:pos x="T0" y="T1"/>
                </a:cxn>
                <a:cxn ang="T11">
                  <a:pos x="T2" y="T3"/>
                </a:cxn>
                <a:cxn ang="T12">
                  <a:pos x="T4" y="T5"/>
                </a:cxn>
                <a:cxn ang="T13">
                  <a:pos x="T6" y="T7"/>
                </a:cxn>
                <a:cxn ang="T14">
                  <a:pos x="T8" y="T9"/>
                </a:cxn>
              </a:cxnLst>
              <a:rect l="T15" t="T16" r="T17" b="T18"/>
              <a:pathLst>
                <a:path w="18" h="30">
                  <a:moveTo>
                    <a:pt x="0" y="0"/>
                  </a:moveTo>
                  <a:lnTo>
                    <a:pt x="0" y="30"/>
                  </a:lnTo>
                  <a:lnTo>
                    <a:pt x="18" y="24"/>
                  </a:lnTo>
                  <a:lnTo>
                    <a:pt x="18" y="6"/>
                  </a:lnTo>
                  <a:lnTo>
                    <a:pt x="0" y="0"/>
                  </a:lnTo>
                  <a:close/>
                </a:path>
              </a:pathLst>
            </a:custGeom>
            <a:solidFill>
              <a:srgbClr val="50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363" name="Group 122"/>
            <p:cNvGrpSpPr>
              <a:grpSpLocks/>
            </p:cNvGrpSpPr>
            <p:nvPr/>
          </p:nvGrpSpPr>
          <p:grpSpPr bwMode="auto">
            <a:xfrm>
              <a:off x="3411" y="1797"/>
              <a:ext cx="103" cy="222"/>
              <a:chOff x="3411" y="1797"/>
              <a:chExt cx="103" cy="222"/>
            </a:xfrm>
          </p:grpSpPr>
          <p:grpSp>
            <p:nvGrpSpPr>
              <p:cNvPr id="42368" name="Group 123"/>
              <p:cNvGrpSpPr>
                <a:grpSpLocks/>
              </p:cNvGrpSpPr>
              <p:nvPr/>
            </p:nvGrpSpPr>
            <p:grpSpPr bwMode="auto">
              <a:xfrm>
                <a:off x="3417" y="1797"/>
                <a:ext cx="91" cy="222"/>
                <a:chOff x="3417" y="1797"/>
                <a:chExt cx="91" cy="222"/>
              </a:xfrm>
            </p:grpSpPr>
            <p:sp>
              <p:nvSpPr>
                <p:cNvPr id="42379" name="Freeform 124"/>
                <p:cNvSpPr>
                  <a:spLocks/>
                </p:cNvSpPr>
                <p:nvPr/>
              </p:nvSpPr>
              <p:spPr bwMode="auto">
                <a:xfrm>
                  <a:off x="3417" y="1797"/>
                  <a:ext cx="91" cy="222"/>
                </a:xfrm>
                <a:custGeom>
                  <a:avLst/>
                  <a:gdLst>
                    <a:gd name="T0" fmla="*/ 0 w 91"/>
                    <a:gd name="T1" fmla="*/ 0 h 222"/>
                    <a:gd name="T2" fmla="*/ 91 w 91"/>
                    <a:gd name="T3" fmla="*/ 12 h 222"/>
                    <a:gd name="T4" fmla="*/ 91 w 91"/>
                    <a:gd name="T5" fmla="*/ 222 h 222"/>
                    <a:gd name="T6" fmla="*/ 0 w 91"/>
                    <a:gd name="T7" fmla="*/ 192 h 222"/>
                    <a:gd name="T8" fmla="*/ 0 w 91"/>
                    <a:gd name="T9" fmla="*/ 0 h 222"/>
                    <a:gd name="T10" fmla="*/ 0 60000 65536"/>
                    <a:gd name="T11" fmla="*/ 0 60000 65536"/>
                    <a:gd name="T12" fmla="*/ 0 60000 65536"/>
                    <a:gd name="T13" fmla="*/ 0 60000 65536"/>
                    <a:gd name="T14" fmla="*/ 0 60000 65536"/>
                    <a:gd name="T15" fmla="*/ 0 w 91"/>
                    <a:gd name="T16" fmla="*/ 0 h 222"/>
                    <a:gd name="T17" fmla="*/ 91 w 91"/>
                    <a:gd name="T18" fmla="*/ 222 h 222"/>
                  </a:gdLst>
                  <a:ahLst/>
                  <a:cxnLst>
                    <a:cxn ang="T10">
                      <a:pos x="T0" y="T1"/>
                    </a:cxn>
                    <a:cxn ang="T11">
                      <a:pos x="T2" y="T3"/>
                    </a:cxn>
                    <a:cxn ang="T12">
                      <a:pos x="T4" y="T5"/>
                    </a:cxn>
                    <a:cxn ang="T13">
                      <a:pos x="T6" y="T7"/>
                    </a:cxn>
                    <a:cxn ang="T14">
                      <a:pos x="T8" y="T9"/>
                    </a:cxn>
                  </a:cxnLst>
                  <a:rect l="T15" t="T16" r="T17" b="T18"/>
                  <a:pathLst>
                    <a:path w="91" h="222">
                      <a:moveTo>
                        <a:pt x="0" y="0"/>
                      </a:moveTo>
                      <a:lnTo>
                        <a:pt x="91" y="12"/>
                      </a:lnTo>
                      <a:lnTo>
                        <a:pt x="91" y="222"/>
                      </a:lnTo>
                      <a:lnTo>
                        <a:pt x="0" y="1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80" name="Freeform 125"/>
                <p:cNvSpPr>
                  <a:spLocks/>
                </p:cNvSpPr>
                <p:nvPr/>
              </p:nvSpPr>
              <p:spPr bwMode="auto">
                <a:xfrm>
                  <a:off x="3417" y="1797"/>
                  <a:ext cx="91" cy="222"/>
                </a:xfrm>
                <a:custGeom>
                  <a:avLst/>
                  <a:gdLst>
                    <a:gd name="T0" fmla="*/ 0 w 91"/>
                    <a:gd name="T1" fmla="*/ 0 h 222"/>
                    <a:gd name="T2" fmla="*/ 91 w 91"/>
                    <a:gd name="T3" fmla="*/ 12 h 222"/>
                    <a:gd name="T4" fmla="*/ 91 w 91"/>
                    <a:gd name="T5" fmla="*/ 222 h 222"/>
                    <a:gd name="T6" fmla="*/ 0 w 91"/>
                    <a:gd name="T7" fmla="*/ 192 h 222"/>
                    <a:gd name="T8" fmla="*/ 0 w 91"/>
                    <a:gd name="T9" fmla="*/ 0 h 222"/>
                    <a:gd name="T10" fmla="*/ 0 60000 65536"/>
                    <a:gd name="T11" fmla="*/ 0 60000 65536"/>
                    <a:gd name="T12" fmla="*/ 0 60000 65536"/>
                    <a:gd name="T13" fmla="*/ 0 60000 65536"/>
                    <a:gd name="T14" fmla="*/ 0 60000 65536"/>
                    <a:gd name="T15" fmla="*/ 0 w 91"/>
                    <a:gd name="T16" fmla="*/ 0 h 222"/>
                    <a:gd name="T17" fmla="*/ 91 w 91"/>
                    <a:gd name="T18" fmla="*/ 222 h 222"/>
                  </a:gdLst>
                  <a:ahLst/>
                  <a:cxnLst>
                    <a:cxn ang="T10">
                      <a:pos x="T0" y="T1"/>
                    </a:cxn>
                    <a:cxn ang="T11">
                      <a:pos x="T2" y="T3"/>
                    </a:cxn>
                    <a:cxn ang="T12">
                      <a:pos x="T4" y="T5"/>
                    </a:cxn>
                    <a:cxn ang="T13">
                      <a:pos x="T6" y="T7"/>
                    </a:cxn>
                    <a:cxn ang="T14">
                      <a:pos x="T8" y="T9"/>
                    </a:cxn>
                  </a:cxnLst>
                  <a:rect l="T15" t="T16" r="T17" b="T18"/>
                  <a:pathLst>
                    <a:path w="91" h="222">
                      <a:moveTo>
                        <a:pt x="0" y="0"/>
                      </a:moveTo>
                      <a:lnTo>
                        <a:pt x="91" y="12"/>
                      </a:lnTo>
                      <a:lnTo>
                        <a:pt x="91" y="222"/>
                      </a:lnTo>
                      <a:lnTo>
                        <a:pt x="0" y="192"/>
                      </a:lnTo>
                      <a:lnTo>
                        <a:pt x="0" y="0"/>
                      </a:lnTo>
                    </a:path>
                  </a:pathLst>
                </a:custGeom>
                <a:noFill/>
                <a:ln w="9525">
                  <a:solidFill>
                    <a:srgbClr val="618FFD"/>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42369" name="Group 126"/>
              <p:cNvGrpSpPr>
                <a:grpSpLocks/>
              </p:cNvGrpSpPr>
              <p:nvPr/>
            </p:nvGrpSpPr>
            <p:grpSpPr bwMode="auto">
              <a:xfrm>
                <a:off x="3411" y="1797"/>
                <a:ext cx="103" cy="216"/>
                <a:chOff x="3411" y="1797"/>
                <a:chExt cx="103" cy="216"/>
              </a:xfrm>
            </p:grpSpPr>
            <p:sp>
              <p:nvSpPr>
                <p:cNvPr id="42370" name="Line 127"/>
                <p:cNvSpPr>
                  <a:spLocks noChangeShapeType="1"/>
                </p:cNvSpPr>
                <p:nvPr/>
              </p:nvSpPr>
              <p:spPr bwMode="auto">
                <a:xfrm>
                  <a:off x="3411" y="1965"/>
                  <a:ext cx="103" cy="24"/>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71" name="Line 128"/>
                <p:cNvSpPr>
                  <a:spLocks noChangeShapeType="1"/>
                </p:cNvSpPr>
                <p:nvPr/>
              </p:nvSpPr>
              <p:spPr bwMode="auto">
                <a:xfrm>
                  <a:off x="3411" y="1941"/>
                  <a:ext cx="103" cy="18"/>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72" name="Line 129"/>
                <p:cNvSpPr>
                  <a:spLocks noChangeShapeType="1"/>
                </p:cNvSpPr>
                <p:nvPr/>
              </p:nvSpPr>
              <p:spPr bwMode="auto">
                <a:xfrm>
                  <a:off x="3411" y="1911"/>
                  <a:ext cx="103" cy="18"/>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73" name="Line 130"/>
                <p:cNvSpPr>
                  <a:spLocks noChangeShapeType="1"/>
                </p:cNvSpPr>
                <p:nvPr/>
              </p:nvSpPr>
              <p:spPr bwMode="auto">
                <a:xfrm>
                  <a:off x="3411" y="1881"/>
                  <a:ext cx="97" cy="18"/>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74" name="Line 131"/>
                <p:cNvSpPr>
                  <a:spLocks noChangeShapeType="1"/>
                </p:cNvSpPr>
                <p:nvPr/>
              </p:nvSpPr>
              <p:spPr bwMode="auto">
                <a:xfrm>
                  <a:off x="3417" y="1851"/>
                  <a:ext cx="91" cy="12"/>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75" name="Line 132"/>
                <p:cNvSpPr>
                  <a:spLocks noChangeShapeType="1"/>
                </p:cNvSpPr>
                <p:nvPr/>
              </p:nvSpPr>
              <p:spPr bwMode="auto">
                <a:xfrm>
                  <a:off x="3411" y="1821"/>
                  <a:ext cx="97" cy="18"/>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76" name="Line 133"/>
                <p:cNvSpPr>
                  <a:spLocks noChangeShapeType="1"/>
                </p:cNvSpPr>
                <p:nvPr/>
              </p:nvSpPr>
              <p:spPr bwMode="auto">
                <a:xfrm>
                  <a:off x="3435" y="1797"/>
                  <a:ext cx="1" cy="204"/>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77" name="Line 134"/>
                <p:cNvSpPr>
                  <a:spLocks noChangeShapeType="1"/>
                </p:cNvSpPr>
                <p:nvPr/>
              </p:nvSpPr>
              <p:spPr bwMode="auto">
                <a:xfrm>
                  <a:off x="3459" y="1803"/>
                  <a:ext cx="1" cy="204"/>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78" name="Line 135"/>
                <p:cNvSpPr>
                  <a:spLocks noChangeShapeType="1"/>
                </p:cNvSpPr>
                <p:nvPr/>
              </p:nvSpPr>
              <p:spPr bwMode="auto">
                <a:xfrm>
                  <a:off x="3484" y="1809"/>
                  <a:ext cx="1" cy="204"/>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sp>
          <p:nvSpPr>
            <p:cNvPr id="42364" name="Freeform 136"/>
            <p:cNvSpPr>
              <a:spLocks/>
            </p:cNvSpPr>
            <p:nvPr/>
          </p:nvSpPr>
          <p:spPr bwMode="auto">
            <a:xfrm>
              <a:off x="3447" y="1755"/>
              <a:ext cx="115" cy="12"/>
            </a:xfrm>
            <a:custGeom>
              <a:avLst/>
              <a:gdLst>
                <a:gd name="T0" fmla="*/ 0 w 115"/>
                <a:gd name="T1" fmla="*/ 6 h 12"/>
                <a:gd name="T2" fmla="*/ 67 w 115"/>
                <a:gd name="T3" fmla="*/ 12 h 12"/>
                <a:gd name="T4" fmla="*/ 115 w 115"/>
                <a:gd name="T5" fmla="*/ 0 h 12"/>
                <a:gd name="T6" fmla="*/ 55 w 115"/>
                <a:gd name="T7" fmla="*/ 0 h 12"/>
                <a:gd name="T8" fmla="*/ 0 w 115"/>
                <a:gd name="T9" fmla="*/ 6 h 12"/>
                <a:gd name="T10" fmla="*/ 0 60000 65536"/>
                <a:gd name="T11" fmla="*/ 0 60000 65536"/>
                <a:gd name="T12" fmla="*/ 0 60000 65536"/>
                <a:gd name="T13" fmla="*/ 0 60000 65536"/>
                <a:gd name="T14" fmla="*/ 0 60000 65536"/>
                <a:gd name="T15" fmla="*/ 0 w 115"/>
                <a:gd name="T16" fmla="*/ 0 h 12"/>
                <a:gd name="T17" fmla="*/ 115 w 115"/>
                <a:gd name="T18" fmla="*/ 12 h 12"/>
              </a:gdLst>
              <a:ahLst/>
              <a:cxnLst>
                <a:cxn ang="T10">
                  <a:pos x="T0" y="T1"/>
                </a:cxn>
                <a:cxn ang="T11">
                  <a:pos x="T2" y="T3"/>
                </a:cxn>
                <a:cxn ang="T12">
                  <a:pos x="T4" y="T5"/>
                </a:cxn>
                <a:cxn ang="T13">
                  <a:pos x="T6" y="T7"/>
                </a:cxn>
                <a:cxn ang="T14">
                  <a:pos x="T8" y="T9"/>
                </a:cxn>
              </a:cxnLst>
              <a:rect l="T15" t="T16" r="T17" b="T18"/>
              <a:pathLst>
                <a:path w="115" h="12">
                  <a:moveTo>
                    <a:pt x="0" y="6"/>
                  </a:moveTo>
                  <a:lnTo>
                    <a:pt x="67" y="12"/>
                  </a:lnTo>
                  <a:lnTo>
                    <a:pt x="115" y="0"/>
                  </a:lnTo>
                  <a:lnTo>
                    <a:pt x="55" y="0"/>
                  </a:lnTo>
                  <a:lnTo>
                    <a:pt x="0" y="6"/>
                  </a:lnTo>
                  <a:close/>
                </a:path>
              </a:pathLst>
            </a:custGeom>
            <a:solidFill>
              <a:srgbClr val="923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65" name="Freeform 137"/>
            <p:cNvSpPr>
              <a:spLocks/>
            </p:cNvSpPr>
            <p:nvPr/>
          </p:nvSpPr>
          <p:spPr bwMode="auto">
            <a:xfrm>
              <a:off x="3520" y="1761"/>
              <a:ext cx="42" cy="36"/>
            </a:xfrm>
            <a:custGeom>
              <a:avLst/>
              <a:gdLst>
                <a:gd name="T0" fmla="*/ 0 w 42"/>
                <a:gd name="T1" fmla="*/ 12 h 36"/>
                <a:gd name="T2" fmla="*/ 42 w 42"/>
                <a:gd name="T3" fmla="*/ 0 h 36"/>
                <a:gd name="T4" fmla="*/ 42 w 42"/>
                <a:gd name="T5" fmla="*/ 24 h 36"/>
                <a:gd name="T6" fmla="*/ 0 w 42"/>
                <a:gd name="T7" fmla="*/ 36 h 36"/>
                <a:gd name="T8" fmla="*/ 0 w 42"/>
                <a:gd name="T9" fmla="*/ 12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0" y="12"/>
                  </a:moveTo>
                  <a:lnTo>
                    <a:pt x="42" y="0"/>
                  </a:lnTo>
                  <a:lnTo>
                    <a:pt x="42" y="24"/>
                  </a:lnTo>
                  <a:lnTo>
                    <a:pt x="0" y="36"/>
                  </a:lnTo>
                  <a:lnTo>
                    <a:pt x="0" y="12"/>
                  </a:lnTo>
                  <a:close/>
                </a:path>
              </a:pathLst>
            </a:custGeom>
            <a:solidFill>
              <a:srgbClr val="50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66" name="Freeform 138"/>
            <p:cNvSpPr>
              <a:spLocks/>
            </p:cNvSpPr>
            <p:nvPr/>
          </p:nvSpPr>
          <p:spPr bwMode="auto">
            <a:xfrm>
              <a:off x="3447" y="1767"/>
              <a:ext cx="67" cy="30"/>
            </a:xfrm>
            <a:custGeom>
              <a:avLst/>
              <a:gdLst>
                <a:gd name="T0" fmla="*/ 67 w 67"/>
                <a:gd name="T1" fmla="*/ 6 h 30"/>
                <a:gd name="T2" fmla="*/ 67 w 67"/>
                <a:gd name="T3" fmla="*/ 30 h 30"/>
                <a:gd name="T4" fmla="*/ 0 w 67"/>
                <a:gd name="T5" fmla="*/ 24 h 30"/>
                <a:gd name="T6" fmla="*/ 0 w 67"/>
                <a:gd name="T7" fmla="*/ 0 h 30"/>
                <a:gd name="T8" fmla="*/ 67 w 67"/>
                <a:gd name="T9" fmla="*/ 6 h 30"/>
                <a:gd name="T10" fmla="*/ 0 60000 65536"/>
                <a:gd name="T11" fmla="*/ 0 60000 65536"/>
                <a:gd name="T12" fmla="*/ 0 60000 65536"/>
                <a:gd name="T13" fmla="*/ 0 60000 65536"/>
                <a:gd name="T14" fmla="*/ 0 60000 65536"/>
                <a:gd name="T15" fmla="*/ 0 w 67"/>
                <a:gd name="T16" fmla="*/ 0 h 30"/>
                <a:gd name="T17" fmla="*/ 67 w 67"/>
                <a:gd name="T18" fmla="*/ 30 h 30"/>
              </a:gdLst>
              <a:ahLst/>
              <a:cxnLst>
                <a:cxn ang="T10">
                  <a:pos x="T0" y="T1"/>
                </a:cxn>
                <a:cxn ang="T11">
                  <a:pos x="T2" y="T3"/>
                </a:cxn>
                <a:cxn ang="T12">
                  <a:pos x="T4" y="T5"/>
                </a:cxn>
                <a:cxn ang="T13">
                  <a:pos x="T6" y="T7"/>
                </a:cxn>
                <a:cxn ang="T14">
                  <a:pos x="T8" y="T9"/>
                </a:cxn>
              </a:cxnLst>
              <a:rect l="T15" t="T16" r="T17" b="T18"/>
              <a:pathLst>
                <a:path w="67" h="30">
                  <a:moveTo>
                    <a:pt x="67" y="6"/>
                  </a:moveTo>
                  <a:lnTo>
                    <a:pt x="67" y="30"/>
                  </a:lnTo>
                  <a:lnTo>
                    <a:pt x="0" y="24"/>
                  </a:lnTo>
                  <a:lnTo>
                    <a:pt x="0" y="0"/>
                  </a:lnTo>
                  <a:lnTo>
                    <a:pt x="67" y="6"/>
                  </a:lnTo>
                  <a:close/>
                </a:path>
              </a:pathLst>
            </a:custGeom>
            <a:solidFill>
              <a:srgbClr val="618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67" name="Freeform 139"/>
            <p:cNvSpPr>
              <a:spLocks/>
            </p:cNvSpPr>
            <p:nvPr/>
          </p:nvSpPr>
          <p:spPr bwMode="auto">
            <a:xfrm>
              <a:off x="3459" y="1773"/>
              <a:ext cx="37" cy="12"/>
            </a:xfrm>
            <a:custGeom>
              <a:avLst/>
              <a:gdLst>
                <a:gd name="T0" fmla="*/ 0 w 37"/>
                <a:gd name="T1" fmla="*/ 0 h 12"/>
                <a:gd name="T2" fmla="*/ 37 w 37"/>
                <a:gd name="T3" fmla="*/ 0 h 12"/>
                <a:gd name="T4" fmla="*/ 37 w 37"/>
                <a:gd name="T5" fmla="*/ 12 h 12"/>
                <a:gd name="T6" fmla="*/ 0 w 37"/>
                <a:gd name="T7" fmla="*/ 6 h 12"/>
                <a:gd name="T8" fmla="*/ 0 w 37"/>
                <a:gd name="T9" fmla="*/ 0 h 12"/>
                <a:gd name="T10" fmla="*/ 0 60000 65536"/>
                <a:gd name="T11" fmla="*/ 0 60000 65536"/>
                <a:gd name="T12" fmla="*/ 0 60000 65536"/>
                <a:gd name="T13" fmla="*/ 0 60000 65536"/>
                <a:gd name="T14" fmla="*/ 0 60000 65536"/>
                <a:gd name="T15" fmla="*/ 0 w 37"/>
                <a:gd name="T16" fmla="*/ 0 h 12"/>
                <a:gd name="T17" fmla="*/ 37 w 37"/>
                <a:gd name="T18" fmla="*/ 12 h 12"/>
              </a:gdLst>
              <a:ahLst/>
              <a:cxnLst>
                <a:cxn ang="T10">
                  <a:pos x="T0" y="T1"/>
                </a:cxn>
                <a:cxn ang="T11">
                  <a:pos x="T2" y="T3"/>
                </a:cxn>
                <a:cxn ang="T12">
                  <a:pos x="T4" y="T5"/>
                </a:cxn>
                <a:cxn ang="T13">
                  <a:pos x="T6" y="T7"/>
                </a:cxn>
                <a:cxn ang="T14">
                  <a:pos x="T8" y="T9"/>
                </a:cxn>
              </a:cxnLst>
              <a:rect l="T15" t="T16" r="T17" b="T18"/>
              <a:pathLst>
                <a:path w="37" h="12">
                  <a:moveTo>
                    <a:pt x="0" y="0"/>
                  </a:moveTo>
                  <a:lnTo>
                    <a:pt x="37" y="0"/>
                  </a:lnTo>
                  <a:lnTo>
                    <a:pt x="37" y="12"/>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aphicFrame>
        <p:nvGraphicFramePr>
          <p:cNvPr id="41990" name="Object 140"/>
          <p:cNvGraphicFramePr>
            <a:graphicFrameLocks noChangeAspect="1"/>
          </p:cNvGraphicFramePr>
          <p:nvPr/>
        </p:nvGraphicFramePr>
        <p:xfrm>
          <a:off x="1593850" y="4343400"/>
          <a:ext cx="788988" cy="857250"/>
        </p:xfrm>
        <a:graphic>
          <a:graphicData uri="http://schemas.openxmlformats.org/presentationml/2006/ole">
            <mc:AlternateContent xmlns:mc="http://schemas.openxmlformats.org/markup-compatibility/2006">
              <mc:Choice xmlns:v="urn:schemas-microsoft-com:vml" Requires="v">
                <p:oleObj spid="_x0000_s42525" name="多媒體項目" r:id="rId4" imgW="1146658" imgH="1087222" progId="MS_ClipArt_Gallery.2">
                  <p:embed/>
                </p:oleObj>
              </mc:Choice>
              <mc:Fallback>
                <p:oleObj name="多媒體項目" r:id="rId4" imgW="1146658" imgH="1087222" progId="MS_ClipArt_Gallery.2">
                  <p:embed/>
                  <p:pic>
                    <p:nvPicPr>
                      <p:cNvPr id="0" name="Object 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850" y="4343400"/>
                        <a:ext cx="788988"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1" name="Text Box 141"/>
          <p:cNvSpPr txBox="1">
            <a:spLocks noChangeArrowheads="1"/>
          </p:cNvSpPr>
          <p:nvPr/>
        </p:nvSpPr>
        <p:spPr bwMode="auto">
          <a:xfrm>
            <a:off x="1301750" y="52578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1800" b="1" dirty="0">
                <a:ea typeface="標楷體" pitchFamily="65" charset="-120"/>
              </a:rPr>
              <a:t>Providers</a:t>
            </a:r>
          </a:p>
        </p:txBody>
      </p:sp>
      <p:sp>
        <p:nvSpPr>
          <p:cNvPr id="41992" name="Text Box 142"/>
          <p:cNvSpPr txBox="1">
            <a:spLocks noChangeArrowheads="1"/>
          </p:cNvSpPr>
          <p:nvPr/>
        </p:nvSpPr>
        <p:spPr bwMode="auto">
          <a:xfrm>
            <a:off x="3036888" y="6018213"/>
            <a:ext cx="95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1800" b="1" dirty="0">
                <a:ea typeface="標楷體" pitchFamily="65" charset="-120"/>
              </a:rPr>
              <a:t>TJCHA</a:t>
            </a:r>
          </a:p>
        </p:txBody>
      </p:sp>
      <p:sp>
        <p:nvSpPr>
          <p:cNvPr id="41993" name="Rectangle 143"/>
          <p:cNvSpPr>
            <a:spLocks noChangeArrowheads="1"/>
          </p:cNvSpPr>
          <p:nvPr/>
        </p:nvSpPr>
        <p:spPr bwMode="auto">
          <a:xfrm>
            <a:off x="4495800" y="6096000"/>
            <a:ext cx="1716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b="1" dirty="0">
                <a:ea typeface="標楷體" pitchFamily="65" charset="-120"/>
              </a:rPr>
              <a:t>FDA</a:t>
            </a:r>
            <a:endParaRPr lang="en-US" altLang="zh-TW" sz="1800" dirty="0"/>
          </a:p>
        </p:txBody>
      </p:sp>
      <p:sp>
        <p:nvSpPr>
          <p:cNvPr id="41994" name="Freeform 144"/>
          <p:cNvSpPr>
            <a:spLocks/>
          </p:cNvSpPr>
          <p:nvPr/>
        </p:nvSpPr>
        <p:spPr bwMode="auto">
          <a:xfrm>
            <a:off x="5929313" y="5688013"/>
            <a:ext cx="20637" cy="1587"/>
          </a:xfrm>
          <a:custGeom>
            <a:avLst/>
            <a:gdLst>
              <a:gd name="T0" fmla="*/ 0 w 13"/>
              <a:gd name="T1" fmla="*/ 0 h 1587"/>
              <a:gd name="T2" fmla="*/ 2147483647 w 13"/>
              <a:gd name="T3" fmla="*/ 0 h 1587"/>
              <a:gd name="T4" fmla="*/ 2147483647 w 13"/>
              <a:gd name="T5" fmla="*/ 0 h 1587"/>
              <a:gd name="T6" fmla="*/ 0 w 13"/>
              <a:gd name="T7" fmla="*/ 0 h 1587"/>
              <a:gd name="T8" fmla="*/ 0 w 13"/>
              <a:gd name="T9" fmla="*/ 0 h 1587"/>
              <a:gd name="T10" fmla="*/ 0 w 13"/>
              <a:gd name="T11" fmla="*/ 0 h 1587"/>
              <a:gd name="T12" fmla="*/ 0 60000 65536"/>
              <a:gd name="T13" fmla="*/ 0 60000 65536"/>
              <a:gd name="T14" fmla="*/ 0 60000 65536"/>
              <a:gd name="T15" fmla="*/ 0 60000 65536"/>
              <a:gd name="T16" fmla="*/ 0 60000 65536"/>
              <a:gd name="T17" fmla="*/ 0 60000 65536"/>
              <a:gd name="T18" fmla="*/ 0 w 13"/>
              <a:gd name="T19" fmla="*/ 0 h 1587"/>
              <a:gd name="T20" fmla="*/ 13 w 1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3" h="1587">
                <a:moveTo>
                  <a:pt x="0" y="0"/>
                </a:moveTo>
                <a:lnTo>
                  <a:pt x="9" y="0"/>
                </a:lnTo>
                <a:lnTo>
                  <a:pt x="13"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1995" name="Freeform 145"/>
          <p:cNvSpPr>
            <a:spLocks/>
          </p:cNvSpPr>
          <p:nvPr/>
        </p:nvSpPr>
        <p:spPr bwMode="auto">
          <a:xfrm>
            <a:off x="5929313" y="5688013"/>
            <a:ext cx="20637" cy="1587"/>
          </a:xfrm>
          <a:custGeom>
            <a:avLst/>
            <a:gdLst>
              <a:gd name="T0" fmla="*/ 0 w 13"/>
              <a:gd name="T1" fmla="*/ 0 h 1587"/>
              <a:gd name="T2" fmla="*/ 2147483647 w 13"/>
              <a:gd name="T3" fmla="*/ 0 h 1587"/>
              <a:gd name="T4" fmla="*/ 2147483647 w 13"/>
              <a:gd name="T5" fmla="*/ 0 h 1587"/>
              <a:gd name="T6" fmla="*/ 0 w 13"/>
              <a:gd name="T7" fmla="*/ 0 h 1587"/>
              <a:gd name="T8" fmla="*/ 0 w 13"/>
              <a:gd name="T9" fmla="*/ 0 h 1587"/>
              <a:gd name="T10" fmla="*/ 0 w 13"/>
              <a:gd name="T11" fmla="*/ 0 h 1587"/>
              <a:gd name="T12" fmla="*/ 0 60000 65536"/>
              <a:gd name="T13" fmla="*/ 0 60000 65536"/>
              <a:gd name="T14" fmla="*/ 0 60000 65536"/>
              <a:gd name="T15" fmla="*/ 0 60000 65536"/>
              <a:gd name="T16" fmla="*/ 0 60000 65536"/>
              <a:gd name="T17" fmla="*/ 0 60000 65536"/>
              <a:gd name="T18" fmla="*/ 0 w 13"/>
              <a:gd name="T19" fmla="*/ 0 h 1587"/>
              <a:gd name="T20" fmla="*/ 13 w 1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3" h="1587">
                <a:moveTo>
                  <a:pt x="0" y="0"/>
                </a:moveTo>
                <a:lnTo>
                  <a:pt x="9" y="0"/>
                </a:lnTo>
                <a:lnTo>
                  <a:pt x="13"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1996" name="Group 146"/>
          <p:cNvGrpSpPr>
            <a:grpSpLocks/>
          </p:cNvGrpSpPr>
          <p:nvPr/>
        </p:nvGrpSpPr>
        <p:grpSpPr bwMode="auto">
          <a:xfrm>
            <a:off x="5181600" y="1447800"/>
            <a:ext cx="1130300" cy="914400"/>
            <a:chOff x="1952" y="2656"/>
            <a:chExt cx="312" cy="264"/>
          </a:xfrm>
        </p:grpSpPr>
        <p:grpSp>
          <p:nvGrpSpPr>
            <p:cNvPr id="42086" name="Group 147"/>
            <p:cNvGrpSpPr>
              <a:grpSpLocks/>
            </p:cNvGrpSpPr>
            <p:nvPr/>
          </p:nvGrpSpPr>
          <p:grpSpPr bwMode="auto">
            <a:xfrm>
              <a:off x="2066" y="2656"/>
              <a:ext cx="18" cy="240"/>
              <a:chOff x="2066" y="2656"/>
              <a:chExt cx="18" cy="240"/>
            </a:xfrm>
          </p:grpSpPr>
          <p:sp>
            <p:nvSpPr>
              <p:cNvPr id="42339" name="Freeform 148"/>
              <p:cNvSpPr>
                <a:spLocks/>
              </p:cNvSpPr>
              <p:nvPr/>
            </p:nvSpPr>
            <p:spPr bwMode="auto">
              <a:xfrm>
                <a:off x="2072" y="2656"/>
                <a:ext cx="12" cy="240"/>
              </a:xfrm>
              <a:custGeom>
                <a:avLst/>
                <a:gdLst>
                  <a:gd name="T0" fmla="*/ 0 w 12"/>
                  <a:gd name="T1" fmla="*/ 0 h 240"/>
                  <a:gd name="T2" fmla="*/ 12 w 12"/>
                  <a:gd name="T3" fmla="*/ 12 h 240"/>
                  <a:gd name="T4" fmla="*/ 12 w 12"/>
                  <a:gd name="T5" fmla="*/ 240 h 240"/>
                  <a:gd name="T6" fmla="*/ 0 w 12"/>
                  <a:gd name="T7" fmla="*/ 240 h 240"/>
                  <a:gd name="T8" fmla="*/ 0 w 12"/>
                  <a:gd name="T9" fmla="*/ 0 h 240"/>
                  <a:gd name="T10" fmla="*/ 0 60000 65536"/>
                  <a:gd name="T11" fmla="*/ 0 60000 65536"/>
                  <a:gd name="T12" fmla="*/ 0 60000 65536"/>
                  <a:gd name="T13" fmla="*/ 0 60000 65536"/>
                  <a:gd name="T14" fmla="*/ 0 60000 65536"/>
                  <a:gd name="T15" fmla="*/ 0 w 12"/>
                  <a:gd name="T16" fmla="*/ 0 h 240"/>
                  <a:gd name="T17" fmla="*/ 12 w 12"/>
                  <a:gd name="T18" fmla="*/ 240 h 240"/>
                </a:gdLst>
                <a:ahLst/>
                <a:cxnLst>
                  <a:cxn ang="T10">
                    <a:pos x="T0" y="T1"/>
                  </a:cxn>
                  <a:cxn ang="T11">
                    <a:pos x="T2" y="T3"/>
                  </a:cxn>
                  <a:cxn ang="T12">
                    <a:pos x="T4" y="T5"/>
                  </a:cxn>
                  <a:cxn ang="T13">
                    <a:pos x="T6" y="T7"/>
                  </a:cxn>
                  <a:cxn ang="T14">
                    <a:pos x="T8" y="T9"/>
                  </a:cxn>
                </a:cxnLst>
                <a:rect l="T15" t="T16" r="T17" b="T18"/>
                <a:pathLst>
                  <a:path w="12" h="240">
                    <a:moveTo>
                      <a:pt x="0" y="0"/>
                    </a:moveTo>
                    <a:lnTo>
                      <a:pt x="12" y="12"/>
                    </a:lnTo>
                    <a:lnTo>
                      <a:pt x="12" y="240"/>
                    </a:lnTo>
                    <a:lnTo>
                      <a:pt x="0" y="240"/>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40" name="Rectangle 149"/>
              <p:cNvSpPr>
                <a:spLocks noChangeArrowheads="1"/>
              </p:cNvSpPr>
              <p:nvPr/>
            </p:nvSpPr>
            <p:spPr bwMode="auto">
              <a:xfrm>
                <a:off x="2066" y="2656"/>
                <a:ext cx="12" cy="240"/>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41" name="Freeform 150"/>
              <p:cNvSpPr>
                <a:spLocks/>
              </p:cNvSpPr>
              <p:nvPr/>
            </p:nvSpPr>
            <p:spPr bwMode="auto">
              <a:xfrm>
                <a:off x="2072" y="2662"/>
                <a:ext cx="12" cy="192"/>
              </a:xfrm>
              <a:custGeom>
                <a:avLst/>
                <a:gdLst>
                  <a:gd name="T0" fmla="*/ 12 w 12"/>
                  <a:gd name="T1" fmla="*/ 12 h 192"/>
                  <a:gd name="T2" fmla="*/ 0 w 12"/>
                  <a:gd name="T3" fmla="*/ 0 h 192"/>
                  <a:gd name="T4" fmla="*/ 0 w 12"/>
                  <a:gd name="T5" fmla="*/ 192 h 192"/>
                  <a:gd name="T6" fmla="*/ 12 w 12"/>
                  <a:gd name="T7" fmla="*/ 192 h 192"/>
                  <a:gd name="T8" fmla="*/ 12 w 12"/>
                  <a:gd name="T9" fmla="*/ 12 h 192"/>
                  <a:gd name="T10" fmla="*/ 0 60000 65536"/>
                  <a:gd name="T11" fmla="*/ 0 60000 65536"/>
                  <a:gd name="T12" fmla="*/ 0 60000 65536"/>
                  <a:gd name="T13" fmla="*/ 0 60000 65536"/>
                  <a:gd name="T14" fmla="*/ 0 60000 65536"/>
                  <a:gd name="T15" fmla="*/ 0 w 12"/>
                  <a:gd name="T16" fmla="*/ 0 h 192"/>
                  <a:gd name="T17" fmla="*/ 12 w 12"/>
                  <a:gd name="T18" fmla="*/ 192 h 192"/>
                </a:gdLst>
                <a:ahLst/>
                <a:cxnLst>
                  <a:cxn ang="T10">
                    <a:pos x="T0" y="T1"/>
                  </a:cxn>
                  <a:cxn ang="T11">
                    <a:pos x="T2" y="T3"/>
                  </a:cxn>
                  <a:cxn ang="T12">
                    <a:pos x="T4" y="T5"/>
                  </a:cxn>
                  <a:cxn ang="T13">
                    <a:pos x="T6" y="T7"/>
                  </a:cxn>
                  <a:cxn ang="T14">
                    <a:pos x="T8" y="T9"/>
                  </a:cxn>
                </a:cxnLst>
                <a:rect l="T15" t="T16" r="T17" b="T18"/>
                <a:pathLst>
                  <a:path w="12" h="192">
                    <a:moveTo>
                      <a:pt x="12" y="12"/>
                    </a:moveTo>
                    <a:lnTo>
                      <a:pt x="0" y="0"/>
                    </a:lnTo>
                    <a:lnTo>
                      <a:pt x="0" y="192"/>
                    </a:lnTo>
                    <a:lnTo>
                      <a:pt x="12" y="192"/>
                    </a:lnTo>
                    <a:lnTo>
                      <a:pt x="12"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42" name="Freeform 151"/>
              <p:cNvSpPr>
                <a:spLocks/>
              </p:cNvSpPr>
              <p:nvPr/>
            </p:nvSpPr>
            <p:spPr bwMode="auto">
              <a:xfrm>
                <a:off x="2078" y="2674"/>
                <a:ext cx="6" cy="174"/>
              </a:xfrm>
              <a:custGeom>
                <a:avLst/>
                <a:gdLst>
                  <a:gd name="T0" fmla="*/ 0 w 6"/>
                  <a:gd name="T1" fmla="*/ 0 h 174"/>
                  <a:gd name="T2" fmla="*/ 0 w 6"/>
                  <a:gd name="T3" fmla="*/ 174 h 174"/>
                  <a:gd name="T4" fmla="*/ 6 w 6"/>
                  <a:gd name="T5" fmla="*/ 174 h 174"/>
                  <a:gd name="T6" fmla="*/ 6 w 6"/>
                  <a:gd name="T7" fmla="*/ 6 h 174"/>
                  <a:gd name="T8" fmla="*/ 0 w 6"/>
                  <a:gd name="T9" fmla="*/ 0 h 174"/>
                  <a:gd name="T10" fmla="*/ 0 60000 65536"/>
                  <a:gd name="T11" fmla="*/ 0 60000 65536"/>
                  <a:gd name="T12" fmla="*/ 0 60000 65536"/>
                  <a:gd name="T13" fmla="*/ 0 60000 65536"/>
                  <a:gd name="T14" fmla="*/ 0 60000 65536"/>
                  <a:gd name="T15" fmla="*/ 0 w 6"/>
                  <a:gd name="T16" fmla="*/ 0 h 174"/>
                  <a:gd name="T17" fmla="*/ 6 w 6"/>
                  <a:gd name="T18" fmla="*/ 174 h 174"/>
                </a:gdLst>
                <a:ahLst/>
                <a:cxnLst>
                  <a:cxn ang="T10">
                    <a:pos x="T0" y="T1"/>
                  </a:cxn>
                  <a:cxn ang="T11">
                    <a:pos x="T2" y="T3"/>
                  </a:cxn>
                  <a:cxn ang="T12">
                    <a:pos x="T4" y="T5"/>
                  </a:cxn>
                  <a:cxn ang="T13">
                    <a:pos x="T6" y="T7"/>
                  </a:cxn>
                  <a:cxn ang="T14">
                    <a:pos x="T8" y="T9"/>
                  </a:cxn>
                </a:cxnLst>
                <a:rect l="T15" t="T16" r="T17" b="T18"/>
                <a:pathLst>
                  <a:path w="6" h="174">
                    <a:moveTo>
                      <a:pt x="0" y="0"/>
                    </a:moveTo>
                    <a:lnTo>
                      <a:pt x="0" y="174"/>
                    </a:lnTo>
                    <a:lnTo>
                      <a:pt x="6" y="174"/>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343" name="Group 152"/>
              <p:cNvGrpSpPr>
                <a:grpSpLocks/>
              </p:cNvGrpSpPr>
              <p:nvPr/>
            </p:nvGrpSpPr>
            <p:grpSpPr bwMode="auto">
              <a:xfrm>
                <a:off x="2078" y="2692"/>
                <a:ext cx="6" cy="145"/>
                <a:chOff x="2078" y="2692"/>
                <a:chExt cx="6" cy="145"/>
              </a:xfrm>
            </p:grpSpPr>
            <p:sp>
              <p:nvSpPr>
                <p:cNvPr id="42346" name="Line 153"/>
                <p:cNvSpPr>
                  <a:spLocks noChangeShapeType="1"/>
                </p:cNvSpPr>
                <p:nvPr/>
              </p:nvSpPr>
              <p:spPr bwMode="auto">
                <a:xfrm>
                  <a:off x="2078" y="269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47" name="Line 154"/>
                <p:cNvSpPr>
                  <a:spLocks noChangeShapeType="1"/>
                </p:cNvSpPr>
                <p:nvPr/>
              </p:nvSpPr>
              <p:spPr bwMode="auto">
                <a:xfrm>
                  <a:off x="2078" y="271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48" name="Line 155"/>
                <p:cNvSpPr>
                  <a:spLocks noChangeShapeType="1"/>
                </p:cNvSpPr>
                <p:nvPr/>
              </p:nvSpPr>
              <p:spPr bwMode="auto">
                <a:xfrm>
                  <a:off x="2078" y="272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49" name="Line 156"/>
                <p:cNvSpPr>
                  <a:spLocks noChangeShapeType="1"/>
                </p:cNvSpPr>
                <p:nvPr/>
              </p:nvSpPr>
              <p:spPr bwMode="auto">
                <a:xfrm>
                  <a:off x="2078" y="274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50" name="Line 157"/>
                <p:cNvSpPr>
                  <a:spLocks noChangeShapeType="1"/>
                </p:cNvSpPr>
                <p:nvPr/>
              </p:nvSpPr>
              <p:spPr bwMode="auto">
                <a:xfrm>
                  <a:off x="2078" y="275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51" name="Line 158"/>
                <p:cNvSpPr>
                  <a:spLocks noChangeShapeType="1"/>
                </p:cNvSpPr>
                <p:nvPr/>
              </p:nvSpPr>
              <p:spPr bwMode="auto">
                <a:xfrm>
                  <a:off x="2078" y="277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52" name="Line 159"/>
                <p:cNvSpPr>
                  <a:spLocks noChangeShapeType="1"/>
                </p:cNvSpPr>
                <p:nvPr/>
              </p:nvSpPr>
              <p:spPr bwMode="auto">
                <a:xfrm>
                  <a:off x="2078" y="278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53" name="Line 160"/>
                <p:cNvSpPr>
                  <a:spLocks noChangeShapeType="1"/>
                </p:cNvSpPr>
                <p:nvPr/>
              </p:nvSpPr>
              <p:spPr bwMode="auto">
                <a:xfrm>
                  <a:off x="2078" y="280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54" name="Line 161"/>
                <p:cNvSpPr>
                  <a:spLocks noChangeShapeType="1"/>
                </p:cNvSpPr>
                <p:nvPr/>
              </p:nvSpPr>
              <p:spPr bwMode="auto">
                <a:xfrm>
                  <a:off x="2078" y="281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55" name="Line 162"/>
                <p:cNvSpPr>
                  <a:spLocks noChangeShapeType="1"/>
                </p:cNvSpPr>
                <p:nvPr/>
              </p:nvSpPr>
              <p:spPr bwMode="auto">
                <a:xfrm>
                  <a:off x="2078" y="283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344" name="Rectangle 163"/>
              <p:cNvSpPr>
                <a:spLocks noChangeArrowheads="1"/>
              </p:cNvSpPr>
              <p:nvPr/>
            </p:nvSpPr>
            <p:spPr bwMode="auto">
              <a:xfrm>
                <a:off x="2072"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45" name="Freeform 164"/>
              <p:cNvSpPr>
                <a:spLocks/>
              </p:cNvSpPr>
              <p:nvPr/>
            </p:nvSpPr>
            <p:spPr bwMode="auto">
              <a:xfrm>
                <a:off x="2078" y="2878"/>
                <a:ext cx="6" cy="18"/>
              </a:xfrm>
              <a:custGeom>
                <a:avLst/>
                <a:gdLst>
                  <a:gd name="T0" fmla="*/ 0 w 6"/>
                  <a:gd name="T1" fmla="*/ 18 h 18"/>
                  <a:gd name="T2" fmla="*/ 0 w 6"/>
                  <a:gd name="T3" fmla="*/ 6 h 18"/>
                  <a:gd name="T4" fmla="*/ 0 w 6"/>
                  <a:gd name="T5" fmla="*/ 6 h 18"/>
                  <a:gd name="T6" fmla="*/ 0 w 6"/>
                  <a:gd name="T7" fmla="*/ 0 h 18"/>
                  <a:gd name="T8" fmla="*/ 6 w 6"/>
                  <a:gd name="T9" fmla="*/ 0 h 18"/>
                  <a:gd name="T10" fmla="*/ 6 w 6"/>
                  <a:gd name="T11" fmla="*/ 18 h 18"/>
                  <a:gd name="T12" fmla="*/ 0 w 6"/>
                  <a:gd name="T13" fmla="*/ 18 h 18"/>
                  <a:gd name="T14" fmla="*/ 0 60000 65536"/>
                  <a:gd name="T15" fmla="*/ 0 60000 65536"/>
                  <a:gd name="T16" fmla="*/ 0 60000 65536"/>
                  <a:gd name="T17" fmla="*/ 0 60000 65536"/>
                  <a:gd name="T18" fmla="*/ 0 60000 65536"/>
                  <a:gd name="T19" fmla="*/ 0 60000 65536"/>
                  <a:gd name="T20" fmla="*/ 0 60000 65536"/>
                  <a:gd name="T21" fmla="*/ 0 w 6"/>
                  <a:gd name="T22" fmla="*/ 0 h 18"/>
                  <a:gd name="T23" fmla="*/ 6 w 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8">
                    <a:moveTo>
                      <a:pt x="0" y="18"/>
                    </a:moveTo>
                    <a:lnTo>
                      <a:pt x="0" y="6"/>
                    </a:lnTo>
                    <a:lnTo>
                      <a:pt x="0" y="0"/>
                    </a:lnTo>
                    <a:lnTo>
                      <a:pt x="6" y="0"/>
                    </a:lnTo>
                    <a:lnTo>
                      <a:pt x="6" y="18"/>
                    </a:lnTo>
                    <a:lnTo>
                      <a:pt x="0" y="18"/>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87" name="Group 165"/>
            <p:cNvGrpSpPr>
              <a:grpSpLocks/>
            </p:cNvGrpSpPr>
            <p:nvPr/>
          </p:nvGrpSpPr>
          <p:grpSpPr bwMode="auto">
            <a:xfrm>
              <a:off x="2084" y="2668"/>
              <a:ext cx="18" cy="228"/>
              <a:chOff x="2084" y="2668"/>
              <a:chExt cx="18" cy="228"/>
            </a:xfrm>
          </p:grpSpPr>
          <p:sp>
            <p:nvSpPr>
              <p:cNvPr id="42322" name="Freeform 166"/>
              <p:cNvSpPr>
                <a:spLocks/>
              </p:cNvSpPr>
              <p:nvPr/>
            </p:nvSpPr>
            <p:spPr bwMode="auto">
              <a:xfrm>
                <a:off x="2090" y="2668"/>
                <a:ext cx="12" cy="228"/>
              </a:xfrm>
              <a:custGeom>
                <a:avLst/>
                <a:gdLst>
                  <a:gd name="T0" fmla="*/ 0 w 12"/>
                  <a:gd name="T1" fmla="*/ 0 h 228"/>
                  <a:gd name="T2" fmla="*/ 12 w 12"/>
                  <a:gd name="T3" fmla="*/ 12 h 228"/>
                  <a:gd name="T4" fmla="*/ 12 w 12"/>
                  <a:gd name="T5" fmla="*/ 228 h 228"/>
                  <a:gd name="T6" fmla="*/ 0 w 12"/>
                  <a:gd name="T7" fmla="*/ 228 h 228"/>
                  <a:gd name="T8" fmla="*/ 0 w 12"/>
                  <a:gd name="T9" fmla="*/ 0 h 228"/>
                  <a:gd name="T10" fmla="*/ 0 60000 65536"/>
                  <a:gd name="T11" fmla="*/ 0 60000 65536"/>
                  <a:gd name="T12" fmla="*/ 0 60000 65536"/>
                  <a:gd name="T13" fmla="*/ 0 60000 65536"/>
                  <a:gd name="T14" fmla="*/ 0 60000 65536"/>
                  <a:gd name="T15" fmla="*/ 0 w 12"/>
                  <a:gd name="T16" fmla="*/ 0 h 228"/>
                  <a:gd name="T17" fmla="*/ 12 w 12"/>
                  <a:gd name="T18" fmla="*/ 228 h 228"/>
                </a:gdLst>
                <a:ahLst/>
                <a:cxnLst>
                  <a:cxn ang="T10">
                    <a:pos x="T0" y="T1"/>
                  </a:cxn>
                  <a:cxn ang="T11">
                    <a:pos x="T2" y="T3"/>
                  </a:cxn>
                  <a:cxn ang="T12">
                    <a:pos x="T4" y="T5"/>
                  </a:cxn>
                  <a:cxn ang="T13">
                    <a:pos x="T6" y="T7"/>
                  </a:cxn>
                  <a:cxn ang="T14">
                    <a:pos x="T8" y="T9"/>
                  </a:cxn>
                </a:cxnLst>
                <a:rect l="T15" t="T16" r="T17" b="T18"/>
                <a:pathLst>
                  <a:path w="12" h="228">
                    <a:moveTo>
                      <a:pt x="0" y="0"/>
                    </a:moveTo>
                    <a:lnTo>
                      <a:pt x="12" y="12"/>
                    </a:lnTo>
                    <a:lnTo>
                      <a:pt x="12" y="228"/>
                    </a:lnTo>
                    <a:lnTo>
                      <a:pt x="0" y="22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23" name="Rectangle 167"/>
              <p:cNvSpPr>
                <a:spLocks noChangeArrowheads="1"/>
              </p:cNvSpPr>
              <p:nvPr/>
            </p:nvSpPr>
            <p:spPr bwMode="auto">
              <a:xfrm>
                <a:off x="2084" y="2668"/>
                <a:ext cx="6" cy="22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24" name="Freeform 168"/>
              <p:cNvSpPr>
                <a:spLocks/>
              </p:cNvSpPr>
              <p:nvPr/>
            </p:nvSpPr>
            <p:spPr bwMode="auto">
              <a:xfrm>
                <a:off x="2090" y="2674"/>
                <a:ext cx="12" cy="180"/>
              </a:xfrm>
              <a:custGeom>
                <a:avLst/>
                <a:gdLst>
                  <a:gd name="T0" fmla="*/ 12 w 12"/>
                  <a:gd name="T1" fmla="*/ 12 h 180"/>
                  <a:gd name="T2" fmla="*/ 0 w 12"/>
                  <a:gd name="T3" fmla="*/ 0 h 180"/>
                  <a:gd name="T4" fmla="*/ 0 w 12"/>
                  <a:gd name="T5" fmla="*/ 180 h 180"/>
                  <a:gd name="T6" fmla="*/ 12 w 12"/>
                  <a:gd name="T7" fmla="*/ 180 h 180"/>
                  <a:gd name="T8" fmla="*/ 12 w 12"/>
                  <a:gd name="T9" fmla="*/ 12 h 180"/>
                  <a:gd name="T10" fmla="*/ 0 60000 65536"/>
                  <a:gd name="T11" fmla="*/ 0 60000 65536"/>
                  <a:gd name="T12" fmla="*/ 0 60000 65536"/>
                  <a:gd name="T13" fmla="*/ 0 60000 65536"/>
                  <a:gd name="T14" fmla="*/ 0 60000 65536"/>
                  <a:gd name="T15" fmla="*/ 0 w 12"/>
                  <a:gd name="T16" fmla="*/ 0 h 180"/>
                  <a:gd name="T17" fmla="*/ 12 w 12"/>
                  <a:gd name="T18" fmla="*/ 180 h 180"/>
                </a:gdLst>
                <a:ahLst/>
                <a:cxnLst>
                  <a:cxn ang="T10">
                    <a:pos x="T0" y="T1"/>
                  </a:cxn>
                  <a:cxn ang="T11">
                    <a:pos x="T2" y="T3"/>
                  </a:cxn>
                  <a:cxn ang="T12">
                    <a:pos x="T4" y="T5"/>
                  </a:cxn>
                  <a:cxn ang="T13">
                    <a:pos x="T6" y="T7"/>
                  </a:cxn>
                  <a:cxn ang="T14">
                    <a:pos x="T8" y="T9"/>
                  </a:cxn>
                </a:cxnLst>
                <a:rect l="T15" t="T16" r="T17" b="T18"/>
                <a:pathLst>
                  <a:path w="12" h="180">
                    <a:moveTo>
                      <a:pt x="12" y="12"/>
                    </a:moveTo>
                    <a:lnTo>
                      <a:pt x="0" y="0"/>
                    </a:lnTo>
                    <a:lnTo>
                      <a:pt x="0" y="180"/>
                    </a:lnTo>
                    <a:lnTo>
                      <a:pt x="12" y="180"/>
                    </a:lnTo>
                    <a:lnTo>
                      <a:pt x="12"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25" name="Freeform 169"/>
              <p:cNvSpPr>
                <a:spLocks/>
              </p:cNvSpPr>
              <p:nvPr/>
            </p:nvSpPr>
            <p:spPr bwMode="auto">
              <a:xfrm>
                <a:off x="2096" y="2686"/>
                <a:ext cx="6" cy="162"/>
              </a:xfrm>
              <a:custGeom>
                <a:avLst/>
                <a:gdLst>
                  <a:gd name="T0" fmla="*/ 0 w 6"/>
                  <a:gd name="T1" fmla="*/ 0 h 162"/>
                  <a:gd name="T2" fmla="*/ 0 w 6"/>
                  <a:gd name="T3" fmla="*/ 162 h 162"/>
                  <a:gd name="T4" fmla="*/ 6 w 6"/>
                  <a:gd name="T5" fmla="*/ 162 h 162"/>
                  <a:gd name="T6" fmla="*/ 6 w 6"/>
                  <a:gd name="T7" fmla="*/ 6 h 162"/>
                  <a:gd name="T8" fmla="*/ 0 w 6"/>
                  <a:gd name="T9" fmla="*/ 0 h 162"/>
                  <a:gd name="T10" fmla="*/ 0 60000 65536"/>
                  <a:gd name="T11" fmla="*/ 0 60000 65536"/>
                  <a:gd name="T12" fmla="*/ 0 60000 65536"/>
                  <a:gd name="T13" fmla="*/ 0 60000 65536"/>
                  <a:gd name="T14" fmla="*/ 0 60000 65536"/>
                  <a:gd name="T15" fmla="*/ 0 w 6"/>
                  <a:gd name="T16" fmla="*/ 0 h 162"/>
                  <a:gd name="T17" fmla="*/ 6 w 6"/>
                  <a:gd name="T18" fmla="*/ 162 h 162"/>
                </a:gdLst>
                <a:ahLst/>
                <a:cxnLst>
                  <a:cxn ang="T10">
                    <a:pos x="T0" y="T1"/>
                  </a:cxn>
                  <a:cxn ang="T11">
                    <a:pos x="T2" y="T3"/>
                  </a:cxn>
                  <a:cxn ang="T12">
                    <a:pos x="T4" y="T5"/>
                  </a:cxn>
                  <a:cxn ang="T13">
                    <a:pos x="T6" y="T7"/>
                  </a:cxn>
                  <a:cxn ang="T14">
                    <a:pos x="T8" y="T9"/>
                  </a:cxn>
                </a:cxnLst>
                <a:rect l="T15" t="T16" r="T17" b="T18"/>
                <a:pathLst>
                  <a:path w="6" h="162">
                    <a:moveTo>
                      <a:pt x="0" y="0"/>
                    </a:moveTo>
                    <a:lnTo>
                      <a:pt x="0" y="162"/>
                    </a:lnTo>
                    <a:lnTo>
                      <a:pt x="6" y="162"/>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326" name="Group 170"/>
              <p:cNvGrpSpPr>
                <a:grpSpLocks/>
              </p:cNvGrpSpPr>
              <p:nvPr/>
            </p:nvGrpSpPr>
            <p:grpSpPr bwMode="auto">
              <a:xfrm>
                <a:off x="2096" y="2698"/>
                <a:ext cx="6" cy="144"/>
                <a:chOff x="2096" y="2698"/>
                <a:chExt cx="6" cy="144"/>
              </a:xfrm>
            </p:grpSpPr>
            <p:sp>
              <p:nvSpPr>
                <p:cNvPr id="42329" name="Line 171"/>
                <p:cNvSpPr>
                  <a:spLocks noChangeShapeType="1"/>
                </p:cNvSpPr>
                <p:nvPr/>
              </p:nvSpPr>
              <p:spPr bwMode="auto">
                <a:xfrm>
                  <a:off x="2096" y="269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30" name="Line 172"/>
                <p:cNvSpPr>
                  <a:spLocks noChangeShapeType="1"/>
                </p:cNvSpPr>
                <p:nvPr/>
              </p:nvSpPr>
              <p:spPr bwMode="auto">
                <a:xfrm>
                  <a:off x="2096" y="271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31" name="Line 173"/>
                <p:cNvSpPr>
                  <a:spLocks noChangeShapeType="1"/>
                </p:cNvSpPr>
                <p:nvPr/>
              </p:nvSpPr>
              <p:spPr bwMode="auto">
                <a:xfrm>
                  <a:off x="2096" y="273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32" name="Line 174"/>
                <p:cNvSpPr>
                  <a:spLocks noChangeShapeType="1"/>
                </p:cNvSpPr>
                <p:nvPr/>
              </p:nvSpPr>
              <p:spPr bwMode="auto">
                <a:xfrm>
                  <a:off x="2096" y="274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33" name="Line 175"/>
                <p:cNvSpPr>
                  <a:spLocks noChangeShapeType="1"/>
                </p:cNvSpPr>
                <p:nvPr/>
              </p:nvSpPr>
              <p:spPr bwMode="auto">
                <a:xfrm>
                  <a:off x="2096" y="275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34" name="Line 176"/>
                <p:cNvSpPr>
                  <a:spLocks noChangeShapeType="1"/>
                </p:cNvSpPr>
                <p:nvPr/>
              </p:nvSpPr>
              <p:spPr bwMode="auto">
                <a:xfrm>
                  <a:off x="2096" y="277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35" name="Line 177"/>
                <p:cNvSpPr>
                  <a:spLocks noChangeShapeType="1"/>
                </p:cNvSpPr>
                <p:nvPr/>
              </p:nvSpPr>
              <p:spPr bwMode="auto">
                <a:xfrm>
                  <a:off x="2096" y="279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36" name="Line 178"/>
                <p:cNvSpPr>
                  <a:spLocks noChangeShapeType="1"/>
                </p:cNvSpPr>
                <p:nvPr/>
              </p:nvSpPr>
              <p:spPr bwMode="auto">
                <a:xfrm>
                  <a:off x="2096" y="280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37" name="Line 179"/>
                <p:cNvSpPr>
                  <a:spLocks noChangeShapeType="1"/>
                </p:cNvSpPr>
                <p:nvPr/>
              </p:nvSpPr>
              <p:spPr bwMode="auto">
                <a:xfrm>
                  <a:off x="2096" y="282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38" name="Line 180"/>
                <p:cNvSpPr>
                  <a:spLocks noChangeShapeType="1"/>
                </p:cNvSpPr>
                <p:nvPr/>
              </p:nvSpPr>
              <p:spPr bwMode="auto">
                <a:xfrm>
                  <a:off x="2096" y="283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327" name="Rectangle 181"/>
              <p:cNvSpPr>
                <a:spLocks noChangeArrowheads="1"/>
              </p:cNvSpPr>
              <p:nvPr/>
            </p:nvSpPr>
            <p:spPr bwMode="auto">
              <a:xfrm>
                <a:off x="2090"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28" name="Freeform 182"/>
              <p:cNvSpPr>
                <a:spLocks/>
              </p:cNvSpPr>
              <p:nvPr/>
            </p:nvSpPr>
            <p:spPr bwMode="auto">
              <a:xfrm>
                <a:off x="2090"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88" name="Group 183"/>
            <p:cNvGrpSpPr>
              <a:grpSpLocks/>
            </p:cNvGrpSpPr>
            <p:nvPr/>
          </p:nvGrpSpPr>
          <p:grpSpPr bwMode="auto">
            <a:xfrm>
              <a:off x="2102" y="2674"/>
              <a:ext cx="18" cy="222"/>
              <a:chOff x="2102" y="2674"/>
              <a:chExt cx="18" cy="222"/>
            </a:xfrm>
          </p:grpSpPr>
          <p:sp>
            <p:nvSpPr>
              <p:cNvPr id="42305" name="Freeform 184"/>
              <p:cNvSpPr>
                <a:spLocks/>
              </p:cNvSpPr>
              <p:nvPr/>
            </p:nvSpPr>
            <p:spPr bwMode="auto">
              <a:xfrm>
                <a:off x="2108" y="2674"/>
                <a:ext cx="6" cy="222"/>
              </a:xfrm>
              <a:custGeom>
                <a:avLst/>
                <a:gdLst>
                  <a:gd name="T0" fmla="*/ 0 w 6"/>
                  <a:gd name="T1" fmla="*/ 0 h 222"/>
                  <a:gd name="T2" fmla="*/ 6 w 6"/>
                  <a:gd name="T3" fmla="*/ 12 h 222"/>
                  <a:gd name="T4" fmla="*/ 6 w 6"/>
                  <a:gd name="T5" fmla="*/ 222 h 222"/>
                  <a:gd name="T6" fmla="*/ 0 w 6"/>
                  <a:gd name="T7" fmla="*/ 222 h 222"/>
                  <a:gd name="T8" fmla="*/ 0 w 6"/>
                  <a:gd name="T9" fmla="*/ 0 h 222"/>
                  <a:gd name="T10" fmla="*/ 0 60000 65536"/>
                  <a:gd name="T11" fmla="*/ 0 60000 65536"/>
                  <a:gd name="T12" fmla="*/ 0 60000 65536"/>
                  <a:gd name="T13" fmla="*/ 0 60000 65536"/>
                  <a:gd name="T14" fmla="*/ 0 60000 65536"/>
                  <a:gd name="T15" fmla="*/ 0 w 6"/>
                  <a:gd name="T16" fmla="*/ 0 h 222"/>
                  <a:gd name="T17" fmla="*/ 6 w 6"/>
                  <a:gd name="T18" fmla="*/ 222 h 222"/>
                </a:gdLst>
                <a:ahLst/>
                <a:cxnLst>
                  <a:cxn ang="T10">
                    <a:pos x="T0" y="T1"/>
                  </a:cxn>
                  <a:cxn ang="T11">
                    <a:pos x="T2" y="T3"/>
                  </a:cxn>
                  <a:cxn ang="T12">
                    <a:pos x="T4" y="T5"/>
                  </a:cxn>
                  <a:cxn ang="T13">
                    <a:pos x="T6" y="T7"/>
                  </a:cxn>
                  <a:cxn ang="T14">
                    <a:pos x="T8" y="T9"/>
                  </a:cxn>
                </a:cxnLst>
                <a:rect l="T15" t="T16" r="T17" b="T18"/>
                <a:pathLst>
                  <a:path w="6" h="222">
                    <a:moveTo>
                      <a:pt x="0" y="0"/>
                    </a:moveTo>
                    <a:lnTo>
                      <a:pt x="6" y="12"/>
                    </a:lnTo>
                    <a:lnTo>
                      <a:pt x="6" y="222"/>
                    </a:lnTo>
                    <a:lnTo>
                      <a:pt x="0" y="22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06" name="Rectangle 185"/>
              <p:cNvSpPr>
                <a:spLocks noChangeArrowheads="1"/>
              </p:cNvSpPr>
              <p:nvPr/>
            </p:nvSpPr>
            <p:spPr bwMode="auto">
              <a:xfrm>
                <a:off x="2102" y="2674"/>
                <a:ext cx="6" cy="222"/>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07" name="Freeform 186"/>
              <p:cNvSpPr>
                <a:spLocks/>
              </p:cNvSpPr>
              <p:nvPr/>
            </p:nvSpPr>
            <p:spPr bwMode="auto">
              <a:xfrm>
                <a:off x="2108" y="2680"/>
                <a:ext cx="6" cy="174"/>
              </a:xfrm>
              <a:custGeom>
                <a:avLst/>
                <a:gdLst>
                  <a:gd name="T0" fmla="*/ 6 w 6"/>
                  <a:gd name="T1" fmla="*/ 12 h 174"/>
                  <a:gd name="T2" fmla="*/ 0 w 6"/>
                  <a:gd name="T3" fmla="*/ 0 h 174"/>
                  <a:gd name="T4" fmla="*/ 0 w 6"/>
                  <a:gd name="T5" fmla="*/ 174 h 174"/>
                  <a:gd name="T6" fmla="*/ 6 w 6"/>
                  <a:gd name="T7" fmla="*/ 174 h 174"/>
                  <a:gd name="T8" fmla="*/ 6 w 6"/>
                  <a:gd name="T9" fmla="*/ 12 h 174"/>
                  <a:gd name="T10" fmla="*/ 0 60000 65536"/>
                  <a:gd name="T11" fmla="*/ 0 60000 65536"/>
                  <a:gd name="T12" fmla="*/ 0 60000 65536"/>
                  <a:gd name="T13" fmla="*/ 0 60000 65536"/>
                  <a:gd name="T14" fmla="*/ 0 60000 65536"/>
                  <a:gd name="T15" fmla="*/ 0 w 6"/>
                  <a:gd name="T16" fmla="*/ 0 h 174"/>
                  <a:gd name="T17" fmla="*/ 6 w 6"/>
                  <a:gd name="T18" fmla="*/ 174 h 174"/>
                </a:gdLst>
                <a:ahLst/>
                <a:cxnLst>
                  <a:cxn ang="T10">
                    <a:pos x="T0" y="T1"/>
                  </a:cxn>
                  <a:cxn ang="T11">
                    <a:pos x="T2" y="T3"/>
                  </a:cxn>
                  <a:cxn ang="T12">
                    <a:pos x="T4" y="T5"/>
                  </a:cxn>
                  <a:cxn ang="T13">
                    <a:pos x="T6" y="T7"/>
                  </a:cxn>
                  <a:cxn ang="T14">
                    <a:pos x="T8" y="T9"/>
                  </a:cxn>
                </a:cxnLst>
                <a:rect l="T15" t="T16" r="T17" b="T18"/>
                <a:pathLst>
                  <a:path w="6" h="174">
                    <a:moveTo>
                      <a:pt x="6" y="12"/>
                    </a:moveTo>
                    <a:lnTo>
                      <a:pt x="0" y="0"/>
                    </a:lnTo>
                    <a:lnTo>
                      <a:pt x="0" y="174"/>
                    </a:lnTo>
                    <a:lnTo>
                      <a:pt x="6" y="174"/>
                    </a:lnTo>
                    <a:lnTo>
                      <a:pt x="6"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308" name="Freeform 187"/>
              <p:cNvSpPr>
                <a:spLocks/>
              </p:cNvSpPr>
              <p:nvPr/>
            </p:nvSpPr>
            <p:spPr bwMode="auto">
              <a:xfrm>
                <a:off x="2108" y="2692"/>
                <a:ext cx="6" cy="156"/>
              </a:xfrm>
              <a:custGeom>
                <a:avLst/>
                <a:gdLst>
                  <a:gd name="T0" fmla="*/ 0 w 6"/>
                  <a:gd name="T1" fmla="*/ 0 h 156"/>
                  <a:gd name="T2" fmla="*/ 0 w 6"/>
                  <a:gd name="T3" fmla="*/ 156 h 156"/>
                  <a:gd name="T4" fmla="*/ 6 w 6"/>
                  <a:gd name="T5" fmla="*/ 156 h 156"/>
                  <a:gd name="T6" fmla="*/ 6 w 6"/>
                  <a:gd name="T7" fmla="*/ 6 h 156"/>
                  <a:gd name="T8" fmla="*/ 0 w 6"/>
                  <a:gd name="T9" fmla="*/ 0 h 156"/>
                  <a:gd name="T10" fmla="*/ 0 60000 65536"/>
                  <a:gd name="T11" fmla="*/ 0 60000 65536"/>
                  <a:gd name="T12" fmla="*/ 0 60000 65536"/>
                  <a:gd name="T13" fmla="*/ 0 60000 65536"/>
                  <a:gd name="T14" fmla="*/ 0 60000 65536"/>
                  <a:gd name="T15" fmla="*/ 0 w 6"/>
                  <a:gd name="T16" fmla="*/ 0 h 156"/>
                  <a:gd name="T17" fmla="*/ 6 w 6"/>
                  <a:gd name="T18" fmla="*/ 156 h 156"/>
                </a:gdLst>
                <a:ahLst/>
                <a:cxnLst>
                  <a:cxn ang="T10">
                    <a:pos x="T0" y="T1"/>
                  </a:cxn>
                  <a:cxn ang="T11">
                    <a:pos x="T2" y="T3"/>
                  </a:cxn>
                  <a:cxn ang="T12">
                    <a:pos x="T4" y="T5"/>
                  </a:cxn>
                  <a:cxn ang="T13">
                    <a:pos x="T6" y="T7"/>
                  </a:cxn>
                  <a:cxn ang="T14">
                    <a:pos x="T8" y="T9"/>
                  </a:cxn>
                </a:cxnLst>
                <a:rect l="T15" t="T16" r="T17" b="T18"/>
                <a:pathLst>
                  <a:path w="6" h="156">
                    <a:moveTo>
                      <a:pt x="0" y="0"/>
                    </a:moveTo>
                    <a:lnTo>
                      <a:pt x="0" y="156"/>
                    </a:lnTo>
                    <a:lnTo>
                      <a:pt x="6" y="156"/>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309" name="Group 188"/>
              <p:cNvGrpSpPr>
                <a:grpSpLocks/>
              </p:cNvGrpSpPr>
              <p:nvPr/>
            </p:nvGrpSpPr>
            <p:grpSpPr bwMode="auto">
              <a:xfrm>
                <a:off x="2108" y="2704"/>
                <a:ext cx="12" cy="139"/>
                <a:chOff x="2108" y="2704"/>
                <a:chExt cx="12" cy="139"/>
              </a:xfrm>
            </p:grpSpPr>
            <p:sp>
              <p:nvSpPr>
                <p:cNvPr id="42312" name="Line 189"/>
                <p:cNvSpPr>
                  <a:spLocks noChangeShapeType="1"/>
                </p:cNvSpPr>
                <p:nvPr/>
              </p:nvSpPr>
              <p:spPr bwMode="auto">
                <a:xfrm>
                  <a:off x="2108" y="2704"/>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13" name="Line 190"/>
                <p:cNvSpPr>
                  <a:spLocks noChangeShapeType="1"/>
                </p:cNvSpPr>
                <p:nvPr/>
              </p:nvSpPr>
              <p:spPr bwMode="auto">
                <a:xfrm>
                  <a:off x="2108" y="2722"/>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14" name="Line 191"/>
                <p:cNvSpPr>
                  <a:spLocks noChangeShapeType="1"/>
                </p:cNvSpPr>
                <p:nvPr/>
              </p:nvSpPr>
              <p:spPr bwMode="auto">
                <a:xfrm>
                  <a:off x="2108" y="2734"/>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15" name="Line 192"/>
                <p:cNvSpPr>
                  <a:spLocks noChangeShapeType="1"/>
                </p:cNvSpPr>
                <p:nvPr/>
              </p:nvSpPr>
              <p:spPr bwMode="auto">
                <a:xfrm>
                  <a:off x="2108" y="275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16" name="Line 193"/>
                <p:cNvSpPr>
                  <a:spLocks noChangeShapeType="1"/>
                </p:cNvSpPr>
                <p:nvPr/>
              </p:nvSpPr>
              <p:spPr bwMode="auto">
                <a:xfrm>
                  <a:off x="2108" y="2764"/>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17" name="Line 194"/>
                <p:cNvSpPr>
                  <a:spLocks noChangeShapeType="1"/>
                </p:cNvSpPr>
                <p:nvPr/>
              </p:nvSpPr>
              <p:spPr bwMode="auto">
                <a:xfrm>
                  <a:off x="2108" y="278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18" name="Line 195"/>
                <p:cNvSpPr>
                  <a:spLocks noChangeShapeType="1"/>
                </p:cNvSpPr>
                <p:nvPr/>
              </p:nvSpPr>
              <p:spPr bwMode="auto">
                <a:xfrm>
                  <a:off x="2108" y="2794"/>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19" name="Line 196"/>
                <p:cNvSpPr>
                  <a:spLocks noChangeShapeType="1"/>
                </p:cNvSpPr>
                <p:nvPr/>
              </p:nvSpPr>
              <p:spPr bwMode="auto">
                <a:xfrm>
                  <a:off x="2108" y="281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20" name="Line 197"/>
                <p:cNvSpPr>
                  <a:spLocks noChangeShapeType="1"/>
                </p:cNvSpPr>
                <p:nvPr/>
              </p:nvSpPr>
              <p:spPr bwMode="auto">
                <a:xfrm>
                  <a:off x="2108" y="2824"/>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21" name="Line 198"/>
                <p:cNvSpPr>
                  <a:spLocks noChangeShapeType="1"/>
                </p:cNvSpPr>
                <p:nvPr/>
              </p:nvSpPr>
              <p:spPr bwMode="auto">
                <a:xfrm>
                  <a:off x="2108" y="284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310" name="Rectangle 199"/>
              <p:cNvSpPr>
                <a:spLocks noChangeArrowheads="1"/>
              </p:cNvSpPr>
              <p:nvPr/>
            </p:nvSpPr>
            <p:spPr bwMode="auto">
              <a:xfrm>
                <a:off x="2108"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311" name="Freeform 200"/>
              <p:cNvSpPr>
                <a:spLocks/>
              </p:cNvSpPr>
              <p:nvPr/>
            </p:nvSpPr>
            <p:spPr bwMode="auto">
              <a:xfrm>
                <a:off x="2108" y="2884"/>
                <a:ext cx="6" cy="12"/>
              </a:xfrm>
              <a:custGeom>
                <a:avLst/>
                <a:gdLst>
                  <a:gd name="T0" fmla="*/ 0 w 6"/>
                  <a:gd name="T1" fmla="*/ 12 h 12"/>
                  <a:gd name="T2" fmla="*/ 0 w 6"/>
                  <a:gd name="T3" fmla="*/ 0 h 12"/>
                  <a:gd name="T4" fmla="*/ 0 w 6"/>
                  <a:gd name="T5" fmla="*/ 0 h 12"/>
                  <a:gd name="T6" fmla="*/ 0 w 6"/>
                  <a:gd name="T7" fmla="*/ 0 h 12"/>
                  <a:gd name="T8" fmla="*/ 6 w 6"/>
                  <a:gd name="T9" fmla="*/ 0 h 12"/>
                  <a:gd name="T10" fmla="*/ 6 w 6"/>
                  <a:gd name="T11" fmla="*/ 12 h 12"/>
                  <a:gd name="T12" fmla="*/ 0 w 6"/>
                  <a:gd name="T13" fmla="*/ 12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12"/>
                    </a:moveTo>
                    <a:lnTo>
                      <a:pt x="0" y="0"/>
                    </a:lnTo>
                    <a:lnTo>
                      <a:pt x="6" y="0"/>
                    </a:lnTo>
                    <a:lnTo>
                      <a:pt x="6" y="12"/>
                    </a:lnTo>
                    <a:lnTo>
                      <a:pt x="0"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89" name="Group 201"/>
            <p:cNvGrpSpPr>
              <a:grpSpLocks/>
            </p:cNvGrpSpPr>
            <p:nvPr/>
          </p:nvGrpSpPr>
          <p:grpSpPr bwMode="auto">
            <a:xfrm>
              <a:off x="2120" y="2680"/>
              <a:ext cx="12" cy="216"/>
              <a:chOff x="2120" y="2680"/>
              <a:chExt cx="12" cy="216"/>
            </a:xfrm>
          </p:grpSpPr>
          <p:sp>
            <p:nvSpPr>
              <p:cNvPr id="42288" name="Freeform 202"/>
              <p:cNvSpPr>
                <a:spLocks/>
              </p:cNvSpPr>
              <p:nvPr/>
            </p:nvSpPr>
            <p:spPr bwMode="auto">
              <a:xfrm>
                <a:off x="2120" y="2680"/>
                <a:ext cx="12" cy="216"/>
              </a:xfrm>
              <a:custGeom>
                <a:avLst/>
                <a:gdLst>
                  <a:gd name="T0" fmla="*/ 0 w 12"/>
                  <a:gd name="T1" fmla="*/ 0 h 216"/>
                  <a:gd name="T2" fmla="*/ 12 w 12"/>
                  <a:gd name="T3" fmla="*/ 12 h 216"/>
                  <a:gd name="T4" fmla="*/ 12 w 12"/>
                  <a:gd name="T5" fmla="*/ 216 h 216"/>
                  <a:gd name="T6" fmla="*/ 0 w 12"/>
                  <a:gd name="T7" fmla="*/ 216 h 216"/>
                  <a:gd name="T8" fmla="*/ 0 w 12"/>
                  <a:gd name="T9" fmla="*/ 0 h 216"/>
                  <a:gd name="T10" fmla="*/ 0 60000 65536"/>
                  <a:gd name="T11" fmla="*/ 0 60000 65536"/>
                  <a:gd name="T12" fmla="*/ 0 60000 65536"/>
                  <a:gd name="T13" fmla="*/ 0 60000 65536"/>
                  <a:gd name="T14" fmla="*/ 0 60000 65536"/>
                  <a:gd name="T15" fmla="*/ 0 w 12"/>
                  <a:gd name="T16" fmla="*/ 0 h 216"/>
                  <a:gd name="T17" fmla="*/ 12 w 12"/>
                  <a:gd name="T18" fmla="*/ 216 h 216"/>
                </a:gdLst>
                <a:ahLst/>
                <a:cxnLst>
                  <a:cxn ang="T10">
                    <a:pos x="T0" y="T1"/>
                  </a:cxn>
                  <a:cxn ang="T11">
                    <a:pos x="T2" y="T3"/>
                  </a:cxn>
                  <a:cxn ang="T12">
                    <a:pos x="T4" y="T5"/>
                  </a:cxn>
                  <a:cxn ang="T13">
                    <a:pos x="T6" y="T7"/>
                  </a:cxn>
                  <a:cxn ang="T14">
                    <a:pos x="T8" y="T9"/>
                  </a:cxn>
                </a:cxnLst>
                <a:rect l="T15" t="T16" r="T17" b="T18"/>
                <a:pathLst>
                  <a:path w="12" h="216">
                    <a:moveTo>
                      <a:pt x="0" y="0"/>
                    </a:moveTo>
                    <a:lnTo>
                      <a:pt x="12" y="12"/>
                    </a:lnTo>
                    <a:lnTo>
                      <a:pt x="12" y="216"/>
                    </a:lnTo>
                    <a:lnTo>
                      <a:pt x="0" y="21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89" name="Rectangle 203"/>
              <p:cNvSpPr>
                <a:spLocks noChangeArrowheads="1"/>
              </p:cNvSpPr>
              <p:nvPr/>
            </p:nvSpPr>
            <p:spPr bwMode="auto">
              <a:xfrm>
                <a:off x="2120" y="2680"/>
                <a:ext cx="6" cy="21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90" name="Freeform 204"/>
              <p:cNvSpPr>
                <a:spLocks/>
              </p:cNvSpPr>
              <p:nvPr/>
            </p:nvSpPr>
            <p:spPr bwMode="auto">
              <a:xfrm>
                <a:off x="2120" y="2686"/>
                <a:ext cx="12" cy="168"/>
              </a:xfrm>
              <a:custGeom>
                <a:avLst/>
                <a:gdLst>
                  <a:gd name="T0" fmla="*/ 12 w 12"/>
                  <a:gd name="T1" fmla="*/ 12 h 168"/>
                  <a:gd name="T2" fmla="*/ 0 w 12"/>
                  <a:gd name="T3" fmla="*/ 0 h 168"/>
                  <a:gd name="T4" fmla="*/ 0 w 12"/>
                  <a:gd name="T5" fmla="*/ 168 h 168"/>
                  <a:gd name="T6" fmla="*/ 12 w 12"/>
                  <a:gd name="T7" fmla="*/ 168 h 168"/>
                  <a:gd name="T8" fmla="*/ 12 w 12"/>
                  <a:gd name="T9" fmla="*/ 12 h 168"/>
                  <a:gd name="T10" fmla="*/ 0 60000 65536"/>
                  <a:gd name="T11" fmla="*/ 0 60000 65536"/>
                  <a:gd name="T12" fmla="*/ 0 60000 65536"/>
                  <a:gd name="T13" fmla="*/ 0 60000 65536"/>
                  <a:gd name="T14" fmla="*/ 0 60000 65536"/>
                  <a:gd name="T15" fmla="*/ 0 w 12"/>
                  <a:gd name="T16" fmla="*/ 0 h 168"/>
                  <a:gd name="T17" fmla="*/ 12 w 12"/>
                  <a:gd name="T18" fmla="*/ 168 h 168"/>
                </a:gdLst>
                <a:ahLst/>
                <a:cxnLst>
                  <a:cxn ang="T10">
                    <a:pos x="T0" y="T1"/>
                  </a:cxn>
                  <a:cxn ang="T11">
                    <a:pos x="T2" y="T3"/>
                  </a:cxn>
                  <a:cxn ang="T12">
                    <a:pos x="T4" y="T5"/>
                  </a:cxn>
                  <a:cxn ang="T13">
                    <a:pos x="T6" y="T7"/>
                  </a:cxn>
                  <a:cxn ang="T14">
                    <a:pos x="T8" y="T9"/>
                  </a:cxn>
                </a:cxnLst>
                <a:rect l="T15" t="T16" r="T17" b="T18"/>
                <a:pathLst>
                  <a:path w="12" h="168">
                    <a:moveTo>
                      <a:pt x="12" y="12"/>
                    </a:moveTo>
                    <a:lnTo>
                      <a:pt x="0" y="0"/>
                    </a:lnTo>
                    <a:lnTo>
                      <a:pt x="0" y="168"/>
                    </a:lnTo>
                    <a:lnTo>
                      <a:pt x="12" y="168"/>
                    </a:lnTo>
                    <a:lnTo>
                      <a:pt x="12"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91" name="Freeform 205"/>
              <p:cNvSpPr>
                <a:spLocks/>
              </p:cNvSpPr>
              <p:nvPr/>
            </p:nvSpPr>
            <p:spPr bwMode="auto">
              <a:xfrm>
                <a:off x="2126" y="2698"/>
                <a:ext cx="6" cy="150"/>
              </a:xfrm>
              <a:custGeom>
                <a:avLst/>
                <a:gdLst>
                  <a:gd name="T0" fmla="*/ 0 w 6"/>
                  <a:gd name="T1" fmla="*/ 0 h 150"/>
                  <a:gd name="T2" fmla="*/ 0 w 6"/>
                  <a:gd name="T3" fmla="*/ 150 h 150"/>
                  <a:gd name="T4" fmla="*/ 6 w 6"/>
                  <a:gd name="T5" fmla="*/ 150 h 150"/>
                  <a:gd name="T6" fmla="*/ 6 w 6"/>
                  <a:gd name="T7" fmla="*/ 6 h 150"/>
                  <a:gd name="T8" fmla="*/ 0 w 6"/>
                  <a:gd name="T9" fmla="*/ 0 h 150"/>
                  <a:gd name="T10" fmla="*/ 0 60000 65536"/>
                  <a:gd name="T11" fmla="*/ 0 60000 65536"/>
                  <a:gd name="T12" fmla="*/ 0 60000 65536"/>
                  <a:gd name="T13" fmla="*/ 0 60000 65536"/>
                  <a:gd name="T14" fmla="*/ 0 60000 65536"/>
                  <a:gd name="T15" fmla="*/ 0 w 6"/>
                  <a:gd name="T16" fmla="*/ 0 h 150"/>
                  <a:gd name="T17" fmla="*/ 6 w 6"/>
                  <a:gd name="T18" fmla="*/ 150 h 150"/>
                </a:gdLst>
                <a:ahLst/>
                <a:cxnLst>
                  <a:cxn ang="T10">
                    <a:pos x="T0" y="T1"/>
                  </a:cxn>
                  <a:cxn ang="T11">
                    <a:pos x="T2" y="T3"/>
                  </a:cxn>
                  <a:cxn ang="T12">
                    <a:pos x="T4" y="T5"/>
                  </a:cxn>
                  <a:cxn ang="T13">
                    <a:pos x="T6" y="T7"/>
                  </a:cxn>
                  <a:cxn ang="T14">
                    <a:pos x="T8" y="T9"/>
                  </a:cxn>
                </a:cxnLst>
                <a:rect l="T15" t="T16" r="T17" b="T18"/>
                <a:pathLst>
                  <a:path w="6" h="150">
                    <a:moveTo>
                      <a:pt x="0" y="0"/>
                    </a:moveTo>
                    <a:lnTo>
                      <a:pt x="0" y="150"/>
                    </a:lnTo>
                    <a:lnTo>
                      <a:pt x="6" y="150"/>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292" name="Group 206"/>
              <p:cNvGrpSpPr>
                <a:grpSpLocks/>
              </p:cNvGrpSpPr>
              <p:nvPr/>
            </p:nvGrpSpPr>
            <p:grpSpPr bwMode="auto">
              <a:xfrm>
                <a:off x="2126" y="2710"/>
                <a:ext cx="6" cy="133"/>
                <a:chOff x="2126" y="2710"/>
                <a:chExt cx="6" cy="133"/>
              </a:xfrm>
            </p:grpSpPr>
            <p:sp>
              <p:nvSpPr>
                <p:cNvPr id="42295" name="Line 207"/>
                <p:cNvSpPr>
                  <a:spLocks noChangeShapeType="1"/>
                </p:cNvSpPr>
                <p:nvPr/>
              </p:nvSpPr>
              <p:spPr bwMode="auto">
                <a:xfrm>
                  <a:off x="2126" y="271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96" name="Line 208"/>
                <p:cNvSpPr>
                  <a:spLocks noChangeShapeType="1"/>
                </p:cNvSpPr>
                <p:nvPr/>
              </p:nvSpPr>
              <p:spPr bwMode="auto">
                <a:xfrm>
                  <a:off x="2126" y="272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97" name="Line 209"/>
                <p:cNvSpPr>
                  <a:spLocks noChangeShapeType="1"/>
                </p:cNvSpPr>
                <p:nvPr/>
              </p:nvSpPr>
              <p:spPr bwMode="auto">
                <a:xfrm>
                  <a:off x="2126" y="274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98" name="Line 210"/>
                <p:cNvSpPr>
                  <a:spLocks noChangeShapeType="1"/>
                </p:cNvSpPr>
                <p:nvPr/>
              </p:nvSpPr>
              <p:spPr bwMode="auto">
                <a:xfrm>
                  <a:off x="2126" y="275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99" name="Line 211"/>
                <p:cNvSpPr>
                  <a:spLocks noChangeShapeType="1"/>
                </p:cNvSpPr>
                <p:nvPr/>
              </p:nvSpPr>
              <p:spPr bwMode="auto">
                <a:xfrm>
                  <a:off x="2126" y="277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00" name="Line 212"/>
                <p:cNvSpPr>
                  <a:spLocks noChangeShapeType="1"/>
                </p:cNvSpPr>
                <p:nvPr/>
              </p:nvSpPr>
              <p:spPr bwMode="auto">
                <a:xfrm>
                  <a:off x="2126" y="278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01" name="Line 213"/>
                <p:cNvSpPr>
                  <a:spLocks noChangeShapeType="1"/>
                </p:cNvSpPr>
                <p:nvPr/>
              </p:nvSpPr>
              <p:spPr bwMode="auto">
                <a:xfrm>
                  <a:off x="2126" y="280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02" name="Line 214"/>
                <p:cNvSpPr>
                  <a:spLocks noChangeShapeType="1"/>
                </p:cNvSpPr>
                <p:nvPr/>
              </p:nvSpPr>
              <p:spPr bwMode="auto">
                <a:xfrm>
                  <a:off x="2126" y="281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03" name="Line 215"/>
                <p:cNvSpPr>
                  <a:spLocks noChangeShapeType="1"/>
                </p:cNvSpPr>
                <p:nvPr/>
              </p:nvSpPr>
              <p:spPr bwMode="auto">
                <a:xfrm>
                  <a:off x="2126" y="282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304" name="Line 216"/>
                <p:cNvSpPr>
                  <a:spLocks noChangeShapeType="1"/>
                </p:cNvSpPr>
                <p:nvPr/>
              </p:nvSpPr>
              <p:spPr bwMode="auto">
                <a:xfrm>
                  <a:off x="2126" y="284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293" name="Rectangle 217"/>
              <p:cNvSpPr>
                <a:spLocks noChangeArrowheads="1"/>
              </p:cNvSpPr>
              <p:nvPr/>
            </p:nvSpPr>
            <p:spPr bwMode="auto">
              <a:xfrm>
                <a:off x="2120"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94" name="Freeform 218"/>
              <p:cNvSpPr>
                <a:spLocks/>
              </p:cNvSpPr>
              <p:nvPr/>
            </p:nvSpPr>
            <p:spPr bwMode="auto">
              <a:xfrm>
                <a:off x="2120"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90" name="Group 219"/>
            <p:cNvGrpSpPr>
              <a:grpSpLocks/>
            </p:cNvGrpSpPr>
            <p:nvPr/>
          </p:nvGrpSpPr>
          <p:grpSpPr bwMode="auto">
            <a:xfrm>
              <a:off x="2132" y="2692"/>
              <a:ext cx="12" cy="204"/>
              <a:chOff x="2132" y="2692"/>
              <a:chExt cx="12" cy="204"/>
            </a:xfrm>
          </p:grpSpPr>
          <p:sp>
            <p:nvSpPr>
              <p:cNvPr id="42271" name="Freeform 220"/>
              <p:cNvSpPr>
                <a:spLocks/>
              </p:cNvSpPr>
              <p:nvPr/>
            </p:nvSpPr>
            <p:spPr bwMode="auto">
              <a:xfrm>
                <a:off x="2132" y="2692"/>
                <a:ext cx="12" cy="204"/>
              </a:xfrm>
              <a:custGeom>
                <a:avLst/>
                <a:gdLst>
                  <a:gd name="T0" fmla="*/ 0 w 12"/>
                  <a:gd name="T1" fmla="*/ 0 h 204"/>
                  <a:gd name="T2" fmla="*/ 12 w 12"/>
                  <a:gd name="T3" fmla="*/ 6 h 204"/>
                  <a:gd name="T4" fmla="*/ 12 w 12"/>
                  <a:gd name="T5" fmla="*/ 204 h 204"/>
                  <a:gd name="T6" fmla="*/ 0 w 12"/>
                  <a:gd name="T7" fmla="*/ 204 h 204"/>
                  <a:gd name="T8" fmla="*/ 0 w 12"/>
                  <a:gd name="T9" fmla="*/ 0 h 204"/>
                  <a:gd name="T10" fmla="*/ 0 60000 65536"/>
                  <a:gd name="T11" fmla="*/ 0 60000 65536"/>
                  <a:gd name="T12" fmla="*/ 0 60000 65536"/>
                  <a:gd name="T13" fmla="*/ 0 60000 65536"/>
                  <a:gd name="T14" fmla="*/ 0 60000 65536"/>
                  <a:gd name="T15" fmla="*/ 0 w 12"/>
                  <a:gd name="T16" fmla="*/ 0 h 204"/>
                  <a:gd name="T17" fmla="*/ 12 w 12"/>
                  <a:gd name="T18" fmla="*/ 204 h 204"/>
                </a:gdLst>
                <a:ahLst/>
                <a:cxnLst>
                  <a:cxn ang="T10">
                    <a:pos x="T0" y="T1"/>
                  </a:cxn>
                  <a:cxn ang="T11">
                    <a:pos x="T2" y="T3"/>
                  </a:cxn>
                  <a:cxn ang="T12">
                    <a:pos x="T4" y="T5"/>
                  </a:cxn>
                  <a:cxn ang="T13">
                    <a:pos x="T6" y="T7"/>
                  </a:cxn>
                  <a:cxn ang="T14">
                    <a:pos x="T8" y="T9"/>
                  </a:cxn>
                </a:cxnLst>
                <a:rect l="T15" t="T16" r="T17" b="T18"/>
                <a:pathLst>
                  <a:path w="12" h="204">
                    <a:moveTo>
                      <a:pt x="0" y="0"/>
                    </a:moveTo>
                    <a:lnTo>
                      <a:pt x="12" y="6"/>
                    </a:lnTo>
                    <a:lnTo>
                      <a:pt x="12" y="204"/>
                    </a:lnTo>
                    <a:lnTo>
                      <a:pt x="0" y="204"/>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72" name="Rectangle 221"/>
              <p:cNvSpPr>
                <a:spLocks noChangeArrowheads="1"/>
              </p:cNvSpPr>
              <p:nvPr/>
            </p:nvSpPr>
            <p:spPr bwMode="auto">
              <a:xfrm>
                <a:off x="2132" y="2692"/>
                <a:ext cx="6" cy="204"/>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73" name="Freeform 222"/>
              <p:cNvSpPr>
                <a:spLocks/>
              </p:cNvSpPr>
              <p:nvPr/>
            </p:nvSpPr>
            <p:spPr bwMode="auto">
              <a:xfrm>
                <a:off x="2132" y="2692"/>
                <a:ext cx="12" cy="162"/>
              </a:xfrm>
              <a:custGeom>
                <a:avLst/>
                <a:gdLst>
                  <a:gd name="T0" fmla="*/ 12 w 12"/>
                  <a:gd name="T1" fmla="*/ 12 h 162"/>
                  <a:gd name="T2" fmla="*/ 0 w 12"/>
                  <a:gd name="T3" fmla="*/ 0 h 162"/>
                  <a:gd name="T4" fmla="*/ 0 w 12"/>
                  <a:gd name="T5" fmla="*/ 162 h 162"/>
                  <a:gd name="T6" fmla="*/ 12 w 12"/>
                  <a:gd name="T7" fmla="*/ 162 h 162"/>
                  <a:gd name="T8" fmla="*/ 12 w 12"/>
                  <a:gd name="T9" fmla="*/ 12 h 162"/>
                  <a:gd name="T10" fmla="*/ 0 60000 65536"/>
                  <a:gd name="T11" fmla="*/ 0 60000 65536"/>
                  <a:gd name="T12" fmla="*/ 0 60000 65536"/>
                  <a:gd name="T13" fmla="*/ 0 60000 65536"/>
                  <a:gd name="T14" fmla="*/ 0 60000 65536"/>
                  <a:gd name="T15" fmla="*/ 0 w 12"/>
                  <a:gd name="T16" fmla="*/ 0 h 162"/>
                  <a:gd name="T17" fmla="*/ 12 w 12"/>
                  <a:gd name="T18" fmla="*/ 162 h 162"/>
                </a:gdLst>
                <a:ahLst/>
                <a:cxnLst>
                  <a:cxn ang="T10">
                    <a:pos x="T0" y="T1"/>
                  </a:cxn>
                  <a:cxn ang="T11">
                    <a:pos x="T2" y="T3"/>
                  </a:cxn>
                  <a:cxn ang="T12">
                    <a:pos x="T4" y="T5"/>
                  </a:cxn>
                  <a:cxn ang="T13">
                    <a:pos x="T6" y="T7"/>
                  </a:cxn>
                  <a:cxn ang="T14">
                    <a:pos x="T8" y="T9"/>
                  </a:cxn>
                </a:cxnLst>
                <a:rect l="T15" t="T16" r="T17" b="T18"/>
                <a:pathLst>
                  <a:path w="12" h="162">
                    <a:moveTo>
                      <a:pt x="12" y="12"/>
                    </a:moveTo>
                    <a:lnTo>
                      <a:pt x="0" y="0"/>
                    </a:lnTo>
                    <a:lnTo>
                      <a:pt x="0" y="162"/>
                    </a:lnTo>
                    <a:lnTo>
                      <a:pt x="12" y="162"/>
                    </a:lnTo>
                    <a:lnTo>
                      <a:pt x="12"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74" name="Freeform 223"/>
              <p:cNvSpPr>
                <a:spLocks/>
              </p:cNvSpPr>
              <p:nvPr/>
            </p:nvSpPr>
            <p:spPr bwMode="auto">
              <a:xfrm>
                <a:off x="2138" y="2704"/>
                <a:ext cx="6" cy="150"/>
              </a:xfrm>
              <a:custGeom>
                <a:avLst/>
                <a:gdLst>
                  <a:gd name="T0" fmla="*/ 0 w 6"/>
                  <a:gd name="T1" fmla="*/ 0 h 150"/>
                  <a:gd name="T2" fmla="*/ 0 w 6"/>
                  <a:gd name="T3" fmla="*/ 150 h 150"/>
                  <a:gd name="T4" fmla="*/ 6 w 6"/>
                  <a:gd name="T5" fmla="*/ 150 h 150"/>
                  <a:gd name="T6" fmla="*/ 6 w 6"/>
                  <a:gd name="T7" fmla="*/ 6 h 150"/>
                  <a:gd name="T8" fmla="*/ 0 w 6"/>
                  <a:gd name="T9" fmla="*/ 0 h 150"/>
                  <a:gd name="T10" fmla="*/ 0 60000 65536"/>
                  <a:gd name="T11" fmla="*/ 0 60000 65536"/>
                  <a:gd name="T12" fmla="*/ 0 60000 65536"/>
                  <a:gd name="T13" fmla="*/ 0 60000 65536"/>
                  <a:gd name="T14" fmla="*/ 0 60000 65536"/>
                  <a:gd name="T15" fmla="*/ 0 w 6"/>
                  <a:gd name="T16" fmla="*/ 0 h 150"/>
                  <a:gd name="T17" fmla="*/ 6 w 6"/>
                  <a:gd name="T18" fmla="*/ 150 h 150"/>
                </a:gdLst>
                <a:ahLst/>
                <a:cxnLst>
                  <a:cxn ang="T10">
                    <a:pos x="T0" y="T1"/>
                  </a:cxn>
                  <a:cxn ang="T11">
                    <a:pos x="T2" y="T3"/>
                  </a:cxn>
                  <a:cxn ang="T12">
                    <a:pos x="T4" y="T5"/>
                  </a:cxn>
                  <a:cxn ang="T13">
                    <a:pos x="T6" y="T7"/>
                  </a:cxn>
                  <a:cxn ang="T14">
                    <a:pos x="T8" y="T9"/>
                  </a:cxn>
                </a:cxnLst>
                <a:rect l="T15" t="T16" r="T17" b="T18"/>
                <a:pathLst>
                  <a:path w="6" h="150">
                    <a:moveTo>
                      <a:pt x="0" y="0"/>
                    </a:moveTo>
                    <a:lnTo>
                      <a:pt x="0" y="150"/>
                    </a:lnTo>
                    <a:lnTo>
                      <a:pt x="6" y="150"/>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275" name="Group 224"/>
              <p:cNvGrpSpPr>
                <a:grpSpLocks/>
              </p:cNvGrpSpPr>
              <p:nvPr/>
            </p:nvGrpSpPr>
            <p:grpSpPr bwMode="auto">
              <a:xfrm>
                <a:off x="2138" y="2716"/>
                <a:ext cx="6" cy="127"/>
                <a:chOff x="2138" y="2716"/>
                <a:chExt cx="6" cy="127"/>
              </a:xfrm>
            </p:grpSpPr>
            <p:sp>
              <p:nvSpPr>
                <p:cNvPr id="42278" name="Line 225"/>
                <p:cNvSpPr>
                  <a:spLocks noChangeShapeType="1"/>
                </p:cNvSpPr>
                <p:nvPr/>
              </p:nvSpPr>
              <p:spPr bwMode="auto">
                <a:xfrm>
                  <a:off x="2138" y="271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79" name="Line 226"/>
                <p:cNvSpPr>
                  <a:spLocks noChangeShapeType="1"/>
                </p:cNvSpPr>
                <p:nvPr/>
              </p:nvSpPr>
              <p:spPr bwMode="auto">
                <a:xfrm>
                  <a:off x="2138" y="273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80" name="Line 227"/>
                <p:cNvSpPr>
                  <a:spLocks noChangeShapeType="1"/>
                </p:cNvSpPr>
                <p:nvPr/>
              </p:nvSpPr>
              <p:spPr bwMode="auto">
                <a:xfrm>
                  <a:off x="2138" y="274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81" name="Line 228"/>
                <p:cNvSpPr>
                  <a:spLocks noChangeShapeType="1"/>
                </p:cNvSpPr>
                <p:nvPr/>
              </p:nvSpPr>
              <p:spPr bwMode="auto">
                <a:xfrm>
                  <a:off x="2138" y="275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82" name="Line 229"/>
                <p:cNvSpPr>
                  <a:spLocks noChangeShapeType="1"/>
                </p:cNvSpPr>
                <p:nvPr/>
              </p:nvSpPr>
              <p:spPr bwMode="auto">
                <a:xfrm>
                  <a:off x="2138" y="277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83" name="Line 230"/>
                <p:cNvSpPr>
                  <a:spLocks noChangeShapeType="1"/>
                </p:cNvSpPr>
                <p:nvPr/>
              </p:nvSpPr>
              <p:spPr bwMode="auto">
                <a:xfrm>
                  <a:off x="2138" y="278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84" name="Line 231"/>
                <p:cNvSpPr>
                  <a:spLocks noChangeShapeType="1"/>
                </p:cNvSpPr>
                <p:nvPr/>
              </p:nvSpPr>
              <p:spPr bwMode="auto">
                <a:xfrm>
                  <a:off x="2138" y="280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85" name="Line 232"/>
                <p:cNvSpPr>
                  <a:spLocks noChangeShapeType="1"/>
                </p:cNvSpPr>
                <p:nvPr/>
              </p:nvSpPr>
              <p:spPr bwMode="auto">
                <a:xfrm>
                  <a:off x="2138" y="281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86" name="Line 233"/>
                <p:cNvSpPr>
                  <a:spLocks noChangeShapeType="1"/>
                </p:cNvSpPr>
                <p:nvPr/>
              </p:nvSpPr>
              <p:spPr bwMode="auto">
                <a:xfrm>
                  <a:off x="2138" y="283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87" name="Line 234"/>
                <p:cNvSpPr>
                  <a:spLocks noChangeShapeType="1"/>
                </p:cNvSpPr>
                <p:nvPr/>
              </p:nvSpPr>
              <p:spPr bwMode="auto">
                <a:xfrm>
                  <a:off x="2138" y="284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276" name="Rectangle 235"/>
              <p:cNvSpPr>
                <a:spLocks noChangeArrowheads="1"/>
              </p:cNvSpPr>
              <p:nvPr/>
            </p:nvSpPr>
            <p:spPr bwMode="auto">
              <a:xfrm>
                <a:off x="2132" y="2884"/>
                <a:ext cx="12"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77" name="Freeform 236"/>
              <p:cNvSpPr>
                <a:spLocks/>
              </p:cNvSpPr>
              <p:nvPr/>
            </p:nvSpPr>
            <p:spPr bwMode="auto">
              <a:xfrm>
                <a:off x="2138" y="2884"/>
                <a:ext cx="6" cy="12"/>
              </a:xfrm>
              <a:custGeom>
                <a:avLst/>
                <a:gdLst>
                  <a:gd name="T0" fmla="*/ 0 w 6"/>
                  <a:gd name="T1" fmla="*/ 12 h 12"/>
                  <a:gd name="T2" fmla="*/ 0 w 6"/>
                  <a:gd name="T3" fmla="*/ 0 h 12"/>
                  <a:gd name="T4" fmla="*/ 0 w 6"/>
                  <a:gd name="T5" fmla="*/ 0 h 12"/>
                  <a:gd name="T6" fmla="*/ 0 w 6"/>
                  <a:gd name="T7" fmla="*/ 0 h 12"/>
                  <a:gd name="T8" fmla="*/ 6 w 6"/>
                  <a:gd name="T9" fmla="*/ 0 h 12"/>
                  <a:gd name="T10" fmla="*/ 6 w 6"/>
                  <a:gd name="T11" fmla="*/ 12 h 12"/>
                  <a:gd name="T12" fmla="*/ 0 w 6"/>
                  <a:gd name="T13" fmla="*/ 12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12"/>
                    </a:moveTo>
                    <a:lnTo>
                      <a:pt x="0" y="0"/>
                    </a:lnTo>
                    <a:lnTo>
                      <a:pt x="6" y="0"/>
                    </a:lnTo>
                    <a:lnTo>
                      <a:pt x="6" y="12"/>
                    </a:lnTo>
                    <a:lnTo>
                      <a:pt x="0"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91" name="Group 237"/>
            <p:cNvGrpSpPr>
              <a:grpSpLocks/>
            </p:cNvGrpSpPr>
            <p:nvPr/>
          </p:nvGrpSpPr>
          <p:grpSpPr bwMode="auto">
            <a:xfrm>
              <a:off x="2144" y="2692"/>
              <a:ext cx="18" cy="204"/>
              <a:chOff x="2144" y="2692"/>
              <a:chExt cx="18" cy="204"/>
            </a:xfrm>
          </p:grpSpPr>
          <p:sp>
            <p:nvSpPr>
              <p:cNvPr id="42254" name="Freeform 238"/>
              <p:cNvSpPr>
                <a:spLocks/>
              </p:cNvSpPr>
              <p:nvPr/>
            </p:nvSpPr>
            <p:spPr bwMode="auto">
              <a:xfrm>
                <a:off x="2150" y="2692"/>
                <a:ext cx="6" cy="204"/>
              </a:xfrm>
              <a:custGeom>
                <a:avLst/>
                <a:gdLst>
                  <a:gd name="T0" fmla="*/ 0 w 6"/>
                  <a:gd name="T1" fmla="*/ 0 h 204"/>
                  <a:gd name="T2" fmla="*/ 6 w 6"/>
                  <a:gd name="T3" fmla="*/ 12 h 204"/>
                  <a:gd name="T4" fmla="*/ 6 w 6"/>
                  <a:gd name="T5" fmla="*/ 204 h 204"/>
                  <a:gd name="T6" fmla="*/ 0 w 6"/>
                  <a:gd name="T7" fmla="*/ 204 h 204"/>
                  <a:gd name="T8" fmla="*/ 0 w 6"/>
                  <a:gd name="T9" fmla="*/ 0 h 204"/>
                  <a:gd name="T10" fmla="*/ 0 60000 65536"/>
                  <a:gd name="T11" fmla="*/ 0 60000 65536"/>
                  <a:gd name="T12" fmla="*/ 0 60000 65536"/>
                  <a:gd name="T13" fmla="*/ 0 60000 65536"/>
                  <a:gd name="T14" fmla="*/ 0 60000 65536"/>
                  <a:gd name="T15" fmla="*/ 0 w 6"/>
                  <a:gd name="T16" fmla="*/ 0 h 204"/>
                  <a:gd name="T17" fmla="*/ 6 w 6"/>
                  <a:gd name="T18" fmla="*/ 204 h 204"/>
                </a:gdLst>
                <a:ahLst/>
                <a:cxnLst>
                  <a:cxn ang="T10">
                    <a:pos x="T0" y="T1"/>
                  </a:cxn>
                  <a:cxn ang="T11">
                    <a:pos x="T2" y="T3"/>
                  </a:cxn>
                  <a:cxn ang="T12">
                    <a:pos x="T4" y="T5"/>
                  </a:cxn>
                  <a:cxn ang="T13">
                    <a:pos x="T6" y="T7"/>
                  </a:cxn>
                  <a:cxn ang="T14">
                    <a:pos x="T8" y="T9"/>
                  </a:cxn>
                </a:cxnLst>
                <a:rect l="T15" t="T16" r="T17" b="T18"/>
                <a:pathLst>
                  <a:path w="6" h="204">
                    <a:moveTo>
                      <a:pt x="0" y="0"/>
                    </a:moveTo>
                    <a:lnTo>
                      <a:pt x="6" y="12"/>
                    </a:lnTo>
                    <a:lnTo>
                      <a:pt x="6" y="204"/>
                    </a:lnTo>
                    <a:lnTo>
                      <a:pt x="0" y="204"/>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55" name="Rectangle 239"/>
              <p:cNvSpPr>
                <a:spLocks noChangeArrowheads="1"/>
              </p:cNvSpPr>
              <p:nvPr/>
            </p:nvSpPr>
            <p:spPr bwMode="auto">
              <a:xfrm>
                <a:off x="2144" y="2692"/>
                <a:ext cx="6" cy="204"/>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56" name="Freeform 240"/>
              <p:cNvSpPr>
                <a:spLocks/>
              </p:cNvSpPr>
              <p:nvPr/>
            </p:nvSpPr>
            <p:spPr bwMode="auto">
              <a:xfrm>
                <a:off x="2150" y="2698"/>
                <a:ext cx="6" cy="162"/>
              </a:xfrm>
              <a:custGeom>
                <a:avLst/>
                <a:gdLst>
                  <a:gd name="T0" fmla="*/ 6 w 6"/>
                  <a:gd name="T1" fmla="*/ 12 h 162"/>
                  <a:gd name="T2" fmla="*/ 0 w 6"/>
                  <a:gd name="T3" fmla="*/ 0 h 162"/>
                  <a:gd name="T4" fmla="*/ 0 w 6"/>
                  <a:gd name="T5" fmla="*/ 162 h 162"/>
                  <a:gd name="T6" fmla="*/ 6 w 6"/>
                  <a:gd name="T7" fmla="*/ 162 h 162"/>
                  <a:gd name="T8" fmla="*/ 6 w 6"/>
                  <a:gd name="T9" fmla="*/ 12 h 162"/>
                  <a:gd name="T10" fmla="*/ 0 60000 65536"/>
                  <a:gd name="T11" fmla="*/ 0 60000 65536"/>
                  <a:gd name="T12" fmla="*/ 0 60000 65536"/>
                  <a:gd name="T13" fmla="*/ 0 60000 65536"/>
                  <a:gd name="T14" fmla="*/ 0 60000 65536"/>
                  <a:gd name="T15" fmla="*/ 0 w 6"/>
                  <a:gd name="T16" fmla="*/ 0 h 162"/>
                  <a:gd name="T17" fmla="*/ 6 w 6"/>
                  <a:gd name="T18" fmla="*/ 162 h 162"/>
                </a:gdLst>
                <a:ahLst/>
                <a:cxnLst>
                  <a:cxn ang="T10">
                    <a:pos x="T0" y="T1"/>
                  </a:cxn>
                  <a:cxn ang="T11">
                    <a:pos x="T2" y="T3"/>
                  </a:cxn>
                  <a:cxn ang="T12">
                    <a:pos x="T4" y="T5"/>
                  </a:cxn>
                  <a:cxn ang="T13">
                    <a:pos x="T6" y="T7"/>
                  </a:cxn>
                  <a:cxn ang="T14">
                    <a:pos x="T8" y="T9"/>
                  </a:cxn>
                </a:cxnLst>
                <a:rect l="T15" t="T16" r="T17" b="T18"/>
                <a:pathLst>
                  <a:path w="6" h="162">
                    <a:moveTo>
                      <a:pt x="6" y="12"/>
                    </a:moveTo>
                    <a:lnTo>
                      <a:pt x="0" y="0"/>
                    </a:lnTo>
                    <a:lnTo>
                      <a:pt x="0" y="162"/>
                    </a:lnTo>
                    <a:lnTo>
                      <a:pt x="6" y="162"/>
                    </a:lnTo>
                    <a:lnTo>
                      <a:pt x="6"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57" name="Rectangle 241"/>
              <p:cNvSpPr>
                <a:spLocks noChangeArrowheads="1"/>
              </p:cNvSpPr>
              <p:nvPr/>
            </p:nvSpPr>
            <p:spPr bwMode="auto">
              <a:xfrm>
                <a:off x="2150" y="2710"/>
                <a:ext cx="6" cy="1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grpSp>
            <p:nvGrpSpPr>
              <p:cNvPr id="42258" name="Group 242"/>
              <p:cNvGrpSpPr>
                <a:grpSpLocks/>
              </p:cNvGrpSpPr>
              <p:nvPr/>
            </p:nvGrpSpPr>
            <p:grpSpPr bwMode="auto">
              <a:xfrm>
                <a:off x="2150" y="2722"/>
                <a:ext cx="12" cy="121"/>
                <a:chOff x="2150" y="2722"/>
                <a:chExt cx="12" cy="121"/>
              </a:xfrm>
            </p:grpSpPr>
            <p:sp>
              <p:nvSpPr>
                <p:cNvPr id="42261" name="Line 243"/>
                <p:cNvSpPr>
                  <a:spLocks noChangeShapeType="1"/>
                </p:cNvSpPr>
                <p:nvPr/>
              </p:nvSpPr>
              <p:spPr bwMode="auto">
                <a:xfrm>
                  <a:off x="2150" y="272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62" name="Line 244"/>
                <p:cNvSpPr>
                  <a:spLocks noChangeShapeType="1"/>
                </p:cNvSpPr>
                <p:nvPr/>
              </p:nvSpPr>
              <p:spPr bwMode="auto">
                <a:xfrm>
                  <a:off x="2150" y="273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63" name="Line 245"/>
                <p:cNvSpPr>
                  <a:spLocks noChangeShapeType="1"/>
                </p:cNvSpPr>
                <p:nvPr/>
              </p:nvSpPr>
              <p:spPr bwMode="auto">
                <a:xfrm>
                  <a:off x="2150" y="2746"/>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64" name="Line 246"/>
                <p:cNvSpPr>
                  <a:spLocks noChangeShapeType="1"/>
                </p:cNvSpPr>
                <p:nvPr/>
              </p:nvSpPr>
              <p:spPr bwMode="auto">
                <a:xfrm>
                  <a:off x="2150" y="276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65" name="Line 247"/>
                <p:cNvSpPr>
                  <a:spLocks noChangeShapeType="1"/>
                </p:cNvSpPr>
                <p:nvPr/>
              </p:nvSpPr>
              <p:spPr bwMode="auto">
                <a:xfrm>
                  <a:off x="2150" y="277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66" name="Line 248"/>
                <p:cNvSpPr>
                  <a:spLocks noChangeShapeType="1"/>
                </p:cNvSpPr>
                <p:nvPr/>
              </p:nvSpPr>
              <p:spPr bwMode="auto">
                <a:xfrm>
                  <a:off x="2150" y="2788"/>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67" name="Line 249"/>
                <p:cNvSpPr>
                  <a:spLocks noChangeShapeType="1"/>
                </p:cNvSpPr>
                <p:nvPr/>
              </p:nvSpPr>
              <p:spPr bwMode="auto">
                <a:xfrm>
                  <a:off x="2150" y="2800"/>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68" name="Line 250"/>
                <p:cNvSpPr>
                  <a:spLocks noChangeShapeType="1"/>
                </p:cNvSpPr>
                <p:nvPr/>
              </p:nvSpPr>
              <p:spPr bwMode="auto">
                <a:xfrm>
                  <a:off x="2150" y="2818"/>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69" name="Line 251"/>
                <p:cNvSpPr>
                  <a:spLocks noChangeShapeType="1"/>
                </p:cNvSpPr>
                <p:nvPr/>
              </p:nvSpPr>
              <p:spPr bwMode="auto">
                <a:xfrm>
                  <a:off x="2150" y="283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70" name="Line 252"/>
                <p:cNvSpPr>
                  <a:spLocks noChangeShapeType="1"/>
                </p:cNvSpPr>
                <p:nvPr/>
              </p:nvSpPr>
              <p:spPr bwMode="auto">
                <a:xfrm>
                  <a:off x="2150" y="284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259" name="Rectangle 253"/>
              <p:cNvSpPr>
                <a:spLocks noChangeArrowheads="1"/>
              </p:cNvSpPr>
              <p:nvPr/>
            </p:nvSpPr>
            <p:spPr bwMode="auto">
              <a:xfrm>
                <a:off x="2150"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60" name="Freeform 254"/>
              <p:cNvSpPr>
                <a:spLocks/>
              </p:cNvSpPr>
              <p:nvPr/>
            </p:nvSpPr>
            <p:spPr bwMode="auto">
              <a:xfrm>
                <a:off x="2150" y="2884"/>
                <a:ext cx="6" cy="12"/>
              </a:xfrm>
              <a:custGeom>
                <a:avLst/>
                <a:gdLst>
                  <a:gd name="T0" fmla="*/ 0 w 6"/>
                  <a:gd name="T1" fmla="*/ 12 h 12"/>
                  <a:gd name="T2" fmla="*/ 0 w 6"/>
                  <a:gd name="T3" fmla="*/ 0 h 12"/>
                  <a:gd name="T4" fmla="*/ 0 w 6"/>
                  <a:gd name="T5" fmla="*/ 0 h 12"/>
                  <a:gd name="T6" fmla="*/ 0 w 6"/>
                  <a:gd name="T7" fmla="*/ 0 h 12"/>
                  <a:gd name="T8" fmla="*/ 6 w 6"/>
                  <a:gd name="T9" fmla="*/ 0 h 12"/>
                  <a:gd name="T10" fmla="*/ 6 w 6"/>
                  <a:gd name="T11" fmla="*/ 12 h 12"/>
                  <a:gd name="T12" fmla="*/ 0 w 6"/>
                  <a:gd name="T13" fmla="*/ 12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12"/>
                    </a:moveTo>
                    <a:lnTo>
                      <a:pt x="0" y="0"/>
                    </a:lnTo>
                    <a:lnTo>
                      <a:pt x="6" y="0"/>
                    </a:lnTo>
                    <a:lnTo>
                      <a:pt x="6" y="12"/>
                    </a:lnTo>
                    <a:lnTo>
                      <a:pt x="0"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92" name="Group 255"/>
            <p:cNvGrpSpPr>
              <a:grpSpLocks/>
            </p:cNvGrpSpPr>
            <p:nvPr/>
          </p:nvGrpSpPr>
          <p:grpSpPr bwMode="auto">
            <a:xfrm>
              <a:off x="2156" y="2698"/>
              <a:ext cx="18" cy="198"/>
              <a:chOff x="2156" y="2698"/>
              <a:chExt cx="18" cy="198"/>
            </a:xfrm>
          </p:grpSpPr>
          <p:sp>
            <p:nvSpPr>
              <p:cNvPr id="42237" name="Freeform 256"/>
              <p:cNvSpPr>
                <a:spLocks/>
              </p:cNvSpPr>
              <p:nvPr/>
            </p:nvSpPr>
            <p:spPr bwMode="auto">
              <a:xfrm>
                <a:off x="2162" y="2698"/>
                <a:ext cx="6" cy="198"/>
              </a:xfrm>
              <a:custGeom>
                <a:avLst/>
                <a:gdLst>
                  <a:gd name="T0" fmla="*/ 0 w 6"/>
                  <a:gd name="T1" fmla="*/ 0 h 198"/>
                  <a:gd name="T2" fmla="*/ 6 w 6"/>
                  <a:gd name="T3" fmla="*/ 12 h 198"/>
                  <a:gd name="T4" fmla="*/ 6 w 6"/>
                  <a:gd name="T5" fmla="*/ 198 h 198"/>
                  <a:gd name="T6" fmla="*/ 0 w 6"/>
                  <a:gd name="T7" fmla="*/ 198 h 198"/>
                  <a:gd name="T8" fmla="*/ 0 w 6"/>
                  <a:gd name="T9" fmla="*/ 0 h 198"/>
                  <a:gd name="T10" fmla="*/ 0 60000 65536"/>
                  <a:gd name="T11" fmla="*/ 0 60000 65536"/>
                  <a:gd name="T12" fmla="*/ 0 60000 65536"/>
                  <a:gd name="T13" fmla="*/ 0 60000 65536"/>
                  <a:gd name="T14" fmla="*/ 0 60000 65536"/>
                  <a:gd name="T15" fmla="*/ 0 w 6"/>
                  <a:gd name="T16" fmla="*/ 0 h 198"/>
                  <a:gd name="T17" fmla="*/ 6 w 6"/>
                  <a:gd name="T18" fmla="*/ 198 h 198"/>
                </a:gdLst>
                <a:ahLst/>
                <a:cxnLst>
                  <a:cxn ang="T10">
                    <a:pos x="T0" y="T1"/>
                  </a:cxn>
                  <a:cxn ang="T11">
                    <a:pos x="T2" y="T3"/>
                  </a:cxn>
                  <a:cxn ang="T12">
                    <a:pos x="T4" y="T5"/>
                  </a:cxn>
                  <a:cxn ang="T13">
                    <a:pos x="T6" y="T7"/>
                  </a:cxn>
                  <a:cxn ang="T14">
                    <a:pos x="T8" y="T9"/>
                  </a:cxn>
                </a:cxnLst>
                <a:rect l="T15" t="T16" r="T17" b="T18"/>
                <a:pathLst>
                  <a:path w="6" h="198">
                    <a:moveTo>
                      <a:pt x="0" y="0"/>
                    </a:moveTo>
                    <a:lnTo>
                      <a:pt x="6" y="12"/>
                    </a:lnTo>
                    <a:lnTo>
                      <a:pt x="6" y="198"/>
                    </a:lnTo>
                    <a:lnTo>
                      <a:pt x="0" y="19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38" name="Rectangle 257"/>
              <p:cNvSpPr>
                <a:spLocks noChangeArrowheads="1"/>
              </p:cNvSpPr>
              <p:nvPr/>
            </p:nvSpPr>
            <p:spPr bwMode="auto">
              <a:xfrm>
                <a:off x="2156" y="2698"/>
                <a:ext cx="12" cy="19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39" name="Freeform 258"/>
              <p:cNvSpPr>
                <a:spLocks/>
              </p:cNvSpPr>
              <p:nvPr/>
            </p:nvSpPr>
            <p:spPr bwMode="auto">
              <a:xfrm>
                <a:off x="2162" y="2704"/>
                <a:ext cx="6" cy="156"/>
              </a:xfrm>
              <a:custGeom>
                <a:avLst/>
                <a:gdLst>
                  <a:gd name="T0" fmla="*/ 6 w 6"/>
                  <a:gd name="T1" fmla="*/ 12 h 156"/>
                  <a:gd name="T2" fmla="*/ 0 w 6"/>
                  <a:gd name="T3" fmla="*/ 0 h 156"/>
                  <a:gd name="T4" fmla="*/ 0 w 6"/>
                  <a:gd name="T5" fmla="*/ 156 h 156"/>
                  <a:gd name="T6" fmla="*/ 6 w 6"/>
                  <a:gd name="T7" fmla="*/ 156 h 156"/>
                  <a:gd name="T8" fmla="*/ 6 w 6"/>
                  <a:gd name="T9" fmla="*/ 12 h 156"/>
                  <a:gd name="T10" fmla="*/ 0 60000 65536"/>
                  <a:gd name="T11" fmla="*/ 0 60000 65536"/>
                  <a:gd name="T12" fmla="*/ 0 60000 65536"/>
                  <a:gd name="T13" fmla="*/ 0 60000 65536"/>
                  <a:gd name="T14" fmla="*/ 0 60000 65536"/>
                  <a:gd name="T15" fmla="*/ 0 w 6"/>
                  <a:gd name="T16" fmla="*/ 0 h 156"/>
                  <a:gd name="T17" fmla="*/ 6 w 6"/>
                  <a:gd name="T18" fmla="*/ 156 h 156"/>
                </a:gdLst>
                <a:ahLst/>
                <a:cxnLst>
                  <a:cxn ang="T10">
                    <a:pos x="T0" y="T1"/>
                  </a:cxn>
                  <a:cxn ang="T11">
                    <a:pos x="T2" y="T3"/>
                  </a:cxn>
                  <a:cxn ang="T12">
                    <a:pos x="T4" y="T5"/>
                  </a:cxn>
                  <a:cxn ang="T13">
                    <a:pos x="T6" y="T7"/>
                  </a:cxn>
                  <a:cxn ang="T14">
                    <a:pos x="T8" y="T9"/>
                  </a:cxn>
                </a:cxnLst>
                <a:rect l="T15" t="T16" r="T17" b="T18"/>
                <a:pathLst>
                  <a:path w="6" h="156">
                    <a:moveTo>
                      <a:pt x="6" y="12"/>
                    </a:moveTo>
                    <a:lnTo>
                      <a:pt x="0" y="0"/>
                    </a:lnTo>
                    <a:lnTo>
                      <a:pt x="0" y="156"/>
                    </a:lnTo>
                    <a:lnTo>
                      <a:pt x="6" y="156"/>
                    </a:lnTo>
                    <a:lnTo>
                      <a:pt x="6"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40" name="Rectangle 259"/>
              <p:cNvSpPr>
                <a:spLocks noChangeArrowheads="1"/>
              </p:cNvSpPr>
              <p:nvPr/>
            </p:nvSpPr>
            <p:spPr bwMode="auto">
              <a:xfrm>
                <a:off x="2162" y="2716"/>
                <a:ext cx="12"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grpSp>
            <p:nvGrpSpPr>
              <p:cNvPr id="42241" name="Group 260"/>
              <p:cNvGrpSpPr>
                <a:grpSpLocks/>
              </p:cNvGrpSpPr>
              <p:nvPr/>
            </p:nvGrpSpPr>
            <p:grpSpPr bwMode="auto">
              <a:xfrm>
                <a:off x="2168" y="2728"/>
                <a:ext cx="6" cy="120"/>
                <a:chOff x="2168" y="2728"/>
                <a:chExt cx="6" cy="120"/>
              </a:xfrm>
            </p:grpSpPr>
            <p:sp>
              <p:nvSpPr>
                <p:cNvPr id="42244" name="Line 261"/>
                <p:cNvSpPr>
                  <a:spLocks noChangeShapeType="1"/>
                </p:cNvSpPr>
                <p:nvPr/>
              </p:nvSpPr>
              <p:spPr bwMode="auto">
                <a:xfrm>
                  <a:off x="2168" y="272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45" name="Line 262"/>
                <p:cNvSpPr>
                  <a:spLocks noChangeShapeType="1"/>
                </p:cNvSpPr>
                <p:nvPr/>
              </p:nvSpPr>
              <p:spPr bwMode="auto">
                <a:xfrm>
                  <a:off x="2168" y="274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46" name="Line 263"/>
                <p:cNvSpPr>
                  <a:spLocks noChangeShapeType="1"/>
                </p:cNvSpPr>
                <p:nvPr/>
              </p:nvSpPr>
              <p:spPr bwMode="auto">
                <a:xfrm>
                  <a:off x="2168" y="275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47" name="Line 264"/>
                <p:cNvSpPr>
                  <a:spLocks noChangeShapeType="1"/>
                </p:cNvSpPr>
                <p:nvPr/>
              </p:nvSpPr>
              <p:spPr bwMode="auto">
                <a:xfrm>
                  <a:off x="2168" y="276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48" name="Line 265"/>
                <p:cNvSpPr>
                  <a:spLocks noChangeShapeType="1"/>
                </p:cNvSpPr>
                <p:nvPr/>
              </p:nvSpPr>
              <p:spPr bwMode="auto">
                <a:xfrm>
                  <a:off x="2168" y="277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49" name="Line 266"/>
                <p:cNvSpPr>
                  <a:spLocks noChangeShapeType="1"/>
                </p:cNvSpPr>
                <p:nvPr/>
              </p:nvSpPr>
              <p:spPr bwMode="auto">
                <a:xfrm>
                  <a:off x="2168" y="279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50" name="Line 267"/>
                <p:cNvSpPr>
                  <a:spLocks noChangeShapeType="1"/>
                </p:cNvSpPr>
                <p:nvPr/>
              </p:nvSpPr>
              <p:spPr bwMode="auto">
                <a:xfrm>
                  <a:off x="2168" y="280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51" name="Line 268"/>
                <p:cNvSpPr>
                  <a:spLocks noChangeShapeType="1"/>
                </p:cNvSpPr>
                <p:nvPr/>
              </p:nvSpPr>
              <p:spPr bwMode="auto">
                <a:xfrm>
                  <a:off x="2168" y="281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52" name="Line 269"/>
                <p:cNvSpPr>
                  <a:spLocks noChangeShapeType="1"/>
                </p:cNvSpPr>
                <p:nvPr/>
              </p:nvSpPr>
              <p:spPr bwMode="auto">
                <a:xfrm>
                  <a:off x="2168" y="283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53" name="Line 270"/>
                <p:cNvSpPr>
                  <a:spLocks noChangeShapeType="1"/>
                </p:cNvSpPr>
                <p:nvPr/>
              </p:nvSpPr>
              <p:spPr bwMode="auto">
                <a:xfrm>
                  <a:off x="2168" y="284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242" name="Rectangle 271"/>
              <p:cNvSpPr>
                <a:spLocks noChangeArrowheads="1"/>
              </p:cNvSpPr>
              <p:nvPr/>
            </p:nvSpPr>
            <p:spPr bwMode="auto">
              <a:xfrm>
                <a:off x="2162"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43" name="Freeform 272"/>
              <p:cNvSpPr>
                <a:spLocks/>
              </p:cNvSpPr>
              <p:nvPr/>
            </p:nvSpPr>
            <p:spPr bwMode="auto">
              <a:xfrm>
                <a:off x="2162"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93" name="Group 273"/>
            <p:cNvGrpSpPr>
              <a:grpSpLocks/>
            </p:cNvGrpSpPr>
            <p:nvPr/>
          </p:nvGrpSpPr>
          <p:grpSpPr bwMode="auto">
            <a:xfrm>
              <a:off x="2174" y="2704"/>
              <a:ext cx="12" cy="192"/>
              <a:chOff x="2174" y="2704"/>
              <a:chExt cx="12" cy="192"/>
            </a:xfrm>
          </p:grpSpPr>
          <p:sp>
            <p:nvSpPr>
              <p:cNvPr id="42220" name="Freeform 274"/>
              <p:cNvSpPr>
                <a:spLocks/>
              </p:cNvSpPr>
              <p:nvPr/>
            </p:nvSpPr>
            <p:spPr bwMode="auto">
              <a:xfrm>
                <a:off x="2174" y="2704"/>
                <a:ext cx="6" cy="192"/>
              </a:xfrm>
              <a:custGeom>
                <a:avLst/>
                <a:gdLst>
                  <a:gd name="T0" fmla="*/ 0 w 6"/>
                  <a:gd name="T1" fmla="*/ 0 h 192"/>
                  <a:gd name="T2" fmla="*/ 6 w 6"/>
                  <a:gd name="T3" fmla="*/ 12 h 192"/>
                  <a:gd name="T4" fmla="*/ 6 w 6"/>
                  <a:gd name="T5" fmla="*/ 192 h 192"/>
                  <a:gd name="T6" fmla="*/ 0 w 6"/>
                  <a:gd name="T7" fmla="*/ 192 h 192"/>
                  <a:gd name="T8" fmla="*/ 0 w 6"/>
                  <a:gd name="T9" fmla="*/ 0 h 192"/>
                  <a:gd name="T10" fmla="*/ 0 60000 65536"/>
                  <a:gd name="T11" fmla="*/ 0 60000 65536"/>
                  <a:gd name="T12" fmla="*/ 0 60000 65536"/>
                  <a:gd name="T13" fmla="*/ 0 60000 65536"/>
                  <a:gd name="T14" fmla="*/ 0 60000 65536"/>
                  <a:gd name="T15" fmla="*/ 0 w 6"/>
                  <a:gd name="T16" fmla="*/ 0 h 192"/>
                  <a:gd name="T17" fmla="*/ 6 w 6"/>
                  <a:gd name="T18" fmla="*/ 192 h 192"/>
                </a:gdLst>
                <a:ahLst/>
                <a:cxnLst>
                  <a:cxn ang="T10">
                    <a:pos x="T0" y="T1"/>
                  </a:cxn>
                  <a:cxn ang="T11">
                    <a:pos x="T2" y="T3"/>
                  </a:cxn>
                  <a:cxn ang="T12">
                    <a:pos x="T4" y="T5"/>
                  </a:cxn>
                  <a:cxn ang="T13">
                    <a:pos x="T6" y="T7"/>
                  </a:cxn>
                  <a:cxn ang="T14">
                    <a:pos x="T8" y="T9"/>
                  </a:cxn>
                </a:cxnLst>
                <a:rect l="T15" t="T16" r="T17" b="T18"/>
                <a:pathLst>
                  <a:path w="6" h="192">
                    <a:moveTo>
                      <a:pt x="0" y="0"/>
                    </a:moveTo>
                    <a:lnTo>
                      <a:pt x="6" y="12"/>
                    </a:lnTo>
                    <a:lnTo>
                      <a:pt x="6" y="192"/>
                    </a:lnTo>
                    <a:lnTo>
                      <a:pt x="0" y="19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21" name="Rectangle 275"/>
              <p:cNvSpPr>
                <a:spLocks noChangeArrowheads="1"/>
              </p:cNvSpPr>
              <p:nvPr/>
            </p:nvSpPr>
            <p:spPr bwMode="auto">
              <a:xfrm>
                <a:off x="2174" y="2704"/>
                <a:ext cx="6" cy="192"/>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22" name="Freeform 276"/>
              <p:cNvSpPr>
                <a:spLocks/>
              </p:cNvSpPr>
              <p:nvPr/>
            </p:nvSpPr>
            <p:spPr bwMode="auto">
              <a:xfrm>
                <a:off x="2174" y="2710"/>
                <a:ext cx="6" cy="150"/>
              </a:xfrm>
              <a:custGeom>
                <a:avLst/>
                <a:gdLst>
                  <a:gd name="T0" fmla="*/ 6 w 6"/>
                  <a:gd name="T1" fmla="*/ 6 h 150"/>
                  <a:gd name="T2" fmla="*/ 0 w 6"/>
                  <a:gd name="T3" fmla="*/ 0 h 150"/>
                  <a:gd name="T4" fmla="*/ 0 w 6"/>
                  <a:gd name="T5" fmla="*/ 150 h 150"/>
                  <a:gd name="T6" fmla="*/ 6 w 6"/>
                  <a:gd name="T7" fmla="*/ 150 h 150"/>
                  <a:gd name="T8" fmla="*/ 6 w 6"/>
                  <a:gd name="T9" fmla="*/ 6 h 150"/>
                  <a:gd name="T10" fmla="*/ 0 60000 65536"/>
                  <a:gd name="T11" fmla="*/ 0 60000 65536"/>
                  <a:gd name="T12" fmla="*/ 0 60000 65536"/>
                  <a:gd name="T13" fmla="*/ 0 60000 65536"/>
                  <a:gd name="T14" fmla="*/ 0 60000 65536"/>
                  <a:gd name="T15" fmla="*/ 0 w 6"/>
                  <a:gd name="T16" fmla="*/ 0 h 150"/>
                  <a:gd name="T17" fmla="*/ 6 w 6"/>
                  <a:gd name="T18" fmla="*/ 150 h 150"/>
                </a:gdLst>
                <a:ahLst/>
                <a:cxnLst>
                  <a:cxn ang="T10">
                    <a:pos x="T0" y="T1"/>
                  </a:cxn>
                  <a:cxn ang="T11">
                    <a:pos x="T2" y="T3"/>
                  </a:cxn>
                  <a:cxn ang="T12">
                    <a:pos x="T4" y="T5"/>
                  </a:cxn>
                  <a:cxn ang="T13">
                    <a:pos x="T6" y="T7"/>
                  </a:cxn>
                  <a:cxn ang="T14">
                    <a:pos x="T8" y="T9"/>
                  </a:cxn>
                </a:cxnLst>
                <a:rect l="T15" t="T16" r="T17" b="T18"/>
                <a:pathLst>
                  <a:path w="6" h="150">
                    <a:moveTo>
                      <a:pt x="6" y="6"/>
                    </a:moveTo>
                    <a:lnTo>
                      <a:pt x="0" y="0"/>
                    </a:lnTo>
                    <a:lnTo>
                      <a:pt x="0" y="150"/>
                    </a:lnTo>
                    <a:lnTo>
                      <a:pt x="6" y="150"/>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23" name="Rectangle 277"/>
              <p:cNvSpPr>
                <a:spLocks noChangeArrowheads="1"/>
              </p:cNvSpPr>
              <p:nvPr/>
            </p:nvSpPr>
            <p:spPr bwMode="auto">
              <a:xfrm>
                <a:off x="2180" y="2722"/>
                <a:ext cx="6"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grpSp>
            <p:nvGrpSpPr>
              <p:cNvPr id="42224" name="Group 278"/>
              <p:cNvGrpSpPr>
                <a:grpSpLocks/>
              </p:cNvGrpSpPr>
              <p:nvPr/>
            </p:nvGrpSpPr>
            <p:grpSpPr bwMode="auto">
              <a:xfrm>
                <a:off x="2180" y="2734"/>
                <a:ext cx="6" cy="115"/>
                <a:chOff x="2180" y="2734"/>
                <a:chExt cx="6" cy="115"/>
              </a:xfrm>
            </p:grpSpPr>
            <p:sp>
              <p:nvSpPr>
                <p:cNvPr id="42227" name="Line 279"/>
                <p:cNvSpPr>
                  <a:spLocks noChangeShapeType="1"/>
                </p:cNvSpPr>
                <p:nvPr/>
              </p:nvSpPr>
              <p:spPr bwMode="auto">
                <a:xfrm>
                  <a:off x="2180" y="273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28" name="Line 280"/>
                <p:cNvSpPr>
                  <a:spLocks noChangeShapeType="1"/>
                </p:cNvSpPr>
                <p:nvPr/>
              </p:nvSpPr>
              <p:spPr bwMode="auto">
                <a:xfrm>
                  <a:off x="2180" y="274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29" name="Line 281"/>
                <p:cNvSpPr>
                  <a:spLocks noChangeShapeType="1"/>
                </p:cNvSpPr>
                <p:nvPr/>
              </p:nvSpPr>
              <p:spPr bwMode="auto">
                <a:xfrm>
                  <a:off x="2180" y="275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30" name="Line 282"/>
                <p:cNvSpPr>
                  <a:spLocks noChangeShapeType="1"/>
                </p:cNvSpPr>
                <p:nvPr/>
              </p:nvSpPr>
              <p:spPr bwMode="auto">
                <a:xfrm>
                  <a:off x="2180" y="277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31" name="Line 283"/>
                <p:cNvSpPr>
                  <a:spLocks noChangeShapeType="1"/>
                </p:cNvSpPr>
                <p:nvPr/>
              </p:nvSpPr>
              <p:spPr bwMode="auto">
                <a:xfrm>
                  <a:off x="2180" y="278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32" name="Line 284"/>
                <p:cNvSpPr>
                  <a:spLocks noChangeShapeType="1"/>
                </p:cNvSpPr>
                <p:nvPr/>
              </p:nvSpPr>
              <p:spPr bwMode="auto">
                <a:xfrm>
                  <a:off x="2180" y="279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33" name="Line 285"/>
                <p:cNvSpPr>
                  <a:spLocks noChangeShapeType="1"/>
                </p:cNvSpPr>
                <p:nvPr/>
              </p:nvSpPr>
              <p:spPr bwMode="auto">
                <a:xfrm>
                  <a:off x="2180" y="280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34" name="Line 286"/>
                <p:cNvSpPr>
                  <a:spLocks noChangeShapeType="1"/>
                </p:cNvSpPr>
                <p:nvPr/>
              </p:nvSpPr>
              <p:spPr bwMode="auto">
                <a:xfrm>
                  <a:off x="2180" y="281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35" name="Line 287"/>
                <p:cNvSpPr>
                  <a:spLocks noChangeShapeType="1"/>
                </p:cNvSpPr>
                <p:nvPr/>
              </p:nvSpPr>
              <p:spPr bwMode="auto">
                <a:xfrm>
                  <a:off x="2180" y="283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36" name="Line 288"/>
                <p:cNvSpPr>
                  <a:spLocks noChangeShapeType="1"/>
                </p:cNvSpPr>
                <p:nvPr/>
              </p:nvSpPr>
              <p:spPr bwMode="auto">
                <a:xfrm>
                  <a:off x="2180" y="284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225" name="Rectangle 289"/>
              <p:cNvSpPr>
                <a:spLocks noChangeArrowheads="1"/>
              </p:cNvSpPr>
              <p:nvPr/>
            </p:nvSpPr>
            <p:spPr bwMode="auto">
              <a:xfrm>
                <a:off x="2174"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26" name="Freeform 290"/>
              <p:cNvSpPr>
                <a:spLocks/>
              </p:cNvSpPr>
              <p:nvPr/>
            </p:nvSpPr>
            <p:spPr bwMode="auto">
              <a:xfrm>
                <a:off x="2174"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94" name="Group 291"/>
            <p:cNvGrpSpPr>
              <a:grpSpLocks/>
            </p:cNvGrpSpPr>
            <p:nvPr/>
          </p:nvGrpSpPr>
          <p:grpSpPr bwMode="auto">
            <a:xfrm>
              <a:off x="2186" y="2710"/>
              <a:ext cx="12" cy="186"/>
              <a:chOff x="2186" y="2710"/>
              <a:chExt cx="12" cy="186"/>
            </a:xfrm>
          </p:grpSpPr>
          <p:sp>
            <p:nvSpPr>
              <p:cNvPr id="42203" name="Freeform 292"/>
              <p:cNvSpPr>
                <a:spLocks/>
              </p:cNvSpPr>
              <p:nvPr/>
            </p:nvSpPr>
            <p:spPr bwMode="auto">
              <a:xfrm>
                <a:off x="2186" y="2710"/>
                <a:ext cx="6" cy="186"/>
              </a:xfrm>
              <a:custGeom>
                <a:avLst/>
                <a:gdLst>
                  <a:gd name="T0" fmla="*/ 0 w 6"/>
                  <a:gd name="T1" fmla="*/ 0 h 186"/>
                  <a:gd name="T2" fmla="*/ 6 w 6"/>
                  <a:gd name="T3" fmla="*/ 12 h 186"/>
                  <a:gd name="T4" fmla="*/ 6 w 6"/>
                  <a:gd name="T5" fmla="*/ 186 h 186"/>
                  <a:gd name="T6" fmla="*/ 0 w 6"/>
                  <a:gd name="T7" fmla="*/ 186 h 186"/>
                  <a:gd name="T8" fmla="*/ 0 w 6"/>
                  <a:gd name="T9" fmla="*/ 0 h 186"/>
                  <a:gd name="T10" fmla="*/ 0 60000 65536"/>
                  <a:gd name="T11" fmla="*/ 0 60000 65536"/>
                  <a:gd name="T12" fmla="*/ 0 60000 65536"/>
                  <a:gd name="T13" fmla="*/ 0 60000 65536"/>
                  <a:gd name="T14" fmla="*/ 0 60000 65536"/>
                  <a:gd name="T15" fmla="*/ 0 w 6"/>
                  <a:gd name="T16" fmla="*/ 0 h 186"/>
                  <a:gd name="T17" fmla="*/ 6 w 6"/>
                  <a:gd name="T18" fmla="*/ 186 h 186"/>
                </a:gdLst>
                <a:ahLst/>
                <a:cxnLst>
                  <a:cxn ang="T10">
                    <a:pos x="T0" y="T1"/>
                  </a:cxn>
                  <a:cxn ang="T11">
                    <a:pos x="T2" y="T3"/>
                  </a:cxn>
                  <a:cxn ang="T12">
                    <a:pos x="T4" y="T5"/>
                  </a:cxn>
                  <a:cxn ang="T13">
                    <a:pos x="T6" y="T7"/>
                  </a:cxn>
                  <a:cxn ang="T14">
                    <a:pos x="T8" y="T9"/>
                  </a:cxn>
                </a:cxnLst>
                <a:rect l="T15" t="T16" r="T17" b="T18"/>
                <a:pathLst>
                  <a:path w="6" h="186">
                    <a:moveTo>
                      <a:pt x="0" y="0"/>
                    </a:moveTo>
                    <a:lnTo>
                      <a:pt x="6" y="12"/>
                    </a:lnTo>
                    <a:lnTo>
                      <a:pt x="6" y="186"/>
                    </a:lnTo>
                    <a:lnTo>
                      <a:pt x="0" y="18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04" name="Rectangle 293"/>
              <p:cNvSpPr>
                <a:spLocks noChangeArrowheads="1"/>
              </p:cNvSpPr>
              <p:nvPr/>
            </p:nvSpPr>
            <p:spPr bwMode="auto">
              <a:xfrm>
                <a:off x="2186" y="2710"/>
                <a:ext cx="6" cy="18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05" name="Freeform 294"/>
              <p:cNvSpPr>
                <a:spLocks/>
              </p:cNvSpPr>
              <p:nvPr/>
            </p:nvSpPr>
            <p:spPr bwMode="auto">
              <a:xfrm>
                <a:off x="2186" y="2716"/>
                <a:ext cx="6" cy="144"/>
              </a:xfrm>
              <a:custGeom>
                <a:avLst/>
                <a:gdLst>
                  <a:gd name="T0" fmla="*/ 6 w 6"/>
                  <a:gd name="T1" fmla="*/ 6 h 144"/>
                  <a:gd name="T2" fmla="*/ 0 w 6"/>
                  <a:gd name="T3" fmla="*/ 0 h 144"/>
                  <a:gd name="T4" fmla="*/ 0 w 6"/>
                  <a:gd name="T5" fmla="*/ 144 h 144"/>
                  <a:gd name="T6" fmla="*/ 6 w 6"/>
                  <a:gd name="T7" fmla="*/ 144 h 144"/>
                  <a:gd name="T8" fmla="*/ 6 w 6"/>
                  <a:gd name="T9" fmla="*/ 6 h 144"/>
                  <a:gd name="T10" fmla="*/ 0 60000 65536"/>
                  <a:gd name="T11" fmla="*/ 0 60000 65536"/>
                  <a:gd name="T12" fmla="*/ 0 60000 65536"/>
                  <a:gd name="T13" fmla="*/ 0 60000 65536"/>
                  <a:gd name="T14" fmla="*/ 0 60000 65536"/>
                  <a:gd name="T15" fmla="*/ 0 w 6"/>
                  <a:gd name="T16" fmla="*/ 0 h 144"/>
                  <a:gd name="T17" fmla="*/ 6 w 6"/>
                  <a:gd name="T18" fmla="*/ 144 h 144"/>
                </a:gdLst>
                <a:ahLst/>
                <a:cxnLst>
                  <a:cxn ang="T10">
                    <a:pos x="T0" y="T1"/>
                  </a:cxn>
                  <a:cxn ang="T11">
                    <a:pos x="T2" y="T3"/>
                  </a:cxn>
                  <a:cxn ang="T12">
                    <a:pos x="T4" y="T5"/>
                  </a:cxn>
                  <a:cxn ang="T13">
                    <a:pos x="T6" y="T7"/>
                  </a:cxn>
                  <a:cxn ang="T14">
                    <a:pos x="T8" y="T9"/>
                  </a:cxn>
                </a:cxnLst>
                <a:rect l="T15" t="T16" r="T17" b="T18"/>
                <a:pathLst>
                  <a:path w="6" h="144">
                    <a:moveTo>
                      <a:pt x="6" y="6"/>
                    </a:moveTo>
                    <a:lnTo>
                      <a:pt x="0" y="0"/>
                    </a:lnTo>
                    <a:lnTo>
                      <a:pt x="0" y="144"/>
                    </a:lnTo>
                    <a:lnTo>
                      <a:pt x="6" y="144"/>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206" name="Freeform 295"/>
              <p:cNvSpPr>
                <a:spLocks/>
              </p:cNvSpPr>
              <p:nvPr/>
            </p:nvSpPr>
            <p:spPr bwMode="auto">
              <a:xfrm>
                <a:off x="2192" y="2722"/>
                <a:ext cx="6" cy="132"/>
              </a:xfrm>
              <a:custGeom>
                <a:avLst/>
                <a:gdLst>
                  <a:gd name="T0" fmla="*/ 0 w 6"/>
                  <a:gd name="T1" fmla="*/ 0 h 132"/>
                  <a:gd name="T2" fmla="*/ 0 w 6"/>
                  <a:gd name="T3" fmla="*/ 132 h 132"/>
                  <a:gd name="T4" fmla="*/ 6 w 6"/>
                  <a:gd name="T5" fmla="*/ 132 h 132"/>
                  <a:gd name="T6" fmla="*/ 6 w 6"/>
                  <a:gd name="T7" fmla="*/ 6 h 132"/>
                  <a:gd name="T8" fmla="*/ 0 w 6"/>
                  <a:gd name="T9" fmla="*/ 0 h 132"/>
                  <a:gd name="T10" fmla="*/ 0 60000 65536"/>
                  <a:gd name="T11" fmla="*/ 0 60000 65536"/>
                  <a:gd name="T12" fmla="*/ 0 60000 65536"/>
                  <a:gd name="T13" fmla="*/ 0 60000 65536"/>
                  <a:gd name="T14" fmla="*/ 0 60000 65536"/>
                  <a:gd name="T15" fmla="*/ 0 w 6"/>
                  <a:gd name="T16" fmla="*/ 0 h 132"/>
                  <a:gd name="T17" fmla="*/ 6 w 6"/>
                  <a:gd name="T18" fmla="*/ 132 h 132"/>
                </a:gdLst>
                <a:ahLst/>
                <a:cxnLst>
                  <a:cxn ang="T10">
                    <a:pos x="T0" y="T1"/>
                  </a:cxn>
                  <a:cxn ang="T11">
                    <a:pos x="T2" y="T3"/>
                  </a:cxn>
                  <a:cxn ang="T12">
                    <a:pos x="T4" y="T5"/>
                  </a:cxn>
                  <a:cxn ang="T13">
                    <a:pos x="T6" y="T7"/>
                  </a:cxn>
                  <a:cxn ang="T14">
                    <a:pos x="T8" y="T9"/>
                  </a:cxn>
                </a:cxnLst>
                <a:rect l="T15" t="T16" r="T17" b="T18"/>
                <a:pathLst>
                  <a:path w="6" h="132">
                    <a:moveTo>
                      <a:pt x="0" y="0"/>
                    </a:moveTo>
                    <a:lnTo>
                      <a:pt x="0" y="132"/>
                    </a:lnTo>
                    <a:lnTo>
                      <a:pt x="6" y="132"/>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207" name="Group 296"/>
              <p:cNvGrpSpPr>
                <a:grpSpLocks/>
              </p:cNvGrpSpPr>
              <p:nvPr/>
            </p:nvGrpSpPr>
            <p:grpSpPr bwMode="auto">
              <a:xfrm>
                <a:off x="2186" y="2734"/>
                <a:ext cx="12" cy="115"/>
                <a:chOff x="2186" y="2734"/>
                <a:chExt cx="12" cy="115"/>
              </a:xfrm>
            </p:grpSpPr>
            <p:sp>
              <p:nvSpPr>
                <p:cNvPr id="42210" name="Line 297"/>
                <p:cNvSpPr>
                  <a:spLocks noChangeShapeType="1"/>
                </p:cNvSpPr>
                <p:nvPr/>
              </p:nvSpPr>
              <p:spPr bwMode="auto">
                <a:xfrm>
                  <a:off x="2192" y="273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11" name="Line 298"/>
                <p:cNvSpPr>
                  <a:spLocks noChangeShapeType="1"/>
                </p:cNvSpPr>
                <p:nvPr/>
              </p:nvSpPr>
              <p:spPr bwMode="auto">
                <a:xfrm>
                  <a:off x="2186" y="275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12" name="Line 299"/>
                <p:cNvSpPr>
                  <a:spLocks noChangeShapeType="1"/>
                </p:cNvSpPr>
                <p:nvPr/>
              </p:nvSpPr>
              <p:spPr bwMode="auto">
                <a:xfrm>
                  <a:off x="2186" y="2764"/>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13" name="Line 300"/>
                <p:cNvSpPr>
                  <a:spLocks noChangeShapeType="1"/>
                </p:cNvSpPr>
                <p:nvPr/>
              </p:nvSpPr>
              <p:spPr bwMode="auto">
                <a:xfrm>
                  <a:off x="2186" y="2776"/>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14" name="Line 301"/>
                <p:cNvSpPr>
                  <a:spLocks noChangeShapeType="1"/>
                </p:cNvSpPr>
                <p:nvPr/>
              </p:nvSpPr>
              <p:spPr bwMode="auto">
                <a:xfrm>
                  <a:off x="2186" y="2788"/>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15" name="Line 302"/>
                <p:cNvSpPr>
                  <a:spLocks noChangeShapeType="1"/>
                </p:cNvSpPr>
                <p:nvPr/>
              </p:nvSpPr>
              <p:spPr bwMode="auto">
                <a:xfrm>
                  <a:off x="2186" y="2800"/>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16" name="Line 303"/>
                <p:cNvSpPr>
                  <a:spLocks noChangeShapeType="1"/>
                </p:cNvSpPr>
                <p:nvPr/>
              </p:nvSpPr>
              <p:spPr bwMode="auto">
                <a:xfrm>
                  <a:off x="2186" y="281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17" name="Line 304"/>
                <p:cNvSpPr>
                  <a:spLocks noChangeShapeType="1"/>
                </p:cNvSpPr>
                <p:nvPr/>
              </p:nvSpPr>
              <p:spPr bwMode="auto">
                <a:xfrm>
                  <a:off x="2186" y="2824"/>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18" name="Line 305"/>
                <p:cNvSpPr>
                  <a:spLocks noChangeShapeType="1"/>
                </p:cNvSpPr>
                <p:nvPr/>
              </p:nvSpPr>
              <p:spPr bwMode="auto">
                <a:xfrm>
                  <a:off x="2186" y="2836"/>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19" name="Line 306"/>
                <p:cNvSpPr>
                  <a:spLocks noChangeShapeType="1"/>
                </p:cNvSpPr>
                <p:nvPr/>
              </p:nvSpPr>
              <p:spPr bwMode="auto">
                <a:xfrm>
                  <a:off x="2186" y="2848"/>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208" name="Rectangle 307"/>
              <p:cNvSpPr>
                <a:spLocks noChangeArrowheads="1"/>
              </p:cNvSpPr>
              <p:nvPr/>
            </p:nvSpPr>
            <p:spPr bwMode="auto">
              <a:xfrm>
                <a:off x="2186"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209" name="Freeform 308"/>
              <p:cNvSpPr>
                <a:spLocks/>
              </p:cNvSpPr>
              <p:nvPr/>
            </p:nvSpPr>
            <p:spPr bwMode="auto">
              <a:xfrm>
                <a:off x="2186"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95" name="Group 309"/>
            <p:cNvGrpSpPr>
              <a:grpSpLocks/>
            </p:cNvGrpSpPr>
            <p:nvPr/>
          </p:nvGrpSpPr>
          <p:grpSpPr bwMode="auto">
            <a:xfrm>
              <a:off x="2198" y="2716"/>
              <a:ext cx="12" cy="180"/>
              <a:chOff x="2198" y="2716"/>
              <a:chExt cx="12" cy="180"/>
            </a:xfrm>
          </p:grpSpPr>
          <p:sp>
            <p:nvSpPr>
              <p:cNvPr id="42186" name="Freeform 310"/>
              <p:cNvSpPr>
                <a:spLocks/>
              </p:cNvSpPr>
              <p:nvPr/>
            </p:nvSpPr>
            <p:spPr bwMode="auto">
              <a:xfrm>
                <a:off x="2198" y="2716"/>
                <a:ext cx="6" cy="174"/>
              </a:xfrm>
              <a:custGeom>
                <a:avLst/>
                <a:gdLst>
                  <a:gd name="T0" fmla="*/ 0 w 6"/>
                  <a:gd name="T1" fmla="*/ 0 h 174"/>
                  <a:gd name="T2" fmla="*/ 6 w 6"/>
                  <a:gd name="T3" fmla="*/ 12 h 174"/>
                  <a:gd name="T4" fmla="*/ 6 w 6"/>
                  <a:gd name="T5" fmla="*/ 174 h 174"/>
                  <a:gd name="T6" fmla="*/ 0 w 6"/>
                  <a:gd name="T7" fmla="*/ 174 h 174"/>
                  <a:gd name="T8" fmla="*/ 0 w 6"/>
                  <a:gd name="T9" fmla="*/ 0 h 174"/>
                  <a:gd name="T10" fmla="*/ 0 60000 65536"/>
                  <a:gd name="T11" fmla="*/ 0 60000 65536"/>
                  <a:gd name="T12" fmla="*/ 0 60000 65536"/>
                  <a:gd name="T13" fmla="*/ 0 60000 65536"/>
                  <a:gd name="T14" fmla="*/ 0 60000 65536"/>
                  <a:gd name="T15" fmla="*/ 0 w 6"/>
                  <a:gd name="T16" fmla="*/ 0 h 174"/>
                  <a:gd name="T17" fmla="*/ 6 w 6"/>
                  <a:gd name="T18" fmla="*/ 174 h 174"/>
                </a:gdLst>
                <a:ahLst/>
                <a:cxnLst>
                  <a:cxn ang="T10">
                    <a:pos x="T0" y="T1"/>
                  </a:cxn>
                  <a:cxn ang="T11">
                    <a:pos x="T2" y="T3"/>
                  </a:cxn>
                  <a:cxn ang="T12">
                    <a:pos x="T4" y="T5"/>
                  </a:cxn>
                  <a:cxn ang="T13">
                    <a:pos x="T6" y="T7"/>
                  </a:cxn>
                  <a:cxn ang="T14">
                    <a:pos x="T8" y="T9"/>
                  </a:cxn>
                </a:cxnLst>
                <a:rect l="T15" t="T16" r="T17" b="T18"/>
                <a:pathLst>
                  <a:path w="6" h="174">
                    <a:moveTo>
                      <a:pt x="0" y="0"/>
                    </a:moveTo>
                    <a:lnTo>
                      <a:pt x="6" y="12"/>
                    </a:lnTo>
                    <a:lnTo>
                      <a:pt x="6" y="174"/>
                    </a:lnTo>
                    <a:lnTo>
                      <a:pt x="0" y="174"/>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87" name="Rectangle 311"/>
              <p:cNvSpPr>
                <a:spLocks noChangeArrowheads="1"/>
              </p:cNvSpPr>
              <p:nvPr/>
            </p:nvSpPr>
            <p:spPr bwMode="auto">
              <a:xfrm>
                <a:off x="2198" y="2716"/>
                <a:ext cx="6" cy="180"/>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88" name="Freeform 312"/>
              <p:cNvSpPr>
                <a:spLocks/>
              </p:cNvSpPr>
              <p:nvPr/>
            </p:nvSpPr>
            <p:spPr bwMode="auto">
              <a:xfrm>
                <a:off x="2198" y="2722"/>
                <a:ext cx="6" cy="138"/>
              </a:xfrm>
              <a:custGeom>
                <a:avLst/>
                <a:gdLst>
                  <a:gd name="T0" fmla="*/ 6 w 6"/>
                  <a:gd name="T1" fmla="*/ 6 h 138"/>
                  <a:gd name="T2" fmla="*/ 0 w 6"/>
                  <a:gd name="T3" fmla="*/ 0 h 138"/>
                  <a:gd name="T4" fmla="*/ 0 w 6"/>
                  <a:gd name="T5" fmla="*/ 138 h 138"/>
                  <a:gd name="T6" fmla="*/ 6 w 6"/>
                  <a:gd name="T7" fmla="*/ 138 h 138"/>
                  <a:gd name="T8" fmla="*/ 6 w 6"/>
                  <a:gd name="T9" fmla="*/ 6 h 138"/>
                  <a:gd name="T10" fmla="*/ 0 60000 65536"/>
                  <a:gd name="T11" fmla="*/ 0 60000 65536"/>
                  <a:gd name="T12" fmla="*/ 0 60000 65536"/>
                  <a:gd name="T13" fmla="*/ 0 60000 65536"/>
                  <a:gd name="T14" fmla="*/ 0 60000 65536"/>
                  <a:gd name="T15" fmla="*/ 0 w 6"/>
                  <a:gd name="T16" fmla="*/ 0 h 138"/>
                  <a:gd name="T17" fmla="*/ 6 w 6"/>
                  <a:gd name="T18" fmla="*/ 138 h 138"/>
                </a:gdLst>
                <a:ahLst/>
                <a:cxnLst>
                  <a:cxn ang="T10">
                    <a:pos x="T0" y="T1"/>
                  </a:cxn>
                  <a:cxn ang="T11">
                    <a:pos x="T2" y="T3"/>
                  </a:cxn>
                  <a:cxn ang="T12">
                    <a:pos x="T4" y="T5"/>
                  </a:cxn>
                  <a:cxn ang="T13">
                    <a:pos x="T6" y="T7"/>
                  </a:cxn>
                  <a:cxn ang="T14">
                    <a:pos x="T8" y="T9"/>
                  </a:cxn>
                </a:cxnLst>
                <a:rect l="T15" t="T16" r="T17" b="T18"/>
                <a:pathLst>
                  <a:path w="6" h="138">
                    <a:moveTo>
                      <a:pt x="6" y="6"/>
                    </a:moveTo>
                    <a:lnTo>
                      <a:pt x="0" y="0"/>
                    </a:lnTo>
                    <a:lnTo>
                      <a:pt x="0" y="138"/>
                    </a:lnTo>
                    <a:lnTo>
                      <a:pt x="6" y="138"/>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89" name="Freeform 313"/>
              <p:cNvSpPr>
                <a:spLocks/>
              </p:cNvSpPr>
              <p:nvPr/>
            </p:nvSpPr>
            <p:spPr bwMode="auto">
              <a:xfrm>
                <a:off x="2204" y="2728"/>
                <a:ext cx="6" cy="126"/>
              </a:xfrm>
              <a:custGeom>
                <a:avLst/>
                <a:gdLst>
                  <a:gd name="T0" fmla="*/ 0 w 6"/>
                  <a:gd name="T1" fmla="*/ 0 h 126"/>
                  <a:gd name="T2" fmla="*/ 0 w 6"/>
                  <a:gd name="T3" fmla="*/ 126 h 126"/>
                  <a:gd name="T4" fmla="*/ 6 w 6"/>
                  <a:gd name="T5" fmla="*/ 126 h 126"/>
                  <a:gd name="T6" fmla="*/ 6 w 6"/>
                  <a:gd name="T7" fmla="*/ 6 h 126"/>
                  <a:gd name="T8" fmla="*/ 0 w 6"/>
                  <a:gd name="T9" fmla="*/ 0 h 126"/>
                  <a:gd name="T10" fmla="*/ 0 60000 65536"/>
                  <a:gd name="T11" fmla="*/ 0 60000 65536"/>
                  <a:gd name="T12" fmla="*/ 0 60000 65536"/>
                  <a:gd name="T13" fmla="*/ 0 60000 65536"/>
                  <a:gd name="T14" fmla="*/ 0 60000 65536"/>
                  <a:gd name="T15" fmla="*/ 0 w 6"/>
                  <a:gd name="T16" fmla="*/ 0 h 126"/>
                  <a:gd name="T17" fmla="*/ 6 w 6"/>
                  <a:gd name="T18" fmla="*/ 126 h 126"/>
                </a:gdLst>
                <a:ahLst/>
                <a:cxnLst>
                  <a:cxn ang="T10">
                    <a:pos x="T0" y="T1"/>
                  </a:cxn>
                  <a:cxn ang="T11">
                    <a:pos x="T2" y="T3"/>
                  </a:cxn>
                  <a:cxn ang="T12">
                    <a:pos x="T4" y="T5"/>
                  </a:cxn>
                  <a:cxn ang="T13">
                    <a:pos x="T6" y="T7"/>
                  </a:cxn>
                  <a:cxn ang="T14">
                    <a:pos x="T8" y="T9"/>
                  </a:cxn>
                </a:cxnLst>
                <a:rect l="T15" t="T16" r="T17" b="T18"/>
                <a:pathLst>
                  <a:path w="6" h="126">
                    <a:moveTo>
                      <a:pt x="0" y="0"/>
                    </a:moveTo>
                    <a:lnTo>
                      <a:pt x="0" y="126"/>
                    </a:lnTo>
                    <a:lnTo>
                      <a:pt x="6" y="126"/>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190" name="Group 314"/>
              <p:cNvGrpSpPr>
                <a:grpSpLocks/>
              </p:cNvGrpSpPr>
              <p:nvPr/>
            </p:nvGrpSpPr>
            <p:grpSpPr bwMode="auto">
              <a:xfrm>
                <a:off x="2204" y="2740"/>
                <a:ext cx="6" cy="109"/>
                <a:chOff x="2204" y="2740"/>
                <a:chExt cx="6" cy="109"/>
              </a:xfrm>
            </p:grpSpPr>
            <p:sp>
              <p:nvSpPr>
                <p:cNvPr id="42193" name="Line 315"/>
                <p:cNvSpPr>
                  <a:spLocks noChangeShapeType="1"/>
                </p:cNvSpPr>
                <p:nvPr/>
              </p:nvSpPr>
              <p:spPr bwMode="auto">
                <a:xfrm>
                  <a:off x="2204" y="274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94" name="Line 316"/>
                <p:cNvSpPr>
                  <a:spLocks noChangeShapeType="1"/>
                </p:cNvSpPr>
                <p:nvPr/>
              </p:nvSpPr>
              <p:spPr bwMode="auto">
                <a:xfrm>
                  <a:off x="2204" y="275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95" name="Line 317"/>
                <p:cNvSpPr>
                  <a:spLocks noChangeShapeType="1"/>
                </p:cNvSpPr>
                <p:nvPr/>
              </p:nvSpPr>
              <p:spPr bwMode="auto">
                <a:xfrm>
                  <a:off x="2204" y="276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96" name="Line 318"/>
                <p:cNvSpPr>
                  <a:spLocks noChangeShapeType="1"/>
                </p:cNvSpPr>
                <p:nvPr/>
              </p:nvSpPr>
              <p:spPr bwMode="auto">
                <a:xfrm>
                  <a:off x="2204" y="277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97" name="Line 319"/>
                <p:cNvSpPr>
                  <a:spLocks noChangeShapeType="1"/>
                </p:cNvSpPr>
                <p:nvPr/>
              </p:nvSpPr>
              <p:spPr bwMode="auto">
                <a:xfrm>
                  <a:off x="2204" y="278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98" name="Line 320"/>
                <p:cNvSpPr>
                  <a:spLocks noChangeShapeType="1"/>
                </p:cNvSpPr>
                <p:nvPr/>
              </p:nvSpPr>
              <p:spPr bwMode="auto">
                <a:xfrm>
                  <a:off x="2204" y="280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99" name="Line 321"/>
                <p:cNvSpPr>
                  <a:spLocks noChangeShapeType="1"/>
                </p:cNvSpPr>
                <p:nvPr/>
              </p:nvSpPr>
              <p:spPr bwMode="auto">
                <a:xfrm>
                  <a:off x="2204" y="281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00" name="Line 322"/>
                <p:cNvSpPr>
                  <a:spLocks noChangeShapeType="1"/>
                </p:cNvSpPr>
                <p:nvPr/>
              </p:nvSpPr>
              <p:spPr bwMode="auto">
                <a:xfrm>
                  <a:off x="2204" y="282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01" name="Line 323"/>
                <p:cNvSpPr>
                  <a:spLocks noChangeShapeType="1"/>
                </p:cNvSpPr>
                <p:nvPr/>
              </p:nvSpPr>
              <p:spPr bwMode="auto">
                <a:xfrm>
                  <a:off x="2204" y="283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202" name="Line 324"/>
                <p:cNvSpPr>
                  <a:spLocks noChangeShapeType="1"/>
                </p:cNvSpPr>
                <p:nvPr/>
              </p:nvSpPr>
              <p:spPr bwMode="auto">
                <a:xfrm>
                  <a:off x="2204" y="284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191" name="Rectangle 325"/>
              <p:cNvSpPr>
                <a:spLocks noChangeArrowheads="1"/>
              </p:cNvSpPr>
              <p:nvPr/>
            </p:nvSpPr>
            <p:spPr bwMode="auto">
              <a:xfrm>
                <a:off x="2198"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92" name="Freeform 326"/>
              <p:cNvSpPr>
                <a:spLocks/>
              </p:cNvSpPr>
              <p:nvPr/>
            </p:nvSpPr>
            <p:spPr bwMode="auto">
              <a:xfrm>
                <a:off x="2198" y="2884"/>
                <a:ext cx="12" cy="6"/>
              </a:xfrm>
              <a:custGeom>
                <a:avLst/>
                <a:gdLst>
                  <a:gd name="T0" fmla="*/ 6 w 12"/>
                  <a:gd name="T1" fmla="*/ 6 h 6"/>
                  <a:gd name="T2" fmla="*/ 6 w 12"/>
                  <a:gd name="T3" fmla="*/ 0 h 6"/>
                  <a:gd name="T4" fmla="*/ 0 w 12"/>
                  <a:gd name="T5" fmla="*/ 0 h 6"/>
                  <a:gd name="T6" fmla="*/ 0 w 12"/>
                  <a:gd name="T7" fmla="*/ 0 h 6"/>
                  <a:gd name="T8" fmla="*/ 12 w 12"/>
                  <a:gd name="T9" fmla="*/ 0 h 6"/>
                  <a:gd name="T10" fmla="*/ 12 w 12"/>
                  <a:gd name="T11" fmla="*/ 6 h 6"/>
                  <a:gd name="T12" fmla="*/ 6 w 12"/>
                  <a:gd name="T13" fmla="*/ 6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6" y="6"/>
                    </a:moveTo>
                    <a:lnTo>
                      <a:pt x="6" y="0"/>
                    </a:lnTo>
                    <a:lnTo>
                      <a:pt x="0" y="0"/>
                    </a:lnTo>
                    <a:lnTo>
                      <a:pt x="12" y="0"/>
                    </a:lnTo>
                    <a:lnTo>
                      <a:pt x="12" y="6"/>
                    </a:lnTo>
                    <a:lnTo>
                      <a:pt x="6" y="6"/>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96" name="Group 327"/>
            <p:cNvGrpSpPr>
              <a:grpSpLocks/>
            </p:cNvGrpSpPr>
            <p:nvPr/>
          </p:nvGrpSpPr>
          <p:grpSpPr bwMode="auto">
            <a:xfrm>
              <a:off x="2210" y="2722"/>
              <a:ext cx="12" cy="168"/>
              <a:chOff x="2210" y="2722"/>
              <a:chExt cx="12" cy="168"/>
            </a:xfrm>
          </p:grpSpPr>
          <p:sp>
            <p:nvSpPr>
              <p:cNvPr id="42169" name="Freeform 328"/>
              <p:cNvSpPr>
                <a:spLocks/>
              </p:cNvSpPr>
              <p:nvPr/>
            </p:nvSpPr>
            <p:spPr bwMode="auto">
              <a:xfrm>
                <a:off x="2210" y="2722"/>
                <a:ext cx="6" cy="168"/>
              </a:xfrm>
              <a:custGeom>
                <a:avLst/>
                <a:gdLst>
                  <a:gd name="T0" fmla="*/ 0 w 6"/>
                  <a:gd name="T1" fmla="*/ 0 h 168"/>
                  <a:gd name="T2" fmla="*/ 6 w 6"/>
                  <a:gd name="T3" fmla="*/ 12 h 168"/>
                  <a:gd name="T4" fmla="*/ 6 w 6"/>
                  <a:gd name="T5" fmla="*/ 168 h 168"/>
                  <a:gd name="T6" fmla="*/ 0 w 6"/>
                  <a:gd name="T7" fmla="*/ 168 h 168"/>
                  <a:gd name="T8" fmla="*/ 0 w 6"/>
                  <a:gd name="T9" fmla="*/ 0 h 168"/>
                  <a:gd name="T10" fmla="*/ 0 60000 65536"/>
                  <a:gd name="T11" fmla="*/ 0 60000 65536"/>
                  <a:gd name="T12" fmla="*/ 0 60000 65536"/>
                  <a:gd name="T13" fmla="*/ 0 60000 65536"/>
                  <a:gd name="T14" fmla="*/ 0 60000 65536"/>
                  <a:gd name="T15" fmla="*/ 0 w 6"/>
                  <a:gd name="T16" fmla="*/ 0 h 168"/>
                  <a:gd name="T17" fmla="*/ 6 w 6"/>
                  <a:gd name="T18" fmla="*/ 168 h 168"/>
                </a:gdLst>
                <a:ahLst/>
                <a:cxnLst>
                  <a:cxn ang="T10">
                    <a:pos x="T0" y="T1"/>
                  </a:cxn>
                  <a:cxn ang="T11">
                    <a:pos x="T2" y="T3"/>
                  </a:cxn>
                  <a:cxn ang="T12">
                    <a:pos x="T4" y="T5"/>
                  </a:cxn>
                  <a:cxn ang="T13">
                    <a:pos x="T6" y="T7"/>
                  </a:cxn>
                  <a:cxn ang="T14">
                    <a:pos x="T8" y="T9"/>
                  </a:cxn>
                </a:cxnLst>
                <a:rect l="T15" t="T16" r="T17" b="T18"/>
                <a:pathLst>
                  <a:path w="6" h="168">
                    <a:moveTo>
                      <a:pt x="0" y="0"/>
                    </a:moveTo>
                    <a:lnTo>
                      <a:pt x="6" y="12"/>
                    </a:lnTo>
                    <a:lnTo>
                      <a:pt x="6" y="168"/>
                    </a:lnTo>
                    <a:lnTo>
                      <a:pt x="0" y="16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70" name="Rectangle 329"/>
              <p:cNvSpPr>
                <a:spLocks noChangeArrowheads="1"/>
              </p:cNvSpPr>
              <p:nvPr/>
            </p:nvSpPr>
            <p:spPr bwMode="auto">
              <a:xfrm>
                <a:off x="2210" y="2722"/>
                <a:ext cx="6" cy="16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71" name="Freeform 330"/>
              <p:cNvSpPr>
                <a:spLocks/>
              </p:cNvSpPr>
              <p:nvPr/>
            </p:nvSpPr>
            <p:spPr bwMode="auto">
              <a:xfrm>
                <a:off x="2210" y="2728"/>
                <a:ext cx="6" cy="132"/>
              </a:xfrm>
              <a:custGeom>
                <a:avLst/>
                <a:gdLst>
                  <a:gd name="T0" fmla="*/ 6 w 6"/>
                  <a:gd name="T1" fmla="*/ 6 h 132"/>
                  <a:gd name="T2" fmla="*/ 0 w 6"/>
                  <a:gd name="T3" fmla="*/ 0 h 132"/>
                  <a:gd name="T4" fmla="*/ 0 w 6"/>
                  <a:gd name="T5" fmla="*/ 132 h 132"/>
                  <a:gd name="T6" fmla="*/ 6 w 6"/>
                  <a:gd name="T7" fmla="*/ 132 h 132"/>
                  <a:gd name="T8" fmla="*/ 6 w 6"/>
                  <a:gd name="T9" fmla="*/ 6 h 132"/>
                  <a:gd name="T10" fmla="*/ 0 60000 65536"/>
                  <a:gd name="T11" fmla="*/ 0 60000 65536"/>
                  <a:gd name="T12" fmla="*/ 0 60000 65536"/>
                  <a:gd name="T13" fmla="*/ 0 60000 65536"/>
                  <a:gd name="T14" fmla="*/ 0 60000 65536"/>
                  <a:gd name="T15" fmla="*/ 0 w 6"/>
                  <a:gd name="T16" fmla="*/ 0 h 132"/>
                  <a:gd name="T17" fmla="*/ 6 w 6"/>
                  <a:gd name="T18" fmla="*/ 132 h 132"/>
                </a:gdLst>
                <a:ahLst/>
                <a:cxnLst>
                  <a:cxn ang="T10">
                    <a:pos x="T0" y="T1"/>
                  </a:cxn>
                  <a:cxn ang="T11">
                    <a:pos x="T2" y="T3"/>
                  </a:cxn>
                  <a:cxn ang="T12">
                    <a:pos x="T4" y="T5"/>
                  </a:cxn>
                  <a:cxn ang="T13">
                    <a:pos x="T6" y="T7"/>
                  </a:cxn>
                  <a:cxn ang="T14">
                    <a:pos x="T8" y="T9"/>
                  </a:cxn>
                </a:cxnLst>
                <a:rect l="T15" t="T16" r="T17" b="T18"/>
                <a:pathLst>
                  <a:path w="6" h="132">
                    <a:moveTo>
                      <a:pt x="6" y="6"/>
                    </a:moveTo>
                    <a:lnTo>
                      <a:pt x="0" y="0"/>
                    </a:lnTo>
                    <a:lnTo>
                      <a:pt x="0" y="132"/>
                    </a:lnTo>
                    <a:lnTo>
                      <a:pt x="6" y="132"/>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72" name="Freeform 331"/>
              <p:cNvSpPr>
                <a:spLocks/>
              </p:cNvSpPr>
              <p:nvPr/>
            </p:nvSpPr>
            <p:spPr bwMode="auto">
              <a:xfrm>
                <a:off x="2216" y="2734"/>
                <a:ext cx="6" cy="126"/>
              </a:xfrm>
              <a:custGeom>
                <a:avLst/>
                <a:gdLst>
                  <a:gd name="T0" fmla="*/ 0 w 6"/>
                  <a:gd name="T1" fmla="*/ 0 h 126"/>
                  <a:gd name="T2" fmla="*/ 0 w 6"/>
                  <a:gd name="T3" fmla="*/ 126 h 126"/>
                  <a:gd name="T4" fmla="*/ 6 w 6"/>
                  <a:gd name="T5" fmla="*/ 126 h 126"/>
                  <a:gd name="T6" fmla="*/ 6 w 6"/>
                  <a:gd name="T7" fmla="*/ 6 h 126"/>
                  <a:gd name="T8" fmla="*/ 0 w 6"/>
                  <a:gd name="T9" fmla="*/ 0 h 126"/>
                  <a:gd name="T10" fmla="*/ 0 60000 65536"/>
                  <a:gd name="T11" fmla="*/ 0 60000 65536"/>
                  <a:gd name="T12" fmla="*/ 0 60000 65536"/>
                  <a:gd name="T13" fmla="*/ 0 60000 65536"/>
                  <a:gd name="T14" fmla="*/ 0 60000 65536"/>
                  <a:gd name="T15" fmla="*/ 0 w 6"/>
                  <a:gd name="T16" fmla="*/ 0 h 126"/>
                  <a:gd name="T17" fmla="*/ 6 w 6"/>
                  <a:gd name="T18" fmla="*/ 126 h 126"/>
                </a:gdLst>
                <a:ahLst/>
                <a:cxnLst>
                  <a:cxn ang="T10">
                    <a:pos x="T0" y="T1"/>
                  </a:cxn>
                  <a:cxn ang="T11">
                    <a:pos x="T2" y="T3"/>
                  </a:cxn>
                  <a:cxn ang="T12">
                    <a:pos x="T4" y="T5"/>
                  </a:cxn>
                  <a:cxn ang="T13">
                    <a:pos x="T6" y="T7"/>
                  </a:cxn>
                  <a:cxn ang="T14">
                    <a:pos x="T8" y="T9"/>
                  </a:cxn>
                </a:cxnLst>
                <a:rect l="T15" t="T16" r="T17" b="T18"/>
                <a:pathLst>
                  <a:path w="6" h="126">
                    <a:moveTo>
                      <a:pt x="0" y="0"/>
                    </a:moveTo>
                    <a:lnTo>
                      <a:pt x="0" y="126"/>
                    </a:lnTo>
                    <a:lnTo>
                      <a:pt x="6" y="126"/>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173" name="Group 332"/>
              <p:cNvGrpSpPr>
                <a:grpSpLocks/>
              </p:cNvGrpSpPr>
              <p:nvPr/>
            </p:nvGrpSpPr>
            <p:grpSpPr bwMode="auto">
              <a:xfrm>
                <a:off x="2216" y="2746"/>
                <a:ext cx="6" cy="103"/>
                <a:chOff x="2216" y="2746"/>
                <a:chExt cx="6" cy="103"/>
              </a:xfrm>
            </p:grpSpPr>
            <p:sp>
              <p:nvSpPr>
                <p:cNvPr id="42176" name="Line 333"/>
                <p:cNvSpPr>
                  <a:spLocks noChangeShapeType="1"/>
                </p:cNvSpPr>
                <p:nvPr/>
              </p:nvSpPr>
              <p:spPr bwMode="auto">
                <a:xfrm>
                  <a:off x="2216" y="274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77" name="Line 334"/>
                <p:cNvSpPr>
                  <a:spLocks noChangeShapeType="1"/>
                </p:cNvSpPr>
                <p:nvPr/>
              </p:nvSpPr>
              <p:spPr bwMode="auto">
                <a:xfrm>
                  <a:off x="2216" y="275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78" name="Line 335"/>
                <p:cNvSpPr>
                  <a:spLocks noChangeShapeType="1"/>
                </p:cNvSpPr>
                <p:nvPr/>
              </p:nvSpPr>
              <p:spPr bwMode="auto">
                <a:xfrm>
                  <a:off x="2216" y="277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79" name="Line 336"/>
                <p:cNvSpPr>
                  <a:spLocks noChangeShapeType="1"/>
                </p:cNvSpPr>
                <p:nvPr/>
              </p:nvSpPr>
              <p:spPr bwMode="auto">
                <a:xfrm>
                  <a:off x="2216" y="278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80" name="Line 337"/>
                <p:cNvSpPr>
                  <a:spLocks noChangeShapeType="1"/>
                </p:cNvSpPr>
                <p:nvPr/>
              </p:nvSpPr>
              <p:spPr bwMode="auto">
                <a:xfrm>
                  <a:off x="2216" y="279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81" name="Line 338"/>
                <p:cNvSpPr>
                  <a:spLocks noChangeShapeType="1"/>
                </p:cNvSpPr>
                <p:nvPr/>
              </p:nvSpPr>
              <p:spPr bwMode="auto">
                <a:xfrm>
                  <a:off x="2216" y="280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82" name="Line 339"/>
                <p:cNvSpPr>
                  <a:spLocks noChangeShapeType="1"/>
                </p:cNvSpPr>
                <p:nvPr/>
              </p:nvSpPr>
              <p:spPr bwMode="auto">
                <a:xfrm>
                  <a:off x="2216" y="281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83" name="Line 340"/>
                <p:cNvSpPr>
                  <a:spLocks noChangeShapeType="1"/>
                </p:cNvSpPr>
                <p:nvPr/>
              </p:nvSpPr>
              <p:spPr bwMode="auto">
                <a:xfrm>
                  <a:off x="2216" y="282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84" name="Line 341"/>
                <p:cNvSpPr>
                  <a:spLocks noChangeShapeType="1"/>
                </p:cNvSpPr>
                <p:nvPr/>
              </p:nvSpPr>
              <p:spPr bwMode="auto">
                <a:xfrm>
                  <a:off x="2216" y="283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85" name="Line 342"/>
                <p:cNvSpPr>
                  <a:spLocks noChangeShapeType="1"/>
                </p:cNvSpPr>
                <p:nvPr/>
              </p:nvSpPr>
              <p:spPr bwMode="auto">
                <a:xfrm>
                  <a:off x="2216" y="284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2174" name="Rectangle 343"/>
              <p:cNvSpPr>
                <a:spLocks noChangeArrowheads="1"/>
              </p:cNvSpPr>
              <p:nvPr/>
            </p:nvSpPr>
            <p:spPr bwMode="auto">
              <a:xfrm>
                <a:off x="2210" y="2884"/>
                <a:ext cx="6" cy="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75" name="Freeform 344"/>
              <p:cNvSpPr>
                <a:spLocks/>
              </p:cNvSpPr>
              <p:nvPr/>
            </p:nvSpPr>
            <p:spPr bwMode="auto">
              <a:xfrm>
                <a:off x="2210" y="2884"/>
                <a:ext cx="6" cy="6"/>
              </a:xfrm>
              <a:custGeom>
                <a:avLst/>
                <a:gdLst>
                  <a:gd name="T0" fmla="*/ 6 w 6"/>
                  <a:gd name="T1" fmla="*/ 6 h 6"/>
                  <a:gd name="T2" fmla="*/ 6 w 6"/>
                  <a:gd name="T3" fmla="*/ 0 h 6"/>
                  <a:gd name="T4" fmla="*/ 0 w 6"/>
                  <a:gd name="T5" fmla="*/ 0 h 6"/>
                  <a:gd name="T6" fmla="*/ 0 w 6"/>
                  <a:gd name="T7" fmla="*/ 0 h 6"/>
                  <a:gd name="T8" fmla="*/ 6 w 6"/>
                  <a:gd name="T9" fmla="*/ 0 h 6"/>
                  <a:gd name="T10" fmla="*/ 6 w 6"/>
                  <a:gd name="T11" fmla="*/ 6 h 6"/>
                  <a:gd name="T12" fmla="*/ 6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6" y="0"/>
                    </a:lnTo>
                    <a:lnTo>
                      <a:pt x="0" y="0"/>
                    </a:lnTo>
                    <a:lnTo>
                      <a:pt x="6" y="0"/>
                    </a:lnTo>
                    <a:lnTo>
                      <a:pt x="6" y="6"/>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2097" name="Group 345"/>
            <p:cNvGrpSpPr>
              <a:grpSpLocks/>
            </p:cNvGrpSpPr>
            <p:nvPr/>
          </p:nvGrpSpPr>
          <p:grpSpPr bwMode="auto">
            <a:xfrm>
              <a:off x="2222" y="2728"/>
              <a:ext cx="12" cy="162"/>
              <a:chOff x="2222" y="2728"/>
              <a:chExt cx="12" cy="162"/>
            </a:xfrm>
          </p:grpSpPr>
          <p:sp>
            <p:nvSpPr>
              <p:cNvPr id="42154" name="Freeform 346"/>
              <p:cNvSpPr>
                <a:spLocks/>
              </p:cNvSpPr>
              <p:nvPr/>
            </p:nvSpPr>
            <p:spPr bwMode="auto">
              <a:xfrm>
                <a:off x="2222" y="2728"/>
                <a:ext cx="6" cy="162"/>
              </a:xfrm>
              <a:custGeom>
                <a:avLst/>
                <a:gdLst>
                  <a:gd name="T0" fmla="*/ 0 w 6"/>
                  <a:gd name="T1" fmla="*/ 0 h 162"/>
                  <a:gd name="T2" fmla="*/ 6 w 6"/>
                  <a:gd name="T3" fmla="*/ 6 h 162"/>
                  <a:gd name="T4" fmla="*/ 6 w 6"/>
                  <a:gd name="T5" fmla="*/ 162 h 162"/>
                  <a:gd name="T6" fmla="*/ 0 w 6"/>
                  <a:gd name="T7" fmla="*/ 162 h 162"/>
                  <a:gd name="T8" fmla="*/ 0 w 6"/>
                  <a:gd name="T9" fmla="*/ 0 h 162"/>
                  <a:gd name="T10" fmla="*/ 0 60000 65536"/>
                  <a:gd name="T11" fmla="*/ 0 60000 65536"/>
                  <a:gd name="T12" fmla="*/ 0 60000 65536"/>
                  <a:gd name="T13" fmla="*/ 0 60000 65536"/>
                  <a:gd name="T14" fmla="*/ 0 60000 65536"/>
                  <a:gd name="T15" fmla="*/ 0 w 6"/>
                  <a:gd name="T16" fmla="*/ 0 h 162"/>
                  <a:gd name="T17" fmla="*/ 6 w 6"/>
                  <a:gd name="T18" fmla="*/ 162 h 162"/>
                </a:gdLst>
                <a:ahLst/>
                <a:cxnLst>
                  <a:cxn ang="T10">
                    <a:pos x="T0" y="T1"/>
                  </a:cxn>
                  <a:cxn ang="T11">
                    <a:pos x="T2" y="T3"/>
                  </a:cxn>
                  <a:cxn ang="T12">
                    <a:pos x="T4" y="T5"/>
                  </a:cxn>
                  <a:cxn ang="T13">
                    <a:pos x="T6" y="T7"/>
                  </a:cxn>
                  <a:cxn ang="T14">
                    <a:pos x="T8" y="T9"/>
                  </a:cxn>
                </a:cxnLst>
                <a:rect l="T15" t="T16" r="T17" b="T18"/>
                <a:pathLst>
                  <a:path w="6" h="162">
                    <a:moveTo>
                      <a:pt x="0" y="0"/>
                    </a:moveTo>
                    <a:lnTo>
                      <a:pt x="6" y="6"/>
                    </a:lnTo>
                    <a:lnTo>
                      <a:pt x="6" y="162"/>
                    </a:lnTo>
                    <a:lnTo>
                      <a:pt x="0" y="16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55" name="Rectangle 347"/>
              <p:cNvSpPr>
                <a:spLocks noChangeArrowheads="1"/>
              </p:cNvSpPr>
              <p:nvPr/>
            </p:nvSpPr>
            <p:spPr bwMode="auto">
              <a:xfrm>
                <a:off x="2222" y="2728"/>
                <a:ext cx="6" cy="162"/>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56" name="Freeform 348"/>
              <p:cNvSpPr>
                <a:spLocks/>
              </p:cNvSpPr>
              <p:nvPr/>
            </p:nvSpPr>
            <p:spPr bwMode="auto">
              <a:xfrm>
                <a:off x="2222" y="2734"/>
                <a:ext cx="6" cy="126"/>
              </a:xfrm>
              <a:custGeom>
                <a:avLst/>
                <a:gdLst>
                  <a:gd name="T0" fmla="*/ 6 w 6"/>
                  <a:gd name="T1" fmla="*/ 6 h 126"/>
                  <a:gd name="T2" fmla="*/ 0 w 6"/>
                  <a:gd name="T3" fmla="*/ 0 h 126"/>
                  <a:gd name="T4" fmla="*/ 0 w 6"/>
                  <a:gd name="T5" fmla="*/ 126 h 126"/>
                  <a:gd name="T6" fmla="*/ 6 w 6"/>
                  <a:gd name="T7" fmla="*/ 126 h 126"/>
                  <a:gd name="T8" fmla="*/ 6 w 6"/>
                  <a:gd name="T9" fmla="*/ 6 h 126"/>
                  <a:gd name="T10" fmla="*/ 0 60000 65536"/>
                  <a:gd name="T11" fmla="*/ 0 60000 65536"/>
                  <a:gd name="T12" fmla="*/ 0 60000 65536"/>
                  <a:gd name="T13" fmla="*/ 0 60000 65536"/>
                  <a:gd name="T14" fmla="*/ 0 60000 65536"/>
                  <a:gd name="T15" fmla="*/ 0 w 6"/>
                  <a:gd name="T16" fmla="*/ 0 h 126"/>
                  <a:gd name="T17" fmla="*/ 6 w 6"/>
                  <a:gd name="T18" fmla="*/ 126 h 126"/>
                </a:gdLst>
                <a:ahLst/>
                <a:cxnLst>
                  <a:cxn ang="T10">
                    <a:pos x="T0" y="T1"/>
                  </a:cxn>
                  <a:cxn ang="T11">
                    <a:pos x="T2" y="T3"/>
                  </a:cxn>
                  <a:cxn ang="T12">
                    <a:pos x="T4" y="T5"/>
                  </a:cxn>
                  <a:cxn ang="T13">
                    <a:pos x="T6" y="T7"/>
                  </a:cxn>
                  <a:cxn ang="T14">
                    <a:pos x="T8" y="T9"/>
                  </a:cxn>
                </a:cxnLst>
                <a:rect l="T15" t="T16" r="T17" b="T18"/>
                <a:pathLst>
                  <a:path w="6" h="126">
                    <a:moveTo>
                      <a:pt x="6" y="6"/>
                    </a:moveTo>
                    <a:lnTo>
                      <a:pt x="0" y="0"/>
                    </a:lnTo>
                    <a:lnTo>
                      <a:pt x="0" y="126"/>
                    </a:lnTo>
                    <a:lnTo>
                      <a:pt x="6" y="126"/>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57" name="Freeform 349"/>
              <p:cNvSpPr>
                <a:spLocks/>
              </p:cNvSpPr>
              <p:nvPr/>
            </p:nvSpPr>
            <p:spPr bwMode="auto">
              <a:xfrm>
                <a:off x="2228" y="2740"/>
                <a:ext cx="6" cy="120"/>
              </a:xfrm>
              <a:custGeom>
                <a:avLst/>
                <a:gdLst>
                  <a:gd name="T0" fmla="*/ 0 w 6"/>
                  <a:gd name="T1" fmla="*/ 0 h 120"/>
                  <a:gd name="T2" fmla="*/ 0 w 6"/>
                  <a:gd name="T3" fmla="*/ 120 h 120"/>
                  <a:gd name="T4" fmla="*/ 6 w 6"/>
                  <a:gd name="T5" fmla="*/ 120 h 120"/>
                  <a:gd name="T6" fmla="*/ 6 w 6"/>
                  <a:gd name="T7" fmla="*/ 6 h 120"/>
                  <a:gd name="T8" fmla="*/ 0 w 6"/>
                  <a:gd name="T9" fmla="*/ 0 h 120"/>
                  <a:gd name="T10" fmla="*/ 0 60000 65536"/>
                  <a:gd name="T11" fmla="*/ 0 60000 65536"/>
                  <a:gd name="T12" fmla="*/ 0 60000 65536"/>
                  <a:gd name="T13" fmla="*/ 0 60000 65536"/>
                  <a:gd name="T14" fmla="*/ 0 60000 65536"/>
                  <a:gd name="T15" fmla="*/ 0 w 6"/>
                  <a:gd name="T16" fmla="*/ 0 h 120"/>
                  <a:gd name="T17" fmla="*/ 6 w 6"/>
                  <a:gd name="T18" fmla="*/ 120 h 120"/>
                </a:gdLst>
                <a:ahLst/>
                <a:cxnLst>
                  <a:cxn ang="T10">
                    <a:pos x="T0" y="T1"/>
                  </a:cxn>
                  <a:cxn ang="T11">
                    <a:pos x="T2" y="T3"/>
                  </a:cxn>
                  <a:cxn ang="T12">
                    <a:pos x="T4" y="T5"/>
                  </a:cxn>
                  <a:cxn ang="T13">
                    <a:pos x="T6" y="T7"/>
                  </a:cxn>
                  <a:cxn ang="T14">
                    <a:pos x="T8" y="T9"/>
                  </a:cxn>
                </a:cxnLst>
                <a:rect l="T15" t="T16" r="T17" b="T18"/>
                <a:pathLst>
                  <a:path w="6" h="120">
                    <a:moveTo>
                      <a:pt x="0" y="0"/>
                    </a:moveTo>
                    <a:lnTo>
                      <a:pt x="0" y="120"/>
                    </a:lnTo>
                    <a:lnTo>
                      <a:pt x="6" y="120"/>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158" name="Group 350"/>
              <p:cNvGrpSpPr>
                <a:grpSpLocks/>
              </p:cNvGrpSpPr>
              <p:nvPr/>
            </p:nvGrpSpPr>
            <p:grpSpPr bwMode="auto">
              <a:xfrm>
                <a:off x="2228" y="2752"/>
                <a:ext cx="6" cy="102"/>
                <a:chOff x="2228" y="2752"/>
                <a:chExt cx="6" cy="102"/>
              </a:xfrm>
            </p:grpSpPr>
            <p:sp>
              <p:nvSpPr>
                <p:cNvPr id="42159" name="Line 351"/>
                <p:cNvSpPr>
                  <a:spLocks noChangeShapeType="1"/>
                </p:cNvSpPr>
                <p:nvPr/>
              </p:nvSpPr>
              <p:spPr bwMode="auto">
                <a:xfrm>
                  <a:off x="2228" y="275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60" name="Line 352"/>
                <p:cNvSpPr>
                  <a:spLocks noChangeShapeType="1"/>
                </p:cNvSpPr>
                <p:nvPr/>
              </p:nvSpPr>
              <p:spPr bwMode="auto">
                <a:xfrm>
                  <a:off x="2228" y="276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61" name="Line 353"/>
                <p:cNvSpPr>
                  <a:spLocks noChangeShapeType="1"/>
                </p:cNvSpPr>
                <p:nvPr/>
              </p:nvSpPr>
              <p:spPr bwMode="auto">
                <a:xfrm>
                  <a:off x="2228" y="277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62" name="Line 354"/>
                <p:cNvSpPr>
                  <a:spLocks noChangeShapeType="1"/>
                </p:cNvSpPr>
                <p:nvPr/>
              </p:nvSpPr>
              <p:spPr bwMode="auto">
                <a:xfrm>
                  <a:off x="2228" y="278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63" name="Line 355"/>
                <p:cNvSpPr>
                  <a:spLocks noChangeShapeType="1"/>
                </p:cNvSpPr>
                <p:nvPr/>
              </p:nvSpPr>
              <p:spPr bwMode="auto">
                <a:xfrm>
                  <a:off x="2228" y="279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64" name="Line 356"/>
                <p:cNvSpPr>
                  <a:spLocks noChangeShapeType="1"/>
                </p:cNvSpPr>
                <p:nvPr/>
              </p:nvSpPr>
              <p:spPr bwMode="auto">
                <a:xfrm>
                  <a:off x="2228" y="280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65" name="Line 357"/>
                <p:cNvSpPr>
                  <a:spLocks noChangeShapeType="1"/>
                </p:cNvSpPr>
                <p:nvPr/>
              </p:nvSpPr>
              <p:spPr bwMode="auto">
                <a:xfrm>
                  <a:off x="2228" y="281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66" name="Line 358"/>
                <p:cNvSpPr>
                  <a:spLocks noChangeShapeType="1"/>
                </p:cNvSpPr>
                <p:nvPr/>
              </p:nvSpPr>
              <p:spPr bwMode="auto">
                <a:xfrm>
                  <a:off x="2228" y="283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67" name="Line 359"/>
                <p:cNvSpPr>
                  <a:spLocks noChangeShapeType="1"/>
                </p:cNvSpPr>
                <p:nvPr/>
              </p:nvSpPr>
              <p:spPr bwMode="auto">
                <a:xfrm>
                  <a:off x="2228" y="284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68" name="Line 360"/>
                <p:cNvSpPr>
                  <a:spLocks noChangeShapeType="1"/>
                </p:cNvSpPr>
                <p:nvPr/>
              </p:nvSpPr>
              <p:spPr bwMode="auto">
                <a:xfrm>
                  <a:off x="2228" y="284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grpSp>
          <p:nvGrpSpPr>
            <p:cNvPr id="42098" name="Group 361"/>
            <p:cNvGrpSpPr>
              <a:grpSpLocks/>
            </p:cNvGrpSpPr>
            <p:nvPr/>
          </p:nvGrpSpPr>
          <p:grpSpPr bwMode="auto">
            <a:xfrm>
              <a:off x="2228" y="2734"/>
              <a:ext cx="12" cy="156"/>
              <a:chOff x="2228" y="2734"/>
              <a:chExt cx="12" cy="156"/>
            </a:xfrm>
          </p:grpSpPr>
          <p:sp>
            <p:nvSpPr>
              <p:cNvPr id="42140" name="Freeform 362"/>
              <p:cNvSpPr>
                <a:spLocks/>
              </p:cNvSpPr>
              <p:nvPr/>
            </p:nvSpPr>
            <p:spPr bwMode="auto">
              <a:xfrm>
                <a:off x="2234" y="2734"/>
                <a:ext cx="6" cy="156"/>
              </a:xfrm>
              <a:custGeom>
                <a:avLst/>
                <a:gdLst>
                  <a:gd name="T0" fmla="*/ 0 w 6"/>
                  <a:gd name="T1" fmla="*/ 0 h 156"/>
                  <a:gd name="T2" fmla="*/ 6 w 6"/>
                  <a:gd name="T3" fmla="*/ 6 h 156"/>
                  <a:gd name="T4" fmla="*/ 6 w 6"/>
                  <a:gd name="T5" fmla="*/ 156 h 156"/>
                  <a:gd name="T6" fmla="*/ 0 w 6"/>
                  <a:gd name="T7" fmla="*/ 156 h 156"/>
                  <a:gd name="T8" fmla="*/ 0 w 6"/>
                  <a:gd name="T9" fmla="*/ 0 h 156"/>
                  <a:gd name="T10" fmla="*/ 0 60000 65536"/>
                  <a:gd name="T11" fmla="*/ 0 60000 65536"/>
                  <a:gd name="T12" fmla="*/ 0 60000 65536"/>
                  <a:gd name="T13" fmla="*/ 0 60000 65536"/>
                  <a:gd name="T14" fmla="*/ 0 60000 65536"/>
                  <a:gd name="T15" fmla="*/ 0 w 6"/>
                  <a:gd name="T16" fmla="*/ 0 h 156"/>
                  <a:gd name="T17" fmla="*/ 6 w 6"/>
                  <a:gd name="T18" fmla="*/ 156 h 156"/>
                </a:gdLst>
                <a:ahLst/>
                <a:cxnLst>
                  <a:cxn ang="T10">
                    <a:pos x="T0" y="T1"/>
                  </a:cxn>
                  <a:cxn ang="T11">
                    <a:pos x="T2" y="T3"/>
                  </a:cxn>
                  <a:cxn ang="T12">
                    <a:pos x="T4" y="T5"/>
                  </a:cxn>
                  <a:cxn ang="T13">
                    <a:pos x="T6" y="T7"/>
                  </a:cxn>
                  <a:cxn ang="T14">
                    <a:pos x="T8" y="T9"/>
                  </a:cxn>
                </a:cxnLst>
                <a:rect l="T15" t="T16" r="T17" b="T18"/>
                <a:pathLst>
                  <a:path w="6" h="156">
                    <a:moveTo>
                      <a:pt x="0" y="0"/>
                    </a:moveTo>
                    <a:lnTo>
                      <a:pt x="6" y="6"/>
                    </a:lnTo>
                    <a:lnTo>
                      <a:pt x="6" y="156"/>
                    </a:lnTo>
                    <a:lnTo>
                      <a:pt x="0" y="15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41" name="Rectangle 363"/>
              <p:cNvSpPr>
                <a:spLocks noChangeArrowheads="1"/>
              </p:cNvSpPr>
              <p:nvPr/>
            </p:nvSpPr>
            <p:spPr bwMode="auto">
              <a:xfrm>
                <a:off x="2228" y="2734"/>
                <a:ext cx="12" cy="15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42" name="Freeform 364"/>
              <p:cNvSpPr>
                <a:spLocks/>
              </p:cNvSpPr>
              <p:nvPr/>
            </p:nvSpPr>
            <p:spPr bwMode="auto">
              <a:xfrm>
                <a:off x="2234" y="2734"/>
                <a:ext cx="6" cy="126"/>
              </a:xfrm>
              <a:custGeom>
                <a:avLst/>
                <a:gdLst>
                  <a:gd name="T0" fmla="*/ 6 w 6"/>
                  <a:gd name="T1" fmla="*/ 12 h 126"/>
                  <a:gd name="T2" fmla="*/ 0 w 6"/>
                  <a:gd name="T3" fmla="*/ 0 h 126"/>
                  <a:gd name="T4" fmla="*/ 0 w 6"/>
                  <a:gd name="T5" fmla="*/ 126 h 126"/>
                  <a:gd name="T6" fmla="*/ 6 w 6"/>
                  <a:gd name="T7" fmla="*/ 126 h 126"/>
                  <a:gd name="T8" fmla="*/ 6 w 6"/>
                  <a:gd name="T9" fmla="*/ 12 h 126"/>
                  <a:gd name="T10" fmla="*/ 0 60000 65536"/>
                  <a:gd name="T11" fmla="*/ 0 60000 65536"/>
                  <a:gd name="T12" fmla="*/ 0 60000 65536"/>
                  <a:gd name="T13" fmla="*/ 0 60000 65536"/>
                  <a:gd name="T14" fmla="*/ 0 60000 65536"/>
                  <a:gd name="T15" fmla="*/ 0 w 6"/>
                  <a:gd name="T16" fmla="*/ 0 h 126"/>
                  <a:gd name="T17" fmla="*/ 6 w 6"/>
                  <a:gd name="T18" fmla="*/ 126 h 126"/>
                </a:gdLst>
                <a:ahLst/>
                <a:cxnLst>
                  <a:cxn ang="T10">
                    <a:pos x="T0" y="T1"/>
                  </a:cxn>
                  <a:cxn ang="T11">
                    <a:pos x="T2" y="T3"/>
                  </a:cxn>
                  <a:cxn ang="T12">
                    <a:pos x="T4" y="T5"/>
                  </a:cxn>
                  <a:cxn ang="T13">
                    <a:pos x="T6" y="T7"/>
                  </a:cxn>
                  <a:cxn ang="T14">
                    <a:pos x="T8" y="T9"/>
                  </a:cxn>
                </a:cxnLst>
                <a:rect l="T15" t="T16" r="T17" b="T18"/>
                <a:pathLst>
                  <a:path w="6" h="126">
                    <a:moveTo>
                      <a:pt x="6" y="12"/>
                    </a:moveTo>
                    <a:lnTo>
                      <a:pt x="0" y="0"/>
                    </a:lnTo>
                    <a:lnTo>
                      <a:pt x="0" y="126"/>
                    </a:lnTo>
                    <a:lnTo>
                      <a:pt x="6" y="126"/>
                    </a:lnTo>
                    <a:lnTo>
                      <a:pt x="6"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43" name="Rectangle 365"/>
              <p:cNvSpPr>
                <a:spLocks noChangeArrowheads="1"/>
              </p:cNvSpPr>
              <p:nvPr/>
            </p:nvSpPr>
            <p:spPr bwMode="auto">
              <a:xfrm>
                <a:off x="2234" y="2746"/>
                <a:ext cx="6" cy="1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44" name="Line 366"/>
              <p:cNvSpPr>
                <a:spLocks noChangeShapeType="1"/>
              </p:cNvSpPr>
              <p:nvPr/>
            </p:nvSpPr>
            <p:spPr bwMode="auto">
              <a:xfrm>
                <a:off x="2234" y="275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45" name="Line 367"/>
              <p:cNvSpPr>
                <a:spLocks noChangeShapeType="1"/>
              </p:cNvSpPr>
              <p:nvPr/>
            </p:nvSpPr>
            <p:spPr bwMode="auto">
              <a:xfrm>
                <a:off x="2234" y="276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46" name="Line 368"/>
              <p:cNvSpPr>
                <a:spLocks noChangeShapeType="1"/>
              </p:cNvSpPr>
              <p:nvPr/>
            </p:nvSpPr>
            <p:spPr bwMode="auto">
              <a:xfrm>
                <a:off x="2234" y="277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47" name="Line 369"/>
              <p:cNvSpPr>
                <a:spLocks noChangeShapeType="1"/>
              </p:cNvSpPr>
              <p:nvPr/>
            </p:nvSpPr>
            <p:spPr bwMode="auto">
              <a:xfrm>
                <a:off x="2234" y="278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48" name="Line 370"/>
              <p:cNvSpPr>
                <a:spLocks noChangeShapeType="1"/>
              </p:cNvSpPr>
              <p:nvPr/>
            </p:nvSpPr>
            <p:spPr bwMode="auto">
              <a:xfrm>
                <a:off x="2234" y="280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49" name="Line 371"/>
              <p:cNvSpPr>
                <a:spLocks noChangeShapeType="1"/>
              </p:cNvSpPr>
              <p:nvPr/>
            </p:nvSpPr>
            <p:spPr bwMode="auto">
              <a:xfrm>
                <a:off x="2234" y="280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50" name="Line 372"/>
              <p:cNvSpPr>
                <a:spLocks noChangeShapeType="1"/>
              </p:cNvSpPr>
              <p:nvPr/>
            </p:nvSpPr>
            <p:spPr bwMode="auto">
              <a:xfrm>
                <a:off x="2234" y="281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51" name="Line 373"/>
              <p:cNvSpPr>
                <a:spLocks noChangeShapeType="1"/>
              </p:cNvSpPr>
              <p:nvPr/>
            </p:nvSpPr>
            <p:spPr bwMode="auto">
              <a:xfrm>
                <a:off x="2234" y="283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52" name="Line 374"/>
              <p:cNvSpPr>
                <a:spLocks noChangeShapeType="1"/>
              </p:cNvSpPr>
              <p:nvPr/>
            </p:nvSpPr>
            <p:spPr bwMode="auto">
              <a:xfrm>
                <a:off x="2234" y="284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153" name="Line 375"/>
              <p:cNvSpPr>
                <a:spLocks noChangeShapeType="1"/>
              </p:cNvSpPr>
              <p:nvPr/>
            </p:nvSpPr>
            <p:spPr bwMode="auto">
              <a:xfrm>
                <a:off x="2234" y="285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42099" name="Group 376"/>
            <p:cNvGrpSpPr>
              <a:grpSpLocks/>
            </p:cNvGrpSpPr>
            <p:nvPr/>
          </p:nvGrpSpPr>
          <p:grpSpPr bwMode="auto">
            <a:xfrm>
              <a:off x="1952" y="2656"/>
              <a:ext cx="114" cy="240"/>
              <a:chOff x="1952" y="2656"/>
              <a:chExt cx="114" cy="240"/>
            </a:xfrm>
          </p:grpSpPr>
          <p:sp>
            <p:nvSpPr>
              <p:cNvPr id="42106" name="Freeform 377"/>
              <p:cNvSpPr>
                <a:spLocks/>
              </p:cNvSpPr>
              <p:nvPr/>
            </p:nvSpPr>
            <p:spPr bwMode="auto">
              <a:xfrm>
                <a:off x="2048" y="2656"/>
                <a:ext cx="18" cy="240"/>
              </a:xfrm>
              <a:custGeom>
                <a:avLst/>
                <a:gdLst>
                  <a:gd name="T0" fmla="*/ 18 w 18"/>
                  <a:gd name="T1" fmla="*/ 0 h 240"/>
                  <a:gd name="T2" fmla="*/ 18 w 18"/>
                  <a:gd name="T3" fmla="*/ 240 h 240"/>
                  <a:gd name="T4" fmla="*/ 0 w 18"/>
                  <a:gd name="T5" fmla="*/ 240 h 240"/>
                  <a:gd name="T6" fmla="*/ 0 w 18"/>
                  <a:gd name="T7" fmla="*/ 18 h 240"/>
                  <a:gd name="T8" fmla="*/ 18 w 18"/>
                  <a:gd name="T9" fmla="*/ 0 h 240"/>
                  <a:gd name="T10" fmla="*/ 0 60000 65536"/>
                  <a:gd name="T11" fmla="*/ 0 60000 65536"/>
                  <a:gd name="T12" fmla="*/ 0 60000 65536"/>
                  <a:gd name="T13" fmla="*/ 0 60000 65536"/>
                  <a:gd name="T14" fmla="*/ 0 60000 65536"/>
                  <a:gd name="T15" fmla="*/ 0 w 18"/>
                  <a:gd name="T16" fmla="*/ 0 h 240"/>
                  <a:gd name="T17" fmla="*/ 18 w 18"/>
                  <a:gd name="T18" fmla="*/ 240 h 240"/>
                </a:gdLst>
                <a:ahLst/>
                <a:cxnLst>
                  <a:cxn ang="T10">
                    <a:pos x="T0" y="T1"/>
                  </a:cxn>
                  <a:cxn ang="T11">
                    <a:pos x="T2" y="T3"/>
                  </a:cxn>
                  <a:cxn ang="T12">
                    <a:pos x="T4" y="T5"/>
                  </a:cxn>
                  <a:cxn ang="T13">
                    <a:pos x="T6" y="T7"/>
                  </a:cxn>
                  <a:cxn ang="T14">
                    <a:pos x="T8" y="T9"/>
                  </a:cxn>
                </a:cxnLst>
                <a:rect l="T15" t="T16" r="T17" b="T18"/>
                <a:pathLst>
                  <a:path w="18" h="240">
                    <a:moveTo>
                      <a:pt x="18" y="0"/>
                    </a:moveTo>
                    <a:lnTo>
                      <a:pt x="18" y="240"/>
                    </a:lnTo>
                    <a:lnTo>
                      <a:pt x="0" y="240"/>
                    </a:lnTo>
                    <a:lnTo>
                      <a:pt x="0" y="18"/>
                    </a:lnTo>
                    <a:lnTo>
                      <a:pt x="18"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07" name="Freeform 378"/>
              <p:cNvSpPr>
                <a:spLocks/>
              </p:cNvSpPr>
              <p:nvPr/>
            </p:nvSpPr>
            <p:spPr bwMode="auto">
              <a:xfrm>
                <a:off x="2024" y="2674"/>
                <a:ext cx="6" cy="192"/>
              </a:xfrm>
              <a:custGeom>
                <a:avLst/>
                <a:gdLst>
                  <a:gd name="T0" fmla="*/ 6 w 6"/>
                  <a:gd name="T1" fmla="*/ 0 h 192"/>
                  <a:gd name="T2" fmla="*/ 6 w 6"/>
                  <a:gd name="T3" fmla="*/ 192 h 192"/>
                  <a:gd name="T4" fmla="*/ 0 w 6"/>
                  <a:gd name="T5" fmla="*/ 192 h 192"/>
                  <a:gd name="T6" fmla="*/ 0 w 6"/>
                  <a:gd name="T7" fmla="*/ 12 h 192"/>
                  <a:gd name="T8" fmla="*/ 6 w 6"/>
                  <a:gd name="T9" fmla="*/ 0 h 192"/>
                  <a:gd name="T10" fmla="*/ 0 60000 65536"/>
                  <a:gd name="T11" fmla="*/ 0 60000 65536"/>
                  <a:gd name="T12" fmla="*/ 0 60000 65536"/>
                  <a:gd name="T13" fmla="*/ 0 60000 65536"/>
                  <a:gd name="T14" fmla="*/ 0 60000 65536"/>
                  <a:gd name="T15" fmla="*/ 0 w 6"/>
                  <a:gd name="T16" fmla="*/ 0 h 192"/>
                  <a:gd name="T17" fmla="*/ 6 w 6"/>
                  <a:gd name="T18" fmla="*/ 192 h 192"/>
                </a:gdLst>
                <a:ahLst/>
                <a:cxnLst>
                  <a:cxn ang="T10">
                    <a:pos x="T0" y="T1"/>
                  </a:cxn>
                  <a:cxn ang="T11">
                    <a:pos x="T2" y="T3"/>
                  </a:cxn>
                  <a:cxn ang="T12">
                    <a:pos x="T4" y="T5"/>
                  </a:cxn>
                  <a:cxn ang="T13">
                    <a:pos x="T6" y="T7"/>
                  </a:cxn>
                  <a:cxn ang="T14">
                    <a:pos x="T8" y="T9"/>
                  </a:cxn>
                </a:cxnLst>
                <a:rect l="T15" t="T16" r="T17" b="T18"/>
                <a:pathLst>
                  <a:path w="6" h="192">
                    <a:moveTo>
                      <a:pt x="6" y="0"/>
                    </a:moveTo>
                    <a:lnTo>
                      <a:pt x="6" y="192"/>
                    </a:lnTo>
                    <a:lnTo>
                      <a:pt x="0" y="192"/>
                    </a:lnTo>
                    <a:lnTo>
                      <a:pt x="0" y="12"/>
                    </a:lnTo>
                    <a:lnTo>
                      <a:pt x="6"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108" name="Group 379"/>
              <p:cNvGrpSpPr>
                <a:grpSpLocks/>
              </p:cNvGrpSpPr>
              <p:nvPr/>
            </p:nvGrpSpPr>
            <p:grpSpPr bwMode="auto">
              <a:xfrm>
                <a:off x="1964" y="2674"/>
                <a:ext cx="84" cy="222"/>
                <a:chOff x="1964" y="2674"/>
                <a:chExt cx="84" cy="222"/>
              </a:xfrm>
            </p:grpSpPr>
            <p:sp>
              <p:nvSpPr>
                <p:cNvPr id="42124" name="Freeform 380"/>
                <p:cNvSpPr>
                  <a:spLocks/>
                </p:cNvSpPr>
                <p:nvPr/>
              </p:nvSpPr>
              <p:spPr bwMode="auto">
                <a:xfrm>
                  <a:off x="1964" y="2674"/>
                  <a:ext cx="84" cy="222"/>
                </a:xfrm>
                <a:custGeom>
                  <a:avLst/>
                  <a:gdLst>
                    <a:gd name="T0" fmla="*/ 84 w 84"/>
                    <a:gd name="T1" fmla="*/ 0 h 222"/>
                    <a:gd name="T2" fmla="*/ 84 w 84"/>
                    <a:gd name="T3" fmla="*/ 222 h 222"/>
                    <a:gd name="T4" fmla="*/ 0 w 84"/>
                    <a:gd name="T5" fmla="*/ 222 h 222"/>
                    <a:gd name="T6" fmla="*/ 0 w 84"/>
                    <a:gd name="T7" fmla="*/ 192 h 222"/>
                    <a:gd name="T8" fmla="*/ 66 w 84"/>
                    <a:gd name="T9" fmla="*/ 192 h 222"/>
                    <a:gd name="T10" fmla="*/ 66 w 84"/>
                    <a:gd name="T11" fmla="*/ 0 h 222"/>
                    <a:gd name="T12" fmla="*/ 84 w 84"/>
                    <a:gd name="T13" fmla="*/ 0 h 222"/>
                    <a:gd name="T14" fmla="*/ 0 60000 65536"/>
                    <a:gd name="T15" fmla="*/ 0 60000 65536"/>
                    <a:gd name="T16" fmla="*/ 0 60000 65536"/>
                    <a:gd name="T17" fmla="*/ 0 60000 65536"/>
                    <a:gd name="T18" fmla="*/ 0 60000 65536"/>
                    <a:gd name="T19" fmla="*/ 0 60000 65536"/>
                    <a:gd name="T20" fmla="*/ 0 60000 65536"/>
                    <a:gd name="T21" fmla="*/ 0 w 84"/>
                    <a:gd name="T22" fmla="*/ 0 h 222"/>
                    <a:gd name="T23" fmla="*/ 84 w 8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222">
                      <a:moveTo>
                        <a:pt x="84" y="0"/>
                      </a:moveTo>
                      <a:lnTo>
                        <a:pt x="84" y="222"/>
                      </a:lnTo>
                      <a:lnTo>
                        <a:pt x="0" y="222"/>
                      </a:lnTo>
                      <a:lnTo>
                        <a:pt x="0" y="192"/>
                      </a:lnTo>
                      <a:lnTo>
                        <a:pt x="66" y="192"/>
                      </a:lnTo>
                      <a:lnTo>
                        <a:pt x="66" y="0"/>
                      </a:lnTo>
                      <a:lnTo>
                        <a:pt x="84" y="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125" name="Group 381"/>
                <p:cNvGrpSpPr>
                  <a:grpSpLocks/>
                </p:cNvGrpSpPr>
                <p:nvPr/>
              </p:nvGrpSpPr>
              <p:grpSpPr bwMode="auto">
                <a:xfrm>
                  <a:off x="2030" y="2686"/>
                  <a:ext cx="12" cy="174"/>
                  <a:chOff x="2030" y="2686"/>
                  <a:chExt cx="12" cy="174"/>
                </a:xfrm>
              </p:grpSpPr>
              <p:sp>
                <p:nvSpPr>
                  <p:cNvPr id="42126" name="Freeform 382"/>
                  <p:cNvSpPr>
                    <a:spLocks/>
                  </p:cNvSpPr>
                  <p:nvPr/>
                </p:nvSpPr>
                <p:spPr bwMode="auto">
                  <a:xfrm>
                    <a:off x="2030" y="2854"/>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27" name="Freeform 383"/>
                  <p:cNvSpPr>
                    <a:spLocks/>
                  </p:cNvSpPr>
                  <p:nvPr/>
                </p:nvSpPr>
                <p:spPr bwMode="auto">
                  <a:xfrm>
                    <a:off x="2030" y="2842"/>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28" name="Freeform 384"/>
                  <p:cNvSpPr>
                    <a:spLocks/>
                  </p:cNvSpPr>
                  <p:nvPr/>
                </p:nvSpPr>
                <p:spPr bwMode="auto">
                  <a:xfrm>
                    <a:off x="2030" y="2830"/>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29" name="Freeform 385"/>
                  <p:cNvSpPr>
                    <a:spLocks/>
                  </p:cNvSpPr>
                  <p:nvPr/>
                </p:nvSpPr>
                <p:spPr bwMode="auto">
                  <a:xfrm>
                    <a:off x="2030" y="2818"/>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0" name="Freeform 386"/>
                  <p:cNvSpPr>
                    <a:spLocks/>
                  </p:cNvSpPr>
                  <p:nvPr/>
                </p:nvSpPr>
                <p:spPr bwMode="auto">
                  <a:xfrm>
                    <a:off x="2030" y="2806"/>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1" name="Freeform 387"/>
                  <p:cNvSpPr>
                    <a:spLocks/>
                  </p:cNvSpPr>
                  <p:nvPr/>
                </p:nvSpPr>
                <p:spPr bwMode="auto">
                  <a:xfrm>
                    <a:off x="2030" y="2788"/>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2" name="Freeform 388"/>
                  <p:cNvSpPr>
                    <a:spLocks/>
                  </p:cNvSpPr>
                  <p:nvPr/>
                </p:nvSpPr>
                <p:spPr bwMode="auto">
                  <a:xfrm>
                    <a:off x="2030" y="2776"/>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3" name="Freeform 389"/>
                  <p:cNvSpPr>
                    <a:spLocks/>
                  </p:cNvSpPr>
                  <p:nvPr/>
                </p:nvSpPr>
                <p:spPr bwMode="auto">
                  <a:xfrm>
                    <a:off x="2030" y="2764"/>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4" name="Freeform 390"/>
                  <p:cNvSpPr>
                    <a:spLocks/>
                  </p:cNvSpPr>
                  <p:nvPr/>
                </p:nvSpPr>
                <p:spPr bwMode="auto">
                  <a:xfrm>
                    <a:off x="2030" y="2752"/>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5" name="Freeform 391"/>
                  <p:cNvSpPr>
                    <a:spLocks/>
                  </p:cNvSpPr>
                  <p:nvPr/>
                </p:nvSpPr>
                <p:spPr bwMode="auto">
                  <a:xfrm>
                    <a:off x="2030" y="2740"/>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6" name="Freeform 392"/>
                  <p:cNvSpPr>
                    <a:spLocks/>
                  </p:cNvSpPr>
                  <p:nvPr/>
                </p:nvSpPr>
                <p:spPr bwMode="auto">
                  <a:xfrm>
                    <a:off x="2030" y="2722"/>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7" name="Freeform 393"/>
                  <p:cNvSpPr>
                    <a:spLocks/>
                  </p:cNvSpPr>
                  <p:nvPr/>
                </p:nvSpPr>
                <p:spPr bwMode="auto">
                  <a:xfrm>
                    <a:off x="2030" y="2710"/>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8" name="Freeform 394"/>
                  <p:cNvSpPr>
                    <a:spLocks/>
                  </p:cNvSpPr>
                  <p:nvPr/>
                </p:nvSpPr>
                <p:spPr bwMode="auto">
                  <a:xfrm>
                    <a:off x="2030" y="2698"/>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39" name="Freeform 395"/>
                  <p:cNvSpPr>
                    <a:spLocks/>
                  </p:cNvSpPr>
                  <p:nvPr/>
                </p:nvSpPr>
                <p:spPr bwMode="auto">
                  <a:xfrm>
                    <a:off x="2030" y="2686"/>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sp>
            <p:nvSpPr>
              <p:cNvPr id="42109" name="Freeform 396"/>
              <p:cNvSpPr>
                <a:spLocks/>
              </p:cNvSpPr>
              <p:nvPr/>
            </p:nvSpPr>
            <p:spPr bwMode="auto">
              <a:xfrm>
                <a:off x="1952" y="2866"/>
                <a:ext cx="6" cy="30"/>
              </a:xfrm>
              <a:custGeom>
                <a:avLst/>
                <a:gdLst>
                  <a:gd name="T0" fmla="*/ 6 w 6"/>
                  <a:gd name="T1" fmla="*/ 0 h 30"/>
                  <a:gd name="T2" fmla="*/ 6 w 6"/>
                  <a:gd name="T3" fmla="*/ 30 h 30"/>
                  <a:gd name="T4" fmla="*/ 0 w 6"/>
                  <a:gd name="T5" fmla="*/ 30 h 30"/>
                  <a:gd name="T6" fmla="*/ 0 w 6"/>
                  <a:gd name="T7" fmla="*/ 6 h 30"/>
                  <a:gd name="T8" fmla="*/ 6 w 6"/>
                  <a:gd name="T9" fmla="*/ 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6" y="0"/>
                    </a:moveTo>
                    <a:lnTo>
                      <a:pt x="6" y="30"/>
                    </a:lnTo>
                    <a:lnTo>
                      <a:pt x="0" y="30"/>
                    </a:lnTo>
                    <a:lnTo>
                      <a:pt x="0" y="6"/>
                    </a:lnTo>
                    <a:lnTo>
                      <a:pt x="6"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110" name="Group 397"/>
              <p:cNvGrpSpPr>
                <a:grpSpLocks/>
              </p:cNvGrpSpPr>
              <p:nvPr/>
            </p:nvGrpSpPr>
            <p:grpSpPr bwMode="auto">
              <a:xfrm>
                <a:off x="1964" y="2872"/>
                <a:ext cx="78" cy="24"/>
                <a:chOff x="1964" y="2872"/>
                <a:chExt cx="78" cy="24"/>
              </a:xfrm>
            </p:grpSpPr>
            <p:sp>
              <p:nvSpPr>
                <p:cNvPr id="42111" name="Rectangle 398"/>
                <p:cNvSpPr>
                  <a:spLocks noChangeArrowheads="1"/>
                </p:cNvSpPr>
                <p:nvPr/>
              </p:nvSpPr>
              <p:spPr bwMode="auto">
                <a:xfrm>
                  <a:off x="2030"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12" name="Rectangle 399"/>
                <p:cNvSpPr>
                  <a:spLocks noChangeArrowheads="1"/>
                </p:cNvSpPr>
                <p:nvPr/>
              </p:nvSpPr>
              <p:spPr bwMode="auto">
                <a:xfrm>
                  <a:off x="2024"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13" name="Rectangle 400"/>
                <p:cNvSpPr>
                  <a:spLocks noChangeArrowheads="1"/>
                </p:cNvSpPr>
                <p:nvPr/>
              </p:nvSpPr>
              <p:spPr bwMode="auto">
                <a:xfrm>
                  <a:off x="2018"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14" name="Rectangle 401"/>
                <p:cNvSpPr>
                  <a:spLocks noChangeArrowheads="1"/>
                </p:cNvSpPr>
                <p:nvPr/>
              </p:nvSpPr>
              <p:spPr bwMode="auto">
                <a:xfrm>
                  <a:off x="1988"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15" name="Rectangle 402"/>
                <p:cNvSpPr>
                  <a:spLocks noChangeArrowheads="1"/>
                </p:cNvSpPr>
                <p:nvPr/>
              </p:nvSpPr>
              <p:spPr bwMode="auto">
                <a:xfrm>
                  <a:off x="1982"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16" name="Rectangle 403"/>
                <p:cNvSpPr>
                  <a:spLocks noChangeArrowheads="1"/>
                </p:cNvSpPr>
                <p:nvPr/>
              </p:nvSpPr>
              <p:spPr bwMode="auto">
                <a:xfrm>
                  <a:off x="1976"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17" name="Rectangle 404"/>
                <p:cNvSpPr>
                  <a:spLocks noChangeArrowheads="1"/>
                </p:cNvSpPr>
                <p:nvPr/>
              </p:nvSpPr>
              <p:spPr bwMode="auto">
                <a:xfrm>
                  <a:off x="1970"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18" name="Rectangle 405"/>
                <p:cNvSpPr>
                  <a:spLocks noChangeArrowheads="1"/>
                </p:cNvSpPr>
                <p:nvPr/>
              </p:nvSpPr>
              <p:spPr bwMode="auto">
                <a:xfrm>
                  <a:off x="1964"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19" name="Rectangle 406"/>
                <p:cNvSpPr>
                  <a:spLocks noChangeArrowheads="1"/>
                </p:cNvSpPr>
                <p:nvPr/>
              </p:nvSpPr>
              <p:spPr bwMode="auto">
                <a:xfrm>
                  <a:off x="2006" y="2872"/>
                  <a:ext cx="12"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20" name="Rectangle 407"/>
                <p:cNvSpPr>
                  <a:spLocks noChangeArrowheads="1"/>
                </p:cNvSpPr>
                <p:nvPr/>
              </p:nvSpPr>
              <p:spPr bwMode="auto">
                <a:xfrm>
                  <a:off x="2000"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21" name="Rectangle 408"/>
                <p:cNvSpPr>
                  <a:spLocks noChangeArrowheads="1"/>
                </p:cNvSpPr>
                <p:nvPr/>
              </p:nvSpPr>
              <p:spPr bwMode="auto">
                <a:xfrm>
                  <a:off x="1994"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22" name="Rectangle 409"/>
                <p:cNvSpPr>
                  <a:spLocks noChangeArrowheads="1"/>
                </p:cNvSpPr>
                <p:nvPr/>
              </p:nvSpPr>
              <p:spPr bwMode="auto">
                <a:xfrm>
                  <a:off x="2036" y="2878"/>
                  <a:ext cx="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23" name="Rectangle 410"/>
                <p:cNvSpPr>
                  <a:spLocks noChangeArrowheads="1"/>
                </p:cNvSpPr>
                <p:nvPr/>
              </p:nvSpPr>
              <p:spPr bwMode="auto">
                <a:xfrm>
                  <a:off x="2036" y="287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grpSp>
        </p:grpSp>
        <p:sp>
          <p:nvSpPr>
            <p:cNvPr id="42100" name="Freeform 411"/>
            <p:cNvSpPr>
              <a:spLocks/>
            </p:cNvSpPr>
            <p:nvPr/>
          </p:nvSpPr>
          <p:spPr bwMode="auto">
            <a:xfrm>
              <a:off x="1964" y="2890"/>
              <a:ext cx="294" cy="30"/>
            </a:xfrm>
            <a:custGeom>
              <a:avLst/>
              <a:gdLst>
                <a:gd name="T0" fmla="*/ 0 w 294"/>
                <a:gd name="T1" fmla="*/ 6 h 30"/>
                <a:gd name="T2" fmla="*/ 102 w 294"/>
                <a:gd name="T3" fmla="*/ 6 h 30"/>
                <a:gd name="T4" fmla="*/ 276 w 294"/>
                <a:gd name="T5" fmla="*/ 0 h 30"/>
                <a:gd name="T6" fmla="*/ 294 w 294"/>
                <a:gd name="T7" fmla="*/ 30 h 30"/>
                <a:gd name="T8" fmla="*/ 276 w 294"/>
                <a:gd name="T9" fmla="*/ 30 h 30"/>
                <a:gd name="T10" fmla="*/ 258 w 294"/>
                <a:gd name="T11" fmla="*/ 12 h 30"/>
                <a:gd name="T12" fmla="*/ 102 w 294"/>
                <a:gd name="T13" fmla="*/ 18 h 30"/>
                <a:gd name="T14" fmla="*/ 6 w 294"/>
                <a:gd name="T15" fmla="*/ 18 h 30"/>
                <a:gd name="T16" fmla="*/ 0 w 294"/>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4"/>
                <a:gd name="T28" fmla="*/ 0 h 30"/>
                <a:gd name="T29" fmla="*/ 294 w 29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4" h="30">
                  <a:moveTo>
                    <a:pt x="0" y="6"/>
                  </a:moveTo>
                  <a:lnTo>
                    <a:pt x="102" y="6"/>
                  </a:lnTo>
                  <a:lnTo>
                    <a:pt x="276" y="0"/>
                  </a:lnTo>
                  <a:lnTo>
                    <a:pt x="294" y="30"/>
                  </a:lnTo>
                  <a:lnTo>
                    <a:pt x="276" y="30"/>
                  </a:lnTo>
                  <a:lnTo>
                    <a:pt x="258" y="12"/>
                  </a:lnTo>
                  <a:lnTo>
                    <a:pt x="102" y="18"/>
                  </a:lnTo>
                  <a:lnTo>
                    <a:pt x="6" y="18"/>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101" name="Group 412"/>
            <p:cNvGrpSpPr>
              <a:grpSpLocks/>
            </p:cNvGrpSpPr>
            <p:nvPr/>
          </p:nvGrpSpPr>
          <p:grpSpPr bwMode="auto">
            <a:xfrm>
              <a:off x="2168" y="2866"/>
              <a:ext cx="96" cy="30"/>
              <a:chOff x="2168" y="2866"/>
              <a:chExt cx="96" cy="30"/>
            </a:xfrm>
          </p:grpSpPr>
          <p:sp>
            <p:nvSpPr>
              <p:cNvPr id="42102" name="Rectangle 413"/>
              <p:cNvSpPr>
                <a:spLocks noChangeArrowheads="1"/>
              </p:cNvSpPr>
              <p:nvPr/>
            </p:nvSpPr>
            <p:spPr bwMode="auto">
              <a:xfrm>
                <a:off x="2228" y="2872"/>
                <a:ext cx="6" cy="24"/>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103" name="Freeform 414"/>
              <p:cNvSpPr>
                <a:spLocks/>
              </p:cNvSpPr>
              <p:nvPr/>
            </p:nvSpPr>
            <p:spPr bwMode="auto">
              <a:xfrm>
                <a:off x="2228" y="2872"/>
                <a:ext cx="6" cy="18"/>
              </a:xfrm>
              <a:custGeom>
                <a:avLst/>
                <a:gdLst>
                  <a:gd name="T0" fmla="*/ 6 w 6"/>
                  <a:gd name="T1" fmla="*/ 0 h 18"/>
                  <a:gd name="T2" fmla="*/ 6 w 6"/>
                  <a:gd name="T3" fmla="*/ 6 h 18"/>
                  <a:gd name="T4" fmla="*/ 6 w 6"/>
                  <a:gd name="T5" fmla="*/ 6 h 18"/>
                  <a:gd name="T6" fmla="*/ 0 w 6"/>
                  <a:gd name="T7" fmla="*/ 18 h 18"/>
                  <a:gd name="T8" fmla="*/ 0 w 6"/>
                  <a:gd name="T9" fmla="*/ 0 h 18"/>
                  <a:gd name="T10" fmla="*/ 6 w 6"/>
                  <a:gd name="T11" fmla="*/ 0 h 18"/>
                  <a:gd name="T12" fmla="*/ 0 60000 65536"/>
                  <a:gd name="T13" fmla="*/ 0 60000 65536"/>
                  <a:gd name="T14" fmla="*/ 0 60000 65536"/>
                  <a:gd name="T15" fmla="*/ 0 60000 65536"/>
                  <a:gd name="T16" fmla="*/ 0 60000 65536"/>
                  <a:gd name="T17" fmla="*/ 0 60000 65536"/>
                  <a:gd name="T18" fmla="*/ 0 w 6"/>
                  <a:gd name="T19" fmla="*/ 0 h 18"/>
                  <a:gd name="T20" fmla="*/ 6 w 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 h="18">
                    <a:moveTo>
                      <a:pt x="6" y="0"/>
                    </a:moveTo>
                    <a:lnTo>
                      <a:pt x="6" y="6"/>
                    </a:lnTo>
                    <a:lnTo>
                      <a:pt x="0" y="18"/>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04" name="Freeform 415"/>
              <p:cNvSpPr>
                <a:spLocks/>
              </p:cNvSpPr>
              <p:nvPr/>
            </p:nvSpPr>
            <p:spPr bwMode="auto">
              <a:xfrm>
                <a:off x="2168" y="2866"/>
                <a:ext cx="96" cy="6"/>
              </a:xfrm>
              <a:custGeom>
                <a:avLst/>
                <a:gdLst>
                  <a:gd name="T0" fmla="*/ 0 w 96"/>
                  <a:gd name="T1" fmla="*/ 0 h 6"/>
                  <a:gd name="T2" fmla="*/ 54 w 96"/>
                  <a:gd name="T3" fmla="*/ 0 h 6"/>
                  <a:gd name="T4" fmla="*/ 96 w 96"/>
                  <a:gd name="T5" fmla="*/ 6 h 6"/>
                  <a:gd name="T6" fmla="*/ 96 w 96"/>
                  <a:gd name="T7" fmla="*/ 6 h 6"/>
                  <a:gd name="T8" fmla="*/ 48 w 96"/>
                  <a:gd name="T9" fmla="*/ 6 h 6"/>
                  <a:gd name="T10" fmla="*/ 0 w 96"/>
                  <a:gd name="T11" fmla="*/ 6 h 6"/>
                  <a:gd name="T12" fmla="*/ 0 w 96"/>
                  <a:gd name="T13" fmla="*/ 0 h 6"/>
                  <a:gd name="T14" fmla="*/ 0 60000 65536"/>
                  <a:gd name="T15" fmla="*/ 0 60000 65536"/>
                  <a:gd name="T16" fmla="*/ 0 60000 65536"/>
                  <a:gd name="T17" fmla="*/ 0 60000 65536"/>
                  <a:gd name="T18" fmla="*/ 0 60000 65536"/>
                  <a:gd name="T19" fmla="*/ 0 60000 65536"/>
                  <a:gd name="T20" fmla="*/ 0 60000 65536"/>
                  <a:gd name="T21" fmla="*/ 0 w 96"/>
                  <a:gd name="T22" fmla="*/ 0 h 6"/>
                  <a:gd name="T23" fmla="*/ 96 w 9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
                    <a:moveTo>
                      <a:pt x="0" y="0"/>
                    </a:moveTo>
                    <a:lnTo>
                      <a:pt x="54" y="0"/>
                    </a:lnTo>
                    <a:lnTo>
                      <a:pt x="96" y="6"/>
                    </a:lnTo>
                    <a:lnTo>
                      <a:pt x="48" y="6"/>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105" name="Freeform 416"/>
              <p:cNvSpPr>
                <a:spLocks/>
              </p:cNvSpPr>
              <p:nvPr/>
            </p:nvSpPr>
            <p:spPr bwMode="auto">
              <a:xfrm>
                <a:off x="2222" y="2866"/>
                <a:ext cx="42" cy="12"/>
              </a:xfrm>
              <a:custGeom>
                <a:avLst/>
                <a:gdLst>
                  <a:gd name="T0" fmla="*/ 0 w 42"/>
                  <a:gd name="T1" fmla="*/ 0 h 12"/>
                  <a:gd name="T2" fmla="*/ 0 w 42"/>
                  <a:gd name="T3" fmla="*/ 12 h 12"/>
                  <a:gd name="T4" fmla="*/ 42 w 42"/>
                  <a:gd name="T5" fmla="*/ 12 h 12"/>
                  <a:gd name="T6" fmla="*/ 42 w 42"/>
                  <a:gd name="T7" fmla="*/ 6 h 12"/>
                  <a:gd name="T8" fmla="*/ 0 w 42"/>
                  <a:gd name="T9" fmla="*/ 0 h 12"/>
                  <a:gd name="T10" fmla="*/ 0 60000 65536"/>
                  <a:gd name="T11" fmla="*/ 0 60000 65536"/>
                  <a:gd name="T12" fmla="*/ 0 60000 65536"/>
                  <a:gd name="T13" fmla="*/ 0 60000 65536"/>
                  <a:gd name="T14" fmla="*/ 0 60000 65536"/>
                  <a:gd name="T15" fmla="*/ 0 w 42"/>
                  <a:gd name="T16" fmla="*/ 0 h 12"/>
                  <a:gd name="T17" fmla="*/ 42 w 42"/>
                  <a:gd name="T18" fmla="*/ 12 h 12"/>
                </a:gdLst>
                <a:ahLst/>
                <a:cxnLst>
                  <a:cxn ang="T10">
                    <a:pos x="T0" y="T1"/>
                  </a:cxn>
                  <a:cxn ang="T11">
                    <a:pos x="T2" y="T3"/>
                  </a:cxn>
                  <a:cxn ang="T12">
                    <a:pos x="T4" y="T5"/>
                  </a:cxn>
                  <a:cxn ang="T13">
                    <a:pos x="T6" y="T7"/>
                  </a:cxn>
                  <a:cxn ang="T14">
                    <a:pos x="T8" y="T9"/>
                  </a:cxn>
                </a:cxnLst>
                <a:rect l="T15" t="T16" r="T17" b="T18"/>
                <a:pathLst>
                  <a:path w="42" h="12">
                    <a:moveTo>
                      <a:pt x="0" y="0"/>
                    </a:moveTo>
                    <a:lnTo>
                      <a:pt x="0" y="12"/>
                    </a:lnTo>
                    <a:lnTo>
                      <a:pt x="42" y="12"/>
                    </a:lnTo>
                    <a:lnTo>
                      <a:pt x="42" y="6"/>
                    </a:lnTo>
                    <a:lnTo>
                      <a:pt x="0"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pic>
        <p:nvPicPr>
          <p:cNvPr id="41997" name="Picture 417" descr="DESK0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5257800"/>
            <a:ext cx="1157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418" descr="HOSPIT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3581400"/>
            <a:ext cx="15240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419" descr="COMML0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4953000"/>
            <a:ext cx="14271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Oval 420"/>
          <p:cNvSpPr>
            <a:spLocks noChangeArrowheads="1"/>
          </p:cNvSpPr>
          <p:nvPr/>
        </p:nvSpPr>
        <p:spPr bwMode="auto">
          <a:xfrm>
            <a:off x="3276600" y="3113088"/>
            <a:ext cx="2817813" cy="1524000"/>
          </a:xfrm>
          <a:prstGeom prst="ellipse">
            <a:avLst/>
          </a:prstGeom>
          <a:gradFill rotWithShape="0">
            <a:gsLst>
              <a:gs pos="0">
                <a:srgbClr val="FFFFCC"/>
              </a:gs>
              <a:gs pos="100000">
                <a:srgbClr val="FFFFFF"/>
              </a:gs>
            </a:gsLst>
            <a:lin ang="5400000" scaled="1"/>
          </a:gradFill>
          <a:ln w="25400">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2000" b="1" dirty="0">
                <a:solidFill>
                  <a:schemeClr val="accent2"/>
                </a:solidFill>
                <a:ea typeface="標楷體" pitchFamily="65" charset="-120"/>
              </a:rPr>
              <a:t>National Data </a:t>
            </a:r>
          </a:p>
          <a:p>
            <a:pPr algn="ctr" eaLnBrk="1" hangingPunct="1">
              <a:spcBef>
                <a:spcPct val="0"/>
              </a:spcBef>
              <a:buFontTx/>
              <a:buNone/>
            </a:pPr>
            <a:r>
              <a:rPr lang="en-US" altLang="zh-TW" sz="2000" b="1" dirty="0">
                <a:solidFill>
                  <a:schemeClr val="accent2"/>
                </a:solidFill>
                <a:ea typeface="標楷體" pitchFamily="65" charset="-120"/>
              </a:rPr>
              <a:t>Data Center</a:t>
            </a:r>
          </a:p>
        </p:txBody>
      </p:sp>
      <p:grpSp>
        <p:nvGrpSpPr>
          <p:cNvPr id="42001" name="Group 421"/>
          <p:cNvGrpSpPr>
            <a:grpSpLocks/>
          </p:cNvGrpSpPr>
          <p:nvPr/>
        </p:nvGrpSpPr>
        <p:grpSpPr bwMode="auto">
          <a:xfrm>
            <a:off x="1219200" y="3048000"/>
            <a:ext cx="838200" cy="581025"/>
            <a:chOff x="3610" y="2229"/>
            <a:chExt cx="318" cy="318"/>
          </a:xfrm>
        </p:grpSpPr>
        <p:grpSp>
          <p:nvGrpSpPr>
            <p:cNvPr id="42020" name="Group 422"/>
            <p:cNvGrpSpPr>
              <a:grpSpLocks/>
            </p:cNvGrpSpPr>
            <p:nvPr/>
          </p:nvGrpSpPr>
          <p:grpSpPr bwMode="auto">
            <a:xfrm>
              <a:off x="3610" y="2229"/>
              <a:ext cx="198" cy="306"/>
              <a:chOff x="3610" y="2229"/>
              <a:chExt cx="198" cy="306"/>
            </a:xfrm>
          </p:grpSpPr>
          <p:sp>
            <p:nvSpPr>
              <p:cNvPr id="42054" name="Freeform 423"/>
              <p:cNvSpPr>
                <a:spLocks/>
              </p:cNvSpPr>
              <p:nvPr/>
            </p:nvSpPr>
            <p:spPr bwMode="auto">
              <a:xfrm>
                <a:off x="3712" y="2229"/>
                <a:ext cx="72" cy="276"/>
              </a:xfrm>
              <a:custGeom>
                <a:avLst/>
                <a:gdLst>
                  <a:gd name="T0" fmla="*/ 12 w 72"/>
                  <a:gd name="T1" fmla="*/ 0 h 276"/>
                  <a:gd name="T2" fmla="*/ 66 w 72"/>
                  <a:gd name="T3" fmla="*/ 18 h 276"/>
                  <a:gd name="T4" fmla="*/ 72 w 72"/>
                  <a:gd name="T5" fmla="*/ 276 h 276"/>
                  <a:gd name="T6" fmla="*/ 0 w 72"/>
                  <a:gd name="T7" fmla="*/ 276 h 276"/>
                  <a:gd name="T8" fmla="*/ 12 w 72"/>
                  <a:gd name="T9" fmla="*/ 0 h 276"/>
                  <a:gd name="T10" fmla="*/ 0 60000 65536"/>
                  <a:gd name="T11" fmla="*/ 0 60000 65536"/>
                  <a:gd name="T12" fmla="*/ 0 60000 65536"/>
                  <a:gd name="T13" fmla="*/ 0 60000 65536"/>
                  <a:gd name="T14" fmla="*/ 0 60000 65536"/>
                  <a:gd name="T15" fmla="*/ 0 w 72"/>
                  <a:gd name="T16" fmla="*/ 0 h 276"/>
                  <a:gd name="T17" fmla="*/ 72 w 72"/>
                  <a:gd name="T18" fmla="*/ 276 h 276"/>
                </a:gdLst>
                <a:ahLst/>
                <a:cxnLst>
                  <a:cxn ang="T10">
                    <a:pos x="T0" y="T1"/>
                  </a:cxn>
                  <a:cxn ang="T11">
                    <a:pos x="T2" y="T3"/>
                  </a:cxn>
                  <a:cxn ang="T12">
                    <a:pos x="T4" y="T5"/>
                  </a:cxn>
                  <a:cxn ang="T13">
                    <a:pos x="T6" y="T7"/>
                  </a:cxn>
                  <a:cxn ang="T14">
                    <a:pos x="T8" y="T9"/>
                  </a:cxn>
                </a:cxnLst>
                <a:rect l="T15" t="T16" r="T17" b="T18"/>
                <a:pathLst>
                  <a:path w="72" h="276">
                    <a:moveTo>
                      <a:pt x="12" y="0"/>
                    </a:moveTo>
                    <a:lnTo>
                      <a:pt x="66" y="18"/>
                    </a:lnTo>
                    <a:lnTo>
                      <a:pt x="72" y="276"/>
                    </a:lnTo>
                    <a:lnTo>
                      <a:pt x="0" y="276"/>
                    </a:lnTo>
                    <a:lnTo>
                      <a:pt x="12"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55" name="Freeform 424"/>
              <p:cNvSpPr>
                <a:spLocks/>
              </p:cNvSpPr>
              <p:nvPr/>
            </p:nvSpPr>
            <p:spPr bwMode="auto">
              <a:xfrm>
                <a:off x="3640" y="2499"/>
                <a:ext cx="36" cy="18"/>
              </a:xfrm>
              <a:custGeom>
                <a:avLst/>
                <a:gdLst>
                  <a:gd name="T0" fmla="*/ 0 w 36"/>
                  <a:gd name="T1" fmla="*/ 0 h 18"/>
                  <a:gd name="T2" fmla="*/ 0 w 36"/>
                  <a:gd name="T3" fmla="*/ 18 h 18"/>
                  <a:gd name="T4" fmla="*/ 36 w 36"/>
                  <a:gd name="T5" fmla="*/ 6 h 18"/>
                  <a:gd name="T6" fmla="*/ 0 w 36"/>
                  <a:gd name="T7" fmla="*/ 0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0"/>
                    </a:moveTo>
                    <a:lnTo>
                      <a:pt x="0" y="18"/>
                    </a:lnTo>
                    <a:lnTo>
                      <a:pt x="36" y="6"/>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056" name="Group 425"/>
              <p:cNvGrpSpPr>
                <a:grpSpLocks/>
              </p:cNvGrpSpPr>
              <p:nvPr/>
            </p:nvGrpSpPr>
            <p:grpSpPr bwMode="auto">
              <a:xfrm>
                <a:off x="3640" y="2229"/>
                <a:ext cx="96" cy="276"/>
                <a:chOff x="3640" y="2229"/>
                <a:chExt cx="96" cy="276"/>
              </a:xfrm>
            </p:grpSpPr>
            <p:sp>
              <p:nvSpPr>
                <p:cNvPr id="42084" name="Freeform 426"/>
                <p:cNvSpPr>
                  <a:spLocks/>
                </p:cNvSpPr>
                <p:nvPr/>
              </p:nvSpPr>
              <p:spPr bwMode="auto">
                <a:xfrm>
                  <a:off x="3640" y="2229"/>
                  <a:ext cx="96" cy="276"/>
                </a:xfrm>
                <a:custGeom>
                  <a:avLst/>
                  <a:gdLst>
                    <a:gd name="T0" fmla="*/ 96 w 96"/>
                    <a:gd name="T1" fmla="*/ 276 h 276"/>
                    <a:gd name="T2" fmla="*/ 96 w 96"/>
                    <a:gd name="T3" fmla="*/ 0 h 276"/>
                    <a:gd name="T4" fmla="*/ 0 w 96"/>
                    <a:gd name="T5" fmla="*/ 36 h 276"/>
                    <a:gd name="T6" fmla="*/ 0 w 96"/>
                    <a:gd name="T7" fmla="*/ 276 h 276"/>
                    <a:gd name="T8" fmla="*/ 96 w 96"/>
                    <a:gd name="T9" fmla="*/ 276 h 276"/>
                    <a:gd name="T10" fmla="*/ 0 60000 65536"/>
                    <a:gd name="T11" fmla="*/ 0 60000 65536"/>
                    <a:gd name="T12" fmla="*/ 0 60000 65536"/>
                    <a:gd name="T13" fmla="*/ 0 60000 65536"/>
                    <a:gd name="T14" fmla="*/ 0 60000 65536"/>
                    <a:gd name="T15" fmla="*/ 0 w 96"/>
                    <a:gd name="T16" fmla="*/ 0 h 276"/>
                    <a:gd name="T17" fmla="*/ 96 w 96"/>
                    <a:gd name="T18" fmla="*/ 276 h 276"/>
                  </a:gdLst>
                  <a:ahLst/>
                  <a:cxnLst>
                    <a:cxn ang="T10">
                      <a:pos x="T0" y="T1"/>
                    </a:cxn>
                    <a:cxn ang="T11">
                      <a:pos x="T2" y="T3"/>
                    </a:cxn>
                    <a:cxn ang="T12">
                      <a:pos x="T4" y="T5"/>
                    </a:cxn>
                    <a:cxn ang="T13">
                      <a:pos x="T6" y="T7"/>
                    </a:cxn>
                    <a:cxn ang="T14">
                      <a:pos x="T8" y="T9"/>
                    </a:cxn>
                  </a:cxnLst>
                  <a:rect l="T15" t="T16" r="T17" b="T18"/>
                  <a:pathLst>
                    <a:path w="96" h="276">
                      <a:moveTo>
                        <a:pt x="96" y="276"/>
                      </a:moveTo>
                      <a:lnTo>
                        <a:pt x="96" y="0"/>
                      </a:lnTo>
                      <a:lnTo>
                        <a:pt x="0" y="36"/>
                      </a:lnTo>
                      <a:lnTo>
                        <a:pt x="0" y="276"/>
                      </a:lnTo>
                      <a:lnTo>
                        <a:pt x="96" y="276"/>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85" name="Freeform 427"/>
                <p:cNvSpPr>
                  <a:spLocks/>
                </p:cNvSpPr>
                <p:nvPr/>
              </p:nvSpPr>
              <p:spPr bwMode="auto">
                <a:xfrm>
                  <a:off x="3640" y="2229"/>
                  <a:ext cx="96" cy="276"/>
                </a:xfrm>
                <a:custGeom>
                  <a:avLst/>
                  <a:gdLst>
                    <a:gd name="T0" fmla="*/ 96 w 96"/>
                    <a:gd name="T1" fmla="*/ 276 h 276"/>
                    <a:gd name="T2" fmla="*/ 96 w 96"/>
                    <a:gd name="T3" fmla="*/ 0 h 276"/>
                    <a:gd name="T4" fmla="*/ 0 w 96"/>
                    <a:gd name="T5" fmla="*/ 36 h 276"/>
                    <a:gd name="T6" fmla="*/ 0 w 96"/>
                    <a:gd name="T7" fmla="*/ 276 h 276"/>
                    <a:gd name="T8" fmla="*/ 96 w 96"/>
                    <a:gd name="T9" fmla="*/ 276 h 276"/>
                    <a:gd name="T10" fmla="*/ 0 60000 65536"/>
                    <a:gd name="T11" fmla="*/ 0 60000 65536"/>
                    <a:gd name="T12" fmla="*/ 0 60000 65536"/>
                    <a:gd name="T13" fmla="*/ 0 60000 65536"/>
                    <a:gd name="T14" fmla="*/ 0 60000 65536"/>
                    <a:gd name="T15" fmla="*/ 0 w 96"/>
                    <a:gd name="T16" fmla="*/ 0 h 276"/>
                    <a:gd name="T17" fmla="*/ 96 w 96"/>
                    <a:gd name="T18" fmla="*/ 276 h 276"/>
                  </a:gdLst>
                  <a:ahLst/>
                  <a:cxnLst>
                    <a:cxn ang="T10">
                      <a:pos x="T0" y="T1"/>
                    </a:cxn>
                    <a:cxn ang="T11">
                      <a:pos x="T2" y="T3"/>
                    </a:cxn>
                    <a:cxn ang="T12">
                      <a:pos x="T4" y="T5"/>
                    </a:cxn>
                    <a:cxn ang="T13">
                      <a:pos x="T6" y="T7"/>
                    </a:cxn>
                    <a:cxn ang="T14">
                      <a:pos x="T8" y="T9"/>
                    </a:cxn>
                  </a:cxnLst>
                  <a:rect l="T15" t="T16" r="T17" b="T18"/>
                  <a:pathLst>
                    <a:path w="96" h="276">
                      <a:moveTo>
                        <a:pt x="96" y="276"/>
                      </a:moveTo>
                      <a:lnTo>
                        <a:pt x="96" y="0"/>
                      </a:lnTo>
                      <a:lnTo>
                        <a:pt x="0" y="36"/>
                      </a:lnTo>
                      <a:lnTo>
                        <a:pt x="0" y="276"/>
                      </a:lnTo>
                      <a:lnTo>
                        <a:pt x="96" y="276"/>
                      </a:lnTo>
                    </a:path>
                  </a:pathLst>
                </a:custGeom>
                <a:noFill/>
                <a:ln w="9525">
                  <a:solidFill>
                    <a:srgbClr val="99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42057" name="Line 428"/>
              <p:cNvSpPr>
                <a:spLocks noChangeShapeType="1"/>
              </p:cNvSpPr>
              <p:nvPr/>
            </p:nvSpPr>
            <p:spPr bwMode="auto">
              <a:xfrm flipH="1">
                <a:off x="3676" y="2505"/>
                <a:ext cx="132" cy="1"/>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58" name="Line 429"/>
              <p:cNvSpPr>
                <a:spLocks noChangeShapeType="1"/>
              </p:cNvSpPr>
              <p:nvPr/>
            </p:nvSpPr>
            <p:spPr bwMode="auto">
              <a:xfrm flipH="1">
                <a:off x="3610" y="2505"/>
                <a:ext cx="66" cy="3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59" name="Rectangle 430"/>
              <p:cNvSpPr>
                <a:spLocks noChangeArrowheads="1"/>
              </p:cNvSpPr>
              <p:nvPr/>
            </p:nvSpPr>
            <p:spPr bwMode="auto">
              <a:xfrm>
                <a:off x="3718" y="2301"/>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60" name="Rectangle 431"/>
              <p:cNvSpPr>
                <a:spLocks noChangeArrowheads="1"/>
              </p:cNvSpPr>
              <p:nvPr/>
            </p:nvSpPr>
            <p:spPr bwMode="auto">
              <a:xfrm>
                <a:off x="3700" y="2307"/>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61" name="Freeform 432"/>
              <p:cNvSpPr>
                <a:spLocks/>
              </p:cNvSpPr>
              <p:nvPr/>
            </p:nvSpPr>
            <p:spPr bwMode="auto">
              <a:xfrm>
                <a:off x="3682" y="2307"/>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62" name="Rectangle 433"/>
              <p:cNvSpPr>
                <a:spLocks noChangeArrowheads="1"/>
              </p:cNvSpPr>
              <p:nvPr/>
            </p:nvSpPr>
            <p:spPr bwMode="auto">
              <a:xfrm>
                <a:off x="3670" y="2319"/>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63" name="Rectangle 434"/>
              <p:cNvSpPr>
                <a:spLocks noChangeArrowheads="1"/>
              </p:cNvSpPr>
              <p:nvPr/>
            </p:nvSpPr>
            <p:spPr bwMode="auto">
              <a:xfrm>
                <a:off x="3652" y="2325"/>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64" name="Freeform 435"/>
              <p:cNvSpPr>
                <a:spLocks/>
              </p:cNvSpPr>
              <p:nvPr/>
            </p:nvSpPr>
            <p:spPr bwMode="auto">
              <a:xfrm>
                <a:off x="3718" y="2349"/>
                <a:ext cx="6" cy="30"/>
              </a:xfrm>
              <a:custGeom>
                <a:avLst/>
                <a:gdLst>
                  <a:gd name="T0" fmla="*/ 0 w 6"/>
                  <a:gd name="T1" fmla="*/ 30 h 30"/>
                  <a:gd name="T2" fmla="*/ 6 w 6"/>
                  <a:gd name="T3" fmla="*/ 30 h 30"/>
                  <a:gd name="T4" fmla="*/ 6 w 6"/>
                  <a:gd name="T5" fmla="*/ 0 h 30"/>
                  <a:gd name="T6" fmla="*/ 0 w 6"/>
                  <a:gd name="T7" fmla="*/ 6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30"/>
                    </a:lnTo>
                    <a:lnTo>
                      <a:pt x="6"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65" name="Freeform 436"/>
              <p:cNvSpPr>
                <a:spLocks/>
              </p:cNvSpPr>
              <p:nvPr/>
            </p:nvSpPr>
            <p:spPr bwMode="auto">
              <a:xfrm>
                <a:off x="3700" y="2355"/>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66" name="Freeform 437"/>
              <p:cNvSpPr>
                <a:spLocks/>
              </p:cNvSpPr>
              <p:nvPr/>
            </p:nvSpPr>
            <p:spPr bwMode="auto">
              <a:xfrm>
                <a:off x="3682" y="2355"/>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67" name="Freeform 438"/>
              <p:cNvSpPr>
                <a:spLocks/>
              </p:cNvSpPr>
              <p:nvPr/>
            </p:nvSpPr>
            <p:spPr bwMode="auto">
              <a:xfrm>
                <a:off x="3670" y="2361"/>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68" name="Freeform 439"/>
              <p:cNvSpPr>
                <a:spLocks/>
              </p:cNvSpPr>
              <p:nvPr/>
            </p:nvSpPr>
            <p:spPr bwMode="auto">
              <a:xfrm>
                <a:off x="3652" y="2367"/>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69" name="Rectangle 440"/>
              <p:cNvSpPr>
                <a:spLocks noChangeArrowheads="1"/>
              </p:cNvSpPr>
              <p:nvPr/>
            </p:nvSpPr>
            <p:spPr bwMode="auto">
              <a:xfrm>
                <a:off x="3718" y="2253"/>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70" name="Rectangle 441"/>
              <p:cNvSpPr>
                <a:spLocks noChangeArrowheads="1"/>
              </p:cNvSpPr>
              <p:nvPr/>
            </p:nvSpPr>
            <p:spPr bwMode="auto">
              <a:xfrm>
                <a:off x="3700" y="2259"/>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71" name="Rectangle 442"/>
              <p:cNvSpPr>
                <a:spLocks noChangeArrowheads="1"/>
              </p:cNvSpPr>
              <p:nvPr/>
            </p:nvSpPr>
            <p:spPr bwMode="auto">
              <a:xfrm>
                <a:off x="3682" y="2265"/>
                <a:ext cx="12"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72" name="Rectangle 443"/>
              <p:cNvSpPr>
                <a:spLocks noChangeArrowheads="1"/>
              </p:cNvSpPr>
              <p:nvPr/>
            </p:nvSpPr>
            <p:spPr bwMode="auto">
              <a:xfrm>
                <a:off x="3670" y="2271"/>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73" name="Rectangle 444"/>
              <p:cNvSpPr>
                <a:spLocks noChangeArrowheads="1"/>
              </p:cNvSpPr>
              <p:nvPr/>
            </p:nvSpPr>
            <p:spPr bwMode="auto">
              <a:xfrm>
                <a:off x="3652" y="2277"/>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74" name="Freeform 445"/>
              <p:cNvSpPr>
                <a:spLocks/>
              </p:cNvSpPr>
              <p:nvPr/>
            </p:nvSpPr>
            <p:spPr bwMode="auto">
              <a:xfrm>
                <a:off x="3718" y="2397"/>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75" name="Rectangle 446"/>
              <p:cNvSpPr>
                <a:spLocks noChangeArrowheads="1"/>
              </p:cNvSpPr>
              <p:nvPr/>
            </p:nvSpPr>
            <p:spPr bwMode="auto">
              <a:xfrm>
                <a:off x="3700" y="2403"/>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76" name="Freeform 447"/>
              <p:cNvSpPr>
                <a:spLocks/>
              </p:cNvSpPr>
              <p:nvPr/>
            </p:nvSpPr>
            <p:spPr bwMode="auto">
              <a:xfrm>
                <a:off x="3682" y="2403"/>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77" name="Freeform 448"/>
              <p:cNvSpPr>
                <a:spLocks/>
              </p:cNvSpPr>
              <p:nvPr/>
            </p:nvSpPr>
            <p:spPr bwMode="auto">
              <a:xfrm>
                <a:off x="3670" y="2409"/>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78" name="Rectangle 449"/>
              <p:cNvSpPr>
                <a:spLocks noChangeArrowheads="1"/>
              </p:cNvSpPr>
              <p:nvPr/>
            </p:nvSpPr>
            <p:spPr bwMode="auto">
              <a:xfrm>
                <a:off x="3652" y="2415"/>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79" name="Freeform 450"/>
              <p:cNvSpPr>
                <a:spLocks/>
              </p:cNvSpPr>
              <p:nvPr/>
            </p:nvSpPr>
            <p:spPr bwMode="auto">
              <a:xfrm>
                <a:off x="3718" y="2451"/>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80" name="Rectangle 451"/>
              <p:cNvSpPr>
                <a:spLocks noChangeArrowheads="1"/>
              </p:cNvSpPr>
              <p:nvPr/>
            </p:nvSpPr>
            <p:spPr bwMode="auto">
              <a:xfrm>
                <a:off x="3700" y="2457"/>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81" name="Freeform 452"/>
              <p:cNvSpPr>
                <a:spLocks/>
              </p:cNvSpPr>
              <p:nvPr/>
            </p:nvSpPr>
            <p:spPr bwMode="auto">
              <a:xfrm>
                <a:off x="3682" y="2457"/>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82" name="Freeform 453"/>
              <p:cNvSpPr>
                <a:spLocks/>
              </p:cNvSpPr>
              <p:nvPr/>
            </p:nvSpPr>
            <p:spPr bwMode="auto">
              <a:xfrm>
                <a:off x="3670" y="2463"/>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83" name="Rectangle 454"/>
              <p:cNvSpPr>
                <a:spLocks noChangeArrowheads="1"/>
              </p:cNvSpPr>
              <p:nvPr/>
            </p:nvSpPr>
            <p:spPr bwMode="auto">
              <a:xfrm>
                <a:off x="3652" y="2469"/>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grpSp>
        <p:grpSp>
          <p:nvGrpSpPr>
            <p:cNvPr id="42021" name="Group 455"/>
            <p:cNvGrpSpPr>
              <a:grpSpLocks/>
            </p:cNvGrpSpPr>
            <p:nvPr/>
          </p:nvGrpSpPr>
          <p:grpSpPr bwMode="auto">
            <a:xfrm>
              <a:off x="3646" y="2349"/>
              <a:ext cx="282" cy="198"/>
              <a:chOff x="3646" y="2349"/>
              <a:chExt cx="282" cy="198"/>
            </a:xfrm>
          </p:grpSpPr>
          <p:sp>
            <p:nvSpPr>
              <p:cNvPr id="42022" name="Freeform 456"/>
              <p:cNvSpPr>
                <a:spLocks/>
              </p:cNvSpPr>
              <p:nvPr/>
            </p:nvSpPr>
            <p:spPr bwMode="auto">
              <a:xfrm>
                <a:off x="3790" y="2349"/>
                <a:ext cx="96" cy="180"/>
              </a:xfrm>
              <a:custGeom>
                <a:avLst/>
                <a:gdLst>
                  <a:gd name="T0" fmla="*/ 18 w 96"/>
                  <a:gd name="T1" fmla="*/ 0 h 180"/>
                  <a:gd name="T2" fmla="*/ 96 w 96"/>
                  <a:gd name="T3" fmla="*/ 6 h 180"/>
                  <a:gd name="T4" fmla="*/ 96 w 96"/>
                  <a:gd name="T5" fmla="*/ 180 h 180"/>
                  <a:gd name="T6" fmla="*/ 0 w 96"/>
                  <a:gd name="T7" fmla="*/ 180 h 180"/>
                  <a:gd name="T8" fmla="*/ 18 w 96"/>
                  <a:gd name="T9" fmla="*/ 0 h 180"/>
                  <a:gd name="T10" fmla="*/ 0 60000 65536"/>
                  <a:gd name="T11" fmla="*/ 0 60000 65536"/>
                  <a:gd name="T12" fmla="*/ 0 60000 65536"/>
                  <a:gd name="T13" fmla="*/ 0 60000 65536"/>
                  <a:gd name="T14" fmla="*/ 0 60000 65536"/>
                  <a:gd name="T15" fmla="*/ 0 w 96"/>
                  <a:gd name="T16" fmla="*/ 0 h 180"/>
                  <a:gd name="T17" fmla="*/ 96 w 96"/>
                  <a:gd name="T18" fmla="*/ 180 h 180"/>
                </a:gdLst>
                <a:ahLst/>
                <a:cxnLst>
                  <a:cxn ang="T10">
                    <a:pos x="T0" y="T1"/>
                  </a:cxn>
                  <a:cxn ang="T11">
                    <a:pos x="T2" y="T3"/>
                  </a:cxn>
                  <a:cxn ang="T12">
                    <a:pos x="T4" y="T5"/>
                  </a:cxn>
                  <a:cxn ang="T13">
                    <a:pos x="T6" y="T7"/>
                  </a:cxn>
                  <a:cxn ang="T14">
                    <a:pos x="T8" y="T9"/>
                  </a:cxn>
                </a:cxnLst>
                <a:rect l="T15" t="T16" r="T17" b="T18"/>
                <a:pathLst>
                  <a:path w="96" h="180">
                    <a:moveTo>
                      <a:pt x="18" y="0"/>
                    </a:moveTo>
                    <a:lnTo>
                      <a:pt x="96" y="6"/>
                    </a:lnTo>
                    <a:lnTo>
                      <a:pt x="96" y="180"/>
                    </a:lnTo>
                    <a:lnTo>
                      <a:pt x="0" y="180"/>
                    </a:lnTo>
                    <a:lnTo>
                      <a:pt x="18"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23" name="Freeform 457"/>
              <p:cNvSpPr>
                <a:spLocks/>
              </p:cNvSpPr>
              <p:nvPr/>
            </p:nvSpPr>
            <p:spPr bwMode="auto">
              <a:xfrm>
                <a:off x="3694" y="2523"/>
                <a:ext cx="48" cy="18"/>
              </a:xfrm>
              <a:custGeom>
                <a:avLst/>
                <a:gdLst>
                  <a:gd name="T0" fmla="*/ 0 w 48"/>
                  <a:gd name="T1" fmla="*/ 0 h 18"/>
                  <a:gd name="T2" fmla="*/ 0 w 48"/>
                  <a:gd name="T3" fmla="*/ 18 h 18"/>
                  <a:gd name="T4" fmla="*/ 48 w 48"/>
                  <a:gd name="T5" fmla="*/ 6 h 18"/>
                  <a:gd name="T6" fmla="*/ 0 w 48"/>
                  <a:gd name="T7" fmla="*/ 0 h 18"/>
                  <a:gd name="T8" fmla="*/ 0 60000 65536"/>
                  <a:gd name="T9" fmla="*/ 0 60000 65536"/>
                  <a:gd name="T10" fmla="*/ 0 60000 65536"/>
                  <a:gd name="T11" fmla="*/ 0 60000 65536"/>
                  <a:gd name="T12" fmla="*/ 0 w 48"/>
                  <a:gd name="T13" fmla="*/ 0 h 18"/>
                  <a:gd name="T14" fmla="*/ 48 w 48"/>
                  <a:gd name="T15" fmla="*/ 18 h 18"/>
                </a:gdLst>
                <a:ahLst/>
                <a:cxnLst>
                  <a:cxn ang="T8">
                    <a:pos x="T0" y="T1"/>
                  </a:cxn>
                  <a:cxn ang="T9">
                    <a:pos x="T2" y="T3"/>
                  </a:cxn>
                  <a:cxn ang="T10">
                    <a:pos x="T4" y="T5"/>
                  </a:cxn>
                  <a:cxn ang="T11">
                    <a:pos x="T6" y="T7"/>
                  </a:cxn>
                </a:cxnLst>
                <a:rect l="T12" t="T13" r="T14" b="T15"/>
                <a:pathLst>
                  <a:path w="48" h="18">
                    <a:moveTo>
                      <a:pt x="0" y="0"/>
                    </a:moveTo>
                    <a:lnTo>
                      <a:pt x="0" y="18"/>
                    </a:lnTo>
                    <a:lnTo>
                      <a:pt x="48" y="6"/>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2024" name="Group 458"/>
              <p:cNvGrpSpPr>
                <a:grpSpLocks/>
              </p:cNvGrpSpPr>
              <p:nvPr/>
            </p:nvGrpSpPr>
            <p:grpSpPr bwMode="auto">
              <a:xfrm>
                <a:off x="3694" y="2349"/>
                <a:ext cx="126" cy="180"/>
                <a:chOff x="3694" y="2349"/>
                <a:chExt cx="126" cy="180"/>
              </a:xfrm>
            </p:grpSpPr>
            <p:sp>
              <p:nvSpPr>
                <p:cNvPr id="42052" name="Freeform 459"/>
                <p:cNvSpPr>
                  <a:spLocks/>
                </p:cNvSpPr>
                <p:nvPr/>
              </p:nvSpPr>
              <p:spPr bwMode="auto">
                <a:xfrm>
                  <a:off x="3694" y="2349"/>
                  <a:ext cx="126" cy="180"/>
                </a:xfrm>
                <a:custGeom>
                  <a:avLst/>
                  <a:gdLst>
                    <a:gd name="T0" fmla="*/ 126 w 126"/>
                    <a:gd name="T1" fmla="*/ 180 h 180"/>
                    <a:gd name="T2" fmla="*/ 126 w 126"/>
                    <a:gd name="T3" fmla="*/ 0 h 180"/>
                    <a:gd name="T4" fmla="*/ 0 w 126"/>
                    <a:gd name="T5" fmla="*/ 18 h 180"/>
                    <a:gd name="T6" fmla="*/ 0 w 126"/>
                    <a:gd name="T7" fmla="*/ 180 h 180"/>
                    <a:gd name="T8" fmla="*/ 126 w 126"/>
                    <a:gd name="T9" fmla="*/ 180 h 180"/>
                    <a:gd name="T10" fmla="*/ 0 60000 65536"/>
                    <a:gd name="T11" fmla="*/ 0 60000 65536"/>
                    <a:gd name="T12" fmla="*/ 0 60000 65536"/>
                    <a:gd name="T13" fmla="*/ 0 60000 65536"/>
                    <a:gd name="T14" fmla="*/ 0 60000 65536"/>
                    <a:gd name="T15" fmla="*/ 0 w 126"/>
                    <a:gd name="T16" fmla="*/ 0 h 180"/>
                    <a:gd name="T17" fmla="*/ 126 w 126"/>
                    <a:gd name="T18" fmla="*/ 180 h 180"/>
                  </a:gdLst>
                  <a:ahLst/>
                  <a:cxnLst>
                    <a:cxn ang="T10">
                      <a:pos x="T0" y="T1"/>
                    </a:cxn>
                    <a:cxn ang="T11">
                      <a:pos x="T2" y="T3"/>
                    </a:cxn>
                    <a:cxn ang="T12">
                      <a:pos x="T4" y="T5"/>
                    </a:cxn>
                    <a:cxn ang="T13">
                      <a:pos x="T6" y="T7"/>
                    </a:cxn>
                    <a:cxn ang="T14">
                      <a:pos x="T8" y="T9"/>
                    </a:cxn>
                  </a:cxnLst>
                  <a:rect l="T15" t="T16" r="T17" b="T18"/>
                  <a:pathLst>
                    <a:path w="126" h="180">
                      <a:moveTo>
                        <a:pt x="126" y="180"/>
                      </a:moveTo>
                      <a:lnTo>
                        <a:pt x="126" y="0"/>
                      </a:lnTo>
                      <a:lnTo>
                        <a:pt x="0" y="18"/>
                      </a:lnTo>
                      <a:lnTo>
                        <a:pt x="0" y="180"/>
                      </a:lnTo>
                      <a:lnTo>
                        <a:pt x="126" y="18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53" name="Freeform 460"/>
                <p:cNvSpPr>
                  <a:spLocks/>
                </p:cNvSpPr>
                <p:nvPr/>
              </p:nvSpPr>
              <p:spPr bwMode="auto">
                <a:xfrm>
                  <a:off x="3694" y="2349"/>
                  <a:ext cx="126" cy="180"/>
                </a:xfrm>
                <a:custGeom>
                  <a:avLst/>
                  <a:gdLst>
                    <a:gd name="T0" fmla="*/ 126 w 126"/>
                    <a:gd name="T1" fmla="*/ 180 h 180"/>
                    <a:gd name="T2" fmla="*/ 126 w 126"/>
                    <a:gd name="T3" fmla="*/ 0 h 180"/>
                    <a:gd name="T4" fmla="*/ 0 w 126"/>
                    <a:gd name="T5" fmla="*/ 18 h 180"/>
                    <a:gd name="T6" fmla="*/ 0 w 126"/>
                    <a:gd name="T7" fmla="*/ 180 h 180"/>
                    <a:gd name="T8" fmla="*/ 126 w 126"/>
                    <a:gd name="T9" fmla="*/ 180 h 180"/>
                    <a:gd name="T10" fmla="*/ 0 60000 65536"/>
                    <a:gd name="T11" fmla="*/ 0 60000 65536"/>
                    <a:gd name="T12" fmla="*/ 0 60000 65536"/>
                    <a:gd name="T13" fmla="*/ 0 60000 65536"/>
                    <a:gd name="T14" fmla="*/ 0 60000 65536"/>
                    <a:gd name="T15" fmla="*/ 0 w 126"/>
                    <a:gd name="T16" fmla="*/ 0 h 180"/>
                    <a:gd name="T17" fmla="*/ 126 w 126"/>
                    <a:gd name="T18" fmla="*/ 180 h 180"/>
                  </a:gdLst>
                  <a:ahLst/>
                  <a:cxnLst>
                    <a:cxn ang="T10">
                      <a:pos x="T0" y="T1"/>
                    </a:cxn>
                    <a:cxn ang="T11">
                      <a:pos x="T2" y="T3"/>
                    </a:cxn>
                    <a:cxn ang="T12">
                      <a:pos x="T4" y="T5"/>
                    </a:cxn>
                    <a:cxn ang="T13">
                      <a:pos x="T6" y="T7"/>
                    </a:cxn>
                    <a:cxn ang="T14">
                      <a:pos x="T8" y="T9"/>
                    </a:cxn>
                  </a:cxnLst>
                  <a:rect l="T15" t="T16" r="T17" b="T18"/>
                  <a:pathLst>
                    <a:path w="126" h="180">
                      <a:moveTo>
                        <a:pt x="126" y="180"/>
                      </a:moveTo>
                      <a:lnTo>
                        <a:pt x="126" y="0"/>
                      </a:lnTo>
                      <a:lnTo>
                        <a:pt x="0" y="18"/>
                      </a:lnTo>
                      <a:lnTo>
                        <a:pt x="0" y="180"/>
                      </a:lnTo>
                      <a:lnTo>
                        <a:pt x="126" y="180"/>
                      </a:lnTo>
                    </a:path>
                  </a:pathLst>
                </a:custGeom>
                <a:noFill/>
                <a:ln w="9525">
                  <a:solidFill>
                    <a:srgbClr val="99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42025" name="Line 461"/>
              <p:cNvSpPr>
                <a:spLocks noChangeShapeType="1"/>
              </p:cNvSpPr>
              <p:nvPr/>
            </p:nvSpPr>
            <p:spPr bwMode="auto">
              <a:xfrm flipH="1">
                <a:off x="3742" y="2529"/>
                <a:ext cx="186" cy="1"/>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26" name="Line 462"/>
              <p:cNvSpPr>
                <a:spLocks noChangeShapeType="1"/>
              </p:cNvSpPr>
              <p:nvPr/>
            </p:nvSpPr>
            <p:spPr bwMode="auto">
              <a:xfrm flipH="1">
                <a:off x="3646" y="2529"/>
                <a:ext cx="96" cy="18"/>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27" name="Freeform 463"/>
              <p:cNvSpPr>
                <a:spLocks/>
              </p:cNvSpPr>
              <p:nvPr/>
            </p:nvSpPr>
            <p:spPr bwMode="auto">
              <a:xfrm>
                <a:off x="3796" y="2391"/>
                <a:ext cx="12" cy="18"/>
              </a:xfrm>
              <a:custGeom>
                <a:avLst/>
                <a:gdLst>
                  <a:gd name="T0" fmla="*/ 0 w 12"/>
                  <a:gd name="T1" fmla="*/ 18 h 18"/>
                  <a:gd name="T2" fmla="*/ 12 w 12"/>
                  <a:gd name="T3" fmla="*/ 18 h 18"/>
                  <a:gd name="T4" fmla="*/ 12 w 12"/>
                  <a:gd name="T5" fmla="*/ 0 h 18"/>
                  <a:gd name="T6" fmla="*/ 0 w 12"/>
                  <a:gd name="T7" fmla="*/ 6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8"/>
                    </a:lnTo>
                    <a:lnTo>
                      <a:pt x="12" y="0"/>
                    </a:lnTo>
                    <a:lnTo>
                      <a:pt x="0" y="6"/>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28" name="Rectangle 464"/>
              <p:cNvSpPr>
                <a:spLocks noChangeArrowheads="1"/>
              </p:cNvSpPr>
              <p:nvPr/>
            </p:nvSpPr>
            <p:spPr bwMode="auto">
              <a:xfrm>
                <a:off x="3772" y="2397"/>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29" name="Freeform 465"/>
              <p:cNvSpPr>
                <a:spLocks/>
              </p:cNvSpPr>
              <p:nvPr/>
            </p:nvSpPr>
            <p:spPr bwMode="auto">
              <a:xfrm>
                <a:off x="3754" y="2397"/>
                <a:ext cx="6" cy="24"/>
              </a:xfrm>
              <a:custGeom>
                <a:avLst/>
                <a:gdLst>
                  <a:gd name="T0" fmla="*/ 0 w 6"/>
                  <a:gd name="T1" fmla="*/ 24 h 24"/>
                  <a:gd name="T2" fmla="*/ 6 w 6"/>
                  <a:gd name="T3" fmla="*/ 18 h 24"/>
                  <a:gd name="T4" fmla="*/ 6 w 6"/>
                  <a:gd name="T5" fmla="*/ 0 h 24"/>
                  <a:gd name="T6" fmla="*/ 0 w 6"/>
                  <a:gd name="T7" fmla="*/ 6 h 24"/>
                  <a:gd name="T8" fmla="*/ 0 w 6"/>
                  <a:gd name="T9" fmla="*/ 24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6" y="18"/>
                    </a:lnTo>
                    <a:lnTo>
                      <a:pt x="6"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30" name="Rectangle 466"/>
              <p:cNvSpPr>
                <a:spLocks noChangeArrowheads="1"/>
              </p:cNvSpPr>
              <p:nvPr/>
            </p:nvSpPr>
            <p:spPr bwMode="auto">
              <a:xfrm>
                <a:off x="3730" y="240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31" name="Rectangle 467"/>
              <p:cNvSpPr>
                <a:spLocks noChangeArrowheads="1"/>
              </p:cNvSpPr>
              <p:nvPr/>
            </p:nvSpPr>
            <p:spPr bwMode="auto">
              <a:xfrm>
                <a:off x="3706" y="240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32" name="Rectangle 468"/>
              <p:cNvSpPr>
                <a:spLocks noChangeArrowheads="1"/>
              </p:cNvSpPr>
              <p:nvPr/>
            </p:nvSpPr>
            <p:spPr bwMode="auto">
              <a:xfrm>
                <a:off x="3796" y="2427"/>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33" name="Freeform 469"/>
              <p:cNvSpPr>
                <a:spLocks/>
              </p:cNvSpPr>
              <p:nvPr/>
            </p:nvSpPr>
            <p:spPr bwMode="auto">
              <a:xfrm>
                <a:off x="3772" y="2427"/>
                <a:ext cx="12" cy="24"/>
              </a:xfrm>
              <a:custGeom>
                <a:avLst/>
                <a:gdLst>
                  <a:gd name="T0" fmla="*/ 0 w 12"/>
                  <a:gd name="T1" fmla="*/ 24 h 24"/>
                  <a:gd name="T2" fmla="*/ 12 w 12"/>
                  <a:gd name="T3" fmla="*/ 18 h 24"/>
                  <a:gd name="T4" fmla="*/ 12 w 12"/>
                  <a:gd name="T5" fmla="*/ 0 h 24"/>
                  <a:gd name="T6" fmla="*/ 0 w 12"/>
                  <a:gd name="T7" fmla="*/ 6 h 24"/>
                  <a:gd name="T8" fmla="*/ 0 w 12"/>
                  <a:gd name="T9" fmla="*/ 24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lnTo>
                      <a:pt x="12" y="18"/>
                    </a:lnTo>
                    <a:lnTo>
                      <a:pt x="12"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34" name="Rectangle 470"/>
              <p:cNvSpPr>
                <a:spLocks noChangeArrowheads="1"/>
              </p:cNvSpPr>
              <p:nvPr/>
            </p:nvSpPr>
            <p:spPr bwMode="auto">
              <a:xfrm>
                <a:off x="3754" y="243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35" name="Rectangle 471"/>
              <p:cNvSpPr>
                <a:spLocks noChangeArrowheads="1"/>
              </p:cNvSpPr>
              <p:nvPr/>
            </p:nvSpPr>
            <p:spPr bwMode="auto">
              <a:xfrm>
                <a:off x="3730" y="243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36" name="Rectangle 472"/>
              <p:cNvSpPr>
                <a:spLocks noChangeArrowheads="1"/>
              </p:cNvSpPr>
              <p:nvPr/>
            </p:nvSpPr>
            <p:spPr bwMode="auto">
              <a:xfrm>
                <a:off x="3706" y="243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37" name="Rectangle 473"/>
              <p:cNvSpPr>
                <a:spLocks noChangeArrowheads="1"/>
              </p:cNvSpPr>
              <p:nvPr/>
            </p:nvSpPr>
            <p:spPr bwMode="auto">
              <a:xfrm>
                <a:off x="3796" y="2361"/>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38" name="Freeform 474"/>
              <p:cNvSpPr>
                <a:spLocks/>
              </p:cNvSpPr>
              <p:nvPr/>
            </p:nvSpPr>
            <p:spPr bwMode="auto">
              <a:xfrm>
                <a:off x="3772" y="2367"/>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39" name="Freeform 475"/>
              <p:cNvSpPr>
                <a:spLocks/>
              </p:cNvSpPr>
              <p:nvPr/>
            </p:nvSpPr>
            <p:spPr bwMode="auto">
              <a:xfrm>
                <a:off x="3754" y="2367"/>
                <a:ext cx="6" cy="18"/>
              </a:xfrm>
              <a:custGeom>
                <a:avLst/>
                <a:gdLst>
                  <a:gd name="T0" fmla="*/ 0 w 6"/>
                  <a:gd name="T1" fmla="*/ 18 h 18"/>
                  <a:gd name="T2" fmla="*/ 6 w 6"/>
                  <a:gd name="T3" fmla="*/ 18 h 18"/>
                  <a:gd name="T4" fmla="*/ 6 w 6"/>
                  <a:gd name="T5" fmla="*/ 0 h 18"/>
                  <a:gd name="T6" fmla="*/ 0 w 6"/>
                  <a:gd name="T7" fmla="*/ 6 h 18"/>
                  <a:gd name="T8" fmla="*/ 0 w 6"/>
                  <a:gd name="T9" fmla="*/ 18 h 18"/>
                  <a:gd name="T10" fmla="*/ 0 60000 65536"/>
                  <a:gd name="T11" fmla="*/ 0 60000 65536"/>
                  <a:gd name="T12" fmla="*/ 0 60000 65536"/>
                  <a:gd name="T13" fmla="*/ 0 60000 65536"/>
                  <a:gd name="T14" fmla="*/ 0 60000 65536"/>
                  <a:gd name="T15" fmla="*/ 0 w 6"/>
                  <a:gd name="T16" fmla="*/ 0 h 18"/>
                  <a:gd name="T17" fmla="*/ 6 w 6"/>
                  <a:gd name="T18" fmla="*/ 18 h 18"/>
                </a:gdLst>
                <a:ahLst/>
                <a:cxnLst>
                  <a:cxn ang="T10">
                    <a:pos x="T0" y="T1"/>
                  </a:cxn>
                  <a:cxn ang="T11">
                    <a:pos x="T2" y="T3"/>
                  </a:cxn>
                  <a:cxn ang="T12">
                    <a:pos x="T4" y="T5"/>
                  </a:cxn>
                  <a:cxn ang="T13">
                    <a:pos x="T6" y="T7"/>
                  </a:cxn>
                  <a:cxn ang="T14">
                    <a:pos x="T8" y="T9"/>
                  </a:cxn>
                </a:cxnLst>
                <a:rect l="T15" t="T16" r="T17" b="T18"/>
                <a:pathLst>
                  <a:path w="6" h="18">
                    <a:moveTo>
                      <a:pt x="0" y="18"/>
                    </a:moveTo>
                    <a:lnTo>
                      <a:pt x="6" y="18"/>
                    </a:lnTo>
                    <a:lnTo>
                      <a:pt x="6" y="0"/>
                    </a:lnTo>
                    <a:lnTo>
                      <a:pt x="0" y="6"/>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40" name="Rectangle 476"/>
              <p:cNvSpPr>
                <a:spLocks noChangeArrowheads="1"/>
              </p:cNvSpPr>
              <p:nvPr/>
            </p:nvSpPr>
            <p:spPr bwMode="auto">
              <a:xfrm>
                <a:off x="3730" y="237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41" name="Freeform 477"/>
              <p:cNvSpPr>
                <a:spLocks/>
              </p:cNvSpPr>
              <p:nvPr/>
            </p:nvSpPr>
            <p:spPr bwMode="auto">
              <a:xfrm>
                <a:off x="3706" y="2379"/>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42" name="Rectangle 478"/>
              <p:cNvSpPr>
                <a:spLocks noChangeArrowheads="1"/>
              </p:cNvSpPr>
              <p:nvPr/>
            </p:nvSpPr>
            <p:spPr bwMode="auto">
              <a:xfrm>
                <a:off x="3796" y="2457"/>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43" name="Freeform 479"/>
              <p:cNvSpPr>
                <a:spLocks/>
              </p:cNvSpPr>
              <p:nvPr/>
            </p:nvSpPr>
            <p:spPr bwMode="auto">
              <a:xfrm>
                <a:off x="3772" y="2463"/>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44" name="Rectangle 480"/>
              <p:cNvSpPr>
                <a:spLocks noChangeArrowheads="1"/>
              </p:cNvSpPr>
              <p:nvPr/>
            </p:nvSpPr>
            <p:spPr bwMode="auto">
              <a:xfrm>
                <a:off x="3754" y="246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45" name="Freeform 481"/>
              <p:cNvSpPr>
                <a:spLocks/>
              </p:cNvSpPr>
              <p:nvPr/>
            </p:nvSpPr>
            <p:spPr bwMode="auto">
              <a:xfrm>
                <a:off x="3730" y="2463"/>
                <a:ext cx="12" cy="24"/>
              </a:xfrm>
              <a:custGeom>
                <a:avLst/>
                <a:gdLst>
                  <a:gd name="T0" fmla="*/ 0 w 12"/>
                  <a:gd name="T1" fmla="*/ 24 h 24"/>
                  <a:gd name="T2" fmla="*/ 12 w 12"/>
                  <a:gd name="T3" fmla="*/ 18 h 24"/>
                  <a:gd name="T4" fmla="*/ 12 w 12"/>
                  <a:gd name="T5" fmla="*/ 0 h 24"/>
                  <a:gd name="T6" fmla="*/ 0 w 12"/>
                  <a:gd name="T7" fmla="*/ 6 h 24"/>
                  <a:gd name="T8" fmla="*/ 0 w 12"/>
                  <a:gd name="T9" fmla="*/ 24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lnTo>
                      <a:pt x="12" y="18"/>
                    </a:lnTo>
                    <a:lnTo>
                      <a:pt x="12"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46" name="Rectangle 482"/>
              <p:cNvSpPr>
                <a:spLocks noChangeArrowheads="1"/>
              </p:cNvSpPr>
              <p:nvPr/>
            </p:nvSpPr>
            <p:spPr bwMode="auto">
              <a:xfrm>
                <a:off x="3706" y="246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47" name="Rectangle 483"/>
              <p:cNvSpPr>
                <a:spLocks noChangeArrowheads="1"/>
              </p:cNvSpPr>
              <p:nvPr/>
            </p:nvSpPr>
            <p:spPr bwMode="auto">
              <a:xfrm>
                <a:off x="3796" y="249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48" name="Freeform 484"/>
              <p:cNvSpPr>
                <a:spLocks/>
              </p:cNvSpPr>
              <p:nvPr/>
            </p:nvSpPr>
            <p:spPr bwMode="auto">
              <a:xfrm>
                <a:off x="3772" y="2499"/>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49" name="Rectangle 485"/>
              <p:cNvSpPr>
                <a:spLocks noChangeArrowheads="1"/>
              </p:cNvSpPr>
              <p:nvPr/>
            </p:nvSpPr>
            <p:spPr bwMode="auto">
              <a:xfrm>
                <a:off x="3754" y="249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42050" name="Freeform 486"/>
              <p:cNvSpPr>
                <a:spLocks/>
              </p:cNvSpPr>
              <p:nvPr/>
            </p:nvSpPr>
            <p:spPr bwMode="auto">
              <a:xfrm>
                <a:off x="3730" y="2499"/>
                <a:ext cx="12" cy="24"/>
              </a:xfrm>
              <a:custGeom>
                <a:avLst/>
                <a:gdLst>
                  <a:gd name="T0" fmla="*/ 0 w 12"/>
                  <a:gd name="T1" fmla="*/ 24 h 24"/>
                  <a:gd name="T2" fmla="*/ 12 w 12"/>
                  <a:gd name="T3" fmla="*/ 18 h 24"/>
                  <a:gd name="T4" fmla="*/ 12 w 12"/>
                  <a:gd name="T5" fmla="*/ 0 h 24"/>
                  <a:gd name="T6" fmla="*/ 0 w 12"/>
                  <a:gd name="T7" fmla="*/ 6 h 24"/>
                  <a:gd name="T8" fmla="*/ 0 w 12"/>
                  <a:gd name="T9" fmla="*/ 24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lnTo>
                      <a:pt x="12" y="18"/>
                    </a:lnTo>
                    <a:lnTo>
                      <a:pt x="12"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051" name="Rectangle 487"/>
              <p:cNvSpPr>
                <a:spLocks noChangeArrowheads="1"/>
              </p:cNvSpPr>
              <p:nvPr/>
            </p:nvSpPr>
            <p:spPr bwMode="auto">
              <a:xfrm>
                <a:off x="3706" y="2505"/>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grpSp>
      </p:grpSp>
      <p:sp>
        <p:nvSpPr>
          <p:cNvPr id="42002" name="Text Box 488"/>
          <p:cNvSpPr txBox="1">
            <a:spLocks noChangeArrowheads="1"/>
          </p:cNvSpPr>
          <p:nvPr/>
        </p:nvSpPr>
        <p:spPr bwMode="auto">
          <a:xfrm>
            <a:off x="419100" y="3581400"/>
            <a:ext cx="239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1800" b="1" dirty="0">
                <a:ea typeface="標楷體" pitchFamily="65" charset="-120"/>
              </a:rPr>
              <a:t>Local Health Bureau</a:t>
            </a:r>
          </a:p>
        </p:txBody>
      </p:sp>
      <p:sp>
        <p:nvSpPr>
          <p:cNvPr id="42003" name="Text Box 489"/>
          <p:cNvSpPr txBox="1">
            <a:spLocks noChangeArrowheads="1"/>
          </p:cNvSpPr>
          <p:nvPr/>
        </p:nvSpPr>
        <p:spPr bwMode="auto">
          <a:xfrm>
            <a:off x="1403350" y="2349500"/>
            <a:ext cx="20208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1600" b="1" dirty="0">
                <a:ea typeface="標楷體" pitchFamily="65" charset="-120"/>
              </a:rPr>
              <a:t>Bureau of Health Promotion </a:t>
            </a:r>
          </a:p>
        </p:txBody>
      </p:sp>
      <p:sp>
        <p:nvSpPr>
          <p:cNvPr id="42004" name="Text Box 490"/>
          <p:cNvSpPr txBox="1">
            <a:spLocks noChangeArrowheads="1"/>
          </p:cNvSpPr>
          <p:nvPr/>
        </p:nvSpPr>
        <p:spPr bwMode="auto">
          <a:xfrm>
            <a:off x="35814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1800" b="1" dirty="0">
                <a:ea typeface="標楷體" pitchFamily="65" charset="-120"/>
              </a:rPr>
              <a:t>NHI</a:t>
            </a:r>
          </a:p>
        </p:txBody>
      </p:sp>
      <p:sp>
        <p:nvSpPr>
          <p:cNvPr id="42005" name="Text Box 491"/>
          <p:cNvSpPr txBox="1">
            <a:spLocks noChangeArrowheads="1"/>
          </p:cNvSpPr>
          <p:nvPr/>
        </p:nvSpPr>
        <p:spPr bwMode="auto">
          <a:xfrm>
            <a:off x="5257800" y="2362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1800" b="1" dirty="0">
                <a:ea typeface="標楷體" pitchFamily="65" charset="-120"/>
              </a:rPr>
              <a:t>DOH</a:t>
            </a:r>
          </a:p>
        </p:txBody>
      </p:sp>
      <p:sp>
        <p:nvSpPr>
          <p:cNvPr id="42006" name="Text Box 492"/>
          <p:cNvSpPr txBox="1">
            <a:spLocks noChangeArrowheads="1"/>
          </p:cNvSpPr>
          <p:nvPr/>
        </p:nvSpPr>
        <p:spPr bwMode="auto">
          <a:xfrm>
            <a:off x="6858000" y="2895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1800" b="1" dirty="0">
                <a:ea typeface="標楷體" pitchFamily="65" charset="-120"/>
              </a:rPr>
              <a:t>CDC</a:t>
            </a:r>
          </a:p>
        </p:txBody>
      </p:sp>
      <p:sp>
        <p:nvSpPr>
          <p:cNvPr id="42007" name="Text Box 493"/>
          <p:cNvSpPr txBox="1">
            <a:spLocks noChangeArrowheads="1"/>
          </p:cNvSpPr>
          <p:nvPr/>
        </p:nvSpPr>
        <p:spPr bwMode="auto">
          <a:xfrm>
            <a:off x="6934200" y="4114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1800" b="1" dirty="0">
                <a:ea typeface="標楷體" pitchFamily="65" charset="-120"/>
              </a:rPr>
              <a:t>NHRI</a:t>
            </a:r>
          </a:p>
        </p:txBody>
      </p:sp>
      <p:sp>
        <p:nvSpPr>
          <p:cNvPr id="42008" name="Text Box 494"/>
          <p:cNvSpPr txBox="1">
            <a:spLocks noChangeArrowheads="1"/>
          </p:cNvSpPr>
          <p:nvPr/>
        </p:nvSpPr>
        <p:spPr bwMode="auto">
          <a:xfrm>
            <a:off x="6477000" y="5486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1800" b="1" dirty="0">
                <a:ea typeface="標楷體" pitchFamily="65" charset="-120"/>
              </a:rPr>
              <a:t>MOI</a:t>
            </a:r>
          </a:p>
        </p:txBody>
      </p:sp>
      <p:sp>
        <p:nvSpPr>
          <p:cNvPr id="42009" name="Line 495"/>
          <p:cNvSpPr>
            <a:spLocks noChangeShapeType="1"/>
          </p:cNvSpPr>
          <p:nvPr/>
        </p:nvSpPr>
        <p:spPr bwMode="auto">
          <a:xfrm>
            <a:off x="2819400" y="2895600"/>
            <a:ext cx="685800" cy="53340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0" name="Line 496"/>
          <p:cNvSpPr>
            <a:spLocks noChangeShapeType="1"/>
          </p:cNvSpPr>
          <p:nvPr/>
        </p:nvSpPr>
        <p:spPr bwMode="auto">
          <a:xfrm>
            <a:off x="1981200" y="3581400"/>
            <a:ext cx="1295400" cy="22860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1" name="Line 497"/>
          <p:cNvSpPr>
            <a:spLocks noChangeShapeType="1"/>
          </p:cNvSpPr>
          <p:nvPr/>
        </p:nvSpPr>
        <p:spPr bwMode="auto">
          <a:xfrm>
            <a:off x="5715000" y="4419600"/>
            <a:ext cx="838200" cy="83820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2" name="Line 498"/>
          <p:cNvSpPr>
            <a:spLocks noChangeShapeType="1"/>
          </p:cNvSpPr>
          <p:nvPr/>
        </p:nvSpPr>
        <p:spPr bwMode="auto">
          <a:xfrm>
            <a:off x="5943600" y="4114800"/>
            <a:ext cx="990600" cy="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3" name="Line 499"/>
          <p:cNvSpPr>
            <a:spLocks noChangeShapeType="1"/>
          </p:cNvSpPr>
          <p:nvPr/>
        </p:nvSpPr>
        <p:spPr bwMode="auto">
          <a:xfrm flipV="1">
            <a:off x="5867400" y="2895600"/>
            <a:ext cx="914400" cy="68580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4" name="Line 500"/>
          <p:cNvSpPr>
            <a:spLocks noChangeShapeType="1"/>
          </p:cNvSpPr>
          <p:nvPr/>
        </p:nvSpPr>
        <p:spPr bwMode="auto">
          <a:xfrm flipH="1">
            <a:off x="5257800" y="2667000"/>
            <a:ext cx="304800" cy="53340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5" name="Line 501"/>
          <p:cNvSpPr>
            <a:spLocks noChangeShapeType="1"/>
          </p:cNvSpPr>
          <p:nvPr/>
        </p:nvSpPr>
        <p:spPr bwMode="auto">
          <a:xfrm>
            <a:off x="4114800" y="2667000"/>
            <a:ext cx="76200" cy="45720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6" name="Line 502"/>
          <p:cNvSpPr>
            <a:spLocks noChangeShapeType="1"/>
          </p:cNvSpPr>
          <p:nvPr/>
        </p:nvSpPr>
        <p:spPr bwMode="auto">
          <a:xfrm flipV="1">
            <a:off x="2286000" y="4267200"/>
            <a:ext cx="1143000" cy="53340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7" name="Line 503"/>
          <p:cNvSpPr>
            <a:spLocks noChangeShapeType="1"/>
          </p:cNvSpPr>
          <p:nvPr/>
        </p:nvSpPr>
        <p:spPr bwMode="auto">
          <a:xfrm flipH="1">
            <a:off x="3505200" y="4572000"/>
            <a:ext cx="304800" cy="60960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8" name="Line 504"/>
          <p:cNvSpPr>
            <a:spLocks noChangeShapeType="1"/>
          </p:cNvSpPr>
          <p:nvPr/>
        </p:nvSpPr>
        <p:spPr bwMode="auto">
          <a:xfrm>
            <a:off x="5105400" y="4648200"/>
            <a:ext cx="152400" cy="76200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pic>
        <p:nvPicPr>
          <p:cNvPr id="4201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5638" y="5181600"/>
            <a:ext cx="7318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a:xfrm>
            <a:off x="468313" y="0"/>
            <a:ext cx="8229600" cy="850900"/>
          </a:xfrm>
        </p:spPr>
        <p:txBody>
          <a:bodyPr anchor="b"/>
          <a:lstStyle/>
          <a:p>
            <a:r>
              <a:rPr lang="en-US" altLang="zh-TW" dirty="0" smtClean="0"/>
              <a:t>NHIRDB in Taiwan</a:t>
            </a:r>
          </a:p>
        </p:txBody>
      </p:sp>
      <p:sp>
        <p:nvSpPr>
          <p:cNvPr id="43011" name="Rectangle 3"/>
          <p:cNvSpPr>
            <a:spLocks noGrp="1"/>
          </p:cNvSpPr>
          <p:nvPr>
            <p:ph type="body" idx="4294967295"/>
          </p:nvPr>
        </p:nvSpPr>
        <p:spPr>
          <a:xfrm>
            <a:off x="0" y="836613"/>
            <a:ext cx="4978400" cy="4525962"/>
          </a:xfrm>
        </p:spPr>
        <p:txBody>
          <a:bodyPr/>
          <a:lstStyle/>
          <a:p>
            <a:pPr marL="273050" indent="-273050"/>
            <a:r>
              <a:rPr lang="en-US" altLang="zh-TW" sz="2800" dirty="0" smtClean="0"/>
              <a:t>NHIRDB (National Health Insurance Research Database)</a:t>
            </a:r>
            <a:r>
              <a:rPr lang="en-US" altLang="zh-TW" sz="2400" dirty="0" smtClean="0"/>
              <a:t> </a:t>
            </a:r>
            <a:endParaRPr lang="en-US" altLang="zh-TW" dirty="0" smtClean="0"/>
          </a:p>
          <a:p>
            <a:pPr marL="639763" lvl="1" indent="-273050"/>
            <a:r>
              <a:rPr lang="en-US" altLang="zh-TW" sz="2400" dirty="0" smtClean="0"/>
              <a:t>12 years of de-identified claim database for 23 million people</a:t>
            </a:r>
          </a:p>
          <a:p>
            <a:pPr marL="639763" lvl="1" indent="-273050"/>
            <a:r>
              <a:rPr lang="en-US" altLang="zh-TW" sz="2400" dirty="0" smtClean="0"/>
              <a:t>Cohort DB (Five 1-million people groups for 13 years)</a:t>
            </a:r>
          </a:p>
          <a:p>
            <a:pPr marL="639763" lvl="1" indent="-273050"/>
            <a:r>
              <a:rPr lang="en-US" altLang="zh-TW" sz="2400" dirty="0" smtClean="0"/>
              <a:t>Disease-specific DB (16 disease groups)</a:t>
            </a:r>
          </a:p>
          <a:p>
            <a:pPr marL="639763" lvl="1" indent="-273050"/>
            <a:r>
              <a:rPr lang="en-US" altLang="zh-TW" sz="2400" dirty="0" smtClean="0"/>
              <a:t>Random sample DB (outpatient 1/500, inpatient 1/20)</a:t>
            </a:r>
          </a:p>
          <a:p>
            <a:pPr marL="639763" lvl="1" indent="-273050"/>
            <a:r>
              <a:rPr lang="en-US" altLang="zh-TW" sz="2400" dirty="0" smtClean="0"/>
              <a:t>generates &gt;100 research papers a year</a:t>
            </a:r>
          </a:p>
        </p:txBody>
      </p:sp>
      <p:pic>
        <p:nvPicPr>
          <p:cNvPr id="430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8700" y="6105525"/>
            <a:ext cx="55753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rcRect r="9230"/>
          <a:stretch>
            <a:fillRect/>
          </a:stretch>
        </p:blipFill>
        <p:spPr>
          <a:xfrm>
            <a:off x="5486400" y="914400"/>
            <a:ext cx="3429000" cy="4592264"/>
          </a:xfrm>
          <a:prstGeom prst="rect">
            <a:avLst/>
          </a:prstGeom>
          <a:effectLst>
            <a:glow rad="101600">
              <a:schemeClr val="accent2">
                <a:lumMod val="75000"/>
                <a:alpha val="75000"/>
              </a:schemeClr>
            </a:glo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3"/>
          <p:cNvSpPr>
            <a:spLocks noGrp="1"/>
          </p:cNvSpPr>
          <p:nvPr>
            <p:ph type="title" idx="4294967295"/>
          </p:nvPr>
        </p:nvSpPr>
        <p:spPr>
          <a:xfrm>
            <a:off x="357188" y="142875"/>
            <a:ext cx="7772400" cy="1143000"/>
          </a:xfrm>
        </p:spPr>
        <p:txBody>
          <a:bodyPr/>
          <a:lstStyle/>
          <a:p>
            <a:pPr eaLnBrk="1" hangingPunct="1"/>
            <a:r>
              <a:rPr lang="zh-TW" altLang="en-US" sz="3600" dirty="0" smtClean="0">
                <a:solidFill>
                  <a:schemeClr val="tx1"/>
                </a:solidFill>
                <a:latin typeface="標楷體" pitchFamily="65" charset="-120"/>
                <a:ea typeface="標楷體" pitchFamily="65" charset="-120"/>
              </a:rPr>
              <a:t>健康資料加值應用思維</a:t>
            </a:r>
            <a:br>
              <a:rPr lang="zh-TW" altLang="en-US" sz="3600" dirty="0" smtClean="0">
                <a:solidFill>
                  <a:schemeClr val="tx1"/>
                </a:solidFill>
                <a:latin typeface="標楷體" pitchFamily="65" charset="-120"/>
                <a:ea typeface="標楷體" pitchFamily="65" charset="-120"/>
              </a:rPr>
            </a:br>
            <a:r>
              <a:rPr lang="zh-TW" altLang="en-US" sz="3600" dirty="0" smtClean="0">
                <a:latin typeface="標楷體" pitchFamily="65" charset="-120"/>
                <a:ea typeface="標楷體" pitchFamily="65" charset="-120"/>
              </a:rPr>
              <a:t>健康與社會關聯</a:t>
            </a:r>
          </a:p>
        </p:txBody>
      </p:sp>
      <p:sp>
        <p:nvSpPr>
          <p:cNvPr id="6" name="AutoShape 3"/>
          <p:cNvSpPr>
            <a:spLocks noChangeArrowheads="1"/>
          </p:cNvSpPr>
          <p:nvPr/>
        </p:nvSpPr>
        <p:spPr bwMode="auto">
          <a:xfrm>
            <a:off x="684213" y="1628775"/>
            <a:ext cx="1676400" cy="5334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600" dirty="0">
                <a:latin typeface="標楷體" pitchFamily="65" charset="-120"/>
                <a:ea typeface="標楷體" pitchFamily="65" charset="-120"/>
              </a:rPr>
              <a:t>社會結構</a:t>
            </a:r>
          </a:p>
          <a:p>
            <a:pPr algn="ctr" fontAlgn="auto">
              <a:spcBef>
                <a:spcPts val="0"/>
              </a:spcBef>
              <a:spcAft>
                <a:spcPts val="0"/>
              </a:spcAft>
              <a:defRPr/>
            </a:pPr>
            <a:r>
              <a:rPr kumimoji="0" lang="en-US" altLang="zh-TW" sz="1200" dirty="0"/>
              <a:t>(Social structure)</a:t>
            </a:r>
          </a:p>
        </p:txBody>
      </p:sp>
      <p:sp>
        <p:nvSpPr>
          <p:cNvPr id="7" name="AutoShape 4"/>
          <p:cNvSpPr>
            <a:spLocks noChangeArrowheads="1"/>
          </p:cNvSpPr>
          <p:nvPr/>
        </p:nvSpPr>
        <p:spPr bwMode="auto">
          <a:xfrm>
            <a:off x="6011863" y="1628775"/>
            <a:ext cx="1676400" cy="5334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600" dirty="0">
                <a:solidFill>
                  <a:srgbClr val="C00000"/>
                </a:solidFill>
                <a:latin typeface="標楷體" pitchFamily="65" charset="-120"/>
                <a:ea typeface="標楷體" pitchFamily="65" charset="-120"/>
              </a:rPr>
              <a:t>物質環境</a:t>
            </a:r>
          </a:p>
          <a:p>
            <a:pPr algn="ctr" fontAlgn="auto">
              <a:spcBef>
                <a:spcPts val="0"/>
              </a:spcBef>
              <a:spcAft>
                <a:spcPts val="0"/>
              </a:spcAft>
              <a:defRPr/>
            </a:pPr>
            <a:r>
              <a:rPr kumimoji="0" lang="en-US" altLang="zh-TW" sz="1200" dirty="0"/>
              <a:t>(Material factors)</a:t>
            </a:r>
          </a:p>
        </p:txBody>
      </p:sp>
      <p:sp>
        <p:nvSpPr>
          <p:cNvPr id="8" name="AutoShape 5"/>
          <p:cNvSpPr>
            <a:spLocks noChangeArrowheads="1"/>
          </p:cNvSpPr>
          <p:nvPr/>
        </p:nvSpPr>
        <p:spPr bwMode="auto">
          <a:xfrm>
            <a:off x="2555875" y="2276475"/>
            <a:ext cx="1676400" cy="5334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600" dirty="0">
                <a:solidFill>
                  <a:srgbClr val="C00000"/>
                </a:solidFill>
                <a:latin typeface="標楷體" pitchFamily="65" charset="-120"/>
                <a:ea typeface="標楷體" pitchFamily="65" charset="-120"/>
              </a:rPr>
              <a:t>勞動環境</a:t>
            </a:r>
          </a:p>
          <a:p>
            <a:pPr algn="ctr" fontAlgn="auto">
              <a:spcBef>
                <a:spcPts val="0"/>
              </a:spcBef>
              <a:spcAft>
                <a:spcPts val="0"/>
              </a:spcAft>
              <a:defRPr/>
            </a:pPr>
            <a:r>
              <a:rPr kumimoji="0" lang="en-US" altLang="zh-TW" sz="1200" dirty="0"/>
              <a:t>(Work)</a:t>
            </a:r>
          </a:p>
        </p:txBody>
      </p:sp>
      <p:sp>
        <p:nvSpPr>
          <p:cNvPr id="9" name="AutoShape 6"/>
          <p:cNvSpPr>
            <a:spLocks noChangeArrowheads="1"/>
          </p:cNvSpPr>
          <p:nvPr/>
        </p:nvSpPr>
        <p:spPr bwMode="auto">
          <a:xfrm>
            <a:off x="4427538" y="2781300"/>
            <a:ext cx="1752600" cy="5334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en-US" altLang="zh-TW" sz="1600" dirty="0"/>
              <a:t> </a:t>
            </a:r>
            <a:r>
              <a:rPr kumimoji="0" lang="zh-TW" altLang="en-US" sz="1600" dirty="0">
                <a:latin typeface="標楷體" pitchFamily="65" charset="-120"/>
                <a:ea typeface="標楷體" pitchFamily="65" charset="-120"/>
              </a:rPr>
              <a:t>心理環境</a:t>
            </a:r>
          </a:p>
          <a:p>
            <a:pPr algn="ctr" fontAlgn="auto">
              <a:spcBef>
                <a:spcPts val="0"/>
              </a:spcBef>
              <a:spcAft>
                <a:spcPts val="0"/>
              </a:spcAft>
              <a:defRPr/>
            </a:pPr>
            <a:r>
              <a:rPr kumimoji="0" lang="en-US" altLang="zh-TW" sz="1200" dirty="0"/>
              <a:t>(Psychological)</a:t>
            </a:r>
          </a:p>
        </p:txBody>
      </p:sp>
      <p:sp>
        <p:nvSpPr>
          <p:cNvPr id="10" name="AutoShape 7"/>
          <p:cNvSpPr>
            <a:spLocks noChangeArrowheads="1"/>
          </p:cNvSpPr>
          <p:nvPr/>
        </p:nvSpPr>
        <p:spPr bwMode="auto">
          <a:xfrm>
            <a:off x="684213" y="2781300"/>
            <a:ext cx="1676400" cy="5334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600" dirty="0">
                <a:solidFill>
                  <a:srgbClr val="C00000"/>
                </a:solidFill>
                <a:latin typeface="標楷體" pitchFamily="65" charset="-120"/>
                <a:ea typeface="標楷體" pitchFamily="65" charset="-120"/>
              </a:rPr>
              <a:t>社會環境</a:t>
            </a:r>
          </a:p>
          <a:p>
            <a:pPr algn="ctr" fontAlgn="auto">
              <a:spcBef>
                <a:spcPts val="0"/>
              </a:spcBef>
              <a:spcAft>
                <a:spcPts val="0"/>
              </a:spcAft>
              <a:defRPr/>
            </a:pPr>
            <a:r>
              <a:rPr kumimoji="0" lang="en-US" altLang="zh-TW" sz="1200" dirty="0"/>
              <a:t>(Social environment)</a:t>
            </a:r>
          </a:p>
        </p:txBody>
      </p:sp>
      <p:sp>
        <p:nvSpPr>
          <p:cNvPr id="11" name="AutoShape 8"/>
          <p:cNvSpPr>
            <a:spLocks noChangeArrowheads="1"/>
          </p:cNvSpPr>
          <p:nvPr/>
        </p:nvSpPr>
        <p:spPr bwMode="auto">
          <a:xfrm>
            <a:off x="2484438" y="3500438"/>
            <a:ext cx="1524000" cy="5334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600" dirty="0">
                <a:latin typeface="標楷體" pitchFamily="65" charset="-120"/>
                <a:ea typeface="標楷體" pitchFamily="65" charset="-120"/>
              </a:rPr>
              <a:t>健康行為</a:t>
            </a:r>
          </a:p>
          <a:p>
            <a:pPr algn="ctr" fontAlgn="auto">
              <a:spcBef>
                <a:spcPts val="0"/>
              </a:spcBef>
              <a:spcAft>
                <a:spcPts val="0"/>
              </a:spcAft>
              <a:defRPr/>
            </a:pPr>
            <a:r>
              <a:rPr kumimoji="0" lang="en-US" altLang="zh-TW" sz="1200" dirty="0"/>
              <a:t>(Health behaviors)</a:t>
            </a:r>
          </a:p>
        </p:txBody>
      </p:sp>
      <p:sp>
        <p:nvSpPr>
          <p:cNvPr id="12" name="AutoShape 9"/>
          <p:cNvSpPr>
            <a:spLocks noChangeArrowheads="1"/>
          </p:cNvSpPr>
          <p:nvPr/>
        </p:nvSpPr>
        <p:spPr bwMode="auto">
          <a:xfrm>
            <a:off x="4572000" y="4508500"/>
            <a:ext cx="2133600" cy="6858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600" dirty="0">
                <a:latin typeface="標楷體" pitchFamily="65" charset="-120"/>
                <a:ea typeface="標楷體" pitchFamily="65" charset="-120"/>
              </a:rPr>
              <a:t>生理病態的變化</a:t>
            </a:r>
          </a:p>
          <a:p>
            <a:pPr algn="ctr" fontAlgn="auto">
              <a:spcBef>
                <a:spcPts val="0"/>
              </a:spcBef>
              <a:spcAft>
                <a:spcPts val="0"/>
              </a:spcAft>
              <a:defRPr/>
            </a:pPr>
            <a:r>
              <a:rPr kumimoji="0" lang="en-US" altLang="zh-TW" sz="1200" dirty="0"/>
              <a:t>(</a:t>
            </a:r>
            <a:r>
              <a:rPr kumimoji="0" lang="en-US" altLang="zh-TW" sz="1200" dirty="0" err="1"/>
              <a:t>Pathophysiological</a:t>
            </a:r>
            <a:r>
              <a:rPr kumimoji="0" lang="en-US" altLang="zh-TW" sz="1200" dirty="0"/>
              <a:t> changes)</a:t>
            </a:r>
          </a:p>
          <a:p>
            <a:pPr algn="ctr" fontAlgn="auto">
              <a:spcBef>
                <a:spcPts val="0"/>
              </a:spcBef>
              <a:spcAft>
                <a:spcPts val="0"/>
              </a:spcAft>
              <a:defRPr/>
            </a:pPr>
            <a:endParaRPr kumimoji="0" lang="en-US" altLang="zh-TW" sz="400" dirty="0"/>
          </a:p>
          <a:p>
            <a:pPr algn="ctr" fontAlgn="auto">
              <a:spcBef>
                <a:spcPts val="0"/>
              </a:spcBef>
              <a:spcAft>
                <a:spcPts val="0"/>
              </a:spcAft>
              <a:defRPr/>
            </a:pPr>
            <a:r>
              <a:rPr kumimoji="0" lang="zh-TW" altLang="en-US" sz="1200" dirty="0">
                <a:latin typeface="標楷體" pitchFamily="65" charset="-120"/>
                <a:ea typeface="標楷體" pitchFamily="65" charset="-120"/>
              </a:rPr>
              <a:t>器官損害 </a:t>
            </a:r>
            <a:r>
              <a:rPr kumimoji="0" lang="en-US" altLang="zh-TW" sz="1200" dirty="0"/>
              <a:t>(Organ impairment)</a:t>
            </a:r>
          </a:p>
        </p:txBody>
      </p:sp>
      <p:sp>
        <p:nvSpPr>
          <p:cNvPr id="13" name="AutoShape 10"/>
          <p:cNvSpPr>
            <a:spLocks noChangeArrowheads="1"/>
          </p:cNvSpPr>
          <p:nvPr/>
        </p:nvSpPr>
        <p:spPr bwMode="auto">
          <a:xfrm>
            <a:off x="7451725" y="5516563"/>
            <a:ext cx="1549400" cy="8382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600" dirty="0">
                <a:latin typeface="標楷體" pitchFamily="65" charset="-120"/>
                <a:ea typeface="標楷體" pitchFamily="65" charset="-120"/>
              </a:rPr>
              <a:t> 健康</a:t>
            </a:r>
            <a:r>
              <a:rPr kumimoji="0" lang="zh-TW" altLang="en-US" sz="1600" dirty="0"/>
              <a:t> </a:t>
            </a:r>
            <a:r>
              <a:rPr kumimoji="0" lang="en-US" altLang="zh-TW" sz="1200" dirty="0"/>
              <a:t>(Well-being)</a:t>
            </a:r>
          </a:p>
          <a:p>
            <a:pPr algn="ctr" fontAlgn="auto">
              <a:spcBef>
                <a:spcPts val="0"/>
              </a:spcBef>
              <a:spcAft>
                <a:spcPts val="0"/>
              </a:spcAft>
              <a:defRPr/>
            </a:pPr>
            <a:r>
              <a:rPr kumimoji="0" lang="zh-TW" altLang="en-US" sz="1600" dirty="0">
                <a:latin typeface="標楷體" pitchFamily="65" charset="-120"/>
                <a:ea typeface="標楷體" pitchFamily="65" charset="-120"/>
              </a:rPr>
              <a:t>罹病</a:t>
            </a:r>
            <a:r>
              <a:rPr kumimoji="0" lang="zh-TW" altLang="en-US" sz="1600" dirty="0"/>
              <a:t> </a:t>
            </a:r>
            <a:r>
              <a:rPr kumimoji="0" lang="en-US" altLang="zh-TW" sz="1200" dirty="0"/>
              <a:t>(Morbidity)</a:t>
            </a:r>
          </a:p>
          <a:p>
            <a:pPr algn="ctr" fontAlgn="auto">
              <a:spcBef>
                <a:spcPts val="0"/>
              </a:spcBef>
              <a:spcAft>
                <a:spcPts val="0"/>
              </a:spcAft>
              <a:defRPr/>
            </a:pPr>
            <a:r>
              <a:rPr kumimoji="0" lang="zh-TW" altLang="en-US" sz="1600" dirty="0">
                <a:latin typeface="標楷體" pitchFamily="65" charset="-120"/>
                <a:ea typeface="標楷體" pitchFamily="65" charset="-120"/>
              </a:rPr>
              <a:t>死亡</a:t>
            </a:r>
            <a:r>
              <a:rPr kumimoji="0" lang="zh-TW" altLang="en-US" sz="1600" dirty="0"/>
              <a:t> </a:t>
            </a:r>
            <a:r>
              <a:rPr kumimoji="0" lang="en-US" altLang="zh-TW" sz="1200" dirty="0"/>
              <a:t>(Mortality)</a:t>
            </a:r>
          </a:p>
        </p:txBody>
      </p:sp>
      <p:cxnSp>
        <p:nvCxnSpPr>
          <p:cNvPr id="45067" name="AutoShape 11"/>
          <p:cNvCxnSpPr>
            <a:cxnSpLocks noChangeShapeType="1"/>
            <a:stCxn id="6" idx="2"/>
            <a:endCxn id="10" idx="0"/>
          </p:cNvCxnSpPr>
          <p:nvPr/>
        </p:nvCxnSpPr>
        <p:spPr bwMode="auto">
          <a:xfrm rot="5400000">
            <a:off x="1212850" y="2471738"/>
            <a:ext cx="61912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68" name="AutoShape 12"/>
          <p:cNvCxnSpPr>
            <a:cxnSpLocks noChangeShapeType="1"/>
            <a:stCxn id="6" idx="3"/>
            <a:endCxn id="7" idx="1"/>
          </p:cNvCxnSpPr>
          <p:nvPr/>
        </p:nvCxnSpPr>
        <p:spPr bwMode="auto">
          <a:xfrm>
            <a:off x="2360613" y="1895475"/>
            <a:ext cx="365125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9" name="AutoShape 13"/>
          <p:cNvCxnSpPr>
            <a:cxnSpLocks noChangeShapeType="1"/>
            <a:stCxn id="6" idx="3"/>
            <a:endCxn id="8" idx="0"/>
          </p:cNvCxnSpPr>
          <p:nvPr/>
        </p:nvCxnSpPr>
        <p:spPr bwMode="auto">
          <a:xfrm>
            <a:off x="2360613" y="1895475"/>
            <a:ext cx="1033462"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70" name="AutoShape 14"/>
          <p:cNvCxnSpPr>
            <a:cxnSpLocks noChangeShapeType="1"/>
            <a:stCxn id="8" idx="3"/>
            <a:endCxn id="9" idx="0"/>
          </p:cNvCxnSpPr>
          <p:nvPr/>
        </p:nvCxnSpPr>
        <p:spPr bwMode="auto">
          <a:xfrm>
            <a:off x="4232275" y="2543175"/>
            <a:ext cx="1071563" cy="2381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71" name="AutoShape 15"/>
          <p:cNvCxnSpPr>
            <a:cxnSpLocks noChangeShapeType="1"/>
            <a:stCxn id="10" idx="3"/>
            <a:endCxn id="11" idx="0"/>
          </p:cNvCxnSpPr>
          <p:nvPr/>
        </p:nvCxnSpPr>
        <p:spPr bwMode="auto">
          <a:xfrm>
            <a:off x="2360613" y="3048000"/>
            <a:ext cx="885825" cy="4524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72" name="AutoShape 16"/>
          <p:cNvCxnSpPr>
            <a:cxnSpLocks noChangeShapeType="1"/>
            <a:stCxn id="11" idx="3"/>
            <a:endCxn id="12" idx="0"/>
          </p:cNvCxnSpPr>
          <p:nvPr/>
        </p:nvCxnSpPr>
        <p:spPr bwMode="auto">
          <a:xfrm>
            <a:off x="4008438" y="3767138"/>
            <a:ext cx="1630362" cy="741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73" name="AutoShape 17"/>
          <p:cNvCxnSpPr>
            <a:cxnSpLocks noChangeShapeType="1"/>
            <a:stCxn id="12" idx="3"/>
            <a:endCxn id="13" idx="0"/>
          </p:cNvCxnSpPr>
          <p:nvPr/>
        </p:nvCxnSpPr>
        <p:spPr bwMode="auto">
          <a:xfrm>
            <a:off x="6705600" y="4851400"/>
            <a:ext cx="1520825" cy="6651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74" name="AutoShape 18"/>
          <p:cNvCxnSpPr>
            <a:cxnSpLocks noChangeShapeType="1"/>
            <a:stCxn id="10" idx="3"/>
            <a:endCxn id="9" idx="1"/>
          </p:cNvCxnSpPr>
          <p:nvPr/>
        </p:nvCxnSpPr>
        <p:spPr bwMode="auto">
          <a:xfrm>
            <a:off x="2360613" y="3048000"/>
            <a:ext cx="206692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75" name="AutoShape 19"/>
          <p:cNvCxnSpPr>
            <a:cxnSpLocks noChangeShapeType="1"/>
            <a:stCxn id="7" idx="3"/>
            <a:endCxn id="13" idx="0"/>
          </p:cNvCxnSpPr>
          <p:nvPr/>
        </p:nvCxnSpPr>
        <p:spPr bwMode="auto">
          <a:xfrm>
            <a:off x="7688263" y="1895475"/>
            <a:ext cx="538162" cy="36210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3" name="AutoShape 20"/>
          <p:cNvCxnSpPr>
            <a:cxnSpLocks noChangeShapeType="1"/>
            <a:stCxn id="8" idx="2"/>
            <a:endCxn id="11" idx="0"/>
          </p:cNvCxnSpPr>
          <p:nvPr/>
        </p:nvCxnSpPr>
        <p:spPr bwMode="auto">
          <a:xfrm rot="5400000">
            <a:off x="2974975" y="3081338"/>
            <a:ext cx="690563" cy="147637"/>
          </a:xfrm>
          <a:prstGeom prst="straightConnector1">
            <a:avLst/>
          </a:prstGeom>
          <a:ln>
            <a:solidFill>
              <a:schemeClr val="tx1"/>
            </a:solidFill>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45077" name="AutoShape 21"/>
          <p:cNvCxnSpPr>
            <a:cxnSpLocks noChangeShapeType="1"/>
            <a:stCxn id="11" idx="3"/>
            <a:endCxn id="9" idx="2"/>
          </p:cNvCxnSpPr>
          <p:nvPr/>
        </p:nvCxnSpPr>
        <p:spPr bwMode="auto">
          <a:xfrm flipV="1">
            <a:off x="4008438" y="3314700"/>
            <a:ext cx="1295400" cy="45243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5" name="Oval 22"/>
          <p:cNvSpPr>
            <a:spLocks noChangeArrowheads="1"/>
          </p:cNvSpPr>
          <p:nvPr/>
        </p:nvSpPr>
        <p:spPr bwMode="auto">
          <a:xfrm>
            <a:off x="6516688" y="2924175"/>
            <a:ext cx="1600200" cy="16002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600" dirty="0">
                <a:latin typeface="標楷體" pitchFamily="65" charset="-120"/>
                <a:ea typeface="標楷體" pitchFamily="65" charset="-120"/>
              </a:rPr>
              <a:t>腦</a:t>
            </a:r>
          </a:p>
          <a:p>
            <a:pPr algn="ctr" fontAlgn="auto">
              <a:spcBef>
                <a:spcPts val="0"/>
              </a:spcBef>
              <a:spcAft>
                <a:spcPts val="0"/>
              </a:spcAft>
              <a:defRPr/>
            </a:pPr>
            <a:r>
              <a:rPr kumimoji="0" lang="en-US" altLang="zh-TW" sz="1200" dirty="0"/>
              <a:t>(Brain)</a:t>
            </a:r>
          </a:p>
          <a:p>
            <a:pPr algn="ctr" fontAlgn="auto">
              <a:spcBef>
                <a:spcPts val="0"/>
              </a:spcBef>
              <a:spcAft>
                <a:spcPts val="0"/>
              </a:spcAft>
              <a:defRPr/>
            </a:pPr>
            <a:endParaRPr kumimoji="0" lang="en-US" altLang="zh-TW" sz="400" dirty="0"/>
          </a:p>
          <a:p>
            <a:pPr algn="ctr" fontAlgn="auto">
              <a:spcBef>
                <a:spcPts val="0"/>
              </a:spcBef>
              <a:spcAft>
                <a:spcPts val="0"/>
              </a:spcAft>
              <a:defRPr/>
            </a:pPr>
            <a:endParaRPr kumimoji="0" lang="en-US" altLang="zh-TW" sz="100" dirty="0"/>
          </a:p>
          <a:p>
            <a:pPr algn="ctr" fontAlgn="auto">
              <a:spcBef>
                <a:spcPts val="0"/>
              </a:spcBef>
              <a:spcAft>
                <a:spcPts val="0"/>
              </a:spcAft>
              <a:defRPr/>
            </a:pPr>
            <a:r>
              <a:rPr kumimoji="0" lang="zh-TW" altLang="en-US" sz="1200" dirty="0">
                <a:latin typeface="標楷體" pitchFamily="65" charset="-120"/>
                <a:ea typeface="標楷體" pitchFamily="65" charset="-120"/>
              </a:rPr>
              <a:t>神經內分泌</a:t>
            </a:r>
          </a:p>
          <a:p>
            <a:pPr algn="ctr" fontAlgn="auto">
              <a:spcBef>
                <a:spcPts val="0"/>
              </a:spcBef>
              <a:spcAft>
                <a:spcPts val="0"/>
              </a:spcAft>
              <a:defRPr/>
            </a:pPr>
            <a:r>
              <a:rPr kumimoji="0" lang="zh-TW" altLang="en-US" sz="1200" dirty="0">
                <a:latin typeface="標楷體" pitchFamily="65" charset="-120"/>
                <a:ea typeface="標楷體" pitchFamily="65" charset="-120"/>
              </a:rPr>
              <a:t>與免疫系統</a:t>
            </a:r>
          </a:p>
          <a:p>
            <a:pPr algn="ctr" fontAlgn="auto">
              <a:spcBef>
                <a:spcPts val="0"/>
              </a:spcBef>
              <a:spcAft>
                <a:spcPts val="0"/>
              </a:spcAft>
              <a:defRPr/>
            </a:pPr>
            <a:r>
              <a:rPr kumimoji="0" lang="zh-TW" altLang="en-US" sz="1200" dirty="0">
                <a:latin typeface="標楷體" pitchFamily="65" charset="-120"/>
                <a:ea typeface="標楷體" pitchFamily="65" charset="-120"/>
              </a:rPr>
              <a:t>的反應</a:t>
            </a:r>
          </a:p>
          <a:p>
            <a:pPr algn="ctr" fontAlgn="auto">
              <a:spcBef>
                <a:spcPts val="0"/>
              </a:spcBef>
              <a:spcAft>
                <a:spcPts val="0"/>
              </a:spcAft>
              <a:defRPr/>
            </a:pPr>
            <a:r>
              <a:rPr kumimoji="0" lang="en-US" altLang="zh-TW" sz="1000" dirty="0"/>
              <a:t>(</a:t>
            </a:r>
            <a:r>
              <a:rPr kumimoji="0" lang="en-US" altLang="zh-TW" sz="1000" dirty="0" err="1"/>
              <a:t>Neuroendocrine</a:t>
            </a:r>
            <a:endParaRPr kumimoji="0" lang="en-US" altLang="zh-TW" sz="1000" dirty="0"/>
          </a:p>
          <a:p>
            <a:pPr algn="ctr" fontAlgn="auto">
              <a:spcBef>
                <a:spcPts val="0"/>
              </a:spcBef>
              <a:spcAft>
                <a:spcPts val="0"/>
              </a:spcAft>
              <a:defRPr/>
            </a:pPr>
            <a:r>
              <a:rPr kumimoji="0" lang="en-US" altLang="zh-TW" sz="1000" dirty="0"/>
              <a:t>and immune </a:t>
            </a:r>
          </a:p>
          <a:p>
            <a:pPr algn="ctr" fontAlgn="auto">
              <a:spcBef>
                <a:spcPts val="0"/>
              </a:spcBef>
              <a:spcAft>
                <a:spcPts val="0"/>
              </a:spcAft>
              <a:defRPr/>
            </a:pPr>
            <a:r>
              <a:rPr kumimoji="0" lang="en-US" altLang="zh-TW" sz="1000" dirty="0"/>
              <a:t>response)</a:t>
            </a:r>
          </a:p>
        </p:txBody>
      </p:sp>
      <p:cxnSp>
        <p:nvCxnSpPr>
          <p:cNvPr id="45079" name="AutoShape 23"/>
          <p:cNvCxnSpPr>
            <a:cxnSpLocks noChangeShapeType="1"/>
            <a:stCxn id="9" idx="3"/>
            <a:endCxn id="25" idx="1"/>
          </p:cNvCxnSpPr>
          <p:nvPr/>
        </p:nvCxnSpPr>
        <p:spPr bwMode="auto">
          <a:xfrm>
            <a:off x="6180138" y="3048000"/>
            <a:ext cx="569912" cy="1111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80" name="AutoShape 24"/>
          <p:cNvCxnSpPr>
            <a:cxnSpLocks noChangeShapeType="1"/>
            <a:stCxn id="11" idx="3"/>
            <a:endCxn id="25" idx="2"/>
          </p:cNvCxnSpPr>
          <p:nvPr/>
        </p:nvCxnSpPr>
        <p:spPr bwMode="auto">
          <a:xfrm flipV="1">
            <a:off x="4008438" y="3724275"/>
            <a:ext cx="2508250" cy="4286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45081" name="Text Box 25"/>
          <p:cNvSpPr txBox="1">
            <a:spLocks noChangeArrowheads="1"/>
          </p:cNvSpPr>
          <p:nvPr/>
        </p:nvSpPr>
        <p:spPr bwMode="auto">
          <a:xfrm>
            <a:off x="990600" y="4572000"/>
            <a:ext cx="121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ct val="55000"/>
              </a:lnSpc>
              <a:spcBef>
                <a:spcPct val="50000"/>
              </a:spcBef>
              <a:buFontTx/>
              <a:buNone/>
            </a:pPr>
            <a:r>
              <a:rPr kumimoji="0" lang="zh-TW" altLang="en-US" sz="1600" dirty="0">
                <a:latin typeface="標楷體" pitchFamily="65" charset="-120"/>
                <a:ea typeface="標楷體" pitchFamily="65" charset="-120"/>
              </a:rPr>
              <a:t>幼兒期環境</a:t>
            </a:r>
          </a:p>
          <a:p>
            <a:pPr algn="ctr" eaLnBrk="1" hangingPunct="1">
              <a:lnSpc>
                <a:spcPct val="55000"/>
              </a:lnSpc>
              <a:spcBef>
                <a:spcPct val="50000"/>
              </a:spcBef>
              <a:buFontTx/>
              <a:buNone/>
            </a:pPr>
            <a:r>
              <a:rPr kumimoji="0" lang="en-US" altLang="zh-TW" sz="1200" dirty="0">
                <a:latin typeface="Tw Cen MT" pitchFamily="34" charset="0"/>
                <a:ea typeface="SimHei" pitchFamily="49" charset="-122"/>
              </a:rPr>
              <a:t>(Early life)</a:t>
            </a:r>
          </a:p>
        </p:txBody>
      </p:sp>
      <p:sp>
        <p:nvSpPr>
          <p:cNvPr id="45082" name="Text Box 26"/>
          <p:cNvSpPr txBox="1">
            <a:spLocks noChangeArrowheads="1"/>
          </p:cNvSpPr>
          <p:nvPr/>
        </p:nvSpPr>
        <p:spPr bwMode="auto">
          <a:xfrm>
            <a:off x="1447800" y="5181600"/>
            <a:ext cx="121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ct val="55000"/>
              </a:lnSpc>
              <a:spcBef>
                <a:spcPct val="50000"/>
              </a:spcBef>
              <a:buFontTx/>
              <a:buNone/>
            </a:pPr>
            <a:r>
              <a:rPr kumimoji="0" lang="zh-TW" altLang="en-US" sz="1600" dirty="0">
                <a:latin typeface="標楷體" pitchFamily="65" charset="-120"/>
                <a:ea typeface="標楷體" pitchFamily="65" charset="-120"/>
              </a:rPr>
              <a:t>遺傳因素</a:t>
            </a:r>
          </a:p>
          <a:p>
            <a:pPr algn="ctr" eaLnBrk="1" hangingPunct="1">
              <a:lnSpc>
                <a:spcPct val="55000"/>
              </a:lnSpc>
              <a:spcBef>
                <a:spcPct val="50000"/>
              </a:spcBef>
              <a:buFontTx/>
              <a:buNone/>
            </a:pPr>
            <a:r>
              <a:rPr kumimoji="0" lang="en-US" altLang="zh-TW" sz="1200" dirty="0">
                <a:latin typeface="Tw Cen MT" pitchFamily="34" charset="0"/>
                <a:ea typeface="SimHei" pitchFamily="49" charset="-122"/>
              </a:rPr>
              <a:t>(Genes)</a:t>
            </a:r>
          </a:p>
        </p:txBody>
      </p:sp>
      <p:sp>
        <p:nvSpPr>
          <p:cNvPr id="45083" name="Text Box 27"/>
          <p:cNvSpPr txBox="1">
            <a:spLocks noChangeArrowheads="1"/>
          </p:cNvSpPr>
          <p:nvPr/>
        </p:nvSpPr>
        <p:spPr bwMode="auto">
          <a:xfrm>
            <a:off x="1981200" y="5715000"/>
            <a:ext cx="121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ct val="55000"/>
              </a:lnSpc>
              <a:spcBef>
                <a:spcPct val="50000"/>
              </a:spcBef>
              <a:buFontTx/>
              <a:buNone/>
            </a:pPr>
            <a:r>
              <a:rPr kumimoji="0" lang="zh-TW" altLang="en-US" sz="1600" dirty="0">
                <a:latin typeface="標楷體" pitchFamily="65" charset="-120"/>
                <a:ea typeface="標楷體" pitchFamily="65" charset="-120"/>
              </a:rPr>
              <a:t>文化因素</a:t>
            </a:r>
          </a:p>
          <a:p>
            <a:pPr algn="ctr" eaLnBrk="1" hangingPunct="1">
              <a:lnSpc>
                <a:spcPct val="55000"/>
              </a:lnSpc>
              <a:spcBef>
                <a:spcPct val="50000"/>
              </a:spcBef>
              <a:buFontTx/>
              <a:buNone/>
            </a:pPr>
            <a:r>
              <a:rPr kumimoji="0" lang="en-US" altLang="zh-TW" sz="1200" dirty="0">
                <a:latin typeface="Tw Cen MT" pitchFamily="34" charset="0"/>
                <a:ea typeface="SimHei" pitchFamily="49" charset="-122"/>
              </a:rPr>
              <a:t>(Culture)</a:t>
            </a:r>
          </a:p>
        </p:txBody>
      </p:sp>
      <p:cxnSp>
        <p:nvCxnSpPr>
          <p:cNvPr id="45084" name="AutoShape 28"/>
          <p:cNvCxnSpPr>
            <a:cxnSpLocks noChangeShapeType="1"/>
            <a:stCxn id="45081" idx="3"/>
          </p:cNvCxnSpPr>
          <p:nvPr/>
        </p:nvCxnSpPr>
        <p:spPr bwMode="auto">
          <a:xfrm flipV="1">
            <a:off x="2209800" y="4114800"/>
            <a:ext cx="838200" cy="6667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85" name="AutoShape 29"/>
          <p:cNvCxnSpPr>
            <a:cxnSpLocks noChangeShapeType="1"/>
            <a:stCxn id="45082" idx="3"/>
          </p:cNvCxnSpPr>
          <p:nvPr/>
        </p:nvCxnSpPr>
        <p:spPr bwMode="auto">
          <a:xfrm flipV="1">
            <a:off x="2667000" y="4648200"/>
            <a:ext cx="914400" cy="7429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86" name="AutoShape 30"/>
          <p:cNvCxnSpPr>
            <a:cxnSpLocks noChangeShapeType="1"/>
            <a:stCxn id="45083" idx="3"/>
          </p:cNvCxnSpPr>
          <p:nvPr/>
        </p:nvCxnSpPr>
        <p:spPr bwMode="auto">
          <a:xfrm flipV="1">
            <a:off x="3200400" y="5257800"/>
            <a:ext cx="838200" cy="6667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87" name="AutoShape 31"/>
          <p:cNvCxnSpPr>
            <a:cxnSpLocks noChangeShapeType="1"/>
            <a:stCxn id="6" idx="1"/>
            <a:endCxn id="45081" idx="1"/>
          </p:cNvCxnSpPr>
          <p:nvPr/>
        </p:nvCxnSpPr>
        <p:spPr bwMode="auto">
          <a:xfrm rot="10800000" flipH="1" flipV="1">
            <a:off x="684213" y="1895475"/>
            <a:ext cx="306387" cy="2886075"/>
          </a:xfrm>
          <a:prstGeom prst="bentConnector3">
            <a:avLst>
              <a:gd name="adj1" fmla="val -7445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5088" name="Text Box 32"/>
          <p:cNvSpPr txBox="1">
            <a:spLocks noChangeArrowheads="1"/>
          </p:cNvSpPr>
          <p:nvPr/>
        </p:nvSpPr>
        <p:spPr bwMode="auto">
          <a:xfrm>
            <a:off x="304800" y="6477000"/>
            <a:ext cx="609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kumimoji="0" lang="zh-TW" altLang="en-US" sz="1600" dirty="0">
                <a:latin typeface="標楷體" pitchFamily="65" charset="-120"/>
                <a:ea typeface="標楷體" pitchFamily="65" charset="-120"/>
              </a:rPr>
              <a:t>資料來源</a:t>
            </a:r>
            <a:r>
              <a:rPr kumimoji="0" lang="en-US" altLang="zh-TW" sz="1600" dirty="0">
                <a:latin typeface="Tw Cen MT" pitchFamily="34" charset="0"/>
                <a:ea typeface="SimHei" pitchFamily="49" charset="-122"/>
              </a:rPr>
              <a:t>(Source)</a:t>
            </a:r>
            <a:r>
              <a:rPr kumimoji="0" lang="zh-TW" altLang="en-US" sz="1600" dirty="0">
                <a:latin typeface="Tw Cen MT" pitchFamily="34" charset="0"/>
                <a:ea typeface="SimHei" pitchFamily="49" charset="-122"/>
              </a:rPr>
              <a:t>：</a:t>
            </a:r>
            <a:r>
              <a:rPr kumimoji="0" lang="en-US" altLang="zh-TW" sz="1600" dirty="0">
                <a:latin typeface="Tw Cen MT" pitchFamily="34" charset="0"/>
                <a:ea typeface="SimHei" pitchFamily="49" charset="-122"/>
              </a:rPr>
              <a:t>Social determinants of health,2006</a:t>
            </a:r>
          </a:p>
        </p:txBody>
      </p:sp>
      <p:sp>
        <p:nvSpPr>
          <p:cNvPr id="35" name="投影片編號版面配置區 34"/>
          <p:cNvSpPr txBox="1">
            <a:spLocks noGrp="1"/>
          </p:cNvSpPr>
          <p:nvPr/>
        </p:nvSpPr>
        <p:spPr>
          <a:xfrm>
            <a:off x="0" y="1271588"/>
            <a:ext cx="533400" cy="244475"/>
          </a:xfrm>
          <a:prstGeom prst="rect">
            <a:avLst/>
          </a:prstGeom>
          <a:noFill/>
        </p:spPr>
        <p:txBody>
          <a:bodyPr anchor="ctr">
            <a:normAutofit fontScale="85000" lnSpcReduction="20000"/>
          </a:bodyPr>
          <a:lstStyle/>
          <a:p>
            <a:pPr algn="ctr" fontAlgn="auto">
              <a:spcBef>
                <a:spcPts val="0"/>
              </a:spcBef>
              <a:spcAft>
                <a:spcPts val="0"/>
              </a:spcAft>
              <a:defRPr/>
            </a:pPr>
            <a:fld id="{4A67CE79-A9EF-4D55-AA9A-8FE8EA8769F9}" type="slidenum">
              <a:rPr kumimoji="0" lang="zh-TW" altLang="en-US" sz="1400" b="1">
                <a:solidFill>
                  <a:srgbClr val="FFFFFF"/>
                </a:solidFill>
                <a:latin typeface="+mn-lt"/>
                <a:ea typeface="+mn-ea"/>
              </a:rPr>
              <a:pPr algn="ctr" fontAlgn="auto">
                <a:spcBef>
                  <a:spcPts val="0"/>
                </a:spcBef>
                <a:spcAft>
                  <a:spcPts val="0"/>
                </a:spcAft>
                <a:defRPr/>
              </a:pPr>
              <a:t>38</a:t>
            </a:fld>
            <a:endParaRPr kumimoji="0" lang="zh-TW" altLang="en-US" sz="1400" b="1" dirty="0">
              <a:solidFill>
                <a:srgbClr val="FFFFFF"/>
              </a:solidFill>
              <a:latin typeface="+mn-lt"/>
              <a:ea typeface="+mn-ea"/>
            </a:endParaRPr>
          </a:p>
        </p:txBody>
      </p:sp>
      <p:sp>
        <p:nvSpPr>
          <p:cNvPr id="271394" name="Line 34"/>
          <p:cNvSpPr>
            <a:spLocks noChangeShapeType="1"/>
          </p:cNvSpPr>
          <p:nvPr/>
        </p:nvSpPr>
        <p:spPr bwMode="auto">
          <a:xfrm>
            <a:off x="7667625" y="4508500"/>
            <a:ext cx="504825" cy="936625"/>
          </a:xfrm>
          <a:prstGeom prst="line">
            <a:avLst/>
          </a:prstGeom>
          <a:noFill/>
          <a:ln w="3175">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zh-TW" altLang="en-US">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a:xfrm>
            <a:off x="611188" y="3716338"/>
            <a:ext cx="8229600" cy="457200"/>
          </a:xfrm>
        </p:spPr>
        <p:txBody>
          <a:bodyPr lIns="0" rIns="0" bIns="0" anchor="b"/>
          <a:lstStyle/>
          <a:p>
            <a:r>
              <a:rPr lang="en-US" altLang="zh-TW" sz="2400" b="1" dirty="0" smtClean="0">
                <a:solidFill>
                  <a:schemeClr val="tx1"/>
                </a:solidFill>
                <a:cs typeface="Arial" pitchFamily="34" charset="0"/>
              </a:rPr>
              <a:t>Cross-databank analysis</a:t>
            </a:r>
          </a:p>
        </p:txBody>
      </p:sp>
      <p:sp>
        <p:nvSpPr>
          <p:cNvPr id="46083" name="Rectangle 3"/>
          <p:cNvSpPr>
            <a:spLocks noGrp="1"/>
          </p:cNvSpPr>
          <p:nvPr>
            <p:ph type="body" sz="half" idx="4294967295"/>
          </p:nvPr>
        </p:nvSpPr>
        <p:spPr>
          <a:xfrm>
            <a:off x="611188" y="1905000"/>
            <a:ext cx="3884612" cy="1798638"/>
          </a:xfrm>
        </p:spPr>
        <p:txBody>
          <a:bodyPr/>
          <a:lstStyle/>
          <a:p>
            <a:pPr marL="273050" indent="-273050">
              <a:buFontTx/>
              <a:buNone/>
            </a:pPr>
            <a:r>
              <a:rPr lang="en-US" altLang="zh-TW" sz="2000" b="1" dirty="0" smtClean="0">
                <a:cs typeface="Arial" pitchFamily="34" charset="0"/>
              </a:rPr>
              <a:t>Databank A downloading</a:t>
            </a:r>
          </a:p>
          <a:p>
            <a:pPr marL="273050" indent="-273050">
              <a:buFontTx/>
              <a:buNone/>
            </a:pPr>
            <a:endParaRPr lang="en-US" altLang="zh-TW" sz="2000" b="1" dirty="0" smtClean="0">
              <a:cs typeface="Arial" pitchFamily="34" charset="0"/>
            </a:endParaRPr>
          </a:p>
          <a:p>
            <a:pPr marL="273050" indent="-273050">
              <a:buFontTx/>
              <a:buNone/>
            </a:pPr>
            <a:r>
              <a:rPr lang="en-US" altLang="zh-TW" sz="2000" b="1" dirty="0" smtClean="0">
                <a:cs typeface="Arial" pitchFamily="34" charset="0"/>
              </a:rPr>
              <a:t>Encryption of individual data</a:t>
            </a:r>
          </a:p>
        </p:txBody>
      </p:sp>
      <p:sp>
        <p:nvSpPr>
          <p:cNvPr id="46084" name="Rectangle 4"/>
          <p:cNvSpPr>
            <a:spLocks noGrp="1"/>
          </p:cNvSpPr>
          <p:nvPr>
            <p:ph type="body" sz="half" idx="4294967295"/>
          </p:nvPr>
        </p:nvSpPr>
        <p:spPr>
          <a:xfrm>
            <a:off x="4648200" y="1935163"/>
            <a:ext cx="4495800" cy="1874837"/>
          </a:xfrm>
        </p:spPr>
        <p:txBody>
          <a:bodyPr/>
          <a:lstStyle/>
          <a:p>
            <a:pPr marL="273050" indent="-273050">
              <a:buFontTx/>
              <a:buNone/>
            </a:pPr>
            <a:r>
              <a:rPr lang="en-US" altLang="zh-TW" sz="2000" b="1" dirty="0" smtClean="0">
                <a:cs typeface="Arial" pitchFamily="34" charset="0"/>
              </a:rPr>
              <a:t>Databank B downloading</a:t>
            </a:r>
          </a:p>
          <a:p>
            <a:pPr marL="273050" indent="-273050">
              <a:buFontTx/>
              <a:buNone/>
            </a:pPr>
            <a:endParaRPr lang="en-US" altLang="zh-TW" sz="2000" b="1" dirty="0" smtClean="0">
              <a:cs typeface="Arial" pitchFamily="34" charset="0"/>
            </a:endParaRPr>
          </a:p>
          <a:p>
            <a:pPr marL="273050" indent="-273050">
              <a:buFontTx/>
              <a:buNone/>
            </a:pPr>
            <a:r>
              <a:rPr lang="en-US" altLang="zh-TW" sz="2000" b="1" dirty="0" smtClean="0">
                <a:cs typeface="Arial" pitchFamily="34" charset="0"/>
              </a:rPr>
              <a:t>Encryption of individual data</a:t>
            </a:r>
          </a:p>
        </p:txBody>
      </p:sp>
      <p:sp>
        <p:nvSpPr>
          <p:cNvPr id="109573" name="AutoShape 5"/>
          <p:cNvSpPr>
            <a:spLocks noChangeArrowheads="1"/>
          </p:cNvSpPr>
          <p:nvPr/>
        </p:nvSpPr>
        <p:spPr bwMode="auto">
          <a:xfrm>
            <a:off x="3124200" y="2362200"/>
            <a:ext cx="485775" cy="381000"/>
          </a:xfrm>
          <a:prstGeom prst="downArrow">
            <a:avLst>
              <a:gd name="adj1" fmla="val 50000"/>
              <a:gd name="adj2" fmla="val 25000"/>
            </a:avLst>
          </a:prstGeom>
          <a:solidFill>
            <a:schemeClr val="accent1"/>
          </a:solidFill>
          <a:ln>
            <a:noFill/>
          </a:ln>
          <a:effectLst>
            <a:prstShdw prst="shdw17" dist="17961" dir="2700000">
              <a:schemeClr val="accent1">
                <a:gamma/>
                <a:shade val="60000"/>
                <a:invGamma/>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20000"/>
              </a:spcBef>
              <a:buClr>
                <a:srgbClr val="0BD0D9"/>
              </a:buClr>
              <a:buSzPct val="95000"/>
              <a:buFont typeface="Wingdings 2" pitchFamily="18" charset="2"/>
              <a:buNone/>
              <a:defRPr/>
            </a:pPr>
            <a:endParaRPr kumimoji="0" lang="en-US" altLang="zh-TW" sz="2200" dirty="0">
              <a:latin typeface="Constantia" pitchFamily="18" charset="0"/>
            </a:endParaRPr>
          </a:p>
          <a:p>
            <a:pPr algn="ctr" eaLnBrk="0" hangingPunct="0">
              <a:spcBef>
                <a:spcPct val="20000"/>
              </a:spcBef>
              <a:buClr>
                <a:srgbClr val="0BD0D9"/>
              </a:buClr>
              <a:buSzPct val="95000"/>
              <a:buFont typeface="Wingdings 2" pitchFamily="18" charset="2"/>
              <a:buNone/>
              <a:defRPr/>
            </a:pPr>
            <a:endParaRPr kumimoji="0" lang="zh-TW" altLang="en-US" sz="2200" dirty="0">
              <a:latin typeface="Constantia" pitchFamily="18" charset="0"/>
            </a:endParaRPr>
          </a:p>
        </p:txBody>
      </p:sp>
      <p:sp>
        <p:nvSpPr>
          <p:cNvPr id="109574" name="AutoShape 6"/>
          <p:cNvSpPr>
            <a:spLocks noChangeArrowheads="1"/>
          </p:cNvSpPr>
          <p:nvPr/>
        </p:nvSpPr>
        <p:spPr bwMode="auto">
          <a:xfrm>
            <a:off x="5029200" y="2362200"/>
            <a:ext cx="485775" cy="381000"/>
          </a:xfrm>
          <a:prstGeom prst="downArrow">
            <a:avLst>
              <a:gd name="adj1" fmla="val 50000"/>
              <a:gd name="adj2" fmla="val 25000"/>
            </a:avLst>
          </a:prstGeom>
          <a:solidFill>
            <a:schemeClr val="accent1"/>
          </a:solidFill>
          <a:ln>
            <a:noFill/>
          </a:ln>
          <a:effectLst>
            <a:prstShdw prst="shdw17" dist="17961" dir="2700000">
              <a:schemeClr val="accent1">
                <a:gamma/>
                <a:shade val="60000"/>
                <a:invGamma/>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zh-TW" altLang="en-US"/>
          </a:p>
        </p:txBody>
      </p:sp>
      <p:sp>
        <p:nvSpPr>
          <p:cNvPr id="109575" name="Line 7"/>
          <p:cNvSpPr>
            <a:spLocks noChangeShapeType="1"/>
          </p:cNvSpPr>
          <p:nvPr/>
        </p:nvSpPr>
        <p:spPr bwMode="auto">
          <a:xfrm>
            <a:off x="3429000" y="3276600"/>
            <a:ext cx="0" cy="0"/>
          </a:xfrm>
          <a:prstGeom prst="line">
            <a:avLst/>
          </a:prstGeom>
          <a:noFill/>
          <a:ln w="9525">
            <a:solidFill>
              <a:schemeClr val="tx1"/>
            </a:solidFill>
            <a:round/>
            <a:headEnd/>
            <a:tailEnd/>
          </a:ln>
          <a:effectLst>
            <a:prstShdw prst="shdw17" dist="17961" dir="2700000">
              <a:schemeClr val="tx1">
                <a:gamma/>
                <a:shade val="60000"/>
                <a:invGamma/>
                <a:alpha val="50000"/>
              </a:schemeClr>
            </a:prstShdw>
          </a:effectLst>
          <a:extLst>
            <a:ext uri="{909E8E84-426E-40DD-AFC4-6F175D3DCCD1}">
              <a14:hiddenFill xmlns:a14="http://schemas.microsoft.com/office/drawing/2010/main">
                <a:noFill/>
              </a14:hiddenFill>
            </a:ext>
          </a:extLst>
        </p:spPr>
        <p:txBody>
          <a:bodyPr/>
          <a:lstStyle/>
          <a:p>
            <a:pPr>
              <a:defRPr/>
            </a:pPr>
            <a:endParaRPr lang="zh-TW" altLang="en-US"/>
          </a:p>
        </p:txBody>
      </p:sp>
      <p:sp>
        <p:nvSpPr>
          <p:cNvPr id="109577" name="AutoShape 9"/>
          <p:cNvSpPr>
            <a:spLocks noChangeArrowheads="1"/>
          </p:cNvSpPr>
          <p:nvPr/>
        </p:nvSpPr>
        <p:spPr bwMode="auto">
          <a:xfrm>
            <a:off x="3276600" y="3276600"/>
            <a:ext cx="485775" cy="381000"/>
          </a:xfrm>
          <a:prstGeom prst="downArrow">
            <a:avLst>
              <a:gd name="adj1" fmla="val 50000"/>
              <a:gd name="adj2" fmla="val 25000"/>
            </a:avLst>
          </a:prstGeom>
          <a:solidFill>
            <a:schemeClr val="accent1"/>
          </a:solidFill>
          <a:ln>
            <a:noFill/>
          </a:ln>
          <a:effectLst>
            <a:prstShdw prst="shdw17" dist="17961" dir="2700000">
              <a:schemeClr val="accent1">
                <a:gamma/>
                <a:shade val="60000"/>
                <a:invGamma/>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20000"/>
              </a:spcBef>
              <a:buClr>
                <a:srgbClr val="0BD0D9"/>
              </a:buClr>
              <a:buSzPct val="95000"/>
              <a:buFont typeface="Wingdings 2" pitchFamily="18" charset="2"/>
              <a:buNone/>
              <a:defRPr/>
            </a:pPr>
            <a:endParaRPr kumimoji="0" lang="en-US" altLang="zh-TW" sz="2200" dirty="0">
              <a:latin typeface="Constantia" pitchFamily="18" charset="0"/>
            </a:endParaRPr>
          </a:p>
          <a:p>
            <a:pPr algn="ctr" eaLnBrk="0" hangingPunct="0">
              <a:spcBef>
                <a:spcPct val="20000"/>
              </a:spcBef>
              <a:buClr>
                <a:srgbClr val="0BD0D9"/>
              </a:buClr>
              <a:buSzPct val="95000"/>
              <a:buFont typeface="Wingdings 2" pitchFamily="18" charset="2"/>
              <a:buNone/>
              <a:defRPr/>
            </a:pPr>
            <a:endParaRPr kumimoji="0" lang="zh-TW" altLang="en-US" sz="2200" dirty="0">
              <a:latin typeface="Constantia" pitchFamily="18" charset="0"/>
            </a:endParaRPr>
          </a:p>
        </p:txBody>
      </p:sp>
      <p:sp>
        <p:nvSpPr>
          <p:cNvPr id="109578" name="AutoShape 10"/>
          <p:cNvSpPr>
            <a:spLocks noChangeArrowheads="1"/>
          </p:cNvSpPr>
          <p:nvPr/>
        </p:nvSpPr>
        <p:spPr bwMode="auto">
          <a:xfrm>
            <a:off x="4876800" y="3276600"/>
            <a:ext cx="485775" cy="381000"/>
          </a:xfrm>
          <a:prstGeom prst="downArrow">
            <a:avLst>
              <a:gd name="adj1" fmla="val 50000"/>
              <a:gd name="adj2" fmla="val 25000"/>
            </a:avLst>
          </a:prstGeom>
          <a:solidFill>
            <a:schemeClr val="accent1"/>
          </a:solidFill>
          <a:ln>
            <a:noFill/>
          </a:ln>
          <a:effectLst>
            <a:prstShdw prst="shdw17" dist="17961" dir="2700000">
              <a:schemeClr val="accent1">
                <a:gamma/>
                <a:shade val="60000"/>
                <a:invGamma/>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20000"/>
              </a:spcBef>
              <a:buClr>
                <a:srgbClr val="0BD0D9"/>
              </a:buClr>
              <a:buSzPct val="95000"/>
              <a:buFont typeface="Wingdings 2" pitchFamily="18" charset="2"/>
              <a:buNone/>
              <a:defRPr/>
            </a:pPr>
            <a:endParaRPr kumimoji="0" lang="en-US" altLang="zh-TW" sz="2200" dirty="0">
              <a:latin typeface="Constantia" pitchFamily="18" charset="0"/>
            </a:endParaRPr>
          </a:p>
          <a:p>
            <a:pPr algn="ctr" eaLnBrk="0" hangingPunct="0">
              <a:spcBef>
                <a:spcPct val="20000"/>
              </a:spcBef>
              <a:buClr>
                <a:srgbClr val="0BD0D9"/>
              </a:buClr>
              <a:buSzPct val="95000"/>
              <a:buFont typeface="Wingdings 2" pitchFamily="18" charset="2"/>
              <a:buNone/>
              <a:defRPr/>
            </a:pPr>
            <a:endParaRPr kumimoji="0" lang="zh-TW" altLang="en-US" sz="2200" dirty="0">
              <a:latin typeface="Constantia" pitchFamily="18" charset="0"/>
            </a:endParaRPr>
          </a:p>
        </p:txBody>
      </p:sp>
      <p:sp>
        <p:nvSpPr>
          <p:cNvPr id="46090" name="Rectangle 11"/>
          <p:cNvSpPr>
            <a:spLocks/>
          </p:cNvSpPr>
          <p:nvPr/>
        </p:nvSpPr>
        <p:spPr bwMode="auto">
          <a:xfrm>
            <a:off x="457200" y="45720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2800" b="1" dirty="0">
                <a:cs typeface="Arial" pitchFamily="34" charset="0"/>
              </a:rPr>
              <a:t>Generating processed collective results</a:t>
            </a:r>
          </a:p>
        </p:txBody>
      </p:sp>
      <p:sp>
        <p:nvSpPr>
          <p:cNvPr id="46091" name="Rectangle 12"/>
          <p:cNvSpPr>
            <a:spLocks/>
          </p:cNvSpPr>
          <p:nvPr/>
        </p:nvSpPr>
        <p:spPr bwMode="auto">
          <a:xfrm>
            <a:off x="228600" y="55626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2800" b="1" dirty="0">
                <a:cs typeface="Arial" pitchFamily="34" charset="0"/>
              </a:rPr>
              <a:t>Abolish the downloaded database, only collective results can be taken out from isolated area</a:t>
            </a:r>
          </a:p>
        </p:txBody>
      </p:sp>
      <p:sp>
        <p:nvSpPr>
          <p:cNvPr id="109581" name="AutoShape 13"/>
          <p:cNvSpPr>
            <a:spLocks noChangeArrowheads="1"/>
          </p:cNvSpPr>
          <p:nvPr/>
        </p:nvSpPr>
        <p:spPr bwMode="auto">
          <a:xfrm>
            <a:off x="4191000" y="4191000"/>
            <a:ext cx="485775" cy="381000"/>
          </a:xfrm>
          <a:prstGeom prst="downArrow">
            <a:avLst>
              <a:gd name="adj1" fmla="val 50000"/>
              <a:gd name="adj2" fmla="val 25000"/>
            </a:avLst>
          </a:prstGeom>
          <a:solidFill>
            <a:schemeClr val="accent1"/>
          </a:solidFill>
          <a:ln>
            <a:noFill/>
          </a:ln>
          <a:effectLst>
            <a:prstShdw prst="shdw17" dist="17961" dir="2700000">
              <a:schemeClr val="accent1">
                <a:gamma/>
                <a:shade val="60000"/>
                <a:invGamma/>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20000"/>
              </a:spcBef>
              <a:buClr>
                <a:srgbClr val="0BD0D9"/>
              </a:buClr>
              <a:buSzPct val="95000"/>
              <a:buFont typeface="Wingdings 2" pitchFamily="18" charset="2"/>
              <a:buNone/>
              <a:defRPr/>
            </a:pPr>
            <a:endParaRPr kumimoji="0" lang="en-US" altLang="zh-TW" sz="2200" dirty="0">
              <a:latin typeface="Constantia" pitchFamily="18" charset="0"/>
            </a:endParaRPr>
          </a:p>
          <a:p>
            <a:pPr algn="ctr" eaLnBrk="0" hangingPunct="0">
              <a:spcBef>
                <a:spcPct val="20000"/>
              </a:spcBef>
              <a:buClr>
                <a:srgbClr val="0BD0D9"/>
              </a:buClr>
              <a:buSzPct val="95000"/>
              <a:buFont typeface="Wingdings 2" pitchFamily="18" charset="2"/>
              <a:buNone/>
              <a:defRPr/>
            </a:pPr>
            <a:endParaRPr kumimoji="0" lang="zh-TW" altLang="en-US" sz="2200" dirty="0">
              <a:latin typeface="Constantia" pitchFamily="18" charset="0"/>
            </a:endParaRPr>
          </a:p>
        </p:txBody>
      </p:sp>
      <p:sp>
        <p:nvSpPr>
          <p:cNvPr id="109582" name="AutoShape 14"/>
          <p:cNvSpPr>
            <a:spLocks noChangeArrowheads="1"/>
          </p:cNvSpPr>
          <p:nvPr/>
        </p:nvSpPr>
        <p:spPr bwMode="auto">
          <a:xfrm>
            <a:off x="4191000" y="5029200"/>
            <a:ext cx="485775" cy="381000"/>
          </a:xfrm>
          <a:prstGeom prst="downArrow">
            <a:avLst>
              <a:gd name="adj1" fmla="val 50000"/>
              <a:gd name="adj2" fmla="val 25000"/>
            </a:avLst>
          </a:prstGeom>
          <a:solidFill>
            <a:schemeClr val="accent1"/>
          </a:solidFill>
          <a:ln>
            <a:noFill/>
          </a:ln>
          <a:effectLst>
            <a:prstShdw prst="shdw17" dist="17961" dir="2700000">
              <a:schemeClr val="accent1">
                <a:gamma/>
                <a:shade val="60000"/>
                <a:invGamma/>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20000"/>
              </a:spcBef>
              <a:buClr>
                <a:srgbClr val="0BD0D9"/>
              </a:buClr>
              <a:buSzPct val="95000"/>
              <a:buFont typeface="Wingdings 2" pitchFamily="18" charset="2"/>
              <a:buNone/>
              <a:defRPr/>
            </a:pPr>
            <a:endParaRPr kumimoji="0" lang="en-US" altLang="zh-TW" sz="2200" dirty="0">
              <a:latin typeface="Constantia" pitchFamily="18" charset="0"/>
            </a:endParaRPr>
          </a:p>
          <a:p>
            <a:pPr algn="ctr" eaLnBrk="0" hangingPunct="0">
              <a:spcBef>
                <a:spcPct val="20000"/>
              </a:spcBef>
              <a:buClr>
                <a:srgbClr val="0BD0D9"/>
              </a:buClr>
              <a:buSzPct val="95000"/>
              <a:buFont typeface="Wingdings 2" pitchFamily="18" charset="2"/>
              <a:buNone/>
              <a:defRPr/>
            </a:pPr>
            <a:endParaRPr kumimoji="0" lang="zh-TW" altLang="en-US" sz="2200" dirty="0">
              <a:latin typeface="Constantia" pitchFamily="18" charset="0"/>
            </a:endParaRPr>
          </a:p>
        </p:txBody>
      </p:sp>
      <p:sp>
        <p:nvSpPr>
          <p:cNvPr id="46094" name="Rectangle 15"/>
          <p:cNvSpPr>
            <a:spLocks/>
          </p:cNvSpPr>
          <p:nvPr/>
        </p:nvSpPr>
        <p:spPr bwMode="auto">
          <a:xfrm>
            <a:off x="381000" y="3048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4400" b="1" dirty="0">
                <a:solidFill>
                  <a:schemeClr val="tx2"/>
                </a:solidFill>
                <a:latin typeface="Times New Roman" pitchFamily="18" charset="0"/>
              </a:rPr>
              <a:t>Algorithm of Cross-databank Analysis With Physical Isolation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EF35E200-A3D3-47AB-BFDD-30899B132577}" type="slidenum">
              <a:rPr lang="en-US" altLang="zh-TW" sz="1400"/>
              <a:pPr algn="r" eaLnBrk="1" hangingPunct="1">
                <a:spcBef>
                  <a:spcPct val="0"/>
                </a:spcBef>
                <a:buFontTx/>
                <a:buNone/>
              </a:pPr>
              <a:t>4</a:t>
            </a:fld>
            <a:endParaRPr lang="en-US" altLang="zh-TW" sz="1400" dirty="0"/>
          </a:p>
        </p:txBody>
      </p:sp>
      <p:sp>
        <p:nvSpPr>
          <p:cNvPr id="5123" name="Rectangle 2"/>
          <p:cNvSpPr>
            <a:spLocks noGrp="1" noChangeArrowheads="1"/>
          </p:cNvSpPr>
          <p:nvPr>
            <p:ph type="title" idx="4294967295"/>
          </p:nvPr>
        </p:nvSpPr>
        <p:spPr>
          <a:xfrm>
            <a:off x="457200" y="274638"/>
            <a:ext cx="8229600" cy="706437"/>
          </a:xfrm>
        </p:spPr>
        <p:txBody>
          <a:bodyPr/>
          <a:lstStyle/>
          <a:p>
            <a:pPr eaLnBrk="1" hangingPunct="1"/>
            <a:r>
              <a:rPr lang="en-US" altLang="zh-TW" sz="4000" dirty="0" smtClean="0"/>
              <a:t>The NHI VPN</a:t>
            </a:r>
            <a:r>
              <a:rPr lang="zh-TW" altLang="en-US" sz="4000" dirty="0" smtClean="0">
                <a:ea typeface="標楷體" pitchFamily="65" charset="-120"/>
              </a:rPr>
              <a:t>國家衛生基礎設施</a:t>
            </a:r>
            <a:r>
              <a:rPr lang="zh-TW" altLang="en-US" sz="4000" dirty="0" smtClean="0"/>
              <a:t> </a:t>
            </a:r>
            <a:endParaRPr lang="en-US" altLang="zh-TW" sz="4000" dirty="0" smtClean="0"/>
          </a:p>
        </p:txBody>
      </p:sp>
      <p:sp>
        <p:nvSpPr>
          <p:cNvPr id="5124" name="Freeform 4"/>
          <p:cNvSpPr>
            <a:spLocks/>
          </p:cNvSpPr>
          <p:nvPr/>
        </p:nvSpPr>
        <p:spPr bwMode="auto">
          <a:xfrm>
            <a:off x="914400" y="1066800"/>
            <a:ext cx="4667250" cy="2590800"/>
          </a:xfrm>
          <a:custGeom>
            <a:avLst/>
            <a:gdLst>
              <a:gd name="T0" fmla="*/ 2147483647 w 9252"/>
              <a:gd name="T1" fmla="*/ 2147483647 h 5854"/>
              <a:gd name="T2" fmla="*/ 2147483647 w 9252"/>
              <a:gd name="T3" fmla="*/ 2147483647 h 5854"/>
              <a:gd name="T4" fmla="*/ 2147483647 w 9252"/>
              <a:gd name="T5" fmla="*/ 2147483647 h 5854"/>
              <a:gd name="T6" fmla="*/ 2147483647 w 9252"/>
              <a:gd name="T7" fmla="*/ 2147483647 h 5854"/>
              <a:gd name="T8" fmla="*/ 2147483647 w 9252"/>
              <a:gd name="T9" fmla="*/ 2147483647 h 5854"/>
              <a:gd name="T10" fmla="*/ 2147483647 w 9252"/>
              <a:gd name="T11" fmla="*/ 2147483647 h 5854"/>
              <a:gd name="T12" fmla="*/ 2147483647 w 9252"/>
              <a:gd name="T13" fmla="*/ 2147483647 h 5854"/>
              <a:gd name="T14" fmla="*/ 2147483647 w 9252"/>
              <a:gd name="T15" fmla="*/ 2147483647 h 5854"/>
              <a:gd name="T16" fmla="*/ 2147483647 w 9252"/>
              <a:gd name="T17" fmla="*/ 2147483647 h 5854"/>
              <a:gd name="T18" fmla="*/ 2147483647 w 9252"/>
              <a:gd name="T19" fmla="*/ 2147483647 h 5854"/>
              <a:gd name="T20" fmla="*/ 2147483647 w 9252"/>
              <a:gd name="T21" fmla="*/ 2147483647 h 5854"/>
              <a:gd name="T22" fmla="*/ 2147483647 w 9252"/>
              <a:gd name="T23" fmla="*/ 2147483647 h 5854"/>
              <a:gd name="T24" fmla="*/ 2147483647 w 9252"/>
              <a:gd name="T25" fmla="*/ 2147483647 h 5854"/>
              <a:gd name="T26" fmla="*/ 2147483647 w 9252"/>
              <a:gd name="T27" fmla="*/ 2147483647 h 5854"/>
              <a:gd name="T28" fmla="*/ 2147483647 w 9252"/>
              <a:gd name="T29" fmla="*/ 2147483647 h 5854"/>
              <a:gd name="T30" fmla="*/ 2147483647 w 9252"/>
              <a:gd name="T31" fmla="*/ 2147483647 h 5854"/>
              <a:gd name="T32" fmla="*/ 2147483647 w 9252"/>
              <a:gd name="T33" fmla="*/ 2147483647 h 5854"/>
              <a:gd name="T34" fmla="*/ 2147483647 w 9252"/>
              <a:gd name="T35" fmla="*/ 2147483647 h 5854"/>
              <a:gd name="T36" fmla="*/ 2147483647 w 9252"/>
              <a:gd name="T37" fmla="*/ 2147483647 h 5854"/>
              <a:gd name="T38" fmla="*/ 2147483647 w 9252"/>
              <a:gd name="T39" fmla="*/ 2147483647 h 5854"/>
              <a:gd name="T40" fmla="*/ 2147483647 w 9252"/>
              <a:gd name="T41" fmla="*/ 2147483647 h 5854"/>
              <a:gd name="T42" fmla="*/ 2147483647 w 9252"/>
              <a:gd name="T43" fmla="*/ 2147483647 h 5854"/>
              <a:gd name="T44" fmla="*/ 2147483647 w 9252"/>
              <a:gd name="T45" fmla="*/ 2147483647 h 5854"/>
              <a:gd name="T46" fmla="*/ 2147483647 w 9252"/>
              <a:gd name="T47" fmla="*/ 2147483647 h 5854"/>
              <a:gd name="T48" fmla="*/ 2147483647 w 9252"/>
              <a:gd name="T49" fmla="*/ 2147483647 h 5854"/>
              <a:gd name="T50" fmla="*/ 2147483647 w 9252"/>
              <a:gd name="T51" fmla="*/ 2147483647 h 5854"/>
              <a:gd name="T52" fmla="*/ 2147483647 w 9252"/>
              <a:gd name="T53" fmla="*/ 2147483647 h 5854"/>
              <a:gd name="T54" fmla="*/ 2147483647 w 9252"/>
              <a:gd name="T55" fmla="*/ 2147483647 h 5854"/>
              <a:gd name="T56" fmla="*/ 2147483647 w 9252"/>
              <a:gd name="T57" fmla="*/ 2147483647 h 5854"/>
              <a:gd name="T58" fmla="*/ 2147483647 w 9252"/>
              <a:gd name="T59" fmla="*/ 2147483647 h 5854"/>
              <a:gd name="T60" fmla="*/ 2147483647 w 9252"/>
              <a:gd name="T61" fmla="*/ 2147483647 h 5854"/>
              <a:gd name="T62" fmla="*/ 2147483647 w 9252"/>
              <a:gd name="T63" fmla="*/ 2147483647 h 5854"/>
              <a:gd name="T64" fmla="*/ 2147483647 w 9252"/>
              <a:gd name="T65" fmla="*/ 2147483647 h 5854"/>
              <a:gd name="T66" fmla="*/ 2147483647 w 9252"/>
              <a:gd name="T67" fmla="*/ 2147483647 h 5854"/>
              <a:gd name="T68" fmla="*/ 2147483647 w 9252"/>
              <a:gd name="T69" fmla="*/ 2147483647 h 5854"/>
              <a:gd name="T70" fmla="*/ 2147483647 w 9252"/>
              <a:gd name="T71" fmla="*/ 2147483647 h 5854"/>
              <a:gd name="T72" fmla="*/ 2147483647 w 9252"/>
              <a:gd name="T73" fmla="*/ 2147483647 h 5854"/>
              <a:gd name="T74" fmla="*/ 2147483647 w 9252"/>
              <a:gd name="T75" fmla="*/ 2147483647 h 5854"/>
              <a:gd name="T76" fmla="*/ 2147483647 w 9252"/>
              <a:gd name="T77" fmla="*/ 2147483647 h 5854"/>
              <a:gd name="T78" fmla="*/ 2147483647 w 9252"/>
              <a:gd name="T79" fmla="*/ 2147483647 h 5854"/>
              <a:gd name="T80" fmla="*/ 2147483647 w 9252"/>
              <a:gd name="T81" fmla="*/ 2147483647 h 5854"/>
              <a:gd name="T82" fmla="*/ 2147483647 w 9252"/>
              <a:gd name="T83" fmla="*/ 2147483647 h 5854"/>
              <a:gd name="T84" fmla="*/ 2147483647 w 9252"/>
              <a:gd name="T85" fmla="*/ 2147483647 h 5854"/>
              <a:gd name="T86" fmla="*/ 2147483647 w 9252"/>
              <a:gd name="T87" fmla="*/ 2147483647 h 5854"/>
              <a:gd name="T88" fmla="*/ 2147483647 w 9252"/>
              <a:gd name="T89" fmla="*/ 2147483647 h 5854"/>
              <a:gd name="T90" fmla="*/ 2147483647 w 9252"/>
              <a:gd name="T91" fmla="*/ 2147483647 h 5854"/>
              <a:gd name="T92" fmla="*/ 2147483647 w 9252"/>
              <a:gd name="T93" fmla="*/ 2147483647 h 5854"/>
              <a:gd name="T94" fmla="*/ 2147483647 w 9252"/>
              <a:gd name="T95" fmla="*/ 2147483647 h 5854"/>
              <a:gd name="T96" fmla="*/ 2147483647 w 9252"/>
              <a:gd name="T97" fmla="*/ 2147483647 h 5854"/>
              <a:gd name="T98" fmla="*/ 2147483647 w 9252"/>
              <a:gd name="T99" fmla="*/ 2147483647 h 5854"/>
              <a:gd name="T100" fmla="*/ 2147483647 w 9252"/>
              <a:gd name="T101" fmla="*/ 2147483647 h 5854"/>
              <a:gd name="T102" fmla="*/ 2147483647 w 9252"/>
              <a:gd name="T103" fmla="*/ 2147483647 h 5854"/>
              <a:gd name="T104" fmla="*/ 2147483647 w 9252"/>
              <a:gd name="T105" fmla="*/ 2147483647 h 5854"/>
              <a:gd name="T106" fmla="*/ 2147483647 w 9252"/>
              <a:gd name="T107" fmla="*/ 2147483647 h 5854"/>
              <a:gd name="T108" fmla="*/ 2147483647 w 9252"/>
              <a:gd name="T109" fmla="*/ 2147483647 h 5854"/>
              <a:gd name="T110" fmla="*/ 2147483647 w 9252"/>
              <a:gd name="T111" fmla="*/ 2147483647 h 5854"/>
              <a:gd name="T112" fmla="*/ 2147483647 w 9252"/>
              <a:gd name="T113" fmla="*/ 2147483647 h 58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52" h="5854">
                <a:moveTo>
                  <a:pt x="1360" y="4344"/>
                </a:moveTo>
                <a:lnTo>
                  <a:pt x="1388" y="4409"/>
                </a:lnTo>
                <a:lnTo>
                  <a:pt x="1418" y="4473"/>
                </a:lnTo>
                <a:lnTo>
                  <a:pt x="1447" y="4536"/>
                </a:lnTo>
                <a:lnTo>
                  <a:pt x="1478" y="4597"/>
                </a:lnTo>
                <a:lnTo>
                  <a:pt x="1510" y="4658"/>
                </a:lnTo>
                <a:lnTo>
                  <a:pt x="1544" y="4717"/>
                </a:lnTo>
                <a:lnTo>
                  <a:pt x="1577" y="4775"/>
                </a:lnTo>
                <a:lnTo>
                  <a:pt x="1612" y="4831"/>
                </a:lnTo>
                <a:lnTo>
                  <a:pt x="1647" y="4886"/>
                </a:lnTo>
                <a:lnTo>
                  <a:pt x="1684" y="4939"/>
                </a:lnTo>
                <a:lnTo>
                  <a:pt x="1722" y="4991"/>
                </a:lnTo>
                <a:lnTo>
                  <a:pt x="1759" y="5041"/>
                </a:lnTo>
                <a:lnTo>
                  <a:pt x="1799" y="5090"/>
                </a:lnTo>
                <a:lnTo>
                  <a:pt x="1838" y="5137"/>
                </a:lnTo>
                <a:lnTo>
                  <a:pt x="1878" y="5183"/>
                </a:lnTo>
                <a:lnTo>
                  <a:pt x="1920" y="5229"/>
                </a:lnTo>
                <a:lnTo>
                  <a:pt x="1962" y="5272"/>
                </a:lnTo>
                <a:lnTo>
                  <a:pt x="2006" y="5313"/>
                </a:lnTo>
                <a:lnTo>
                  <a:pt x="2049" y="5353"/>
                </a:lnTo>
                <a:lnTo>
                  <a:pt x="2093" y="5392"/>
                </a:lnTo>
                <a:lnTo>
                  <a:pt x="2138" y="5430"/>
                </a:lnTo>
                <a:lnTo>
                  <a:pt x="2182" y="5466"/>
                </a:lnTo>
                <a:lnTo>
                  <a:pt x="2229" y="5500"/>
                </a:lnTo>
                <a:lnTo>
                  <a:pt x="2275" y="5533"/>
                </a:lnTo>
                <a:lnTo>
                  <a:pt x="2322" y="5564"/>
                </a:lnTo>
                <a:lnTo>
                  <a:pt x="2370" y="5593"/>
                </a:lnTo>
                <a:lnTo>
                  <a:pt x="2418" y="5621"/>
                </a:lnTo>
                <a:lnTo>
                  <a:pt x="2465" y="5648"/>
                </a:lnTo>
                <a:lnTo>
                  <a:pt x="2514" y="5673"/>
                </a:lnTo>
                <a:lnTo>
                  <a:pt x="2563" y="5697"/>
                </a:lnTo>
                <a:lnTo>
                  <a:pt x="2614" y="5719"/>
                </a:lnTo>
                <a:lnTo>
                  <a:pt x="2664" y="5738"/>
                </a:lnTo>
                <a:lnTo>
                  <a:pt x="2715" y="5758"/>
                </a:lnTo>
                <a:lnTo>
                  <a:pt x="2765" y="5774"/>
                </a:lnTo>
                <a:lnTo>
                  <a:pt x="2816" y="5790"/>
                </a:lnTo>
                <a:lnTo>
                  <a:pt x="2867" y="5803"/>
                </a:lnTo>
                <a:lnTo>
                  <a:pt x="2918" y="5815"/>
                </a:lnTo>
                <a:lnTo>
                  <a:pt x="2970" y="5826"/>
                </a:lnTo>
                <a:lnTo>
                  <a:pt x="3023" y="5835"/>
                </a:lnTo>
                <a:lnTo>
                  <a:pt x="3075" y="5842"/>
                </a:lnTo>
                <a:lnTo>
                  <a:pt x="3126" y="5848"/>
                </a:lnTo>
                <a:lnTo>
                  <a:pt x="3178" y="5851"/>
                </a:lnTo>
                <a:lnTo>
                  <a:pt x="3232" y="5852"/>
                </a:lnTo>
                <a:lnTo>
                  <a:pt x="3285" y="5854"/>
                </a:lnTo>
                <a:lnTo>
                  <a:pt x="3337" y="5852"/>
                </a:lnTo>
                <a:lnTo>
                  <a:pt x="3390" y="5849"/>
                </a:lnTo>
                <a:lnTo>
                  <a:pt x="3442" y="5843"/>
                </a:lnTo>
                <a:lnTo>
                  <a:pt x="3495" y="5837"/>
                </a:lnTo>
                <a:lnTo>
                  <a:pt x="3548" y="5829"/>
                </a:lnTo>
                <a:lnTo>
                  <a:pt x="3600" y="5818"/>
                </a:lnTo>
                <a:lnTo>
                  <a:pt x="3653" y="5806"/>
                </a:lnTo>
                <a:lnTo>
                  <a:pt x="3705" y="5793"/>
                </a:lnTo>
                <a:lnTo>
                  <a:pt x="3758" y="5778"/>
                </a:lnTo>
                <a:lnTo>
                  <a:pt x="3810" y="5761"/>
                </a:lnTo>
                <a:lnTo>
                  <a:pt x="3862" y="5741"/>
                </a:lnTo>
                <a:lnTo>
                  <a:pt x="3914" y="5721"/>
                </a:lnTo>
                <a:lnTo>
                  <a:pt x="3966" y="5698"/>
                </a:lnTo>
                <a:lnTo>
                  <a:pt x="4017" y="5673"/>
                </a:lnTo>
                <a:lnTo>
                  <a:pt x="4068" y="5647"/>
                </a:lnTo>
                <a:lnTo>
                  <a:pt x="4120" y="5618"/>
                </a:lnTo>
                <a:lnTo>
                  <a:pt x="4170" y="5589"/>
                </a:lnTo>
                <a:lnTo>
                  <a:pt x="4220" y="5556"/>
                </a:lnTo>
                <a:lnTo>
                  <a:pt x="4270" y="5522"/>
                </a:lnTo>
                <a:lnTo>
                  <a:pt x="4320" y="5487"/>
                </a:lnTo>
                <a:lnTo>
                  <a:pt x="4359" y="5457"/>
                </a:lnTo>
                <a:lnTo>
                  <a:pt x="4400" y="5424"/>
                </a:lnTo>
                <a:lnTo>
                  <a:pt x="4439" y="5392"/>
                </a:lnTo>
                <a:lnTo>
                  <a:pt x="4477" y="5358"/>
                </a:lnTo>
                <a:lnTo>
                  <a:pt x="4515" y="5322"/>
                </a:lnTo>
                <a:lnTo>
                  <a:pt x="4552" y="5287"/>
                </a:lnTo>
                <a:lnTo>
                  <a:pt x="4590" y="5248"/>
                </a:lnTo>
                <a:lnTo>
                  <a:pt x="4627" y="5211"/>
                </a:lnTo>
                <a:lnTo>
                  <a:pt x="4670" y="5257"/>
                </a:lnTo>
                <a:lnTo>
                  <a:pt x="4715" y="5302"/>
                </a:lnTo>
                <a:lnTo>
                  <a:pt x="4761" y="5345"/>
                </a:lnTo>
                <a:lnTo>
                  <a:pt x="4807" y="5386"/>
                </a:lnTo>
                <a:lnTo>
                  <a:pt x="4854" y="5426"/>
                </a:lnTo>
                <a:lnTo>
                  <a:pt x="4900" y="5463"/>
                </a:lnTo>
                <a:lnTo>
                  <a:pt x="4947" y="5499"/>
                </a:lnTo>
                <a:lnTo>
                  <a:pt x="4996" y="5533"/>
                </a:lnTo>
                <a:lnTo>
                  <a:pt x="5044" y="5565"/>
                </a:lnTo>
                <a:lnTo>
                  <a:pt x="5093" y="5596"/>
                </a:lnTo>
                <a:lnTo>
                  <a:pt x="5142" y="5624"/>
                </a:lnTo>
                <a:lnTo>
                  <a:pt x="5193" y="5652"/>
                </a:lnTo>
                <a:lnTo>
                  <a:pt x="5243" y="5678"/>
                </a:lnTo>
                <a:lnTo>
                  <a:pt x="5293" y="5701"/>
                </a:lnTo>
                <a:lnTo>
                  <a:pt x="5344" y="5724"/>
                </a:lnTo>
                <a:lnTo>
                  <a:pt x="5394" y="5743"/>
                </a:lnTo>
                <a:lnTo>
                  <a:pt x="5446" y="5762"/>
                </a:lnTo>
                <a:lnTo>
                  <a:pt x="5497" y="5778"/>
                </a:lnTo>
                <a:lnTo>
                  <a:pt x="5548" y="5793"/>
                </a:lnTo>
                <a:lnTo>
                  <a:pt x="5600" y="5806"/>
                </a:lnTo>
                <a:lnTo>
                  <a:pt x="5652" y="5818"/>
                </a:lnTo>
                <a:lnTo>
                  <a:pt x="5704" y="5829"/>
                </a:lnTo>
                <a:lnTo>
                  <a:pt x="5756" y="5836"/>
                </a:lnTo>
                <a:lnTo>
                  <a:pt x="5809" y="5843"/>
                </a:lnTo>
                <a:lnTo>
                  <a:pt x="5861" y="5848"/>
                </a:lnTo>
                <a:lnTo>
                  <a:pt x="5913" y="5851"/>
                </a:lnTo>
                <a:lnTo>
                  <a:pt x="5966" y="5852"/>
                </a:lnTo>
                <a:lnTo>
                  <a:pt x="6018" y="5852"/>
                </a:lnTo>
                <a:lnTo>
                  <a:pt x="6069" y="5851"/>
                </a:lnTo>
                <a:lnTo>
                  <a:pt x="6123" y="5846"/>
                </a:lnTo>
                <a:lnTo>
                  <a:pt x="6175" y="5842"/>
                </a:lnTo>
                <a:lnTo>
                  <a:pt x="6226" y="5835"/>
                </a:lnTo>
                <a:lnTo>
                  <a:pt x="6278" y="5827"/>
                </a:lnTo>
                <a:lnTo>
                  <a:pt x="6330" y="5817"/>
                </a:lnTo>
                <a:lnTo>
                  <a:pt x="6382" y="5805"/>
                </a:lnTo>
                <a:lnTo>
                  <a:pt x="6432" y="5790"/>
                </a:lnTo>
                <a:lnTo>
                  <a:pt x="6484" y="5775"/>
                </a:lnTo>
                <a:lnTo>
                  <a:pt x="6535" y="5759"/>
                </a:lnTo>
                <a:lnTo>
                  <a:pt x="6585" y="5740"/>
                </a:lnTo>
                <a:lnTo>
                  <a:pt x="6635" y="5721"/>
                </a:lnTo>
                <a:lnTo>
                  <a:pt x="6686" y="5698"/>
                </a:lnTo>
                <a:lnTo>
                  <a:pt x="6735" y="5675"/>
                </a:lnTo>
                <a:lnTo>
                  <a:pt x="6784" y="5649"/>
                </a:lnTo>
                <a:lnTo>
                  <a:pt x="6833" y="5623"/>
                </a:lnTo>
                <a:lnTo>
                  <a:pt x="6880" y="5595"/>
                </a:lnTo>
                <a:lnTo>
                  <a:pt x="6928" y="5565"/>
                </a:lnTo>
                <a:lnTo>
                  <a:pt x="6976" y="5534"/>
                </a:lnTo>
                <a:lnTo>
                  <a:pt x="7023" y="5501"/>
                </a:lnTo>
                <a:lnTo>
                  <a:pt x="7070" y="5466"/>
                </a:lnTo>
                <a:lnTo>
                  <a:pt x="7116" y="5430"/>
                </a:lnTo>
                <a:lnTo>
                  <a:pt x="7161" y="5392"/>
                </a:lnTo>
                <a:lnTo>
                  <a:pt x="7205" y="5352"/>
                </a:lnTo>
                <a:lnTo>
                  <a:pt x="7249" y="5312"/>
                </a:lnTo>
                <a:lnTo>
                  <a:pt x="7292" y="5269"/>
                </a:lnTo>
                <a:lnTo>
                  <a:pt x="7336" y="5225"/>
                </a:lnTo>
                <a:lnTo>
                  <a:pt x="7378" y="5179"/>
                </a:lnTo>
                <a:lnTo>
                  <a:pt x="7418" y="5131"/>
                </a:lnTo>
                <a:lnTo>
                  <a:pt x="7459" y="5083"/>
                </a:lnTo>
                <a:lnTo>
                  <a:pt x="7500" y="5032"/>
                </a:lnTo>
                <a:lnTo>
                  <a:pt x="7539" y="4979"/>
                </a:lnTo>
                <a:lnTo>
                  <a:pt x="7577" y="4926"/>
                </a:lnTo>
                <a:lnTo>
                  <a:pt x="7614" y="4871"/>
                </a:lnTo>
                <a:lnTo>
                  <a:pt x="7651" y="4813"/>
                </a:lnTo>
                <a:lnTo>
                  <a:pt x="7686" y="4755"/>
                </a:lnTo>
                <a:lnTo>
                  <a:pt x="7715" y="4707"/>
                </a:lnTo>
                <a:lnTo>
                  <a:pt x="7742" y="4656"/>
                </a:lnTo>
                <a:lnTo>
                  <a:pt x="7770" y="4606"/>
                </a:lnTo>
                <a:lnTo>
                  <a:pt x="7795" y="4556"/>
                </a:lnTo>
                <a:lnTo>
                  <a:pt x="7820" y="4504"/>
                </a:lnTo>
                <a:lnTo>
                  <a:pt x="7846" y="4451"/>
                </a:lnTo>
                <a:lnTo>
                  <a:pt x="7869" y="4397"/>
                </a:lnTo>
                <a:lnTo>
                  <a:pt x="7892" y="4344"/>
                </a:lnTo>
                <a:lnTo>
                  <a:pt x="7946" y="4360"/>
                </a:lnTo>
                <a:lnTo>
                  <a:pt x="8001" y="4374"/>
                </a:lnTo>
                <a:lnTo>
                  <a:pt x="8056" y="4382"/>
                </a:lnTo>
                <a:lnTo>
                  <a:pt x="8109" y="4388"/>
                </a:lnTo>
                <a:lnTo>
                  <a:pt x="8164" y="4390"/>
                </a:lnTo>
                <a:lnTo>
                  <a:pt x="8217" y="4388"/>
                </a:lnTo>
                <a:lnTo>
                  <a:pt x="8270" y="4382"/>
                </a:lnTo>
                <a:lnTo>
                  <a:pt x="8323" y="4374"/>
                </a:lnTo>
                <a:lnTo>
                  <a:pt x="8375" y="4362"/>
                </a:lnTo>
                <a:lnTo>
                  <a:pt x="8427" y="4347"/>
                </a:lnTo>
                <a:lnTo>
                  <a:pt x="8477" y="4328"/>
                </a:lnTo>
                <a:lnTo>
                  <a:pt x="8528" y="4305"/>
                </a:lnTo>
                <a:lnTo>
                  <a:pt x="8577" y="4280"/>
                </a:lnTo>
                <a:lnTo>
                  <a:pt x="8624" y="4252"/>
                </a:lnTo>
                <a:lnTo>
                  <a:pt x="8671" y="4221"/>
                </a:lnTo>
                <a:lnTo>
                  <a:pt x="8717" y="4187"/>
                </a:lnTo>
                <a:lnTo>
                  <a:pt x="8760" y="4150"/>
                </a:lnTo>
                <a:lnTo>
                  <a:pt x="8804" y="4110"/>
                </a:lnTo>
                <a:lnTo>
                  <a:pt x="8846" y="4067"/>
                </a:lnTo>
                <a:lnTo>
                  <a:pt x="8885" y="4021"/>
                </a:lnTo>
                <a:lnTo>
                  <a:pt x="8924" y="3974"/>
                </a:lnTo>
                <a:lnTo>
                  <a:pt x="8961" y="3924"/>
                </a:lnTo>
                <a:lnTo>
                  <a:pt x="8996" y="3870"/>
                </a:lnTo>
                <a:lnTo>
                  <a:pt x="9029" y="3816"/>
                </a:lnTo>
                <a:lnTo>
                  <a:pt x="9060" y="3758"/>
                </a:lnTo>
                <a:lnTo>
                  <a:pt x="9089" y="3697"/>
                </a:lnTo>
                <a:lnTo>
                  <a:pt x="9116" y="3635"/>
                </a:lnTo>
                <a:lnTo>
                  <a:pt x="9141" y="3570"/>
                </a:lnTo>
                <a:lnTo>
                  <a:pt x="9164" y="3503"/>
                </a:lnTo>
                <a:lnTo>
                  <a:pt x="9185" y="3435"/>
                </a:lnTo>
                <a:lnTo>
                  <a:pt x="9203" y="3364"/>
                </a:lnTo>
                <a:lnTo>
                  <a:pt x="9218" y="3293"/>
                </a:lnTo>
                <a:lnTo>
                  <a:pt x="9225" y="3247"/>
                </a:lnTo>
                <a:lnTo>
                  <a:pt x="9232" y="3203"/>
                </a:lnTo>
                <a:lnTo>
                  <a:pt x="9239" y="3157"/>
                </a:lnTo>
                <a:lnTo>
                  <a:pt x="9244" y="3111"/>
                </a:lnTo>
                <a:lnTo>
                  <a:pt x="9248" y="3065"/>
                </a:lnTo>
                <a:lnTo>
                  <a:pt x="9251" y="3019"/>
                </a:lnTo>
                <a:lnTo>
                  <a:pt x="9252" y="2973"/>
                </a:lnTo>
                <a:lnTo>
                  <a:pt x="9252" y="2927"/>
                </a:lnTo>
                <a:lnTo>
                  <a:pt x="9251" y="2852"/>
                </a:lnTo>
                <a:lnTo>
                  <a:pt x="9246" y="2776"/>
                </a:lnTo>
                <a:lnTo>
                  <a:pt x="9239" y="2704"/>
                </a:lnTo>
                <a:lnTo>
                  <a:pt x="9230" y="2631"/>
                </a:lnTo>
                <a:lnTo>
                  <a:pt x="9218" y="2562"/>
                </a:lnTo>
                <a:lnTo>
                  <a:pt x="9203" y="2492"/>
                </a:lnTo>
                <a:lnTo>
                  <a:pt x="9186" y="2424"/>
                </a:lnTo>
                <a:lnTo>
                  <a:pt x="9167" y="2358"/>
                </a:lnTo>
                <a:lnTo>
                  <a:pt x="9146" y="2292"/>
                </a:lnTo>
                <a:lnTo>
                  <a:pt x="9120" y="2229"/>
                </a:lnTo>
                <a:lnTo>
                  <a:pt x="9095" y="2168"/>
                </a:lnTo>
                <a:lnTo>
                  <a:pt x="9067" y="2109"/>
                </a:lnTo>
                <a:lnTo>
                  <a:pt x="9036" y="2051"/>
                </a:lnTo>
                <a:lnTo>
                  <a:pt x="9004" y="1996"/>
                </a:lnTo>
                <a:lnTo>
                  <a:pt x="8969" y="1943"/>
                </a:lnTo>
                <a:lnTo>
                  <a:pt x="8934" y="1893"/>
                </a:lnTo>
                <a:lnTo>
                  <a:pt x="8896" y="1844"/>
                </a:lnTo>
                <a:lnTo>
                  <a:pt x="8856" y="1798"/>
                </a:lnTo>
                <a:lnTo>
                  <a:pt x="8815" y="1754"/>
                </a:lnTo>
                <a:lnTo>
                  <a:pt x="8773" y="1714"/>
                </a:lnTo>
                <a:lnTo>
                  <a:pt x="8728" y="1675"/>
                </a:lnTo>
                <a:lnTo>
                  <a:pt x="8682" y="1640"/>
                </a:lnTo>
                <a:lnTo>
                  <a:pt x="8636" y="1609"/>
                </a:lnTo>
                <a:lnTo>
                  <a:pt x="8588" y="1579"/>
                </a:lnTo>
                <a:lnTo>
                  <a:pt x="8538" y="1552"/>
                </a:lnTo>
                <a:lnTo>
                  <a:pt x="8487" y="1529"/>
                </a:lnTo>
                <a:lnTo>
                  <a:pt x="8435" y="1509"/>
                </a:lnTo>
                <a:lnTo>
                  <a:pt x="8383" y="1493"/>
                </a:lnTo>
                <a:lnTo>
                  <a:pt x="8329" y="1480"/>
                </a:lnTo>
                <a:lnTo>
                  <a:pt x="8274" y="1471"/>
                </a:lnTo>
                <a:lnTo>
                  <a:pt x="8220" y="1465"/>
                </a:lnTo>
                <a:lnTo>
                  <a:pt x="8164" y="1463"/>
                </a:lnTo>
                <a:lnTo>
                  <a:pt x="8147" y="1463"/>
                </a:lnTo>
                <a:lnTo>
                  <a:pt x="8129" y="1465"/>
                </a:lnTo>
                <a:lnTo>
                  <a:pt x="8095" y="1466"/>
                </a:lnTo>
                <a:lnTo>
                  <a:pt x="8061" y="1471"/>
                </a:lnTo>
                <a:lnTo>
                  <a:pt x="8026" y="1475"/>
                </a:lnTo>
                <a:lnTo>
                  <a:pt x="7993" y="1481"/>
                </a:lnTo>
                <a:lnTo>
                  <a:pt x="7959" y="1490"/>
                </a:lnTo>
                <a:lnTo>
                  <a:pt x="7925" y="1499"/>
                </a:lnTo>
                <a:lnTo>
                  <a:pt x="7892" y="1511"/>
                </a:lnTo>
                <a:lnTo>
                  <a:pt x="7864" y="1444"/>
                </a:lnTo>
                <a:lnTo>
                  <a:pt x="7834" y="1381"/>
                </a:lnTo>
                <a:lnTo>
                  <a:pt x="7805" y="1317"/>
                </a:lnTo>
                <a:lnTo>
                  <a:pt x="7774" y="1256"/>
                </a:lnTo>
                <a:lnTo>
                  <a:pt x="7742" y="1196"/>
                </a:lnTo>
                <a:lnTo>
                  <a:pt x="7710" y="1136"/>
                </a:lnTo>
                <a:lnTo>
                  <a:pt x="7675" y="1079"/>
                </a:lnTo>
                <a:lnTo>
                  <a:pt x="7641" y="1022"/>
                </a:lnTo>
                <a:lnTo>
                  <a:pt x="7605" y="968"/>
                </a:lnTo>
                <a:lnTo>
                  <a:pt x="7568" y="914"/>
                </a:lnTo>
                <a:lnTo>
                  <a:pt x="7530" y="862"/>
                </a:lnTo>
                <a:lnTo>
                  <a:pt x="7493" y="812"/>
                </a:lnTo>
                <a:lnTo>
                  <a:pt x="7453" y="763"/>
                </a:lnTo>
                <a:lnTo>
                  <a:pt x="7414" y="716"/>
                </a:lnTo>
                <a:lnTo>
                  <a:pt x="7374" y="670"/>
                </a:lnTo>
                <a:lnTo>
                  <a:pt x="7332" y="624"/>
                </a:lnTo>
                <a:lnTo>
                  <a:pt x="7290" y="581"/>
                </a:lnTo>
                <a:lnTo>
                  <a:pt x="7246" y="540"/>
                </a:lnTo>
                <a:lnTo>
                  <a:pt x="7203" y="500"/>
                </a:lnTo>
                <a:lnTo>
                  <a:pt x="7159" y="461"/>
                </a:lnTo>
                <a:lnTo>
                  <a:pt x="7114" y="423"/>
                </a:lnTo>
                <a:lnTo>
                  <a:pt x="7070" y="387"/>
                </a:lnTo>
                <a:lnTo>
                  <a:pt x="7023" y="353"/>
                </a:lnTo>
                <a:lnTo>
                  <a:pt x="6977" y="321"/>
                </a:lnTo>
                <a:lnTo>
                  <a:pt x="6930" y="290"/>
                </a:lnTo>
                <a:lnTo>
                  <a:pt x="6882" y="260"/>
                </a:lnTo>
                <a:lnTo>
                  <a:pt x="6834" y="232"/>
                </a:lnTo>
                <a:lnTo>
                  <a:pt x="6787" y="205"/>
                </a:lnTo>
                <a:lnTo>
                  <a:pt x="6738" y="180"/>
                </a:lnTo>
                <a:lnTo>
                  <a:pt x="6689" y="156"/>
                </a:lnTo>
                <a:lnTo>
                  <a:pt x="6638" y="134"/>
                </a:lnTo>
                <a:lnTo>
                  <a:pt x="6588" y="115"/>
                </a:lnTo>
                <a:lnTo>
                  <a:pt x="6539" y="96"/>
                </a:lnTo>
                <a:lnTo>
                  <a:pt x="6487" y="79"/>
                </a:lnTo>
                <a:lnTo>
                  <a:pt x="6436" y="63"/>
                </a:lnTo>
                <a:lnTo>
                  <a:pt x="6385" y="50"/>
                </a:lnTo>
                <a:lnTo>
                  <a:pt x="6334" y="38"/>
                </a:lnTo>
                <a:lnTo>
                  <a:pt x="6282" y="28"/>
                </a:lnTo>
                <a:lnTo>
                  <a:pt x="6231" y="19"/>
                </a:lnTo>
                <a:lnTo>
                  <a:pt x="6177" y="11"/>
                </a:lnTo>
                <a:lnTo>
                  <a:pt x="6125" y="5"/>
                </a:lnTo>
                <a:lnTo>
                  <a:pt x="6074" y="2"/>
                </a:lnTo>
                <a:lnTo>
                  <a:pt x="6020" y="1"/>
                </a:lnTo>
                <a:lnTo>
                  <a:pt x="5969" y="0"/>
                </a:lnTo>
                <a:lnTo>
                  <a:pt x="5915" y="1"/>
                </a:lnTo>
                <a:lnTo>
                  <a:pt x="5862" y="4"/>
                </a:lnTo>
                <a:lnTo>
                  <a:pt x="5810" y="10"/>
                </a:lnTo>
                <a:lnTo>
                  <a:pt x="5757" y="16"/>
                </a:lnTo>
                <a:lnTo>
                  <a:pt x="5704" y="25"/>
                </a:lnTo>
                <a:lnTo>
                  <a:pt x="5652" y="35"/>
                </a:lnTo>
                <a:lnTo>
                  <a:pt x="5599" y="47"/>
                </a:lnTo>
                <a:lnTo>
                  <a:pt x="5547" y="60"/>
                </a:lnTo>
                <a:lnTo>
                  <a:pt x="5494" y="75"/>
                </a:lnTo>
                <a:lnTo>
                  <a:pt x="5442" y="93"/>
                </a:lnTo>
                <a:lnTo>
                  <a:pt x="5390" y="112"/>
                </a:lnTo>
                <a:lnTo>
                  <a:pt x="5338" y="133"/>
                </a:lnTo>
                <a:lnTo>
                  <a:pt x="5286" y="155"/>
                </a:lnTo>
                <a:lnTo>
                  <a:pt x="5235" y="180"/>
                </a:lnTo>
                <a:lnTo>
                  <a:pt x="5184" y="207"/>
                </a:lnTo>
                <a:lnTo>
                  <a:pt x="5132" y="235"/>
                </a:lnTo>
                <a:lnTo>
                  <a:pt x="5082" y="264"/>
                </a:lnTo>
                <a:lnTo>
                  <a:pt x="5032" y="297"/>
                </a:lnTo>
                <a:lnTo>
                  <a:pt x="4982" y="331"/>
                </a:lnTo>
                <a:lnTo>
                  <a:pt x="4933" y="367"/>
                </a:lnTo>
                <a:lnTo>
                  <a:pt x="4893" y="396"/>
                </a:lnTo>
                <a:lnTo>
                  <a:pt x="4852" y="429"/>
                </a:lnTo>
                <a:lnTo>
                  <a:pt x="4814" y="461"/>
                </a:lnTo>
                <a:lnTo>
                  <a:pt x="4775" y="495"/>
                </a:lnTo>
                <a:lnTo>
                  <a:pt x="4737" y="531"/>
                </a:lnTo>
                <a:lnTo>
                  <a:pt x="4700" y="566"/>
                </a:lnTo>
                <a:lnTo>
                  <a:pt x="4663" y="605"/>
                </a:lnTo>
                <a:lnTo>
                  <a:pt x="4627" y="643"/>
                </a:lnTo>
                <a:lnTo>
                  <a:pt x="4582" y="596"/>
                </a:lnTo>
                <a:lnTo>
                  <a:pt x="4537" y="552"/>
                </a:lnTo>
                <a:lnTo>
                  <a:pt x="4491" y="509"/>
                </a:lnTo>
                <a:lnTo>
                  <a:pt x="4445" y="467"/>
                </a:lnTo>
                <a:lnTo>
                  <a:pt x="4398" y="429"/>
                </a:lnTo>
                <a:lnTo>
                  <a:pt x="4352" y="390"/>
                </a:lnTo>
                <a:lnTo>
                  <a:pt x="4305" y="355"/>
                </a:lnTo>
                <a:lnTo>
                  <a:pt x="4255" y="321"/>
                </a:lnTo>
                <a:lnTo>
                  <a:pt x="4208" y="288"/>
                </a:lnTo>
                <a:lnTo>
                  <a:pt x="4159" y="257"/>
                </a:lnTo>
                <a:lnTo>
                  <a:pt x="4110" y="229"/>
                </a:lnTo>
                <a:lnTo>
                  <a:pt x="4059" y="201"/>
                </a:lnTo>
                <a:lnTo>
                  <a:pt x="4009" y="176"/>
                </a:lnTo>
                <a:lnTo>
                  <a:pt x="3959" y="152"/>
                </a:lnTo>
                <a:lnTo>
                  <a:pt x="3908" y="130"/>
                </a:lnTo>
                <a:lnTo>
                  <a:pt x="3858" y="111"/>
                </a:lnTo>
                <a:lnTo>
                  <a:pt x="3806" y="91"/>
                </a:lnTo>
                <a:lnTo>
                  <a:pt x="3755" y="75"/>
                </a:lnTo>
                <a:lnTo>
                  <a:pt x="3704" y="60"/>
                </a:lnTo>
                <a:lnTo>
                  <a:pt x="3652" y="47"/>
                </a:lnTo>
                <a:lnTo>
                  <a:pt x="3600" y="35"/>
                </a:lnTo>
                <a:lnTo>
                  <a:pt x="3548" y="25"/>
                </a:lnTo>
                <a:lnTo>
                  <a:pt x="3496" y="17"/>
                </a:lnTo>
                <a:lnTo>
                  <a:pt x="3443" y="10"/>
                </a:lnTo>
                <a:lnTo>
                  <a:pt x="3391" y="5"/>
                </a:lnTo>
                <a:lnTo>
                  <a:pt x="3339" y="2"/>
                </a:lnTo>
                <a:lnTo>
                  <a:pt x="3286" y="1"/>
                </a:lnTo>
                <a:lnTo>
                  <a:pt x="3234" y="1"/>
                </a:lnTo>
                <a:lnTo>
                  <a:pt x="3183" y="2"/>
                </a:lnTo>
                <a:lnTo>
                  <a:pt x="3129" y="7"/>
                </a:lnTo>
                <a:lnTo>
                  <a:pt x="3077" y="11"/>
                </a:lnTo>
                <a:lnTo>
                  <a:pt x="3026" y="19"/>
                </a:lnTo>
                <a:lnTo>
                  <a:pt x="2974" y="28"/>
                </a:lnTo>
                <a:lnTo>
                  <a:pt x="2922" y="37"/>
                </a:lnTo>
                <a:lnTo>
                  <a:pt x="2870" y="48"/>
                </a:lnTo>
                <a:lnTo>
                  <a:pt x="2820" y="63"/>
                </a:lnTo>
                <a:lnTo>
                  <a:pt x="2768" y="78"/>
                </a:lnTo>
                <a:lnTo>
                  <a:pt x="2717" y="94"/>
                </a:lnTo>
                <a:lnTo>
                  <a:pt x="2667" y="114"/>
                </a:lnTo>
                <a:lnTo>
                  <a:pt x="2617" y="133"/>
                </a:lnTo>
                <a:lnTo>
                  <a:pt x="2568" y="155"/>
                </a:lnTo>
                <a:lnTo>
                  <a:pt x="2517" y="179"/>
                </a:lnTo>
                <a:lnTo>
                  <a:pt x="2468" y="204"/>
                </a:lnTo>
                <a:lnTo>
                  <a:pt x="2419" y="230"/>
                </a:lnTo>
                <a:lnTo>
                  <a:pt x="2371" y="259"/>
                </a:lnTo>
                <a:lnTo>
                  <a:pt x="2324" y="288"/>
                </a:lnTo>
                <a:lnTo>
                  <a:pt x="2276" y="319"/>
                </a:lnTo>
                <a:lnTo>
                  <a:pt x="2229" y="352"/>
                </a:lnTo>
                <a:lnTo>
                  <a:pt x="2182" y="387"/>
                </a:lnTo>
                <a:lnTo>
                  <a:pt x="2136" y="423"/>
                </a:lnTo>
                <a:lnTo>
                  <a:pt x="2091" y="461"/>
                </a:lnTo>
                <a:lnTo>
                  <a:pt x="2047" y="501"/>
                </a:lnTo>
                <a:lnTo>
                  <a:pt x="2003" y="541"/>
                </a:lnTo>
                <a:lnTo>
                  <a:pt x="1960" y="584"/>
                </a:lnTo>
                <a:lnTo>
                  <a:pt x="1916" y="629"/>
                </a:lnTo>
                <a:lnTo>
                  <a:pt x="1874" y="675"/>
                </a:lnTo>
                <a:lnTo>
                  <a:pt x="1834" y="722"/>
                </a:lnTo>
                <a:lnTo>
                  <a:pt x="1793" y="771"/>
                </a:lnTo>
                <a:lnTo>
                  <a:pt x="1752" y="821"/>
                </a:lnTo>
                <a:lnTo>
                  <a:pt x="1713" y="874"/>
                </a:lnTo>
                <a:lnTo>
                  <a:pt x="1675" y="928"/>
                </a:lnTo>
                <a:lnTo>
                  <a:pt x="1637" y="982"/>
                </a:lnTo>
                <a:lnTo>
                  <a:pt x="1601" y="1040"/>
                </a:lnTo>
                <a:lnTo>
                  <a:pt x="1566" y="1098"/>
                </a:lnTo>
                <a:lnTo>
                  <a:pt x="1537" y="1147"/>
                </a:lnTo>
                <a:lnTo>
                  <a:pt x="1510" y="1197"/>
                </a:lnTo>
                <a:lnTo>
                  <a:pt x="1482" y="1247"/>
                </a:lnTo>
                <a:lnTo>
                  <a:pt x="1457" y="1298"/>
                </a:lnTo>
                <a:lnTo>
                  <a:pt x="1432" y="1349"/>
                </a:lnTo>
                <a:lnTo>
                  <a:pt x="1406" y="1403"/>
                </a:lnTo>
                <a:lnTo>
                  <a:pt x="1384" y="1456"/>
                </a:lnTo>
                <a:lnTo>
                  <a:pt x="1360" y="1511"/>
                </a:lnTo>
                <a:lnTo>
                  <a:pt x="1306" y="1493"/>
                </a:lnTo>
                <a:lnTo>
                  <a:pt x="1251" y="1480"/>
                </a:lnTo>
                <a:lnTo>
                  <a:pt x="1196" y="1471"/>
                </a:lnTo>
                <a:lnTo>
                  <a:pt x="1143" y="1465"/>
                </a:lnTo>
                <a:lnTo>
                  <a:pt x="1088" y="1463"/>
                </a:lnTo>
                <a:lnTo>
                  <a:pt x="1035" y="1465"/>
                </a:lnTo>
                <a:lnTo>
                  <a:pt x="982" y="1471"/>
                </a:lnTo>
                <a:lnTo>
                  <a:pt x="929" y="1480"/>
                </a:lnTo>
                <a:lnTo>
                  <a:pt x="877" y="1492"/>
                </a:lnTo>
                <a:lnTo>
                  <a:pt x="825" y="1506"/>
                </a:lnTo>
                <a:lnTo>
                  <a:pt x="775" y="1526"/>
                </a:lnTo>
                <a:lnTo>
                  <a:pt x="724" y="1548"/>
                </a:lnTo>
                <a:lnTo>
                  <a:pt x="675" y="1573"/>
                </a:lnTo>
                <a:lnTo>
                  <a:pt x="628" y="1601"/>
                </a:lnTo>
                <a:lnTo>
                  <a:pt x="581" y="1632"/>
                </a:lnTo>
                <a:lnTo>
                  <a:pt x="535" y="1666"/>
                </a:lnTo>
                <a:lnTo>
                  <a:pt x="492" y="1703"/>
                </a:lnTo>
                <a:lnTo>
                  <a:pt x="448" y="1743"/>
                </a:lnTo>
                <a:lnTo>
                  <a:pt x="406" y="1786"/>
                </a:lnTo>
                <a:lnTo>
                  <a:pt x="367" y="1832"/>
                </a:lnTo>
                <a:lnTo>
                  <a:pt x="328" y="1879"/>
                </a:lnTo>
                <a:lnTo>
                  <a:pt x="291" y="1930"/>
                </a:lnTo>
                <a:lnTo>
                  <a:pt x="256" y="1983"/>
                </a:lnTo>
                <a:lnTo>
                  <a:pt x="223" y="2038"/>
                </a:lnTo>
                <a:lnTo>
                  <a:pt x="192" y="2096"/>
                </a:lnTo>
                <a:lnTo>
                  <a:pt x="163" y="2156"/>
                </a:lnTo>
                <a:lnTo>
                  <a:pt x="136" y="2218"/>
                </a:lnTo>
                <a:lnTo>
                  <a:pt x="111" y="2283"/>
                </a:lnTo>
                <a:lnTo>
                  <a:pt x="88" y="2350"/>
                </a:lnTo>
                <a:lnTo>
                  <a:pt x="67" y="2418"/>
                </a:lnTo>
                <a:lnTo>
                  <a:pt x="49" y="2489"/>
                </a:lnTo>
                <a:lnTo>
                  <a:pt x="35" y="2562"/>
                </a:lnTo>
                <a:lnTo>
                  <a:pt x="27" y="2606"/>
                </a:lnTo>
                <a:lnTo>
                  <a:pt x="20" y="2651"/>
                </a:lnTo>
                <a:lnTo>
                  <a:pt x="13" y="2696"/>
                </a:lnTo>
                <a:lnTo>
                  <a:pt x="8" y="2742"/>
                </a:lnTo>
                <a:lnTo>
                  <a:pt x="4" y="2788"/>
                </a:lnTo>
                <a:lnTo>
                  <a:pt x="1" y="2834"/>
                </a:lnTo>
                <a:lnTo>
                  <a:pt x="0" y="2880"/>
                </a:lnTo>
                <a:lnTo>
                  <a:pt x="0" y="2927"/>
                </a:lnTo>
                <a:lnTo>
                  <a:pt x="1" y="3001"/>
                </a:lnTo>
                <a:lnTo>
                  <a:pt x="6" y="3077"/>
                </a:lnTo>
                <a:lnTo>
                  <a:pt x="13" y="3149"/>
                </a:lnTo>
                <a:lnTo>
                  <a:pt x="22" y="3222"/>
                </a:lnTo>
                <a:lnTo>
                  <a:pt x="34" y="3292"/>
                </a:lnTo>
                <a:lnTo>
                  <a:pt x="49" y="3361"/>
                </a:lnTo>
                <a:lnTo>
                  <a:pt x="66" y="3429"/>
                </a:lnTo>
                <a:lnTo>
                  <a:pt x="85" y="3496"/>
                </a:lnTo>
                <a:lnTo>
                  <a:pt x="106" y="3561"/>
                </a:lnTo>
                <a:lnTo>
                  <a:pt x="132" y="3625"/>
                </a:lnTo>
                <a:lnTo>
                  <a:pt x="157" y="3685"/>
                </a:lnTo>
                <a:lnTo>
                  <a:pt x="186" y="3744"/>
                </a:lnTo>
                <a:lnTo>
                  <a:pt x="216" y="3802"/>
                </a:lnTo>
                <a:lnTo>
                  <a:pt x="248" y="3857"/>
                </a:lnTo>
                <a:lnTo>
                  <a:pt x="283" y="3910"/>
                </a:lnTo>
                <a:lnTo>
                  <a:pt x="318" y="3961"/>
                </a:lnTo>
                <a:lnTo>
                  <a:pt x="356" y="4009"/>
                </a:lnTo>
                <a:lnTo>
                  <a:pt x="396" y="4055"/>
                </a:lnTo>
                <a:lnTo>
                  <a:pt x="437" y="4098"/>
                </a:lnTo>
                <a:lnTo>
                  <a:pt x="479" y="4140"/>
                </a:lnTo>
                <a:lnTo>
                  <a:pt x="524" y="4178"/>
                </a:lnTo>
                <a:lnTo>
                  <a:pt x="570" y="4212"/>
                </a:lnTo>
                <a:lnTo>
                  <a:pt x="616" y="4245"/>
                </a:lnTo>
                <a:lnTo>
                  <a:pt x="664" y="4274"/>
                </a:lnTo>
                <a:lnTo>
                  <a:pt x="714" y="4301"/>
                </a:lnTo>
                <a:lnTo>
                  <a:pt x="765" y="4323"/>
                </a:lnTo>
                <a:lnTo>
                  <a:pt x="817" y="4344"/>
                </a:lnTo>
                <a:lnTo>
                  <a:pt x="868" y="4360"/>
                </a:lnTo>
                <a:lnTo>
                  <a:pt x="923" y="4372"/>
                </a:lnTo>
                <a:lnTo>
                  <a:pt x="978" y="4382"/>
                </a:lnTo>
                <a:lnTo>
                  <a:pt x="1032" y="4387"/>
                </a:lnTo>
                <a:lnTo>
                  <a:pt x="1088" y="4390"/>
                </a:lnTo>
                <a:lnTo>
                  <a:pt x="1123" y="4388"/>
                </a:lnTo>
                <a:lnTo>
                  <a:pt x="1157" y="4387"/>
                </a:lnTo>
                <a:lnTo>
                  <a:pt x="1192" y="4382"/>
                </a:lnTo>
                <a:lnTo>
                  <a:pt x="1226" y="4378"/>
                </a:lnTo>
                <a:lnTo>
                  <a:pt x="1259" y="4372"/>
                </a:lnTo>
                <a:lnTo>
                  <a:pt x="1293" y="4363"/>
                </a:lnTo>
                <a:lnTo>
                  <a:pt x="1327" y="4354"/>
                </a:lnTo>
                <a:lnTo>
                  <a:pt x="1360" y="4344"/>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125" name="Freeform 5"/>
          <p:cNvSpPr>
            <a:spLocks/>
          </p:cNvSpPr>
          <p:nvPr/>
        </p:nvSpPr>
        <p:spPr bwMode="auto">
          <a:xfrm>
            <a:off x="914400" y="1085850"/>
            <a:ext cx="4687888" cy="2571750"/>
          </a:xfrm>
          <a:custGeom>
            <a:avLst/>
            <a:gdLst>
              <a:gd name="T0" fmla="*/ 2147483647 w 9252"/>
              <a:gd name="T1" fmla="*/ 2147483647 h 5854"/>
              <a:gd name="T2" fmla="*/ 2147483647 w 9252"/>
              <a:gd name="T3" fmla="*/ 2147483647 h 5854"/>
              <a:gd name="T4" fmla="*/ 2147483647 w 9252"/>
              <a:gd name="T5" fmla="*/ 2147483647 h 5854"/>
              <a:gd name="T6" fmla="*/ 2147483647 w 9252"/>
              <a:gd name="T7" fmla="*/ 2147483647 h 5854"/>
              <a:gd name="T8" fmla="*/ 2147483647 w 9252"/>
              <a:gd name="T9" fmla="*/ 2147483647 h 5854"/>
              <a:gd name="T10" fmla="*/ 2147483647 w 9252"/>
              <a:gd name="T11" fmla="*/ 2147483647 h 5854"/>
              <a:gd name="T12" fmla="*/ 2147483647 w 9252"/>
              <a:gd name="T13" fmla="*/ 2147483647 h 5854"/>
              <a:gd name="T14" fmla="*/ 2147483647 w 9252"/>
              <a:gd name="T15" fmla="*/ 2147483647 h 5854"/>
              <a:gd name="T16" fmla="*/ 2147483647 w 9252"/>
              <a:gd name="T17" fmla="*/ 2147483647 h 5854"/>
              <a:gd name="T18" fmla="*/ 2147483647 w 9252"/>
              <a:gd name="T19" fmla="*/ 2147483647 h 5854"/>
              <a:gd name="T20" fmla="*/ 2147483647 w 9252"/>
              <a:gd name="T21" fmla="*/ 2147483647 h 5854"/>
              <a:gd name="T22" fmla="*/ 2147483647 w 9252"/>
              <a:gd name="T23" fmla="*/ 2147483647 h 5854"/>
              <a:gd name="T24" fmla="*/ 2147483647 w 9252"/>
              <a:gd name="T25" fmla="*/ 2147483647 h 5854"/>
              <a:gd name="T26" fmla="*/ 2147483647 w 9252"/>
              <a:gd name="T27" fmla="*/ 2147483647 h 5854"/>
              <a:gd name="T28" fmla="*/ 2147483647 w 9252"/>
              <a:gd name="T29" fmla="*/ 2147483647 h 5854"/>
              <a:gd name="T30" fmla="*/ 2147483647 w 9252"/>
              <a:gd name="T31" fmla="*/ 2147483647 h 5854"/>
              <a:gd name="T32" fmla="*/ 2147483647 w 9252"/>
              <a:gd name="T33" fmla="*/ 2147483647 h 5854"/>
              <a:gd name="T34" fmla="*/ 2147483647 w 9252"/>
              <a:gd name="T35" fmla="*/ 2147483647 h 5854"/>
              <a:gd name="T36" fmla="*/ 2147483647 w 9252"/>
              <a:gd name="T37" fmla="*/ 2147483647 h 5854"/>
              <a:gd name="T38" fmla="*/ 2147483647 w 9252"/>
              <a:gd name="T39" fmla="*/ 2147483647 h 5854"/>
              <a:gd name="T40" fmla="*/ 2147483647 w 9252"/>
              <a:gd name="T41" fmla="*/ 2147483647 h 5854"/>
              <a:gd name="T42" fmla="*/ 2147483647 w 9252"/>
              <a:gd name="T43" fmla="*/ 2147483647 h 5854"/>
              <a:gd name="T44" fmla="*/ 2147483647 w 9252"/>
              <a:gd name="T45" fmla="*/ 2147483647 h 5854"/>
              <a:gd name="T46" fmla="*/ 2147483647 w 9252"/>
              <a:gd name="T47" fmla="*/ 2147483647 h 5854"/>
              <a:gd name="T48" fmla="*/ 2147483647 w 9252"/>
              <a:gd name="T49" fmla="*/ 2147483647 h 5854"/>
              <a:gd name="T50" fmla="*/ 2147483647 w 9252"/>
              <a:gd name="T51" fmla="*/ 2147483647 h 5854"/>
              <a:gd name="T52" fmla="*/ 2147483647 w 9252"/>
              <a:gd name="T53" fmla="*/ 2147483647 h 5854"/>
              <a:gd name="T54" fmla="*/ 2147483647 w 9252"/>
              <a:gd name="T55" fmla="*/ 2147483647 h 5854"/>
              <a:gd name="T56" fmla="*/ 2147483647 w 9252"/>
              <a:gd name="T57" fmla="*/ 2147483647 h 5854"/>
              <a:gd name="T58" fmla="*/ 2147483647 w 9252"/>
              <a:gd name="T59" fmla="*/ 2147483647 h 5854"/>
              <a:gd name="T60" fmla="*/ 2147483647 w 9252"/>
              <a:gd name="T61" fmla="*/ 2147483647 h 5854"/>
              <a:gd name="T62" fmla="*/ 2147483647 w 9252"/>
              <a:gd name="T63" fmla="*/ 2147483647 h 5854"/>
              <a:gd name="T64" fmla="*/ 2147483647 w 9252"/>
              <a:gd name="T65" fmla="*/ 2147483647 h 5854"/>
              <a:gd name="T66" fmla="*/ 2147483647 w 9252"/>
              <a:gd name="T67" fmla="*/ 2147483647 h 5854"/>
              <a:gd name="T68" fmla="*/ 2147483647 w 9252"/>
              <a:gd name="T69" fmla="*/ 2147483647 h 5854"/>
              <a:gd name="T70" fmla="*/ 2147483647 w 9252"/>
              <a:gd name="T71" fmla="*/ 2147483647 h 5854"/>
              <a:gd name="T72" fmla="*/ 2147483647 w 9252"/>
              <a:gd name="T73" fmla="*/ 2147483647 h 5854"/>
              <a:gd name="T74" fmla="*/ 2147483647 w 9252"/>
              <a:gd name="T75" fmla="*/ 2147483647 h 5854"/>
              <a:gd name="T76" fmla="*/ 2147483647 w 9252"/>
              <a:gd name="T77" fmla="*/ 2147483647 h 5854"/>
              <a:gd name="T78" fmla="*/ 2147483647 w 9252"/>
              <a:gd name="T79" fmla="*/ 2147483647 h 5854"/>
              <a:gd name="T80" fmla="*/ 2147483647 w 9252"/>
              <a:gd name="T81" fmla="*/ 2147483647 h 5854"/>
              <a:gd name="T82" fmla="*/ 2147483647 w 9252"/>
              <a:gd name="T83" fmla="*/ 2147483647 h 5854"/>
              <a:gd name="T84" fmla="*/ 2147483647 w 9252"/>
              <a:gd name="T85" fmla="*/ 2147483647 h 5854"/>
              <a:gd name="T86" fmla="*/ 2147483647 w 9252"/>
              <a:gd name="T87" fmla="*/ 2147483647 h 5854"/>
              <a:gd name="T88" fmla="*/ 2147483647 w 9252"/>
              <a:gd name="T89" fmla="*/ 2147483647 h 5854"/>
              <a:gd name="T90" fmla="*/ 2147483647 w 9252"/>
              <a:gd name="T91" fmla="*/ 2147483647 h 5854"/>
              <a:gd name="T92" fmla="*/ 2147483647 w 9252"/>
              <a:gd name="T93" fmla="*/ 2147483647 h 5854"/>
              <a:gd name="T94" fmla="*/ 2147483647 w 9252"/>
              <a:gd name="T95" fmla="*/ 2147483647 h 5854"/>
              <a:gd name="T96" fmla="*/ 2147483647 w 9252"/>
              <a:gd name="T97" fmla="*/ 2147483647 h 5854"/>
              <a:gd name="T98" fmla="*/ 2147483647 w 9252"/>
              <a:gd name="T99" fmla="*/ 2147483647 h 5854"/>
              <a:gd name="T100" fmla="*/ 2147483647 w 9252"/>
              <a:gd name="T101" fmla="*/ 2147483647 h 5854"/>
              <a:gd name="T102" fmla="*/ 2147483647 w 9252"/>
              <a:gd name="T103" fmla="*/ 2147483647 h 5854"/>
              <a:gd name="T104" fmla="*/ 2147483647 w 9252"/>
              <a:gd name="T105" fmla="*/ 2147483647 h 5854"/>
              <a:gd name="T106" fmla="*/ 2147483647 w 9252"/>
              <a:gd name="T107" fmla="*/ 2147483647 h 5854"/>
              <a:gd name="T108" fmla="*/ 2147483647 w 9252"/>
              <a:gd name="T109" fmla="*/ 2147483647 h 5854"/>
              <a:gd name="T110" fmla="*/ 2147483647 w 9252"/>
              <a:gd name="T111" fmla="*/ 2147483647 h 5854"/>
              <a:gd name="T112" fmla="*/ 2147483647 w 9252"/>
              <a:gd name="T113" fmla="*/ 2147483647 h 58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52" h="5854">
                <a:moveTo>
                  <a:pt x="1360" y="4344"/>
                </a:moveTo>
                <a:lnTo>
                  <a:pt x="1388" y="4409"/>
                </a:lnTo>
                <a:lnTo>
                  <a:pt x="1418" y="4473"/>
                </a:lnTo>
                <a:lnTo>
                  <a:pt x="1447" y="4536"/>
                </a:lnTo>
                <a:lnTo>
                  <a:pt x="1478" y="4597"/>
                </a:lnTo>
                <a:lnTo>
                  <a:pt x="1510" y="4658"/>
                </a:lnTo>
                <a:lnTo>
                  <a:pt x="1544" y="4717"/>
                </a:lnTo>
                <a:lnTo>
                  <a:pt x="1577" y="4775"/>
                </a:lnTo>
                <a:lnTo>
                  <a:pt x="1612" y="4831"/>
                </a:lnTo>
                <a:lnTo>
                  <a:pt x="1647" y="4886"/>
                </a:lnTo>
                <a:lnTo>
                  <a:pt x="1684" y="4939"/>
                </a:lnTo>
                <a:lnTo>
                  <a:pt x="1722" y="4991"/>
                </a:lnTo>
                <a:lnTo>
                  <a:pt x="1759" y="5041"/>
                </a:lnTo>
                <a:lnTo>
                  <a:pt x="1799" y="5090"/>
                </a:lnTo>
                <a:lnTo>
                  <a:pt x="1838" y="5137"/>
                </a:lnTo>
                <a:lnTo>
                  <a:pt x="1878" y="5183"/>
                </a:lnTo>
                <a:lnTo>
                  <a:pt x="1920" y="5229"/>
                </a:lnTo>
                <a:lnTo>
                  <a:pt x="1962" y="5272"/>
                </a:lnTo>
                <a:lnTo>
                  <a:pt x="2006" y="5313"/>
                </a:lnTo>
                <a:lnTo>
                  <a:pt x="2049" y="5353"/>
                </a:lnTo>
                <a:lnTo>
                  <a:pt x="2093" y="5392"/>
                </a:lnTo>
                <a:lnTo>
                  <a:pt x="2138" y="5430"/>
                </a:lnTo>
                <a:lnTo>
                  <a:pt x="2182" y="5466"/>
                </a:lnTo>
                <a:lnTo>
                  <a:pt x="2229" y="5500"/>
                </a:lnTo>
                <a:lnTo>
                  <a:pt x="2275" y="5533"/>
                </a:lnTo>
                <a:lnTo>
                  <a:pt x="2322" y="5564"/>
                </a:lnTo>
                <a:lnTo>
                  <a:pt x="2370" y="5593"/>
                </a:lnTo>
                <a:lnTo>
                  <a:pt x="2418" y="5621"/>
                </a:lnTo>
                <a:lnTo>
                  <a:pt x="2465" y="5648"/>
                </a:lnTo>
                <a:lnTo>
                  <a:pt x="2514" y="5673"/>
                </a:lnTo>
                <a:lnTo>
                  <a:pt x="2563" y="5697"/>
                </a:lnTo>
                <a:lnTo>
                  <a:pt x="2614" y="5719"/>
                </a:lnTo>
                <a:lnTo>
                  <a:pt x="2664" y="5738"/>
                </a:lnTo>
                <a:lnTo>
                  <a:pt x="2715" y="5758"/>
                </a:lnTo>
                <a:lnTo>
                  <a:pt x="2765" y="5774"/>
                </a:lnTo>
                <a:lnTo>
                  <a:pt x="2816" y="5790"/>
                </a:lnTo>
                <a:lnTo>
                  <a:pt x="2867" y="5803"/>
                </a:lnTo>
                <a:lnTo>
                  <a:pt x="2918" y="5815"/>
                </a:lnTo>
                <a:lnTo>
                  <a:pt x="2970" y="5826"/>
                </a:lnTo>
                <a:lnTo>
                  <a:pt x="3023" y="5835"/>
                </a:lnTo>
                <a:lnTo>
                  <a:pt x="3075" y="5842"/>
                </a:lnTo>
                <a:lnTo>
                  <a:pt x="3126" y="5848"/>
                </a:lnTo>
                <a:lnTo>
                  <a:pt x="3178" y="5851"/>
                </a:lnTo>
                <a:lnTo>
                  <a:pt x="3232" y="5852"/>
                </a:lnTo>
                <a:lnTo>
                  <a:pt x="3285" y="5854"/>
                </a:lnTo>
                <a:lnTo>
                  <a:pt x="3337" y="5852"/>
                </a:lnTo>
                <a:lnTo>
                  <a:pt x="3390" y="5849"/>
                </a:lnTo>
                <a:lnTo>
                  <a:pt x="3442" y="5843"/>
                </a:lnTo>
                <a:lnTo>
                  <a:pt x="3495" y="5837"/>
                </a:lnTo>
                <a:lnTo>
                  <a:pt x="3548" y="5829"/>
                </a:lnTo>
                <a:lnTo>
                  <a:pt x="3600" y="5818"/>
                </a:lnTo>
                <a:lnTo>
                  <a:pt x="3653" y="5806"/>
                </a:lnTo>
                <a:lnTo>
                  <a:pt x="3705" y="5793"/>
                </a:lnTo>
                <a:lnTo>
                  <a:pt x="3758" y="5778"/>
                </a:lnTo>
                <a:lnTo>
                  <a:pt x="3810" y="5761"/>
                </a:lnTo>
                <a:lnTo>
                  <a:pt x="3862" y="5741"/>
                </a:lnTo>
                <a:lnTo>
                  <a:pt x="3914" y="5721"/>
                </a:lnTo>
                <a:lnTo>
                  <a:pt x="3966" y="5698"/>
                </a:lnTo>
                <a:lnTo>
                  <a:pt x="4017" y="5673"/>
                </a:lnTo>
                <a:lnTo>
                  <a:pt x="4068" y="5647"/>
                </a:lnTo>
                <a:lnTo>
                  <a:pt x="4120" y="5618"/>
                </a:lnTo>
                <a:lnTo>
                  <a:pt x="4170" y="5589"/>
                </a:lnTo>
                <a:lnTo>
                  <a:pt x="4220" y="5556"/>
                </a:lnTo>
                <a:lnTo>
                  <a:pt x="4270" y="5522"/>
                </a:lnTo>
                <a:lnTo>
                  <a:pt x="4320" y="5487"/>
                </a:lnTo>
                <a:lnTo>
                  <a:pt x="4359" y="5457"/>
                </a:lnTo>
                <a:lnTo>
                  <a:pt x="4400" y="5424"/>
                </a:lnTo>
                <a:lnTo>
                  <a:pt x="4439" y="5392"/>
                </a:lnTo>
                <a:lnTo>
                  <a:pt x="4477" y="5358"/>
                </a:lnTo>
                <a:lnTo>
                  <a:pt x="4515" y="5322"/>
                </a:lnTo>
                <a:lnTo>
                  <a:pt x="4552" y="5287"/>
                </a:lnTo>
                <a:lnTo>
                  <a:pt x="4590" y="5248"/>
                </a:lnTo>
                <a:lnTo>
                  <a:pt x="4627" y="5211"/>
                </a:lnTo>
                <a:lnTo>
                  <a:pt x="4670" y="5257"/>
                </a:lnTo>
                <a:lnTo>
                  <a:pt x="4715" y="5302"/>
                </a:lnTo>
                <a:lnTo>
                  <a:pt x="4761" y="5345"/>
                </a:lnTo>
                <a:lnTo>
                  <a:pt x="4807" y="5386"/>
                </a:lnTo>
                <a:lnTo>
                  <a:pt x="4854" y="5426"/>
                </a:lnTo>
                <a:lnTo>
                  <a:pt x="4900" y="5463"/>
                </a:lnTo>
                <a:lnTo>
                  <a:pt x="4947" y="5499"/>
                </a:lnTo>
                <a:lnTo>
                  <a:pt x="4996" y="5533"/>
                </a:lnTo>
                <a:lnTo>
                  <a:pt x="5044" y="5565"/>
                </a:lnTo>
                <a:lnTo>
                  <a:pt x="5093" y="5596"/>
                </a:lnTo>
                <a:lnTo>
                  <a:pt x="5142" y="5624"/>
                </a:lnTo>
                <a:lnTo>
                  <a:pt x="5193" y="5652"/>
                </a:lnTo>
                <a:lnTo>
                  <a:pt x="5243" y="5678"/>
                </a:lnTo>
                <a:lnTo>
                  <a:pt x="5293" y="5701"/>
                </a:lnTo>
                <a:lnTo>
                  <a:pt x="5344" y="5724"/>
                </a:lnTo>
                <a:lnTo>
                  <a:pt x="5394" y="5743"/>
                </a:lnTo>
                <a:lnTo>
                  <a:pt x="5446" y="5762"/>
                </a:lnTo>
                <a:lnTo>
                  <a:pt x="5497" y="5778"/>
                </a:lnTo>
                <a:lnTo>
                  <a:pt x="5548" y="5793"/>
                </a:lnTo>
                <a:lnTo>
                  <a:pt x="5600" y="5806"/>
                </a:lnTo>
                <a:lnTo>
                  <a:pt x="5652" y="5818"/>
                </a:lnTo>
                <a:lnTo>
                  <a:pt x="5704" y="5829"/>
                </a:lnTo>
                <a:lnTo>
                  <a:pt x="5756" y="5836"/>
                </a:lnTo>
                <a:lnTo>
                  <a:pt x="5809" y="5843"/>
                </a:lnTo>
                <a:lnTo>
                  <a:pt x="5861" y="5848"/>
                </a:lnTo>
                <a:lnTo>
                  <a:pt x="5913" y="5851"/>
                </a:lnTo>
                <a:lnTo>
                  <a:pt x="5966" y="5852"/>
                </a:lnTo>
                <a:lnTo>
                  <a:pt x="6018" y="5852"/>
                </a:lnTo>
                <a:lnTo>
                  <a:pt x="6069" y="5851"/>
                </a:lnTo>
                <a:lnTo>
                  <a:pt x="6123" y="5846"/>
                </a:lnTo>
                <a:lnTo>
                  <a:pt x="6175" y="5842"/>
                </a:lnTo>
                <a:lnTo>
                  <a:pt x="6226" y="5835"/>
                </a:lnTo>
                <a:lnTo>
                  <a:pt x="6278" y="5827"/>
                </a:lnTo>
                <a:lnTo>
                  <a:pt x="6330" y="5817"/>
                </a:lnTo>
                <a:lnTo>
                  <a:pt x="6382" y="5805"/>
                </a:lnTo>
                <a:lnTo>
                  <a:pt x="6432" y="5790"/>
                </a:lnTo>
                <a:lnTo>
                  <a:pt x="6484" y="5775"/>
                </a:lnTo>
                <a:lnTo>
                  <a:pt x="6535" y="5759"/>
                </a:lnTo>
                <a:lnTo>
                  <a:pt x="6585" y="5740"/>
                </a:lnTo>
                <a:lnTo>
                  <a:pt x="6635" y="5721"/>
                </a:lnTo>
                <a:lnTo>
                  <a:pt x="6686" y="5698"/>
                </a:lnTo>
                <a:lnTo>
                  <a:pt x="6735" y="5675"/>
                </a:lnTo>
                <a:lnTo>
                  <a:pt x="6784" y="5649"/>
                </a:lnTo>
                <a:lnTo>
                  <a:pt x="6833" y="5623"/>
                </a:lnTo>
                <a:lnTo>
                  <a:pt x="6880" y="5595"/>
                </a:lnTo>
                <a:lnTo>
                  <a:pt x="6928" y="5565"/>
                </a:lnTo>
                <a:lnTo>
                  <a:pt x="6976" y="5534"/>
                </a:lnTo>
                <a:lnTo>
                  <a:pt x="7023" y="5501"/>
                </a:lnTo>
                <a:lnTo>
                  <a:pt x="7070" y="5466"/>
                </a:lnTo>
                <a:lnTo>
                  <a:pt x="7116" y="5430"/>
                </a:lnTo>
                <a:lnTo>
                  <a:pt x="7161" y="5392"/>
                </a:lnTo>
                <a:lnTo>
                  <a:pt x="7205" y="5352"/>
                </a:lnTo>
                <a:lnTo>
                  <a:pt x="7249" y="5312"/>
                </a:lnTo>
                <a:lnTo>
                  <a:pt x="7292" y="5269"/>
                </a:lnTo>
                <a:lnTo>
                  <a:pt x="7336" y="5225"/>
                </a:lnTo>
                <a:lnTo>
                  <a:pt x="7378" y="5179"/>
                </a:lnTo>
                <a:lnTo>
                  <a:pt x="7418" y="5131"/>
                </a:lnTo>
                <a:lnTo>
                  <a:pt x="7459" y="5083"/>
                </a:lnTo>
                <a:lnTo>
                  <a:pt x="7500" y="5032"/>
                </a:lnTo>
                <a:lnTo>
                  <a:pt x="7539" y="4979"/>
                </a:lnTo>
                <a:lnTo>
                  <a:pt x="7577" y="4926"/>
                </a:lnTo>
                <a:lnTo>
                  <a:pt x="7614" y="4871"/>
                </a:lnTo>
                <a:lnTo>
                  <a:pt x="7651" y="4813"/>
                </a:lnTo>
                <a:lnTo>
                  <a:pt x="7686" y="4755"/>
                </a:lnTo>
                <a:lnTo>
                  <a:pt x="7715" y="4707"/>
                </a:lnTo>
                <a:lnTo>
                  <a:pt x="7742" y="4656"/>
                </a:lnTo>
                <a:lnTo>
                  <a:pt x="7770" y="4606"/>
                </a:lnTo>
                <a:lnTo>
                  <a:pt x="7795" y="4556"/>
                </a:lnTo>
                <a:lnTo>
                  <a:pt x="7820" y="4504"/>
                </a:lnTo>
                <a:lnTo>
                  <a:pt x="7846" y="4451"/>
                </a:lnTo>
                <a:lnTo>
                  <a:pt x="7869" y="4397"/>
                </a:lnTo>
                <a:lnTo>
                  <a:pt x="7892" y="4344"/>
                </a:lnTo>
                <a:lnTo>
                  <a:pt x="7946" y="4360"/>
                </a:lnTo>
                <a:lnTo>
                  <a:pt x="8001" y="4374"/>
                </a:lnTo>
                <a:lnTo>
                  <a:pt x="8056" y="4382"/>
                </a:lnTo>
                <a:lnTo>
                  <a:pt x="8109" y="4388"/>
                </a:lnTo>
                <a:lnTo>
                  <a:pt x="8164" y="4390"/>
                </a:lnTo>
                <a:lnTo>
                  <a:pt x="8217" y="4388"/>
                </a:lnTo>
                <a:lnTo>
                  <a:pt x="8270" y="4382"/>
                </a:lnTo>
                <a:lnTo>
                  <a:pt x="8323" y="4374"/>
                </a:lnTo>
                <a:lnTo>
                  <a:pt x="8375" y="4362"/>
                </a:lnTo>
                <a:lnTo>
                  <a:pt x="8427" y="4347"/>
                </a:lnTo>
                <a:lnTo>
                  <a:pt x="8477" y="4328"/>
                </a:lnTo>
                <a:lnTo>
                  <a:pt x="8528" y="4305"/>
                </a:lnTo>
                <a:lnTo>
                  <a:pt x="8577" y="4280"/>
                </a:lnTo>
                <a:lnTo>
                  <a:pt x="8624" y="4252"/>
                </a:lnTo>
                <a:lnTo>
                  <a:pt x="8671" y="4221"/>
                </a:lnTo>
                <a:lnTo>
                  <a:pt x="8717" y="4187"/>
                </a:lnTo>
                <a:lnTo>
                  <a:pt x="8760" y="4150"/>
                </a:lnTo>
                <a:lnTo>
                  <a:pt x="8804" y="4110"/>
                </a:lnTo>
                <a:lnTo>
                  <a:pt x="8846" y="4067"/>
                </a:lnTo>
                <a:lnTo>
                  <a:pt x="8885" y="4021"/>
                </a:lnTo>
                <a:lnTo>
                  <a:pt x="8924" y="3974"/>
                </a:lnTo>
                <a:lnTo>
                  <a:pt x="8961" y="3924"/>
                </a:lnTo>
                <a:lnTo>
                  <a:pt x="8996" y="3870"/>
                </a:lnTo>
                <a:lnTo>
                  <a:pt x="9029" y="3816"/>
                </a:lnTo>
                <a:lnTo>
                  <a:pt x="9060" y="3758"/>
                </a:lnTo>
                <a:lnTo>
                  <a:pt x="9089" y="3697"/>
                </a:lnTo>
                <a:lnTo>
                  <a:pt x="9116" y="3635"/>
                </a:lnTo>
                <a:lnTo>
                  <a:pt x="9141" y="3570"/>
                </a:lnTo>
                <a:lnTo>
                  <a:pt x="9164" y="3503"/>
                </a:lnTo>
                <a:lnTo>
                  <a:pt x="9185" y="3435"/>
                </a:lnTo>
                <a:lnTo>
                  <a:pt x="9203" y="3364"/>
                </a:lnTo>
                <a:lnTo>
                  <a:pt x="9218" y="3293"/>
                </a:lnTo>
                <a:lnTo>
                  <a:pt x="9225" y="3247"/>
                </a:lnTo>
                <a:lnTo>
                  <a:pt x="9232" y="3203"/>
                </a:lnTo>
                <a:lnTo>
                  <a:pt x="9239" y="3157"/>
                </a:lnTo>
                <a:lnTo>
                  <a:pt x="9244" y="3111"/>
                </a:lnTo>
                <a:lnTo>
                  <a:pt x="9248" y="3065"/>
                </a:lnTo>
                <a:lnTo>
                  <a:pt x="9251" y="3019"/>
                </a:lnTo>
                <a:lnTo>
                  <a:pt x="9252" y="2973"/>
                </a:lnTo>
                <a:lnTo>
                  <a:pt x="9252" y="2927"/>
                </a:lnTo>
                <a:lnTo>
                  <a:pt x="9251" y="2852"/>
                </a:lnTo>
                <a:lnTo>
                  <a:pt x="9246" y="2776"/>
                </a:lnTo>
                <a:lnTo>
                  <a:pt x="9239" y="2704"/>
                </a:lnTo>
                <a:lnTo>
                  <a:pt x="9230" y="2631"/>
                </a:lnTo>
                <a:lnTo>
                  <a:pt x="9218" y="2562"/>
                </a:lnTo>
                <a:lnTo>
                  <a:pt x="9203" y="2492"/>
                </a:lnTo>
                <a:lnTo>
                  <a:pt x="9186" y="2424"/>
                </a:lnTo>
                <a:lnTo>
                  <a:pt x="9167" y="2358"/>
                </a:lnTo>
                <a:lnTo>
                  <a:pt x="9146" y="2292"/>
                </a:lnTo>
                <a:lnTo>
                  <a:pt x="9120" y="2229"/>
                </a:lnTo>
                <a:lnTo>
                  <a:pt x="9095" y="2168"/>
                </a:lnTo>
                <a:lnTo>
                  <a:pt x="9067" y="2109"/>
                </a:lnTo>
                <a:lnTo>
                  <a:pt x="9036" y="2051"/>
                </a:lnTo>
                <a:lnTo>
                  <a:pt x="9004" y="1996"/>
                </a:lnTo>
                <a:lnTo>
                  <a:pt x="8969" y="1943"/>
                </a:lnTo>
                <a:lnTo>
                  <a:pt x="8934" y="1893"/>
                </a:lnTo>
                <a:lnTo>
                  <a:pt x="8896" y="1844"/>
                </a:lnTo>
                <a:lnTo>
                  <a:pt x="8856" y="1798"/>
                </a:lnTo>
                <a:lnTo>
                  <a:pt x="8815" y="1754"/>
                </a:lnTo>
                <a:lnTo>
                  <a:pt x="8773" y="1714"/>
                </a:lnTo>
                <a:lnTo>
                  <a:pt x="8728" y="1675"/>
                </a:lnTo>
                <a:lnTo>
                  <a:pt x="8682" y="1640"/>
                </a:lnTo>
                <a:lnTo>
                  <a:pt x="8636" y="1609"/>
                </a:lnTo>
                <a:lnTo>
                  <a:pt x="8588" y="1579"/>
                </a:lnTo>
                <a:lnTo>
                  <a:pt x="8538" y="1552"/>
                </a:lnTo>
                <a:lnTo>
                  <a:pt x="8487" y="1529"/>
                </a:lnTo>
                <a:lnTo>
                  <a:pt x="8435" y="1509"/>
                </a:lnTo>
                <a:lnTo>
                  <a:pt x="8383" y="1493"/>
                </a:lnTo>
                <a:lnTo>
                  <a:pt x="8329" y="1480"/>
                </a:lnTo>
                <a:lnTo>
                  <a:pt x="8274" y="1471"/>
                </a:lnTo>
                <a:lnTo>
                  <a:pt x="8220" y="1465"/>
                </a:lnTo>
                <a:lnTo>
                  <a:pt x="8164" y="1463"/>
                </a:lnTo>
                <a:lnTo>
                  <a:pt x="8147" y="1463"/>
                </a:lnTo>
                <a:lnTo>
                  <a:pt x="8129" y="1465"/>
                </a:lnTo>
                <a:lnTo>
                  <a:pt x="8095" y="1466"/>
                </a:lnTo>
                <a:lnTo>
                  <a:pt x="8061" y="1471"/>
                </a:lnTo>
                <a:lnTo>
                  <a:pt x="8026" y="1475"/>
                </a:lnTo>
                <a:lnTo>
                  <a:pt x="7993" y="1481"/>
                </a:lnTo>
                <a:lnTo>
                  <a:pt x="7959" y="1490"/>
                </a:lnTo>
                <a:lnTo>
                  <a:pt x="7925" y="1499"/>
                </a:lnTo>
                <a:lnTo>
                  <a:pt x="7892" y="1511"/>
                </a:lnTo>
                <a:lnTo>
                  <a:pt x="7864" y="1444"/>
                </a:lnTo>
                <a:lnTo>
                  <a:pt x="7834" y="1381"/>
                </a:lnTo>
                <a:lnTo>
                  <a:pt x="7805" y="1317"/>
                </a:lnTo>
                <a:lnTo>
                  <a:pt x="7774" y="1256"/>
                </a:lnTo>
                <a:lnTo>
                  <a:pt x="7742" y="1196"/>
                </a:lnTo>
                <a:lnTo>
                  <a:pt x="7710" y="1136"/>
                </a:lnTo>
                <a:lnTo>
                  <a:pt x="7675" y="1079"/>
                </a:lnTo>
                <a:lnTo>
                  <a:pt x="7641" y="1022"/>
                </a:lnTo>
                <a:lnTo>
                  <a:pt x="7605" y="968"/>
                </a:lnTo>
                <a:lnTo>
                  <a:pt x="7568" y="914"/>
                </a:lnTo>
                <a:lnTo>
                  <a:pt x="7530" y="862"/>
                </a:lnTo>
                <a:lnTo>
                  <a:pt x="7493" y="812"/>
                </a:lnTo>
                <a:lnTo>
                  <a:pt x="7453" y="763"/>
                </a:lnTo>
                <a:lnTo>
                  <a:pt x="7414" y="716"/>
                </a:lnTo>
                <a:lnTo>
                  <a:pt x="7374" y="670"/>
                </a:lnTo>
                <a:lnTo>
                  <a:pt x="7332" y="624"/>
                </a:lnTo>
                <a:lnTo>
                  <a:pt x="7290" y="581"/>
                </a:lnTo>
                <a:lnTo>
                  <a:pt x="7246" y="540"/>
                </a:lnTo>
                <a:lnTo>
                  <a:pt x="7203" y="500"/>
                </a:lnTo>
                <a:lnTo>
                  <a:pt x="7159" y="461"/>
                </a:lnTo>
                <a:lnTo>
                  <a:pt x="7114" y="423"/>
                </a:lnTo>
                <a:lnTo>
                  <a:pt x="7070" y="387"/>
                </a:lnTo>
                <a:lnTo>
                  <a:pt x="7023" y="353"/>
                </a:lnTo>
                <a:lnTo>
                  <a:pt x="6977" y="321"/>
                </a:lnTo>
                <a:lnTo>
                  <a:pt x="6930" y="290"/>
                </a:lnTo>
                <a:lnTo>
                  <a:pt x="6882" y="260"/>
                </a:lnTo>
                <a:lnTo>
                  <a:pt x="6834" y="232"/>
                </a:lnTo>
                <a:lnTo>
                  <a:pt x="6787" y="205"/>
                </a:lnTo>
                <a:lnTo>
                  <a:pt x="6738" y="180"/>
                </a:lnTo>
                <a:lnTo>
                  <a:pt x="6689" y="156"/>
                </a:lnTo>
                <a:lnTo>
                  <a:pt x="6638" y="134"/>
                </a:lnTo>
                <a:lnTo>
                  <a:pt x="6588" y="115"/>
                </a:lnTo>
                <a:lnTo>
                  <a:pt x="6539" y="96"/>
                </a:lnTo>
                <a:lnTo>
                  <a:pt x="6487" y="79"/>
                </a:lnTo>
                <a:lnTo>
                  <a:pt x="6436" y="63"/>
                </a:lnTo>
                <a:lnTo>
                  <a:pt x="6385" y="50"/>
                </a:lnTo>
                <a:lnTo>
                  <a:pt x="6334" y="38"/>
                </a:lnTo>
                <a:lnTo>
                  <a:pt x="6282" y="28"/>
                </a:lnTo>
                <a:lnTo>
                  <a:pt x="6231" y="19"/>
                </a:lnTo>
                <a:lnTo>
                  <a:pt x="6177" y="11"/>
                </a:lnTo>
                <a:lnTo>
                  <a:pt x="6125" y="5"/>
                </a:lnTo>
                <a:lnTo>
                  <a:pt x="6074" y="2"/>
                </a:lnTo>
                <a:lnTo>
                  <a:pt x="6020" y="1"/>
                </a:lnTo>
                <a:lnTo>
                  <a:pt x="5969" y="0"/>
                </a:lnTo>
                <a:lnTo>
                  <a:pt x="5915" y="1"/>
                </a:lnTo>
                <a:lnTo>
                  <a:pt x="5862" y="4"/>
                </a:lnTo>
                <a:lnTo>
                  <a:pt x="5810" y="10"/>
                </a:lnTo>
                <a:lnTo>
                  <a:pt x="5757" y="16"/>
                </a:lnTo>
                <a:lnTo>
                  <a:pt x="5704" y="25"/>
                </a:lnTo>
                <a:lnTo>
                  <a:pt x="5652" y="35"/>
                </a:lnTo>
                <a:lnTo>
                  <a:pt x="5599" y="47"/>
                </a:lnTo>
                <a:lnTo>
                  <a:pt x="5547" y="60"/>
                </a:lnTo>
                <a:lnTo>
                  <a:pt x="5494" y="75"/>
                </a:lnTo>
                <a:lnTo>
                  <a:pt x="5442" y="93"/>
                </a:lnTo>
                <a:lnTo>
                  <a:pt x="5390" y="112"/>
                </a:lnTo>
                <a:lnTo>
                  <a:pt x="5338" y="133"/>
                </a:lnTo>
                <a:lnTo>
                  <a:pt x="5286" y="155"/>
                </a:lnTo>
                <a:lnTo>
                  <a:pt x="5235" y="180"/>
                </a:lnTo>
                <a:lnTo>
                  <a:pt x="5184" y="207"/>
                </a:lnTo>
                <a:lnTo>
                  <a:pt x="5132" y="235"/>
                </a:lnTo>
                <a:lnTo>
                  <a:pt x="5082" y="264"/>
                </a:lnTo>
                <a:lnTo>
                  <a:pt x="5032" y="297"/>
                </a:lnTo>
                <a:lnTo>
                  <a:pt x="4982" y="331"/>
                </a:lnTo>
                <a:lnTo>
                  <a:pt x="4933" y="367"/>
                </a:lnTo>
                <a:lnTo>
                  <a:pt x="4893" y="396"/>
                </a:lnTo>
                <a:lnTo>
                  <a:pt x="4852" y="429"/>
                </a:lnTo>
                <a:lnTo>
                  <a:pt x="4814" y="461"/>
                </a:lnTo>
                <a:lnTo>
                  <a:pt x="4775" y="495"/>
                </a:lnTo>
                <a:lnTo>
                  <a:pt x="4737" y="531"/>
                </a:lnTo>
                <a:lnTo>
                  <a:pt x="4700" y="566"/>
                </a:lnTo>
                <a:lnTo>
                  <a:pt x="4663" y="605"/>
                </a:lnTo>
                <a:lnTo>
                  <a:pt x="4627" y="643"/>
                </a:lnTo>
                <a:lnTo>
                  <a:pt x="4582" y="596"/>
                </a:lnTo>
                <a:lnTo>
                  <a:pt x="4537" y="552"/>
                </a:lnTo>
                <a:lnTo>
                  <a:pt x="4491" y="509"/>
                </a:lnTo>
                <a:lnTo>
                  <a:pt x="4445" y="467"/>
                </a:lnTo>
                <a:lnTo>
                  <a:pt x="4398" y="429"/>
                </a:lnTo>
                <a:lnTo>
                  <a:pt x="4352" y="390"/>
                </a:lnTo>
                <a:lnTo>
                  <a:pt x="4305" y="355"/>
                </a:lnTo>
                <a:lnTo>
                  <a:pt x="4255" y="321"/>
                </a:lnTo>
                <a:lnTo>
                  <a:pt x="4208" y="288"/>
                </a:lnTo>
                <a:lnTo>
                  <a:pt x="4159" y="257"/>
                </a:lnTo>
                <a:lnTo>
                  <a:pt x="4110" y="229"/>
                </a:lnTo>
                <a:lnTo>
                  <a:pt x="4059" y="201"/>
                </a:lnTo>
                <a:lnTo>
                  <a:pt x="4009" y="176"/>
                </a:lnTo>
                <a:lnTo>
                  <a:pt x="3959" y="152"/>
                </a:lnTo>
                <a:lnTo>
                  <a:pt x="3908" y="130"/>
                </a:lnTo>
                <a:lnTo>
                  <a:pt x="3858" y="111"/>
                </a:lnTo>
                <a:lnTo>
                  <a:pt x="3806" y="91"/>
                </a:lnTo>
                <a:lnTo>
                  <a:pt x="3755" y="75"/>
                </a:lnTo>
                <a:lnTo>
                  <a:pt x="3704" y="60"/>
                </a:lnTo>
                <a:lnTo>
                  <a:pt x="3652" y="47"/>
                </a:lnTo>
                <a:lnTo>
                  <a:pt x="3600" y="35"/>
                </a:lnTo>
                <a:lnTo>
                  <a:pt x="3548" y="25"/>
                </a:lnTo>
                <a:lnTo>
                  <a:pt x="3496" y="17"/>
                </a:lnTo>
                <a:lnTo>
                  <a:pt x="3443" y="10"/>
                </a:lnTo>
                <a:lnTo>
                  <a:pt x="3391" y="5"/>
                </a:lnTo>
                <a:lnTo>
                  <a:pt x="3339" y="2"/>
                </a:lnTo>
                <a:lnTo>
                  <a:pt x="3286" y="1"/>
                </a:lnTo>
                <a:lnTo>
                  <a:pt x="3234" y="1"/>
                </a:lnTo>
                <a:lnTo>
                  <a:pt x="3183" y="2"/>
                </a:lnTo>
                <a:lnTo>
                  <a:pt x="3129" y="7"/>
                </a:lnTo>
                <a:lnTo>
                  <a:pt x="3077" y="11"/>
                </a:lnTo>
                <a:lnTo>
                  <a:pt x="3026" y="19"/>
                </a:lnTo>
                <a:lnTo>
                  <a:pt x="2974" y="28"/>
                </a:lnTo>
                <a:lnTo>
                  <a:pt x="2922" y="37"/>
                </a:lnTo>
                <a:lnTo>
                  <a:pt x="2870" y="48"/>
                </a:lnTo>
                <a:lnTo>
                  <a:pt x="2820" y="63"/>
                </a:lnTo>
                <a:lnTo>
                  <a:pt x="2768" y="78"/>
                </a:lnTo>
                <a:lnTo>
                  <a:pt x="2717" y="94"/>
                </a:lnTo>
                <a:lnTo>
                  <a:pt x="2667" y="114"/>
                </a:lnTo>
                <a:lnTo>
                  <a:pt x="2617" y="133"/>
                </a:lnTo>
                <a:lnTo>
                  <a:pt x="2568" y="155"/>
                </a:lnTo>
                <a:lnTo>
                  <a:pt x="2517" y="179"/>
                </a:lnTo>
                <a:lnTo>
                  <a:pt x="2468" y="204"/>
                </a:lnTo>
                <a:lnTo>
                  <a:pt x="2419" y="230"/>
                </a:lnTo>
                <a:lnTo>
                  <a:pt x="2371" y="259"/>
                </a:lnTo>
                <a:lnTo>
                  <a:pt x="2324" y="288"/>
                </a:lnTo>
                <a:lnTo>
                  <a:pt x="2276" y="319"/>
                </a:lnTo>
                <a:lnTo>
                  <a:pt x="2229" y="352"/>
                </a:lnTo>
                <a:lnTo>
                  <a:pt x="2182" y="387"/>
                </a:lnTo>
                <a:lnTo>
                  <a:pt x="2136" y="423"/>
                </a:lnTo>
                <a:lnTo>
                  <a:pt x="2091" y="461"/>
                </a:lnTo>
                <a:lnTo>
                  <a:pt x="2047" y="501"/>
                </a:lnTo>
                <a:lnTo>
                  <a:pt x="2003" y="541"/>
                </a:lnTo>
                <a:lnTo>
                  <a:pt x="1960" y="584"/>
                </a:lnTo>
                <a:lnTo>
                  <a:pt x="1916" y="629"/>
                </a:lnTo>
                <a:lnTo>
                  <a:pt x="1874" y="675"/>
                </a:lnTo>
                <a:lnTo>
                  <a:pt x="1834" y="722"/>
                </a:lnTo>
                <a:lnTo>
                  <a:pt x="1793" y="771"/>
                </a:lnTo>
                <a:lnTo>
                  <a:pt x="1752" y="821"/>
                </a:lnTo>
                <a:lnTo>
                  <a:pt x="1713" y="874"/>
                </a:lnTo>
                <a:lnTo>
                  <a:pt x="1675" y="928"/>
                </a:lnTo>
                <a:lnTo>
                  <a:pt x="1637" y="982"/>
                </a:lnTo>
                <a:lnTo>
                  <a:pt x="1601" y="1040"/>
                </a:lnTo>
                <a:lnTo>
                  <a:pt x="1566" y="1098"/>
                </a:lnTo>
                <a:lnTo>
                  <a:pt x="1537" y="1147"/>
                </a:lnTo>
                <a:lnTo>
                  <a:pt x="1510" y="1197"/>
                </a:lnTo>
                <a:lnTo>
                  <a:pt x="1482" y="1247"/>
                </a:lnTo>
                <a:lnTo>
                  <a:pt x="1457" y="1298"/>
                </a:lnTo>
                <a:lnTo>
                  <a:pt x="1432" y="1349"/>
                </a:lnTo>
                <a:lnTo>
                  <a:pt x="1406" y="1403"/>
                </a:lnTo>
                <a:lnTo>
                  <a:pt x="1384" y="1456"/>
                </a:lnTo>
                <a:lnTo>
                  <a:pt x="1360" y="1511"/>
                </a:lnTo>
                <a:lnTo>
                  <a:pt x="1306" y="1493"/>
                </a:lnTo>
                <a:lnTo>
                  <a:pt x="1251" y="1480"/>
                </a:lnTo>
                <a:lnTo>
                  <a:pt x="1196" y="1471"/>
                </a:lnTo>
                <a:lnTo>
                  <a:pt x="1143" y="1465"/>
                </a:lnTo>
                <a:lnTo>
                  <a:pt x="1088" y="1463"/>
                </a:lnTo>
                <a:lnTo>
                  <a:pt x="1035" y="1465"/>
                </a:lnTo>
                <a:lnTo>
                  <a:pt x="982" y="1471"/>
                </a:lnTo>
                <a:lnTo>
                  <a:pt x="929" y="1480"/>
                </a:lnTo>
                <a:lnTo>
                  <a:pt x="877" y="1492"/>
                </a:lnTo>
                <a:lnTo>
                  <a:pt x="825" y="1506"/>
                </a:lnTo>
                <a:lnTo>
                  <a:pt x="775" y="1526"/>
                </a:lnTo>
                <a:lnTo>
                  <a:pt x="724" y="1548"/>
                </a:lnTo>
                <a:lnTo>
                  <a:pt x="675" y="1573"/>
                </a:lnTo>
                <a:lnTo>
                  <a:pt x="628" y="1601"/>
                </a:lnTo>
                <a:lnTo>
                  <a:pt x="581" y="1632"/>
                </a:lnTo>
                <a:lnTo>
                  <a:pt x="535" y="1666"/>
                </a:lnTo>
                <a:lnTo>
                  <a:pt x="492" y="1703"/>
                </a:lnTo>
                <a:lnTo>
                  <a:pt x="448" y="1743"/>
                </a:lnTo>
                <a:lnTo>
                  <a:pt x="406" y="1786"/>
                </a:lnTo>
                <a:lnTo>
                  <a:pt x="367" y="1832"/>
                </a:lnTo>
                <a:lnTo>
                  <a:pt x="328" y="1879"/>
                </a:lnTo>
                <a:lnTo>
                  <a:pt x="291" y="1930"/>
                </a:lnTo>
                <a:lnTo>
                  <a:pt x="256" y="1983"/>
                </a:lnTo>
                <a:lnTo>
                  <a:pt x="223" y="2038"/>
                </a:lnTo>
                <a:lnTo>
                  <a:pt x="192" y="2096"/>
                </a:lnTo>
                <a:lnTo>
                  <a:pt x="163" y="2156"/>
                </a:lnTo>
                <a:lnTo>
                  <a:pt x="136" y="2218"/>
                </a:lnTo>
                <a:lnTo>
                  <a:pt x="111" y="2283"/>
                </a:lnTo>
                <a:lnTo>
                  <a:pt x="88" y="2350"/>
                </a:lnTo>
                <a:lnTo>
                  <a:pt x="67" y="2418"/>
                </a:lnTo>
                <a:lnTo>
                  <a:pt x="49" y="2489"/>
                </a:lnTo>
                <a:lnTo>
                  <a:pt x="35" y="2562"/>
                </a:lnTo>
                <a:lnTo>
                  <a:pt x="27" y="2606"/>
                </a:lnTo>
                <a:lnTo>
                  <a:pt x="20" y="2651"/>
                </a:lnTo>
                <a:lnTo>
                  <a:pt x="13" y="2696"/>
                </a:lnTo>
                <a:lnTo>
                  <a:pt x="8" y="2742"/>
                </a:lnTo>
                <a:lnTo>
                  <a:pt x="4" y="2788"/>
                </a:lnTo>
                <a:lnTo>
                  <a:pt x="1" y="2834"/>
                </a:lnTo>
                <a:lnTo>
                  <a:pt x="0" y="2880"/>
                </a:lnTo>
                <a:lnTo>
                  <a:pt x="0" y="2927"/>
                </a:lnTo>
                <a:lnTo>
                  <a:pt x="1" y="3001"/>
                </a:lnTo>
                <a:lnTo>
                  <a:pt x="6" y="3077"/>
                </a:lnTo>
                <a:lnTo>
                  <a:pt x="13" y="3149"/>
                </a:lnTo>
                <a:lnTo>
                  <a:pt x="22" y="3222"/>
                </a:lnTo>
                <a:lnTo>
                  <a:pt x="34" y="3292"/>
                </a:lnTo>
                <a:lnTo>
                  <a:pt x="49" y="3361"/>
                </a:lnTo>
                <a:lnTo>
                  <a:pt x="66" y="3429"/>
                </a:lnTo>
                <a:lnTo>
                  <a:pt x="85" y="3496"/>
                </a:lnTo>
                <a:lnTo>
                  <a:pt x="106" y="3561"/>
                </a:lnTo>
                <a:lnTo>
                  <a:pt x="132" y="3625"/>
                </a:lnTo>
                <a:lnTo>
                  <a:pt x="157" y="3685"/>
                </a:lnTo>
                <a:lnTo>
                  <a:pt x="186" y="3744"/>
                </a:lnTo>
                <a:lnTo>
                  <a:pt x="216" y="3802"/>
                </a:lnTo>
                <a:lnTo>
                  <a:pt x="248" y="3857"/>
                </a:lnTo>
                <a:lnTo>
                  <a:pt x="283" y="3910"/>
                </a:lnTo>
                <a:lnTo>
                  <a:pt x="318" y="3961"/>
                </a:lnTo>
                <a:lnTo>
                  <a:pt x="356" y="4009"/>
                </a:lnTo>
                <a:lnTo>
                  <a:pt x="396" y="4055"/>
                </a:lnTo>
                <a:lnTo>
                  <a:pt x="437" y="4098"/>
                </a:lnTo>
                <a:lnTo>
                  <a:pt x="479" y="4140"/>
                </a:lnTo>
                <a:lnTo>
                  <a:pt x="524" y="4178"/>
                </a:lnTo>
                <a:lnTo>
                  <a:pt x="570" y="4212"/>
                </a:lnTo>
                <a:lnTo>
                  <a:pt x="616" y="4245"/>
                </a:lnTo>
                <a:lnTo>
                  <a:pt x="664" y="4274"/>
                </a:lnTo>
                <a:lnTo>
                  <a:pt x="714" y="4301"/>
                </a:lnTo>
                <a:lnTo>
                  <a:pt x="765" y="4323"/>
                </a:lnTo>
                <a:lnTo>
                  <a:pt x="817" y="4344"/>
                </a:lnTo>
                <a:lnTo>
                  <a:pt x="868" y="4360"/>
                </a:lnTo>
                <a:lnTo>
                  <a:pt x="923" y="4372"/>
                </a:lnTo>
                <a:lnTo>
                  <a:pt x="978" y="4382"/>
                </a:lnTo>
                <a:lnTo>
                  <a:pt x="1032" y="4387"/>
                </a:lnTo>
                <a:lnTo>
                  <a:pt x="1088" y="4390"/>
                </a:lnTo>
                <a:lnTo>
                  <a:pt x="1123" y="4388"/>
                </a:lnTo>
                <a:lnTo>
                  <a:pt x="1157" y="4387"/>
                </a:lnTo>
                <a:lnTo>
                  <a:pt x="1192" y="4382"/>
                </a:lnTo>
                <a:lnTo>
                  <a:pt x="1226" y="4378"/>
                </a:lnTo>
                <a:lnTo>
                  <a:pt x="1259" y="4372"/>
                </a:lnTo>
                <a:lnTo>
                  <a:pt x="1293" y="4363"/>
                </a:lnTo>
                <a:lnTo>
                  <a:pt x="1327" y="4354"/>
                </a:lnTo>
                <a:lnTo>
                  <a:pt x="1360" y="43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3478" name="Rectangle 6"/>
          <p:cNvSpPr>
            <a:spLocks noChangeArrowheads="1"/>
          </p:cNvSpPr>
          <p:nvPr/>
        </p:nvSpPr>
        <p:spPr bwMode="auto">
          <a:xfrm>
            <a:off x="236538" y="2114550"/>
            <a:ext cx="525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zh-TW" sz="2400" b="1" i="1" dirty="0">
                <a:solidFill>
                  <a:srgbClr val="FF0000"/>
                </a:solidFill>
                <a:effectLst>
                  <a:outerShdw blurRad="38100" dist="38100" dir="2700000" algn="tl">
                    <a:srgbClr val="C0C0C0"/>
                  </a:outerShdw>
                </a:effectLst>
                <a:latin typeface="Arial" charset="0"/>
              </a:rPr>
              <a:t>HIN</a:t>
            </a:r>
            <a:endParaRPr lang="en-US" altLang="zh-TW" sz="2800" dirty="0">
              <a:effectLst>
                <a:outerShdw blurRad="38100" dist="38100" dir="2700000" algn="tl">
                  <a:srgbClr val="C0C0C0"/>
                </a:outerShdw>
              </a:effectLst>
              <a:latin typeface="Arial" charset="0"/>
            </a:endParaRPr>
          </a:p>
        </p:txBody>
      </p:sp>
      <p:sp>
        <p:nvSpPr>
          <p:cNvPr id="5127" name="Freeform 7"/>
          <p:cNvSpPr>
            <a:spLocks/>
          </p:cNvSpPr>
          <p:nvPr/>
        </p:nvSpPr>
        <p:spPr bwMode="auto">
          <a:xfrm>
            <a:off x="4972050" y="2514600"/>
            <a:ext cx="3806825" cy="2408238"/>
          </a:xfrm>
          <a:custGeom>
            <a:avLst/>
            <a:gdLst>
              <a:gd name="T0" fmla="*/ 2147483647 w 7194"/>
              <a:gd name="T1" fmla="*/ 2147483647 h 4550"/>
              <a:gd name="T2" fmla="*/ 2147483647 w 7194"/>
              <a:gd name="T3" fmla="*/ 2147483647 h 4550"/>
              <a:gd name="T4" fmla="*/ 2147483647 w 7194"/>
              <a:gd name="T5" fmla="*/ 2147483647 h 4550"/>
              <a:gd name="T6" fmla="*/ 2147483647 w 7194"/>
              <a:gd name="T7" fmla="*/ 2147483647 h 4550"/>
              <a:gd name="T8" fmla="*/ 2147483647 w 7194"/>
              <a:gd name="T9" fmla="*/ 2147483647 h 4550"/>
              <a:gd name="T10" fmla="*/ 2147483647 w 7194"/>
              <a:gd name="T11" fmla="*/ 2147483647 h 4550"/>
              <a:gd name="T12" fmla="*/ 2147483647 w 7194"/>
              <a:gd name="T13" fmla="*/ 2147483647 h 4550"/>
              <a:gd name="T14" fmla="*/ 2147483647 w 7194"/>
              <a:gd name="T15" fmla="*/ 2147483647 h 4550"/>
              <a:gd name="T16" fmla="*/ 2147483647 w 7194"/>
              <a:gd name="T17" fmla="*/ 2147483647 h 4550"/>
              <a:gd name="T18" fmla="*/ 2147483647 w 7194"/>
              <a:gd name="T19" fmla="*/ 2147483647 h 4550"/>
              <a:gd name="T20" fmla="*/ 2147483647 w 7194"/>
              <a:gd name="T21" fmla="*/ 2147483647 h 4550"/>
              <a:gd name="T22" fmla="*/ 2147483647 w 7194"/>
              <a:gd name="T23" fmla="*/ 2147483647 h 4550"/>
              <a:gd name="T24" fmla="*/ 2147483647 w 7194"/>
              <a:gd name="T25" fmla="*/ 2147483647 h 4550"/>
              <a:gd name="T26" fmla="*/ 2147483647 w 7194"/>
              <a:gd name="T27" fmla="*/ 2147483647 h 4550"/>
              <a:gd name="T28" fmla="*/ 2147483647 w 7194"/>
              <a:gd name="T29" fmla="*/ 2147483647 h 4550"/>
              <a:gd name="T30" fmla="*/ 2147483647 w 7194"/>
              <a:gd name="T31" fmla="*/ 2147483647 h 4550"/>
              <a:gd name="T32" fmla="*/ 2147483647 w 7194"/>
              <a:gd name="T33" fmla="*/ 2147483647 h 4550"/>
              <a:gd name="T34" fmla="*/ 2147483647 w 7194"/>
              <a:gd name="T35" fmla="*/ 2147483647 h 4550"/>
              <a:gd name="T36" fmla="*/ 2147483647 w 7194"/>
              <a:gd name="T37" fmla="*/ 2147483647 h 4550"/>
              <a:gd name="T38" fmla="*/ 2147483647 w 7194"/>
              <a:gd name="T39" fmla="*/ 2147483647 h 4550"/>
              <a:gd name="T40" fmla="*/ 2147483647 w 7194"/>
              <a:gd name="T41" fmla="*/ 2147483647 h 4550"/>
              <a:gd name="T42" fmla="*/ 2147483647 w 7194"/>
              <a:gd name="T43" fmla="*/ 2147483647 h 4550"/>
              <a:gd name="T44" fmla="*/ 2147483647 w 7194"/>
              <a:gd name="T45" fmla="*/ 2147483647 h 4550"/>
              <a:gd name="T46" fmla="*/ 2147483647 w 7194"/>
              <a:gd name="T47" fmla="*/ 2147483647 h 4550"/>
              <a:gd name="T48" fmla="*/ 2147483647 w 7194"/>
              <a:gd name="T49" fmla="*/ 2147483647 h 4550"/>
              <a:gd name="T50" fmla="*/ 2147483647 w 7194"/>
              <a:gd name="T51" fmla="*/ 2147483647 h 4550"/>
              <a:gd name="T52" fmla="*/ 2147483647 w 7194"/>
              <a:gd name="T53" fmla="*/ 2147483647 h 4550"/>
              <a:gd name="T54" fmla="*/ 2147483647 w 7194"/>
              <a:gd name="T55" fmla="*/ 2147483647 h 4550"/>
              <a:gd name="T56" fmla="*/ 2147483647 w 7194"/>
              <a:gd name="T57" fmla="*/ 2147483647 h 4550"/>
              <a:gd name="T58" fmla="*/ 2147483647 w 7194"/>
              <a:gd name="T59" fmla="*/ 2147483647 h 4550"/>
              <a:gd name="T60" fmla="*/ 2147483647 w 7194"/>
              <a:gd name="T61" fmla="*/ 2147483647 h 4550"/>
              <a:gd name="T62" fmla="*/ 2147483647 w 7194"/>
              <a:gd name="T63" fmla="*/ 2147483647 h 4550"/>
              <a:gd name="T64" fmla="*/ 2147483647 w 7194"/>
              <a:gd name="T65" fmla="*/ 2147483647 h 4550"/>
              <a:gd name="T66" fmla="*/ 2147483647 w 7194"/>
              <a:gd name="T67" fmla="*/ 2147483647 h 4550"/>
              <a:gd name="T68" fmla="*/ 2147483647 w 7194"/>
              <a:gd name="T69" fmla="*/ 2147483647 h 4550"/>
              <a:gd name="T70" fmla="*/ 2147483647 w 7194"/>
              <a:gd name="T71" fmla="*/ 2147483647 h 4550"/>
              <a:gd name="T72" fmla="*/ 2147483647 w 7194"/>
              <a:gd name="T73" fmla="*/ 2147483647 h 4550"/>
              <a:gd name="T74" fmla="*/ 2147483647 w 7194"/>
              <a:gd name="T75" fmla="*/ 2147483647 h 4550"/>
              <a:gd name="T76" fmla="*/ 2147483647 w 7194"/>
              <a:gd name="T77" fmla="*/ 2147483647 h 4550"/>
              <a:gd name="T78" fmla="*/ 2147483647 w 7194"/>
              <a:gd name="T79" fmla="*/ 2147483647 h 4550"/>
              <a:gd name="T80" fmla="*/ 2147483647 w 7194"/>
              <a:gd name="T81" fmla="*/ 0 h 4550"/>
              <a:gd name="T82" fmla="*/ 2147483647 w 7194"/>
              <a:gd name="T83" fmla="*/ 2147483647 h 4550"/>
              <a:gd name="T84" fmla="*/ 2147483647 w 7194"/>
              <a:gd name="T85" fmla="*/ 2147483647 h 4550"/>
              <a:gd name="T86" fmla="*/ 2147483647 w 7194"/>
              <a:gd name="T87" fmla="*/ 2147483647 h 4550"/>
              <a:gd name="T88" fmla="*/ 2147483647 w 7194"/>
              <a:gd name="T89" fmla="*/ 2147483647 h 4550"/>
              <a:gd name="T90" fmla="*/ 2147483647 w 7194"/>
              <a:gd name="T91" fmla="*/ 2147483647 h 4550"/>
              <a:gd name="T92" fmla="*/ 2147483647 w 7194"/>
              <a:gd name="T93" fmla="*/ 2147483647 h 4550"/>
              <a:gd name="T94" fmla="*/ 2147483647 w 7194"/>
              <a:gd name="T95" fmla="*/ 2147483647 h 4550"/>
              <a:gd name="T96" fmla="*/ 2147483647 w 7194"/>
              <a:gd name="T97" fmla="*/ 2147483647 h 4550"/>
              <a:gd name="T98" fmla="*/ 2147483647 w 7194"/>
              <a:gd name="T99" fmla="*/ 2147483647 h 4550"/>
              <a:gd name="T100" fmla="*/ 2147483647 w 7194"/>
              <a:gd name="T101" fmla="*/ 2147483647 h 4550"/>
              <a:gd name="T102" fmla="*/ 2147483647 w 7194"/>
              <a:gd name="T103" fmla="*/ 2147483647 h 4550"/>
              <a:gd name="T104" fmla="*/ 2147483647 w 7194"/>
              <a:gd name="T105" fmla="*/ 2147483647 h 4550"/>
              <a:gd name="T106" fmla="*/ 2147483647 w 7194"/>
              <a:gd name="T107" fmla="*/ 2147483647 h 4550"/>
              <a:gd name="T108" fmla="*/ 2147483647 w 7194"/>
              <a:gd name="T109" fmla="*/ 2147483647 h 4550"/>
              <a:gd name="T110" fmla="*/ 2147483647 w 7194"/>
              <a:gd name="T111" fmla="*/ 2147483647 h 45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94" h="4550">
                <a:moveTo>
                  <a:pt x="1059" y="3378"/>
                </a:moveTo>
                <a:lnTo>
                  <a:pt x="1080" y="3428"/>
                </a:lnTo>
                <a:lnTo>
                  <a:pt x="1102" y="3479"/>
                </a:lnTo>
                <a:lnTo>
                  <a:pt x="1126" y="3528"/>
                </a:lnTo>
                <a:lnTo>
                  <a:pt x="1150" y="3575"/>
                </a:lnTo>
                <a:lnTo>
                  <a:pt x="1175" y="3622"/>
                </a:lnTo>
                <a:lnTo>
                  <a:pt x="1200" y="3668"/>
                </a:lnTo>
                <a:lnTo>
                  <a:pt x="1227" y="3713"/>
                </a:lnTo>
                <a:lnTo>
                  <a:pt x="1253" y="3755"/>
                </a:lnTo>
                <a:lnTo>
                  <a:pt x="1281" y="3798"/>
                </a:lnTo>
                <a:lnTo>
                  <a:pt x="1309" y="3840"/>
                </a:lnTo>
                <a:lnTo>
                  <a:pt x="1339" y="3880"/>
                </a:lnTo>
                <a:lnTo>
                  <a:pt x="1368" y="3920"/>
                </a:lnTo>
                <a:lnTo>
                  <a:pt x="1399" y="3958"/>
                </a:lnTo>
                <a:lnTo>
                  <a:pt x="1430" y="3995"/>
                </a:lnTo>
                <a:lnTo>
                  <a:pt x="1461" y="4031"/>
                </a:lnTo>
                <a:lnTo>
                  <a:pt x="1493" y="4065"/>
                </a:lnTo>
                <a:lnTo>
                  <a:pt x="1527" y="4099"/>
                </a:lnTo>
                <a:lnTo>
                  <a:pt x="1559" y="4131"/>
                </a:lnTo>
                <a:lnTo>
                  <a:pt x="1594" y="4163"/>
                </a:lnTo>
                <a:lnTo>
                  <a:pt x="1627" y="4194"/>
                </a:lnTo>
                <a:lnTo>
                  <a:pt x="1662" y="4222"/>
                </a:lnTo>
                <a:lnTo>
                  <a:pt x="1697" y="4250"/>
                </a:lnTo>
                <a:lnTo>
                  <a:pt x="1732" y="4277"/>
                </a:lnTo>
                <a:lnTo>
                  <a:pt x="1769" y="4302"/>
                </a:lnTo>
                <a:lnTo>
                  <a:pt x="1805" y="4327"/>
                </a:lnTo>
                <a:lnTo>
                  <a:pt x="1843" y="4349"/>
                </a:lnTo>
                <a:lnTo>
                  <a:pt x="1880" y="4371"/>
                </a:lnTo>
                <a:lnTo>
                  <a:pt x="1917" y="4392"/>
                </a:lnTo>
                <a:lnTo>
                  <a:pt x="1955" y="4411"/>
                </a:lnTo>
                <a:lnTo>
                  <a:pt x="1994" y="4429"/>
                </a:lnTo>
                <a:lnTo>
                  <a:pt x="2032" y="4447"/>
                </a:lnTo>
                <a:lnTo>
                  <a:pt x="2071" y="4462"/>
                </a:lnTo>
                <a:lnTo>
                  <a:pt x="2111" y="4476"/>
                </a:lnTo>
                <a:lnTo>
                  <a:pt x="2150" y="4490"/>
                </a:lnTo>
                <a:lnTo>
                  <a:pt x="2189" y="4502"/>
                </a:lnTo>
                <a:lnTo>
                  <a:pt x="2230" y="4512"/>
                </a:lnTo>
                <a:lnTo>
                  <a:pt x="2269" y="4522"/>
                </a:lnTo>
                <a:lnTo>
                  <a:pt x="2310" y="4530"/>
                </a:lnTo>
                <a:lnTo>
                  <a:pt x="2350" y="4537"/>
                </a:lnTo>
                <a:lnTo>
                  <a:pt x="2391" y="4541"/>
                </a:lnTo>
                <a:lnTo>
                  <a:pt x="2431" y="4546"/>
                </a:lnTo>
                <a:lnTo>
                  <a:pt x="2472" y="4549"/>
                </a:lnTo>
                <a:lnTo>
                  <a:pt x="2513" y="4550"/>
                </a:lnTo>
                <a:lnTo>
                  <a:pt x="2553" y="4550"/>
                </a:lnTo>
                <a:lnTo>
                  <a:pt x="2595" y="4550"/>
                </a:lnTo>
                <a:lnTo>
                  <a:pt x="2636" y="4547"/>
                </a:lnTo>
                <a:lnTo>
                  <a:pt x="2677" y="4543"/>
                </a:lnTo>
                <a:lnTo>
                  <a:pt x="2717" y="4539"/>
                </a:lnTo>
                <a:lnTo>
                  <a:pt x="2759" y="4533"/>
                </a:lnTo>
                <a:lnTo>
                  <a:pt x="2800" y="4524"/>
                </a:lnTo>
                <a:lnTo>
                  <a:pt x="2840" y="4515"/>
                </a:lnTo>
                <a:lnTo>
                  <a:pt x="2881" y="4504"/>
                </a:lnTo>
                <a:lnTo>
                  <a:pt x="2922" y="4493"/>
                </a:lnTo>
                <a:lnTo>
                  <a:pt x="2962" y="4479"/>
                </a:lnTo>
                <a:lnTo>
                  <a:pt x="3003" y="4465"/>
                </a:lnTo>
                <a:lnTo>
                  <a:pt x="3044" y="4448"/>
                </a:lnTo>
                <a:lnTo>
                  <a:pt x="3084" y="4430"/>
                </a:lnTo>
                <a:lnTo>
                  <a:pt x="3123" y="4411"/>
                </a:lnTo>
                <a:lnTo>
                  <a:pt x="3164" y="4390"/>
                </a:lnTo>
                <a:lnTo>
                  <a:pt x="3203" y="4368"/>
                </a:lnTo>
                <a:lnTo>
                  <a:pt x="3242" y="4345"/>
                </a:lnTo>
                <a:lnTo>
                  <a:pt x="3282" y="4321"/>
                </a:lnTo>
                <a:lnTo>
                  <a:pt x="3321" y="4294"/>
                </a:lnTo>
                <a:lnTo>
                  <a:pt x="3359" y="4266"/>
                </a:lnTo>
                <a:lnTo>
                  <a:pt x="3390" y="4242"/>
                </a:lnTo>
                <a:lnTo>
                  <a:pt x="3420" y="4217"/>
                </a:lnTo>
                <a:lnTo>
                  <a:pt x="3451" y="4192"/>
                </a:lnTo>
                <a:lnTo>
                  <a:pt x="3481" y="4166"/>
                </a:lnTo>
                <a:lnTo>
                  <a:pt x="3510" y="4139"/>
                </a:lnTo>
                <a:lnTo>
                  <a:pt x="3539" y="4111"/>
                </a:lnTo>
                <a:lnTo>
                  <a:pt x="3569" y="4081"/>
                </a:lnTo>
                <a:lnTo>
                  <a:pt x="3597" y="4052"/>
                </a:lnTo>
                <a:lnTo>
                  <a:pt x="3632" y="4087"/>
                </a:lnTo>
                <a:lnTo>
                  <a:pt x="3667" y="4123"/>
                </a:lnTo>
                <a:lnTo>
                  <a:pt x="3702" y="4155"/>
                </a:lnTo>
                <a:lnTo>
                  <a:pt x="3737" y="4188"/>
                </a:lnTo>
                <a:lnTo>
                  <a:pt x="3773" y="4219"/>
                </a:lnTo>
                <a:lnTo>
                  <a:pt x="3810" y="4247"/>
                </a:lnTo>
                <a:lnTo>
                  <a:pt x="3848" y="4275"/>
                </a:lnTo>
                <a:lnTo>
                  <a:pt x="3884" y="4302"/>
                </a:lnTo>
                <a:lnTo>
                  <a:pt x="3922" y="4327"/>
                </a:lnTo>
                <a:lnTo>
                  <a:pt x="3961" y="4351"/>
                </a:lnTo>
                <a:lnTo>
                  <a:pt x="3999" y="4373"/>
                </a:lnTo>
                <a:lnTo>
                  <a:pt x="4038" y="4395"/>
                </a:lnTo>
                <a:lnTo>
                  <a:pt x="4076" y="4414"/>
                </a:lnTo>
                <a:lnTo>
                  <a:pt x="4115" y="4433"/>
                </a:lnTo>
                <a:lnTo>
                  <a:pt x="4154" y="4450"/>
                </a:lnTo>
                <a:lnTo>
                  <a:pt x="4195" y="4466"/>
                </a:lnTo>
                <a:lnTo>
                  <a:pt x="4234" y="4479"/>
                </a:lnTo>
                <a:lnTo>
                  <a:pt x="4273" y="4493"/>
                </a:lnTo>
                <a:lnTo>
                  <a:pt x="4314" y="4504"/>
                </a:lnTo>
                <a:lnTo>
                  <a:pt x="4355" y="4515"/>
                </a:lnTo>
                <a:lnTo>
                  <a:pt x="4395" y="4524"/>
                </a:lnTo>
                <a:lnTo>
                  <a:pt x="4436" y="4531"/>
                </a:lnTo>
                <a:lnTo>
                  <a:pt x="4475" y="4539"/>
                </a:lnTo>
                <a:lnTo>
                  <a:pt x="4516" y="4543"/>
                </a:lnTo>
                <a:lnTo>
                  <a:pt x="4556" y="4547"/>
                </a:lnTo>
                <a:lnTo>
                  <a:pt x="4597" y="4549"/>
                </a:lnTo>
                <a:lnTo>
                  <a:pt x="4639" y="4550"/>
                </a:lnTo>
                <a:lnTo>
                  <a:pt x="4680" y="4550"/>
                </a:lnTo>
                <a:lnTo>
                  <a:pt x="4720" y="4549"/>
                </a:lnTo>
                <a:lnTo>
                  <a:pt x="4761" y="4546"/>
                </a:lnTo>
                <a:lnTo>
                  <a:pt x="4800" y="4543"/>
                </a:lnTo>
                <a:lnTo>
                  <a:pt x="4841" y="4537"/>
                </a:lnTo>
                <a:lnTo>
                  <a:pt x="4881" y="4530"/>
                </a:lnTo>
                <a:lnTo>
                  <a:pt x="4922" y="4522"/>
                </a:lnTo>
                <a:lnTo>
                  <a:pt x="4961" y="4513"/>
                </a:lnTo>
                <a:lnTo>
                  <a:pt x="5002" y="4503"/>
                </a:lnTo>
                <a:lnTo>
                  <a:pt x="5041" y="4491"/>
                </a:lnTo>
                <a:lnTo>
                  <a:pt x="5080" y="4478"/>
                </a:lnTo>
                <a:lnTo>
                  <a:pt x="5119" y="4463"/>
                </a:lnTo>
                <a:lnTo>
                  <a:pt x="5159" y="4448"/>
                </a:lnTo>
                <a:lnTo>
                  <a:pt x="5198" y="4430"/>
                </a:lnTo>
                <a:lnTo>
                  <a:pt x="5236" y="4413"/>
                </a:lnTo>
                <a:lnTo>
                  <a:pt x="5275" y="4393"/>
                </a:lnTo>
                <a:lnTo>
                  <a:pt x="5313" y="4373"/>
                </a:lnTo>
                <a:lnTo>
                  <a:pt x="5351" y="4351"/>
                </a:lnTo>
                <a:lnTo>
                  <a:pt x="5387" y="4327"/>
                </a:lnTo>
                <a:lnTo>
                  <a:pt x="5423" y="4303"/>
                </a:lnTo>
                <a:lnTo>
                  <a:pt x="5460" y="4277"/>
                </a:lnTo>
                <a:lnTo>
                  <a:pt x="5496" y="4250"/>
                </a:lnTo>
                <a:lnTo>
                  <a:pt x="5533" y="4222"/>
                </a:lnTo>
                <a:lnTo>
                  <a:pt x="5568" y="4192"/>
                </a:lnTo>
                <a:lnTo>
                  <a:pt x="5603" y="4163"/>
                </a:lnTo>
                <a:lnTo>
                  <a:pt x="5636" y="4130"/>
                </a:lnTo>
                <a:lnTo>
                  <a:pt x="5670" y="4097"/>
                </a:lnTo>
                <a:lnTo>
                  <a:pt x="5704" y="4062"/>
                </a:lnTo>
                <a:lnTo>
                  <a:pt x="5736" y="4026"/>
                </a:lnTo>
                <a:lnTo>
                  <a:pt x="5768" y="3989"/>
                </a:lnTo>
                <a:lnTo>
                  <a:pt x="5800" y="3952"/>
                </a:lnTo>
                <a:lnTo>
                  <a:pt x="5831" y="3912"/>
                </a:lnTo>
                <a:lnTo>
                  <a:pt x="5860" y="3872"/>
                </a:lnTo>
                <a:lnTo>
                  <a:pt x="5891" y="3831"/>
                </a:lnTo>
                <a:lnTo>
                  <a:pt x="5919" y="3788"/>
                </a:lnTo>
                <a:lnTo>
                  <a:pt x="5949" y="3744"/>
                </a:lnTo>
                <a:lnTo>
                  <a:pt x="5977" y="3698"/>
                </a:lnTo>
                <a:lnTo>
                  <a:pt x="5998" y="3659"/>
                </a:lnTo>
                <a:lnTo>
                  <a:pt x="6020" y="3621"/>
                </a:lnTo>
                <a:lnTo>
                  <a:pt x="6041" y="3582"/>
                </a:lnTo>
                <a:lnTo>
                  <a:pt x="6061" y="3542"/>
                </a:lnTo>
                <a:lnTo>
                  <a:pt x="6080" y="3501"/>
                </a:lnTo>
                <a:lnTo>
                  <a:pt x="6100" y="3461"/>
                </a:lnTo>
                <a:lnTo>
                  <a:pt x="6118" y="3419"/>
                </a:lnTo>
                <a:lnTo>
                  <a:pt x="6136" y="3378"/>
                </a:lnTo>
                <a:lnTo>
                  <a:pt x="6178" y="3390"/>
                </a:lnTo>
                <a:lnTo>
                  <a:pt x="6220" y="3400"/>
                </a:lnTo>
                <a:lnTo>
                  <a:pt x="6262" y="3408"/>
                </a:lnTo>
                <a:lnTo>
                  <a:pt x="6306" y="3412"/>
                </a:lnTo>
                <a:lnTo>
                  <a:pt x="6348" y="3414"/>
                </a:lnTo>
                <a:lnTo>
                  <a:pt x="6389" y="3412"/>
                </a:lnTo>
                <a:lnTo>
                  <a:pt x="6431" y="3408"/>
                </a:lnTo>
                <a:lnTo>
                  <a:pt x="6471" y="3402"/>
                </a:lnTo>
                <a:lnTo>
                  <a:pt x="6512" y="3391"/>
                </a:lnTo>
                <a:lnTo>
                  <a:pt x="6552" y="3380"/>
                </a:lnTo>
                <a:lnTo>
                  <a:pt x="6592" y="3365"/>
                </a:lnTo>
                <a:lnTo>
                  <a:pt x="6631" y="3348"/>
                </a:lnTo>
                <a:lnTo>
                  <a:pt x="6669" y="3329"/>
                </a:lnTo>
                <a:lnTo>
                  <a:pt x="6705" y="3307"/>
                </a:lnTo>
                <a:lnTo>
                  <a:pt x="6742" y="3282"/>
                </a:lnTo>
                <a:lnTo>
                  <a:pt x="6778" y="3255"/>
                </a:lnTo>
                <a:lnTo>
                  <a:pt x="6812" y="3227"/>
                </a:lnTo>
                <a:lnTo>
                  <a:pt x="6845" y="3196"/>
                </a:lnTo>
                <a:lnTo>
                  <a:pt x="6877" y="3163"/>
                </a:lnTo>
                <a:lnTo>
                  <a:pt x="6910" y="3128"/>
                </a:lnTo>
                <a:lnTo>
                  <a:pt x="6939" y="3091"/>
                </a:lnTo>
                <a:lnTo>
                  <a:pt x="6967" y="3051"/>
                </a:lnTo>
                <a:lnTo>
                  <a:pt x="6995" y="3009"/>
                </a:lnTo>
                <a:lnTo>
                  <a:pt x="7020" y="2967"/>
                </a:lnTo>
                <a:lnTo>
                  <a:pt x="7046" y="2922"/>
                </a:lnTo>
                <a:lnTo>
                  <a:pt x="7068" y="2875"/>
                </a:lnTo>
                <a:lnTo>
                  <a:pt x="7089" y="2826"/>
                </a:lnTo>
                <a:lnTo>
                  <a:pt x="7109" y="2777"/>
                </a:lnTo>
                <a:lnTo>
                  <a:pt x="7125" y="2725"/>
                </a:lnTo>
                <a:lnTo>
                  <a:pt x="7142" y="2672"/>
                </a:lnTo>
                <a:lnTo>
                  <a:pt x="7155" y="2617"/>
                </a:lnTo>
                <a:lnTo>
                  <a:pt x="7167" y="2561"/>
                </a:lnTo>
                <a:lnTo>
                  <a:pt x="7173" y="2525"/>
                </a:lnTo>
                <a:lnTo>
                  <a:pt x="7179" y="2490"/>
                </a:lnTo>
                <a:lnTo>
                  <a:pt x="7184" y="2454"/>
                </a:lnTo>
                <a:lnTo>
                  <a:pt x="7187" y="2419"/>
                </a:lnTo>
                <a:lnTo>
                  <a:pt x="7190" y="2383"/>
                </a:lnTo>
                <a:lnTo>
                  <a:pt x="7193" y="2348"/>
                </a:lnTo>
                <a:lnTo>
                  <a:pt x="7194" y="2312"/>
                </a:lnTo>
                <a:lnTo>
                  <a:pt x="7194" y="2277"/>
                </a:lnTo>
                <a:lnTo>
                  <a:pt x="7193" y="2218"/>
                </a:lnTo>
                <a:lnTo>
                  <a:pt x="7190" y="2160"/>
                </a:lnTo>
                <a:lnTo>
                  <a:pt x="7184" y="2102"/>
                </a:lnTo>
                <a:lnTo>
                  <a:pt x="7177" y="2047"/>
                </a:lnTo>
                <a:lnTo>
                  <a:pt x="7167" y="1991"/>
                </a:lnTo>
                <a:lnTo>
                  <a:pt x="7156" y="1938"/>
                </a:lnTo>
                <a:lnTo>
                  <a:pt x="7142" y="1884"/>
                </a:lnTo>
                <a:lnTo>
                  <a:pt x="7128" y="1833"/>
                </a:lnTo>
                <a:lnTo>
                  <a:pt x="7110" y="1782"/>
                </a:lnTo>
                <a:lnTo>
                  <a:pt x="7092" y="1734"/>
                </a:lnTo>
                <a:lnTo>
                  <a:pt x="7072" y="1686"/>
                </a:lnTo>
                <a:lnTo>
                  <a:pt x="7050" y="1640"/>
                </a:lnTo>
                <a:lnTo>
                  <a:pt x="7026" y="1596"/>
                </a:lnTo>
                <a:lnTo>
                  <a:pt x="7001" y="1553"/>
                </a:lnTo>
                <a:lnTo>
                  <a:pt x="6974" y="1511"/>
                </a:lnTo>
                <a:lnTo>
                  <a:pt x="6946" y="1472"/>
                </a:lnTo>
                <a:lnTo>
                  <a:pt x="6917" y="1435"/>
                </a:lnTo>
                <a:lnTo>
                  <a:pt x="6886" y="1398"/>
                </a:lnTo>
                <a:lnTo>
                  <a:pt x="6854" y="1365"/>
                </a:lnTo>
                <a:lnTo>
                  <a:pt x="6821" y="1332"/>
                </a:lnTo>
                <a:lnTo>
                  <a:pt x="6786" y="1303"/>
                </a:lnTo>
                <a:lnTo>
                  <a:pt x="6751" y="1276"/>
                </a:lnTo>
                <a:lnTo>
                  <a:pt x="6715" y="1251"/>
                </a:lnTo>
                <a:lnTo>
                  <a:pt x="6677" y="1227"/>
                </a:lnTo>
                <a:lnTo>
                  <a:pt x="6639" y="1208"/>
                </a:lnTo>
                <a:lnTo>
                  <a:pt x="6600" y="1190"/>
                </a:lnTo>
                <a:lnTo>
                  <a:pt x="6559" y="1174"/>
                </a:lnTo>
                <a:lnTo>
                  <a:pt x="6519" y="1162"/>
                </a:lnTo>
                <a:lnTo>
                  <a:pt x="6477" y="1152"/>
                </a:lnTo>
                <a:lnTo>
                  <a:pt x="6435" y="1144"/>
                </a:lnTo>
                <a:lnTo>
                  <a:pt x="6391" y="1140"/>
                </a:lnTo>
                <a:lnTo>
                  <a:pt x="6348" y="1138"/>
                </a:lnTo>
                <a:lnTo>
                  <a:pt x="6321" y="1138"/>
                </a:lnTo>
                <a:lnTo>
                  <a:pt x="6295" y="1141"/>
                </a:lnTo>
                <a:lnTo>
                  <a:pt x="6268" y="1143"/>
                </a:lnTo>
                <a:lnTo>
                  <a:pt x="6241" y="1147"/>
                </a:lnTo>
                <a:lnTo>
                  <a:pt x="6215" y="1153"/>
                </a:lnTo>
                <a:lnTo>
                  <a:pt x="6188" y="1159"/>
                </a:lnTo>
                <a:lnTo>
                  <a:pt x="6162" y="1167"/>
                </a:lnTo>
                <a:lnTo>
                  <a:pt x="6136" y="1175"/>
                </a:lnTo>
                <a:lnTo>
                  <a:pt x="6114" y="1124"/>
                </a:lnTo>
                <a:lnTo>
                  <a:pt x="6092" y="1073"/>
                </a:lnTo>
                <a:lnTo>
                  <a:pt x="6068" y="1024"/>
                </a:lnTo>
                <a:lnTo>
                  <a:pt x="6044" y="977"/>
                </a:lnTo>
                <a:lnTo>
                  <a:pt x="6020" y="930"/>
                </a:lnTo>
                <a:lnTo>
                  <a:pt x="5994" y="884"/>
                </a:lnTo>
                <a:lnTo>
                  <a:pt x="5967" y="839"/>
                </a:lnTo>
                <a:lnTo>
                  <a:pt x="5940" y="797"/>
                </a:lnTo>
                <a:lnTo>
                  <a:pt x="5912" y="754"/>
                </a:lnTo>
                <a:lnTo>
                  <a:pt x="5884" y="712"/>
                </a:lnTo>
                <a:lnTo>
                  <a:pt x="5855" y="671"/>
                </a:lnTo>
                <a:lnTo>
                  <a:pt x="5825" y="632"/>
                </a:lnTo>
                <a:lnTo>
                  <a:pt x="5795" y="594"/>
                </a:lnTo>
                <a:lnTo>
                  <a:pt x="5764" y="557"/>
                </a:lnTo>
                <a:lnTo>
                  <a:pt x="5733" y="521"/>
                </a:lnTo>
                <a:lnTo>
                  <a:pt x="5701" y="486"/>
                </a:lnTo>
                <a:lnTo>
                  <a:pt x="5667" y="453"/>
                </a:lnTo>
                <a:lnTo>
                  <a:pt x="5635" y="421"/>
                </a:lnTo>
                <a:lnTo>
                  <a:pt x="5601" y="389"/>
                </a:lnTo>
                <a:lnTo>
                  <a:pt x="5566" y="358"/>
                </a:lnTo>
                <a:lnTo>
                  <a:pt x="5531" y="330"/>
                </a:lnTo>
                <a:lnTo>
                  <a:pt x="5496" y="302"/>
                </a:lnTo>
                <a:lnTo>
                  <a:pt x="5461" y="276"/>
                </a:lnTo>
                <a:lnTo>
                  <a:pt x="5425" y="249"/>
                </a:lnTo>
                <a:lnTo>
                  <a:pt x="5388" y="225"/>
                </a:lnTo>
                <a:lnTo>
                  <a:pt x="5352" y="201"/>
                </a:lnTo>
                <a:lnTo>
                  <a:pt x="5314" y="181"/>
                </a:lnTo>
                <a:lnTo>
                  <a:pt x="5276" y="160"/>
                </a:lnTo>
                <a:lnTo>
                  <a:pt x="5239" y="141"/>
                </a:lnTo>
                <a:lnTo>
                  <a:pt x="5201" y="122"/>
                </a:lnTo>
                <a:lnTo>
                  <a:pt x="5161" y="105"/>
                </a:lnTo>
                <a:lnTo>
                  <a:pt x="5122" y="89"/>
                </a:lnTo>
                <a:lnTo>
                  <a:pt x="5083" y="74"/>
                </a:lnTo>
                <a:lnTo>
                  <a:pt x="5044" y="62"/>
                </a:lnTo>
                <a:lnTo>
                  <a:pt x="5005" y="51"/>
                </a:lnTo>
                <a:lnTo>
                  <a:pt x="4965" y="39"/>
                </a:lnTo>
                <a:lnTo>
                  <a:pt x="4925" y="30"/>
                </a:lnTo>
                <a:lnTo>
                  <a:pt x="4884" y="21"/>
                </a:lnTo>
                <a:lnTo>
                  <a:pt x="4844" y="15"/>
                </a:lnTo>
                <a:lnTo>
                  <a:pt x="4804" y="9"/>
                </a:lnTo>
                <a:lnTo>
                  <a:pt x="4764" y="5"/>
                </a:lnTo>
                <a:lnTo>
                  <a:pt x="4722" y="2"/>
                </a:lnTo>
                <a:lnTo>
                  <a:pt x="4681" y="0"/>
                </a:lnTo>
                <a:lnTo>
                  <a:pt x="4640" y="0"/>
                </a:lnTo>
                <a:lnTo>
                  <a:pt x="4600" y="2"/>
                </a:lnTo>
                <a:lnTo>
                  <a:pt x="4559" y="5"/>
                </a:lnTo>
                <a:lnTo>
                  <a:pt x="4517" y="8"/>
                </a:lnTo>
                <a:lnTo>
                  <a:pt x="4477" y="14"/>
                </a:lnTo>
                <a:lnTo>
                  <a:pt x="4436" y="19"/>
                </a:lnTo>
                <a:lnTo>
                  <a:pt x="4395" y="27"/>
                </a:lnTo>
                <a:lnTo>
                  <a:pt x="4353" y="37"/>
                </a:lnTo>
                <a:lnTo>
                  <a:pt x="4313" y="48"/>
                </a:lnTo>
                <a:lnTo>
                  <a:pt x="4272" y="59"/>
                </a:lnTo>
                <a:lnTo>
                  <a:pt x="4231" y="73"/>
                </a:lnTo>
                <a:lnTo>
                  <a:pt x="4191" y="88"/>
                </a:lnTo>
                <a:lnTo>
                  <a:pt x="4150" y="104"/>
                </a:lnTo>
                <a:lnTo>
                  <a:pt x="4111" y="122"/>
                </a:lnTo>
                <a:lnTo>
                  <a:pt x="4070" y="141"/>
                </a:lnTo>
                <a:lnTo>
                  <a:pt x="4031" y="162"/>
                </a:lnTo>
                <a:lnTo>
                  <a:pt x="3992" y="182"/>
                </a:lnTo>
                <a:lnTo>
                  <a:pt x="3953" y="206"/>
                </a:lnTo>
                <a:lnTo>
                  <a:pt x="3913" y="231"/>
                </a:lnTo>
                <a:lnTo>
                  <a:pt x="3874" y="258"/>
                </a:lnTo>
                <a:lnTo>
                  <a:pt x="3836" y="286"/>
                </a:lnTo>
                <a:lnTo>
                  <a:pt x="3804" y="310"/>
                </a:lnTo>
                <a:lnTo>
                  <a:pt x="3773" y="333"/>
                </a:lnTo>
                <a:lnTo>
                  <a:pt x="3743" y="358"/>
                </a:lnTo>
                <a:lnTo>
                  <a:pt x="3713" y="385"/>
                </a:lnTo>
                <a:lnTo>
                  <a:pt x="3684" y="413"/>
                </a:lnTo>
                <a:lnTo>
                  <a:pt x="3654" y="441"/>
                </a:lnTo>
                <a:lnTo>
                  <a:pt x="3625" y="469"/>
                </a:lnTo>
                <a:lnTo>
                  <a:pt x="3597" y="501"/>
                </a:lnTo>
                <a:lnTo>
                  <a:pt x="3562" y="463"/>
                </a:lnTo>
                <a:lnTo>
                  <a:pt x="3527" y="429"/>
                </a:lnTo>
                <a:lnTo>
                  <a:pt x="3492" y="395"/>
                </a:lnTo>
                <a:lnTo>
                  <a:pt x="3457" y="364"/>
                </a:lnTo>
                <a:lnTo>
                  <a:pt x="3420" y="333"/>
                </a:lnTo>
                <a:lnTo>
                  <a:pt x="3384" y="304"/>
                </a:lnTo>
                <a:lnTo>
                  <a:pt x="3346" y="276"/>
                </a:lnTo>
                <a:lnTo>
                  <a:pt x="3310" y="249"/>
                </a:lnTo>
                <a:lnTo>
                  <a:pt x="3272" y="224"/>
                </a:lnTo>
                <a:lnTo>
                  <a:pt x="3233" y="200"/>
                </a:lnTo>
                <a:lnTo>
                  <a:pt x="3195" y="178"/>
                </a:lnTo>
                <a:lnTo>
                  <a:pt x="3157" y="157"/>
                </a:lnTo>
                <a:lnTo>
                  <a:pt x="3118" y="136"/>
                </a:lnTo>
                <a:lnTo>
                  <a:pt x="3079" y="119"/>
                </a:lnTo>
                <a:lnTo>
                  <a:pt x="3039" y="102"/>
                </a:lnTo>
                <a:lnTo>
                  <a:pt x="2999" y="86"/>
                </a:lnTo>
                <a:lnTo>
                  <a:pt x="2960" y="71"/>
                </a:lnTo>
                <a:lnTo>
                  <a:pt x="2920" y="58"/>
                </a:lnTo>
                <a:lnTo>
                  <a:pt x="2880" y="46"/>
                </a:lnTo>
                <a:lnTo>
                  <a:pt x="2839" y="36"/>
                </a:lnTo>
                <a:lnTo>
                  <a:pt x="2798" y="27"/>
                </a:lnTo>
                <a:lnTo>
                  <a:pt x="2759" y="19"/>
                </a:lnTo>
                <a:lnTo>
                  <a:pt x="2719" y="14"/>
                </a:lnTo>
                <a:lnTo>
                  <a:pt x="2678" y="8"/>
                </a:lnTo>
                <a:lnTo>
                  <a:pt x="2637" y="5"/>
                </a:lnTo>
                <a:lnTo>
                  <a:pt x="2597" y="2"/>
                </a:lnTo>
                <a:lnTo>
                  <a:pt x="2556" y="0"/>
                </a:lnTo>
                <a:lnTo>
                  <a:pt x="2515" y="0"/>
                </a:lnTo>
                <a:lnTo>
                  <a:pt x="2475" y="2"/>
                </a:lnTo>
                <a:lnTo>
                  <a:pt x="2434" y="5"/>
                </a:lnTo>
                <a:lnTo>
                  <a:pt x="2394" y="9"/>
                </a:lnTo>
                <a:lnTo>
                  <a:pt x="2353" y="15"/>
                </a:lnTo>
                <a:lnTo>
                  <a:pt x="2312" y="21"/>
                </a:lnTo>
                <a:lnTo>
                  <a:pt x="2272" y="30"/>
                </a:lnTo>
                <a:lnTo>
                  <a:pt x="2233" y="39"/>
                </a:lnTo>
                <a:lnTo>
                  <a:pt x="2192" y="49"/>
                </a:lnTo>
                <a:lnTo>
                  <a:pt x="2153" y="61"/>
                </a:lnTo>
                <a:lnTo>
                  <a:pt x="2113" y="74"/>
                </a:lnTo>
                <a:lnTo>
                  <a:pt x="2074" y="88"/>
                </a:lnTo>
                <a:lnTo>
                  <a:pt x="2035" y="104"/>
                </a:lnTo>
                <a:lnTo>
                  <a:pt x="1996" y="120"/>
                </a:lnTo>
                <a:lnTo>
                  <a:pt x="1958" y="139"/>
                </a:lnTo>
                <a:lnTo>
                  <a:pt x="1919" y="159"/>
                </a:lnTo>
                <a:lnTo>
                  <a:pt x="1881" y="179"/>
                </a:lnTo>
                <a:lnTo>
                  <a:pt x="1843" y="201"/>
                </a:lnTo>
                <a:lnTo>
                  <a:pt x="1807" y="224"/>
                </a:lnTo>
                <a:lnTo>
                  <a:pt x="1770" y="249"/>
                </a:lnTo>
                <a:lnTo>
                  <a:pt x="1734" y="274"/>
                </a:lnTo>
                <a:lnTo>
                  <a:pt x="1697" y="302"/>
                </a:lnTo>
                <a:lnTo>
                  <a:pt x="1661" y="330"/>
                </a:lnTo>
                <a:lnTo>
                  <a:pt x="1626" y="360"/>
                </a:lnTo>
                <a:lnTo>
                  <a:pt x="1591" y="389"/>
                </a:lnTo>
                <a:lnTo>
                  <a:pt x="1557" y="422"/>
                </a:lnTo>
                <a:lnTo>
                  <a:pt x="1524" y="455"/>
                </a:lnTo>
                <a:lnTo>
                  <a:pt x="1490" y="490"/>
                </a:lnTo>
                <a:lnTo>
                  <a:pt x="1458" y="526"/>
                </a:lnTo>
                <a:lnTo>
                  <a:pt x="1426" y="563"/>
                </a:lnTo>
                <a:lnTo>
                  <a:pt x="1393" y="600"/>
                </a:lnTo>
                <a:lnTo>
                  <a:pt x="1363" y="640"/>
                </a:lnTo>
                <a:lnTo>
                  <a:pt x="1333" y="680"/>
                </a:lnTo>
                <a:lnTo>
                  <a:pt x="1302" y="721"/>
                </a:lnTo>
                <a:lnTo>
                  <a:pt x="1274" y="764"/>
                </a:lnTo>
                <a:lnTo>
                  <a:pt x="1245" y="808"/>
                </a:lnTo>
                <a:lnTo>
                  <a:pt x="1218" y="854"/>
                </a:lnTo>
                <a:lnTo>
                  <a:pt x="1196" y="893"/>
                </a:lnTo>
                <a:lnTo>
                  <a:pt x="1174" y="931"/>
                </a:lnTo>
                <a:lnTo>
                  <a:pt x="1153" y="970"/>
                </a:lnTo>
                <a:lnTo>
                  <a:pt x="1133" y="1010"/>
                </a:lnTo>
                <a:lnTo>
                  <a:pt x="1113" y="1050"/>
                </a:lnTo>
                <a:lnTo>
                  <a:pt x="1094" y="1091"/>
                </a:lnTo>
                <a:lnTo>
                  <a:pt x="1076" y="1133"/>
                </a:lnTo>
                <a:lnTo>
                  <a:pt x="1059" y="1175"/>
                </a:lnTo>
                <a:lnTo>
                  <a:pt x="1015" y="1162"/>
                </a:lnTo>
                <a:lnTo>
                  <a:pt x="973" y="1152"/>
                </a:lnTo>
                <a:lnTo>
                  <a:pt x="931" y="1144"/>
                </a:lnTo>
                <a:lnTo>
                  <a:pt x="889" y="1140"/>
                </a:lnTo>
                <a:lnTo>
                  <a:pt x="847" y="1138"/>
                </a:lnTo>
                <a:lnTo>
                  <a:pt x="805" y="1140"/>
                </a:lnTo>
                <a:lnTo>
                  <a:pt x="763" y="1143"/>
                </a:lnTo>
                <a:lnTo>
                  <a:pt x="723" y="1150"/>
                </a:lnTo>
                <a:lnTo>
                  <a:pt x="682" y="1159"/>
                </a:lnTo>
                <a:lnTo>
                  <a:pt x="643" y="1173"/>
                </a:lnTo>
                <a:lnTo>
                  <a:pt x="602" y="1186"/>
                </a:lnTo>
                <a:lnTo>
                  <a:pt x="564" y="1204"/>
                </a:lnTo>
                <a:lnTo>
                  <a:pt x="526" y="1223"/>
                </a:lnTo>
                <a:lnTo>
                  <a:pt x="489" y="1245"/>
                </a:lnTo>
                <a:lnTo>
                  <a:pt x="452" y="1269"/>
                </a:lnTo>
                <a:lnTo>
                  <a:pt x="417" y="1295"/>
                </a:lnTo>
                <a:lnTo>
                  <a:pt x="382" y="1325"/>
                </a:lnTo>
                <a:lnTo>
                  <a:pt x="349" y="1356"/>
                </a:lnTo>
                <a:lnTo>
                  <a:pt x="316" y="1389"/>
                </a:lnTo>
                <a:lnTo>
                  <a:pt x="285" y="1424"/>
                </a:lnTo>
                <a:lnTo>
                  <a:pt x="256" y="1461"/>
                </a:lnTo>
                <a:lnTo>
                  <a:pt x="227" y="1501"/>
                </a:lnTo>
                <a:lnTo>
                  <a:pt x="200" y="1543"/>
                </a:lnTo>
                <a:lnTo>
                  <a:pt x="173" y="1585"/>
                </a:lnTo>
                <a:lnTo>
                  <a:pt x="150" y="1630"/>
                </a:lnTo>
                <a:lnTo>
                  <a:pt x="127" y="1677"/>
                </a:lnTo>
                <a:lnTo>
                  <a:pt x="106" y="1725"/>
                </a:lnTo>
                <a:lnTo>
                  <a:pt x="87" y="1775"/>
                </a:lnTo>
                <a:lnTo>
                  <a:pt x="68" y="1827"/>
                </a:lnTo>
                <a:lnTo>
                  <a:pt x="53" y="1880"/>
                </a:lnTo>
                <a:lnTo>
                  <a:pt x="39" y="1935"/>
                </a:lnTo>
                <a:lnTo>
                  <a:pt x="28" y="1991"/>
                </a:lnTo>
                <a:lnTo>
                  <a:pt x="21" y="2027"/>
                </a:lnTo>
                <a:lnTo>
                  <a:pt x="15" y="2062"/>
                </a:lnTo>
                <a:lnTo>
                  <a:pt x="11" y="2096"/>
                </a:lnTo>
                <a:lnTo>
                  <a:pt x="7" y="2133"/>
                </a:lnTo>
                <a:lnTo>
                  <a:pt x="4" y="2169"/>
                </a:lnTo>
                <a:lnTo>
                  <a:pt x="1" y="2204"/>
                </a:lnTo>
                <a:lnTo>
                  <a:pt x="0" y="2240"/>
                </a:lnTo>
                <a:lnTo>
                  <a:pt x="0" y="2277"/>
                </a:lnTo>
                <a:lnTo>
                  <a:pt x="1" y="2334"/>
                </a:lnTo>
                <a:lnTo>
                  <a:pt x="4" y="2392"/>
                </a:lnTo>
                <a:lnTo>
                  <a:pt x="10" y="2450"/>
                </a:lnTo>
                <a:lnTo>
                  <a:pt x="17" y="2505"/>
                </a:lnTo>
                <a:lnTo>
                  <a:pt x="26" y="2561"/>
                </a:lnTo>
                <a:lnTo>
                  <a:pt x="38" y="2614"/>
                </a:lnTo>
                <a:lnTo>
                  <a:pt x="52" y="2668"/>
                </a:lnTo>
                <a:lnTo>
                  <a:pt x="67" y="2719"/>
                </a:lnTo>
                <a:lnTo>
                  <a:pt x="84" y="2770"/>
                </a:lnTo>
                <a:lnTo>
                  <a:pt x="102" y="2819"/>
                </a:lnTo>
                <a:lnTo>
                  <a:pt x="123" y="2866"/>
                </a:lnTo>
                <a:lnTo>
                  <a:pt x="144" y="2912"/>
                </a:lnTo>
                <a:lnTo>
                  <a:pt x="168" y="2956"/>
                </a:lnTo>
                <a:lnTo>
                  <a:pt x="193" y="2999"/>
                </a:lnTo>
                <a:lnTo>
                  <a:pt x="220" y="3041"/>
                </a:lnTo>
                <a:lnTo>
                  <a:pt x="248" y="3081"/>
                </a:lnTo>
                <a:lnTo>
                  <a:pt x="277" y="3118"/>
                </a:lnTo>
                <a:lnTo>
                  <a:pt x="308" y="3155"/>
                </a:lnTo>
                <a:lnTo>
                  <a:pt x="340" y="3187"/>
                </a:lnTo>
                <a:lnTo>
                  <a:pt x="372" y="3220"/>
                </a:lnTo>
                <a:lnTo>
                  <a:pt x="407" y="3249"/>
                </a:lnTo>
                <a:lnTo>
                  <a:pt x="442" y="3276"/>
                </a:lnTo>
                <a:lnTo>
                  <a:pt x="479" y="3301"/>
                </a:lnTo>
                <a:lnTo>
                  <a:pt x="517" y="3325"/>
                </a:lnTo>
                <a:lnTo>
                  <a:pt x="556" y="3344"/>
                </a:lnTo>
                <a:lnTo>
                  <a:pt x="595" y="3362"/>
                </a:lnTo>
                <a:lnTo>
                  <a:pt x="634" y="3378"/>
                </a:lnTo>
                <a:lnTo>
                  <a:pt x="676" y="3390"/>
                </a:lnTo>
                <a:lnTo>
                  <a:pt x="717" y="3400"/>
                </a:lnTo>
                <a:lnTo>
                  <a:pt x="760" y="3408"/>
                </a:lnTo>
                <a:lnTo>
                  <a:pt x="802" y="3412"/>
                </a:lnTo>
                <a:lnTo>
                  <a:pt x="847" y="3414"/>
                </a:lnTo>
                <a:lnTo>
                  <a:pt x="874" y="3414"/>
                </a:lnTo>
                <a:lnTo>
                  <a:pt x="900" y="3411"/>
                </a:lnTo>
                <a:lnTo>
                  <a:pt x="927" y="3408"/>
                </a:lnTo>
                <a:lnTo>
                  <a:pt x="954" y="3405"/>
                </a:lnTo>
                <a:lnTo>
                  <a:pt x="979" y="3399"/>
                </a:lnTo>
                <a:lnTo>
                  <a:pt x="1005" y="3393"/>
                </a:lnTo>
                <a:lnTo>
                  <a:pt x="1032" y="3385"/>
                </a:lnTo>
                <a:lnTo>
                  <a:pt x="1059" y="337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128" name="Freeform 8"/>
          <p:cNvSpPr>
            <a:spLocks/>
          </p:cNvSpPr>
          <p:nvPr/>
        </p:nvSpPr>
        <p:spPr bwMode="auto">
          <a:xfrm>
            <a:off x="4953000" y="2514600"/>
            <a:ext cx="3806825" cy="2408238"/>
          </a:xfrm>
          <a:custGeom>
            <a:avLst/>
            <a:gdLst>
              <a:gd name="T0" fmla="*/ 2147483647 w 7194"/>
              <a:gd name="T1" fmla="*/ 2147483647 h 4550"/>
              <a:gd name="T2" fmla="*/ 2147483647 w 7194"/>
              <a:gd name="T3" fmla="*/ 2147483647 h 4550"/>
              <a:gd name="T4" fmla="*/ 2147483647 w 7194"/>
              <a:gd name="T5" fmla="*/ 2147483647 h 4550"/>
              <a:gd name="T6" fmla="*/ 2147483647 w 7194"/>
              <a:gd name="T7" fmla="*/ 2147483647 h 4550"/>
              <a:gd name="T8" fmla="*/ 2147483647 w 7194"/>
              <a:gd name="T9" fmla="*/ 2147483647 h 4550"/>
              <a:gd name="T10" fmla="*/ 2147483647 w 7194"/>
              <a:gd name="T11" fmla="*/ 2147483647 h 4550"/>
              <a:gd name="T12" fmla="*/ 2147483647 w 7194"/>
              <a:gd name="T13" fmla="*/ 2147483647 h 4550"/>
              <a:gd name="T14" fmla="*/ 2147483647 w 7194"/>
              <a:gd name="T15" fmla="*/ 2147483647 h 4550"/>
              <a:gd name="T16" fmla="*/ 2147483647 w 7194"/>
              <a:gd name="T17" fmla="*/ 2147483647 h 4550"/>
              <a:gd name="T18" fmla="*/ 2147483647 w 7194"/>
              <a:gd name="T19" fmla="*/ 2147483647 h 4550"/>
              <a:gd name="T20" fmla="*/ 2147483647 w 7194"/>
              <a:gd name="T21" fmla="*/ 2147483647 h 4550"/>
              <a:gd name="T22" fmla="*/ 2147483647 w 7194"/>
              <a:gd name="T23" fmla="*/ 2147483647 h 4550"/>
              <a:gd name="T24" fmla="*/ 2147483647 w 7194"/>
              <a:gd name="T25" fmla="*/ 2147483647 h 4550"/>
              <a:gd name="T26" fmla="*/ 2147483647 w 7194"/>
              <a:gd name="T27" fmla="*/ 2147483647 h 4550"/>
              <a:gd name="T28" fmla="*/ 2147483647 w 7194"/>
              <a:gd name="T29" fmla="*/ 2147483647 h 4550"/>
              <a:gd name="T30" fmla="*/ 2147483647 w 7194"/>
              <a:gd name="T31" fmla="*/ 2147483647 h 4550"/>
              <a:gd name="T32" fmla="*/ 2147483647 w 7194"/>
              <a:gd name="T33" fmla="*/ 2147483647 h 4550"/>
              <a:gd name="T34" fmla="*/ 2147483647 w 7194"/>
              <a:gd name="T35" fmla="*/ 2147483647 h 4550"/>
              <a:gd name="T36" fmla="*/ 2147483647 w 7194"/>
              <a:gd name="T37" fmla="*/ 2147483647 h 4550"/>
              <a:gd name="T38" fmla="*/ 2147483647 w 7194"/>
              <a:gd name="T39" fmla="*/ 2147483647 h 4550"/>
              <a:gd name="T40" fmla="*/ 2147483647 w 7194"/>
              <a:gd name="T41" fmla="*/ 2147483647 h 4550"/>
              <a:gd name="T42" fmla="*/ 2147483647 w 7194"/>
              <a:gd name="T43" fmla="*/ 2147483647 h 4550"/>
              <a:gd name="T44" fmla="*/ 2147483647 w 7194"/>
              <a:gd name="T45" fmla="*/ 2147483647 h 4550"/>
              <a:gd name="T46" fmla="*/ 2147483647 w 7194"/>
              <a:gd name="T47" fmla="*/ 2147483647 h 4550"/>
              <a:gd name="T48" fmla="*/ 2147483647 w 7194"/>
              <a:gd name="T49" fmla="*/ 2147483647 h 4550"/>
              <a:gd name="T50" fmla="*/ 2147483647 w 7194"/>
              <a:gd name="T51" fmla="*/ 2147483647 h 4550"/>
              <a:gd name="T52" fmla="*/ 2147483647 w 7194"/>
              <a:gd name="T53" fmla="*/ 2147483647 h 4550"/>
              <a:gd name="T54" fmla="*/ 2147483647 w 7194"/>
              <a:gd name="T55" fmla="*/ 2147483647 h 4550"/>
              <a:gd name="T56" fmla="*/ 2147483647 w 7194"/>
              <a:gd name="T57" fmla="*/ 2147483647 h 4550"/>
              <a:gd name="T58" fmla="*/ 2147483647 w 7194"/>
              <a:gd name="T59" fmla="*/ 2147483647 h 4550"/>
              <a:gd name="T60" fmla="*/ 2147483647 w 7194"/>
              <a:gd name="T61" fmla="*/ 2147483647 h 4550"/>
              <a:gd name="T62" fmla="*/ 2147483647 w 7194"/>
              <a:gd name="T63" fmla="*/ 2147483647 h 4550"/>
              <a:gd name="T64" fmla="*/ 2147483647 w 7194"/>
              <a:gd name="T65" fmla="*/ 2147483647 h 4550"/>
              <a:gd name="T66" fmla="*/ 2147483647 w 7194"/>
              <a:gd name="T67" fmla="*/ 2147483647 h 4550"/>
              <a:gd name="T68" fmla="*/ 2147483647 w 7194"/>
              <a:gd name="T69" fmla="*/ 2147483647 h 4550"/>
              <a:gd name="T70" fmla="*/ 2147483647 w 7194"/>
              <a:gd name="T71" fmla="*/ 2147483647 h 4550"/>
              <a:gd name="T72" fmla="*/ 2147483647 w 7194"/>
              <a:gd name="T73" fmla="*/ 2147483647 h 4550"/>
              <a:gd name="T74" fmla="*/ 2147483647 w 7194"/>
              <a:gd name="T75" fmla="*/ 2147483647 h 4550"/>
              <a:gd name="T76" fmla="*/ 2147483647 w 7194"/>
              <a:gd name="T77" fmla="*/ 2147483647 h 4550"/>
              <a:gd name="T78" fmla="*/ 2147483647 w 7194"/>
              <a:gd name="T79" fmla="*/ 2147483647 h 4550"/>
              <a:gd name="T80" fmla="*/ 2147483647 w 7194"/>
              <a:gd name="T81" fmla="*/ 0 h 4550"/>
              <a:gd name="T82" fmla="*/ 2147483647 w 7194"/>
              <a:gd name="T83" fmla="*/ 2147483647 h 4550"/>
              <a:gd name="T84" fmla="*/ 2147483647 w 7194"/>
              <a:gd name="T85" fmla="*/ 2147483647 h 4550"/>
              <a:gd name="T86" fmla="*/ 2147483647 w 7194"/>
              <a:gd name="T87" fmla="*/ 2147483647 h 4550"/>
              <a:gd name="T88" fmla="*/ 2147483647 w 7194"/>
              <a:gd name="T89" fmla="*/ 2147483647 h 4550"/>
              <a:gd name="T90" fmla="*/ 2147483647 w 7194"/>
              <a:gd name="T91" fmla="*/ 2147483647 h 4550"/>
              <a:gd name="T92" fmla="*/ 2147483647 w 7194"/>
              <a:gd name="T93" fmla="*/ 2147483647 h 4550"/>
              <a:gd name="T94" fmla="*/ 2147483647 w 7194"/>
              <a:gd name="T95" fmla="*/ 2147483647 h 4550"/>
              <a:gd name="T96" fmla="*/ 2147483647 w 7194"/>
              <a:gd name="T97" fmla="*/ 2147483647 h 4550"/>
              <a:gd name="T98" fmla="*/ 2147483647 w 7194"/>
              <a:gd name="T99" fmla="*/ 2147483647 h 4550"/>
              <a:gd name="T100" fmla="*/ 2147483647 w 7194"/>
              <a:gd name="T101" fmla="*/ 2147483647 h 4550"/>
              <a:gd name="T102" fmla="*/ 2147483647 w 7194"/>
              <a:gd name="T103" fmla="*/ 2147483647 h 4550"/>
              <a:gd name="T104" fmla="*/ 2147483647 w 7194"/>
              <a:gd name="T105" fmla="*/ 2147483647 h 4550"/>
              <a:gd name="T106" fmla="*/ 2147483647 w 7194"/>
              <a:gd name="T107" fmla="*/ 2147483647 h 4550"/>
              <a:gd name="T108" fmla="*/ 2147483647 w 7194"/>
              <a:gd name="T109" fmla="*/ 2147483647 h 4550"/>
              <a:gd name="T110" fmla="*/ 2147483647 w 7194"/>
              <a:gd name="T111" fmla="*/ 2147483647 h 45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94" h="4550">
                <a:moveTo>
                  <a:pt x="1059" y="3378"/>
                </a:moveTo>
                <a:lnTo>
                  <a:pt x="1080" y="3428"/>
                </a:lnTo>
                <a:lnTo>
                  <a:pt x="1102" y="3479"/>
                </a:lnTo>
                <a:lnTo>
                  <a:pt x="1126" y="3528"/>
                </a:lnTo>
                <a:lnTo>
                  <a:pt x="1150" y="3575"/>
                </a:lnTo>
                <a:lnTo>
                  <a:pt x="1175" y="3622"/>
                </a:lnTo>
                <a:lnTo>
                  <a:pt x="1200" y="3668"/>
                </a:lnTo>
                <a:lnTo>
                  <a:pt x="1227" y="3713"/>
                </a:lnTo>
                <a:lnTo>
                  <a:pt x="1253" y="3755"/>
                </a:lnTo>
                <a:lnTo>
                  <a:pt x="1281" y="3798"/>
                </a:lnTo>
                <a:lnTo>
                  <a:pt x="1309" y="3840"/>
                </a:lnTo>
                <a:lnTo>
                  <a:pt x="1339" y="3880"/>
                </a:lnTo>
                <a:lnTo>
                  <a:pt x="1368" y="3920"/>
                </a:lnTo>
                <a:lnTo>
                  <a:pt x="1399" y="3958"/>
                </a:lnTo>
                <a:lnTo>
                  <a:pt x="1430" y="3995"/>
                </a:lnTo>
                <a:lnTo>
                  <a:pt x="1461" y="4031"/>
                </a:lnTo>
                <a:lnTo>
                  <a:pt x="1493" y="4065"/>
                </a:lnTo>
                <a:lnTo>
                  <a:pt x="1527" y="4099"/>
                </a:lnTo>
                <a:lnTo>
                  <a:pt x="1559" y="4131"/>
                </a:lnTo>
                <a:lnTo>
                  <a:pt x="1594" y="4163"/>
                </a:lnTo>
                <a:lnTo>
                  <a:pt x="1627" y="4194"/>
                </a:lnTo>
                <a:lnTo>
                  <a:pt x="1662" y="4222"/>
                </a:lnTo>
                <a:lnTo>
                  <a:pt x="1697" y="4250"/>
                </a:lnTo>
                <a:lnTo>
                  <a:pt x="1732" y="4277"/>
                </a:lnTo>
                <a:lnTo>
                  <a:pt x="1769" y="4302"/>
                </a:lnTo>
                <a:lnTo>
                  <a:pt x="1805" y="4327"/>
                </a:lnTo>
                <a:lnTo>
                  <a:pt x="1843" y="4349"/>
                </a:lnTo>
                <a:lnTo>
                  <a:pt x="1880" y="4371"/>
                </a:lnTo>
                <a:lnTo>
                  <a:pt x="1917" y="4392"/>
                </a:lnTo>
                <a:lnTo>
                  <a:pt x="1955" y="4411"/>
                </a:lnTo>
                <a:lnTo>
                  <a:pt x="1994" y="4429"/>
                </a:lnTo>
                <a:lnTo>
                  <a:pt x="2032" y="4447"/>
                </a:lnTo>
                <a:lnTo>
                  <a:pt x="2071" y="4462"/>
                </a:lnTo>
                <a:lnTo>
                  <a:pt x="2111" y="4476"/>
                </a:lnTo>
                <a:lnTo>
                  <a:pt x="2150" y="4490"/>
                </a:lnTo>
                <a:lnTo>
                  <a:pt x="2189" y="4502"/>
                </a:lnTo>
                <a:lnTo>
                  <a:pt x="2230" y="4512"/>
                </a:lnTo>
                <a:lnTo>
                  <a:pt x="2269" y="4522"/>
                </a:lnTo>
                <a:lnTo>
                  <a:pt x="2310" y="4530"/>
                </a:lnTo>
                <a:lnTo>
                  <a:pt x="2350" y="4537"/>
                </a:lnTo>
                <a:lnTo>
                  <a:pt x="2391" y="4541"/>
                </a:lnTo>
                <a:lnTo>
                  <a:pt x="2431" y="4546"/>
                </a:lnTo>
                <a:lnTo>
                  <a:pt x="2472" y="4549"/>
                </a:lnTo>
                <a:lnTo>
                  <a:pt x="2513" y="4550"/>
                </a:lnTo>
                <a:lnTo>
                  <a:pt x="2553" y="4550"/>
                </a:lnTo>
                <a:lnTo>
                  <a:pt x="2595" y="4550"/>
                </a:lnTo>
                <a:lnTo>
                  <a:pt x="2636" y="4547"/>
                </a:lnTo>
                <a:lnTo>
                  <a:pt x="2677" y="4543"/>
                </a:lnTo>
                <a:lnTo>
                  <a:pt x="2717" y="4539"/>
                </a:lnTo>
                <a:lnTo>
                  <a:pt x="2759" y="4533"/>
                </a:lnTo>
                <a:lnTo>
                  <a:pt x="2800" y="4524"/>
                </a:lnTo>
                <a:lnTo>
                  <a:pt x="2840" y="4515"/>
                </a:lnTo>
                <a:lnTo>
                  <a:pt x="2881" y="4504"/>
                </a:lnTo>
                <a:lnTo>
                  <a:pt x="2922" y="4493"/>
                </a:lnTo>
                <a:lnTo>
                  <a:pt x="2962" y="4479"/>
                </a:lnTo>
                <a:lnTo>
                  <a:pt x="3003" y="4465"/>
                </a:lnTo>
                <a:lnTo>
                  <a:pt x="3044" y="4448"/>
                </a:lnTo>
                <a:lnTo>
                  <a:pt x="3084" y="4430"/>
                </a:lnTo>
                <a:lnTo>
                  <a:pt x="3123" y="4411"/>
                </a:lnTo>
                <a:lnTo>
                  <a:pt x="3164" y="4390"/>
                </a:lnTo>
                <a:lnTo>
                  <a:pt x="3203" y="4368"/>
                </a:lnTo>
                <a:lnTo>
                  <a:pt x="3242" y="4345"/>
                </a:lnTo>
                <a:lnTo>
                  <a:pt x="3282" y="4321"/>
                </a:lnTo>
                <a:lnTo>
                  <a:pt x="3321" y="4294"/>
                </a:lnTo>
                <a:lnTo>
                  <a:pt x="3359" y="4266"/>
                </a:lnTo>
                <a:lnTo>
                  <a:pt x="3390" y="4242"/>
                </a:lnTo>
                <a:lnTo>
                  <a:pt x="3420" y="4217"/>
                </a:lnTo>
                <a:lnTo>
                  <a:pt x="3451" y="4192"/>
                </a:lnTo>
                <a:lnTo>
                  <a:pt x="3481" y="4166"/>
                </a:lnTo>
                <a:lnTo>
                  <a:pt x="3510" y="4139"/>
                </a:lnTo>
                <a:lnTo>
                  <a:pt x="3539" y="4111"/>
                </a:lnTo>
                <a:lnTo>
                  <a:pt x="3569" y="4081"/>
                </a:lnTo>
                <a:lnTo>
                  <a:pt x="3597" y="4052"/>
                </a:lnTo>
                <a:lnTo>
                  <a:pt x="3632" y="4087"/>
                </a:lnTo>
                <a:lnTo>
                  <a:pt x="3667" y="4123"/>
                </a:lnTo>
                <a:lnTo>
                  <a:pt x="3702" y="4155"/>
                </a:lnTo>
                <a:lnTo>
                  <a:pt x="3737" y="4188"/>
                </a:lnTo>
                <a:lnTo>
                  <a:pt x="3773" y="4219"/>
                </a:lnTo>
                <a:lnTo>
                  <a:pt x="3810" y="4247"/>
                </a:lnTo>
                <a:lnTo>
                  <a:pt x="3848" y="4275"/>
                </a:lnTo>
                <a:lnTo>
                  <a:pt x="3884" y="4302"/>
                </a:lnTo>
                <a:lnTo>
                  <a:pt x="3922" y="4327"/>
                </a:lnTo>
                <a:lnTo>
                  <a:pt x="3961" y="4351"/>
                </a:lnTo>
                <a:lnTo>
                  <a:pt x="3999" y="4373"/>
                </a:lnTo>
                <a:lnTo>
                  <a:pt x="4038" y="4395"/>
                </a:lnTo>
                <a:lnTo>
                  <a:pt x="4076" y="4414"/>
                </a:lnTo>
                <a:lnTo>
                  <a:pt x="4115" y="4433"/>
                </a:lnTo>
                <a:lnTo>
                  <a:pt x="4154" y="4450"/>
                </a:lnTo>
                <a:lnTo>
                  <a:pt x="4195" y="4466"/>
                </a:lnTo>
                <a:lnTo>
                  <a:pt x="4234" y="4479"/>
                </a:lnTo>
                <a:lnTo>
                  <a:pt x="4273" y="4493"/>
                </a:lnTo>
                <a:lnTo>
                  <a:pt x="4314" y="4504"/>
                </a:lnTo>
                <a:lnTo>
                  <a:pt x="4355" y="4515"/>
                </a:lnTo>
                <a:lnTo>
                  <a:pt x="4395" y="4524"/>
                </a:lnTo>
                <a:lnTo>
                  <a:pt x="4436" y="4531"/>
                </a:lnTo>
                <a:lnTo>
                  <a:pt x="4475" y="4539"/>
                </a:lnTo>
                <a:lnTo>
                  <a:pt x="4516" y="4543"/>
                </a:lnTo>
                <a:lnTo>
                  <a:pt x="4556" y="4547"/>
                </a:lnTo>
                <a:lnTo>
                  <a:pt x="4597" y="4549"/>
                </a:lnTo>
                <a:lnTo>
                  <a:pt x="4639" y="4550"/>
                </a:lnTo>
                <a:lnTo>
                  <a:pt x="4680" y="4550"/>
                </a:lnTo>
                <a:lnTo>
                  <a:pt x="4720" y="4549"/>
                </a:lnTo>
                <a:lnTo>
                  <a:pt x="4761" y="4546"/>
                </a:lnTo>
                <a:lnTo>
                  <a:pt x="4800" y="4543"/>
                </a:lnTo>
                <a:lnTo>
                  <a:pt x="4841" y="4537"/>
                </a:lnTo>
                <a:lnTo>
                  <a:pt x="4881" y="4530"/>
                </a:lnTo>
                <a:lnTo>
                  <a:pt x="4922" y="4522"/>
                </a:lnTo>
                <a:lnTo>
                  <a:pt x="4961" y="4513"/>
                </a:lnTo>
                <a:lnTo>
                  <a:pt x="5002" y="4503"/>
                </a:lnTo>
                <a:lnTo>
                  <a:pt x="5041" y="4491"/>
                </a:lnTo>
                <a:lnTo>
                  <a:pt x="5080" y="4478"/>
                </a:lnTo>
                <a:lnTo>
                  <a:pt x="5119" y="4463"/>
                </a:lnTo>
                <a:lnTo>
                  <a:pt x="5159" y="4448"/>
                </a:lnTo>
                <a:lnTo>
                  <a:pt x="5198" y="4430"/>
                </a:lnTo>
                <a:lnTo>
                  <a:pt x="5236" y="4413"/>
                </a:lnTo>
                <a:lnTo>
                  <a:pt x="5275" y="4393"/>
                </a:lnTo>
                <a:lnTo>
                  <a:pt x="5313" y="4373"/>
                </a:lnTo>
                <a:lnTo>
                  <a:pt x="5351" y="4351"/>
                </a:lnTo>
                <a:lnTo>
                  <a:pt x="5387" y="4327"/>
                </a:lnTo>
                <a:lnTo>
                  <a:pt x="5423" y="4303"/>
                </a:lnTo>
                <a:lnTo>
                  <a:pt x="5460" y="4277"/>
                </a:lnTo>
                <a:lnTo>
                  <a:pt x="5496" y="4250"/>
                </a:lnTo>
                <a:lnTo>
                  <a:pt x="5533" y="4222"/>
                </a:lnTo>
                <a:lnTo>
                  <a:pt x="5568" y="4192"/>
                </a:lnTo>
                <a:lnTo>
                  <a:pt x="5603" y="4163"/>
                </a:lnTo>
                <a:lnTo>
                  <a:pt x="5636" y="4130"/>
                </a:lnTo>
                <a:lnTo>
                  <a:pt x="5670" y="4097"/>
                </a:lnTo>
                <a:lnTo>
                  <a:pt x="5704" y="4062"/>
                </a:lnTo>
                <a:lnTo>
                  <a:pt x="5736" y="4026"/>
                </a:lnTo>
                <a:lnTo>
                  <a:pt x="5768" y="3989"/>
                </a:lnTo>
                <a:lnTo>
                  <a:pt x="5800" y="3952"/>
                </a:lnTo>
                <a:lnTo>
                  <a:pt x="5831" y="3912"/>
                </a:lnTo>
                <a:lnTo>
                  <a:pt x="5860" y="3872"/>
                </a:lnTo>
                <a:lnTo>
                  <a:pt x="5891" y="3831"/>
                </a:lnTo>
                <a:lnTo>
                  <a:pt x="5919" y="3788"/>
                </a:lnTo>
                <a:lnTo>
                  <a:pt x="5949" y="3744"/>
                </a:lnTo>
                <a:lnTo>
                  <a:pt x="5977" y="3698"/>
                </a:lnTo>
                <a:lnTo>
                  <a:pt x="5998" y="3659"/>
                </a:lnTo>
                <a:lnTo>
                  <a:pt x="6020" y="3621"/>
                </a:lnTo>
                <a:lnTo>
                  <a:pt x="6041" y="3582"/>
                </a:lnTo>
                <a:lnTo>
                  <a:pt x="6061" y="3542"/>
                </a:lnTo>
                <a:lnTo>
                  <a:pt x="6080" y="3501"/>
                </a:lnTo>
                <a:lnTo>
                  <a:pt x="6100" y="3461"/>
                </a:lnTo>
                <a:lnTo>
                  <a:pt x="6118" y="3419"/>
                </a:lnTo>
                <a:lnTo>
                  <a:pt x="6136" y="3378"/>
                </a:lnTo>
                <a:lnTo>
                  <a:pt x="6178" y="3390"/>
                </a:lnTo>
                <a:lnTo>
                  <a:pt x="6220" y="3400"/>
                </a:lnTo>
                <a:lnTo>
                  <a:pt x="6262" y="3408"/>
                </a:lnTo>
                <a:lnTo>
                  <a:pt x="6306" y="3412"/>
                </a:lnTo>
                <a:lnTo>
                  <a:pt x="6348" y="3414"/>
                </a:lnTo>
                <a:lnTo>
                  <a:pt x="6389" y="3412"/>
                </a:lnTo>
                <a:lnTo>
                  <a:pt x="6431" y="3408"/>
                </a:lnTo>
                <a:lnTo>
                  <a:pt x="6471" y="3402"/>
                </a:lnTo>
                <a:lnTo>
                  <a:pt x="6512" y="3391"/>
                </a:lnTo>
                <a:lnTo>
                  <a:pt x="6552" y="3380"/>
                </a:lnTo>
                <a:lnTo>
                  <a:pt x="6592" y="3365"/>
                </a:lnTo>
                <a:lnTo>
                  <a:pt x="6631" y="3348"/>
                </a:lnTo>
                <a:lnTo>
                  <a:pt x="6669" y="3329"/>
                </a:lnTo>
                <a:lnTo>
                  <a:pt x="6705" y="3307"/>
                </a:lnTo>
                <a:lnTo>
                  <a:pt x="6742" y="3282"/>
                </a:lnTo>
                <a:lnTo>
                  <a:pt x="6778" y="3255"/>
                </a:lnTo>
                <a:lnTo>
                  <a:pt x="6812" y="3227"/>
                </a:lnTo>
                <a:lnTo>
                  <a:pt x="6845" y="3196"/>
                </a:lnTo>
                <a:lnTo>
                  <a:pt x="6877" y="3163"/>
                </a:lnTo>
                <a:lnTo>
                  <a:pt x="6910" y="3128"/>
                </a:lnTo>
                <a:lnTo>
                  <a:pt x="6939" y="3091"/>
                </a:lnTo>
                <a:lnTo>
                  <a:pt x="6967" y="3051"/>
                </a:lnTo>
                <a:lnTo>
                  <a:pt x="6995" y="3009"/>
                </a:lnTo>
                <a:lnTo>
                  <a:pt x="7020" y="2967"/>
                </a:lnTo>
                <a:lnTo>
                  <a:pt x="7046" y="2922"/>
                </a:lnTo>
                <a:lnTo>
                  <a:pt x="7068" y="2875"/>
                </a:lnTo>
                <a:lnTo>
                  <a:pt x="7089" y="2826"/>
                </a:lnTo>
                <a:lnTo>
                  <a:pt x="7109" y="2777"/>
                </a:lnTo>
                <a:lnTo>
                  <a:pt x="7125" y="2725"/>
                </a:lnTo>
                <a:lnTo>
                  <a:pt x="7142" y="2672"/>
                </a:lnTo>
                <a:lnTo>
                  <a:pt x="7155" y="2617"/>
                </a:lnTo>
                <a:lnTo>
                  <a:pt x="7167" y="2561"/>
                </a:lnTo>
                <a:lnTo>
                  <a:pt x="7173" y="2525"/>
                </a:lnTo>
                <a:lnTo>
                  <a:pt x="7179" y="2490"/>
                </a:lnTo>
                <a:lnTo>
                  <a:pt x="7184" y="2454"/>
                </a:lnTo>
                <a:lnTo>
                  <a:pt x="7187" y="2419"/>
                </a:lnTo>
                <a:lnTo>
                  <a:pt x="7190" y="2383"/>
                </a:lnTo>
                <a:lnTo>
                  <a:pt x="7193" y="2348"/>
                </a:lnTo>
                <a:lnTo>
                  <a:pt x="7194" y="2312"/>
                </a:lnTo>
                <a:lnTo>
                  <a:pt x="7194" y="2277"/>
                </a:lnTo>
                <a:lnTo>
                  <a:pt x="7193" y="2218"/>
                </a:lnTo>
                <a:lnTo>
                  <a:pt x="7190" y="2160"/>
                </a:lnTo>
                <a:lnTo>
                  <a:pt x="7184" y="2102"/>
                </a:lnTo>
                <a:lnTo>
                  <a:pt x="7177" y="2047"/>
                </a:lnTo>
                <a:lnTo>
                  <a:pt x="7167" y="1991"/>
                </a:lnTo>
                <a:lnTo>
                  <a:pt x="7156" y="1938"/>
                </a:lnTo>
                <a:lnTo>
                  <a:pt x="7142" y="1884"/>
                </a:lnTo>
                <a:lnTo>
                  <a:pt x="7128" y="1833"/>
                </a:lnTo>
                <a:lnTo>
                  <a:pt x="7110" y="1782"/>
                </a:lnTo>
                <a:lnTo>
                  <a:pt x="7092" y="1734"/>
                </a:lnTo>
                <a:lnTo>
                  <a:pt x="7072" y="1686"/>
                </a:lnTo>
                <a:lnTo>
                  <a:pt x="7050" y="1640"/>
                </a:lnTo>
                <a:lnTo>
                  <a:pt x="7026" y="1596"/>
                </a:lnTo>
                <a:lnTo>
                  <a:pt x="7001" y="1553"/>
                </a:lnTo>
                <a:lnTo>
                  <a:pt x="6974" y="1511"/>
                </a:lnTo>
                <a:lnTo>
                  <a:pt x="6946" y="1472"/>
                </a:lnTo>
                <a:lnTo>
                  <a:pt x="6917" y="1435"/>
                </a:lnTo>
                <a:lnTo>
                  <a:pt x="6886" y="1398"/>
                </a:lnTo>
                <a:lnTo>
                  <a:pt x="6854" y="1365"/>
                </a:lnTo>
                <a:lnTo>
                  <a:pt x="6821" y="1332"/>
                </a:lnTo>
                <a:lnTo>
                  <a:pt x="6786" y="1303"/>
                </a:lnTo>
                <a:lnTo>
                  <a:pt x="6751" y="1276"/>
                </a:lnTo>
                <a:lnTo>
                  <a:pt x="6715" y="1251"/>
                </a:lnTo>
                <a:lnTo>
                  <a:pt x="6677" y="1227"/>
                </a:lnTo>
                <a:lnTo>
                  <a:pt x="6639" y="1208"/>
                </a:lnTo>
                <a:lnTo>
                  <a:pt x="6600" y="1190"/>
                </a:lnTo>
                <a:lnTo>
                  <a:pt x="6559" y="1174"/>
                </a:lnTo>
                <a:lnTo>
                  <a:pt x="6519" y="1162"/>
                </a:lnTo>
                <a:lnTo>
                  <a:pt x="6477" y="1152"/>
                </a:lnTo>
                <a:lnTo>
                  <a:pt x="6435" y="1144"/>
                </a:lnTo>
                <a:lnTo>
                  <a:pt x="6391" y="1140"/>
                </a:lnTo>
                <a:lnTo>
                  <a:pt x="6348" y="1138"/>
                </a:lnTo>
                <a:lnTo>
                  <a:pt x="6321" y="1138"/>
                </a:lnTo>
                <a:lnTo>
                  <a:pt x="6295" y="1141"/>
                </a:lnTo>
                <a:lnTo>
                  <a:pt x="6268" y="1143"/>
                </a:lnTo>
                <a:lnTo>
                  <a:pt x="6241" y="1147"/>
                </a:lnTo>
                <a:lnTo>
                  <a:pt x="6215" y="1153"/>
                </a:lnTo>
                <a:lnTo>
                  <a:pt x="6188" y="1159"/>
                </a:lnTo>
                <a:lnTo>
                  <a:pt x="6162" y="1167"/>
                </a:lnTo>
                <a:lnTo>
                  <a:pt x="6136" y="1175"/>
                </a:lnTo>
                <a:lnTo>
                  <a:pt x="6114" y="1124"/>
                </a:lnTo>
                <a:lnTo>
                  <a:pt x="6092" y="1073"/>
                </a:lnTo>
                <a:lnTo>
                  <a:pt x="6068" y="1024"/>
                </a:lnTo>
                <a:lnTo>
                  <a:pt x="6044" y="977"/>
                </a:lnTo>
                <a:lnTo>
                  <a:pt x="6020" y="930"/>
                </a:lnTo>
                <a:lnTo>
                  <a:pt x="5994" y="884"/>
                </a:lnTo>
                <a:lnTo>
                  <a:pt x="5967" y="839"/>
                </a:lnTo>
                <a:lnTo>
                  <a:pt x="5940" y="797"/>
                </a:lnTo>
                <a:lnTo>
                  <a:pt x="5912" y="754"/>
                </a:lnTo>
                <a:lnTo>
                  <a:pt x="5884" y="712"/>
                </a:lnTo>
                <a:lnTo>
                  <a:pt x="5855" y="671"/>
                </a:lnTo>
                <a:lnTo>
                  <a:pt x="5825" y="632"/>
                </a:lnTo>
                <a:lnTo>
                  <a:pt x="5795" y="594"/>
                </a:lnTo>
                <a:lnTo>
                  <a:pt x="5764" y="557"/>
                </a:lnTo>
                <a:lnTo>
                  <a:pt x="5733" y="521"/>
                </a:lnTo>
                <a:lnTo>
                  <a:pt x="5701" y="486"/>
                </a:lnTo>
                <a:lnTo>
                  <a:pt x="5667" y="453"/>
                </a:lnTo>
                <a:lnTo>
                  <a:pt x="5635" y="421"/>
                </a:lnTo>
                <a:lnTo>
                  <a:pt x="5601" y="389"/>
                </a:lnTo>
                <a:lnTo>
                  <a:pt x="5566" y="358"/>
                </a:lnTo>
                <a:lnTo>
                  <a:pt x="5531" y="330"/>
                </a:lnTo>
                <a:lnTo>
                  <a:pt x="5496" y="302"/>
                </a:lnTo>
                <a:lnTo>
                  <a:pt x="5461" y="276"/>
                </a:lnTo>
                <a:lnTo>
                  <a:pt x="5425" y="249"/>
                </a:lnTo>
                <a:lnTo>
                  <a:pt x="5388" y="225"/>
                </a:lnTo>
                <a:lnTo>
                  <a:pt x="5352" y="201"/>
                </a:lnTo>
                <a:lnTo>
                  <a:pt x="5314" y="181"/>
                </a:lnTo>
                <a:lnTo>
                  <a:pt x="5276" y="160"/>
                </a:lnTo>
                <a:lnTo>
                  <a:pt x="5239" y="141"/>
                </a:lnTo>
                <a:lnTo>
                  <a:pt x="5201" y="122"/>
                </a:lnTo>
                <a:lnTo>
                  <a:pt x="5161" y="105"/>
                </a:lnTo>
                <a:lnTo>
                  <a:pt x="5122" y="89"/>
                </a:lnTo>
                <a:lnTo>
                  <a:pt x="5083" y="74"/>
                </a:lnTo>
                <a:lnTo>
                  <a:pt x="5044" y="62"/>
                </a:lnTo>
                <a:lnTo>
                  <a:pt x="5005" y="51"/>
                </a:lnTo>
                <a:lnTo>
                  <a:pt x="4965" y="39"/>
                </a:lnTo>
                <a:lnTo>
                  <a:pt x="4925" y="30"/>
                </a:lnTo>
                <a:lnTo>
                  <a:pt x="4884" y="21"/>
                </a:lnTo>
                <a:lnTo>
                  <a:pt x="4844" y="15"/>
                </a:lnTo>
                <a:lnTo>
                  <a:pt x="4804" y="9"/>
                </a:lnTo>
                <a:lnTo>
                  <a:pt x="4764" y="5"/>
                </a:lnTo>
                <a:lnTo>
                  <a:pt x="4722" y="2"/>
                </a:lnTo>
                <a:lnTo>
                  <a:pt x="4681" y="0"/>
                </a:lnTo>
                <a:lnTo>
                  <a:pt x="4640" y="0"/>
                </a:lnTo>
                <a:lnTo>
                  <a:pt x="4600" y="2"/>
                </a:lnTo>
                <a:lnTo>
                  <a:pt x="4559" y="5"/>
                </a:lnTo>
                <a:lnTo>
                  <a:pt x="4517" y="8"/>
                </a:lnTo>
                <a:lnTo>
                  <a:pt x="4477" y="14"/>
                </a:lnTo>
                <a:lnTo>
                  <a:pt x="4436" y="19"/>
                </a:lnTo>
                <a:lnTo>
                  <a:pt x="4395" y="27"/>
                </a:lnTo>
                <a:lnTo>
                  <a:pt x="4353" y="37"/>
                </a:lnTo>
                <a:lnTo>
                  <a:pt x="4313" y="48"/>
                </a:lnTo>
                <a:lnTo>
                  <a:pt x="4272" y="59"/>
                </a:lnTo>
                <a:lnTo>
                  <a:pt x="4231" y="73"/>
                </a:lnTo>
                <a:lnTo>
                  <a:pt x="4191" y="88"/>
                </a:lnTo>
                <a:lnTo>
                  <a:pt x="4150" y="104"/>
                </a:lnTo>
                <a:lnTo>
                  <a:pt x="4111" y="122"/>
                </a:lnTo>
                <a:lnTo>
                  <a:pt x="4070" y="141"/>
                </a:lnTo>
                <a:lnTo>
                  <a:pt x="4031" y="162"/>
                </a:lnTo>
                <a:lnTo>
                  <a:pt x="3992" y="182"/>
                </a:lnTo>
                <a:lnTo>
                  <a:pt x="3953" y="206"/>
                </a:lnTo>
                <a:lnTo>
                  <a:pt x="3913" y="231"/>
                </a:lnTo>
                <a:lnTo>
                  <a:pt x="3874" y="258"/>
                </a:lnTo>
                <a:lnTo>
                  <a:pt x="3836" y="286"/>
                </a:lnTo>
                <a:lnTo>
                  <a:pt x="3804" y="310"/>
                </a:lnTo>
                <a:lnTo>
                  <a:pt x="3773" y="333"/>
                </a:lnTo>
                <a:lnTo>
                  <a:pt x="3743" y="358"/>
                </a:lnTo>
                <a:lnTo>
                  <a:pt x="3713" y="385"/>
                </a:lnTo>
                <a:lnTo>
                  <a:pt x="3684" y="413"/>
                </a:lnTo>
                <a:lnTo>
                  <a:pt x="3654" y="441"/>
                </a:lnTo>
                <a:lnTo>
                  <a:pt x="3625" y="469"/>
                </a:lnTo>
                <a:lnTo>
                  <a:pt x="3597" y="501"/>
                </a:lnTo>
                <a:lnTo>
                  <a:pt x="3562" y="463"/>
                </a:lnTo>
                <a:lnTo>
                  <a:pt x="3527" y="429"/>
                </a:lnTo>
                <a:lnTo>
                  <a:pt x="3492" y="395"/>
                </a:lnTo>
                <a:lnTo>
                  <a:pt x="3457" y="364"/>
                </a:lnTo>
                <a:lnTo>
                  <a:pt x="3420" y="333"/>
                </a:lnTo>
                <a:lnTo>
                  <a:pt x="3384" y="304"/>
                </a:lnTo>
                <a:lnTo>
                  <a:pt x="3346" y="276"/>
                </a:lnTo>
                <a:lnTo>
                  <a:pt x="3310" y="249"/>
                </a:lnTo>
                <a:lnTo>
                  <a:pt x="3272" y="224"/>
                </a:lnTo>
                <a:lnTo>
                  <a:pt x="3233" y="200"/>
                </a:lnTo>
                <a:lnTo>
                  <a:pt x="3195" y="178"/>
                </a:lnTo>
                <a:lnTo>
                  <a:pt x="3157" y="157"/>
                </a:lnTo>
                <a:lnTo>
                  <a:pt x="3118" y="136"/>
                </a:lnTo>
                <a:lnTo>
                  <a:pt x="3079" y="119"/>
                </a:lnTo>
                <a:lnTo>
                  <a:pt x="3039" y="102"/>
                </a:lnTo>
                <a:lnTo>
                  <a:pt x="2999" y="86"/>
                </a:lnTo>
                <a:lnTo>
                  <a:pt x="2960" y="71"/>
                </a:lnTo>
                <a:lnTo>
                  <a:pt x="2920" y="58"/>
                </a:lnTo>
                <a:lnTo>
                  <a:pt x="2880" y="46"/>
                </a:lnTo>
                <a:lnTo>
                  <a:pt x="2839" y="36"/>
                </a:lnTo>
                <a:lnTo>
                  <a:pt x="2798" y="27"/>
                </a:lnTo>
                <a:lnTo>
                  <a:pt x="2759" y="19"/>
                </a:lnTo>
                <a:lnTo>
                  <a:pt x="2719" y="14"/>
                </a:lnTo>
                <a:lnTo>
                  <a:pt x="2678" y="8"/>
                </a:lnTo>
                <a:lnTo>
                  <a:pt x="2637" y="5"/>
                </a:lnTo>
                <a:lnTo>
                  <a:pt x="2597" y="2"/>
                </a:lnTo>
                <a:lnTo>
                  <a:pt x="2556" y="0"/>
                </a:lnTo>
                <a:lnTo>
                  <a:pt x="2515" y="0"/>
                </a:lnTo>
                <a:lnTo>
                  <a:pt x="2475" y="2"/>
                </a:lnTo>
                <a:lnTo>
                  <a:pt x="2434" y="5"/>
                </a:lnTo>
                <a:lnTo>
                  <a:pt x="2394" y="9"/>
                </a:lnTo>
                <a:lnTo>
                  <a:pt x="2353" y="15"/>
                </a:lnTo>
                <a:lnTo>
                  <a:pt x="2312" y="21"/>
                </a:lnTo>
                <a:lnTo>
                  <a:pt x="2272" y="30"/>
                </a:lnTo>
                <a:lnTo>
                  <a:pt x="2233" y="39"/>
                </a:lnTo>
                <a:lnTo>
                  <a:pt x="2192" y="49"/>
                </a:lnTo>
                <a:lnTo>
                  <a:pt x="2153" y="61"/>
                </a:lnTo>
                <a:lnTo>
                  <a:pt x="2113" y="74"/>
                </a:lnTo>
                <a:lnTo>
                  <a:pt x="2074" y="88"/>
                </a:lnTo>
                <a:lnTo>
                  <a:pt x="2035" y="104"/>
                </a:lnTo>
                <a:lnTo>
                  <a:pt x="1996" y="120"/>
                </a:lnTo>
                <a:lnTo>
                  <a:pt x="1958" y="139"/>
                </a:lnTo>
                <a:lnTo>
                  <a:pt x="1919" y="159"/>
                </a:lnTo>
                <a:lnTo>
                  <a:pt x="1881" y="179"/>
                </a:lnTo>
                <a:lnTo>
                  <a:pt x="1843" y="201"/>
                </a:lnTo>
                <a:lnTo>
                  <a:pt x="1807" y="224"/>
                </a:lnTo>
                <a:lnTo>
                  <a:pt x="1770" y="249"/>
                </a:lnTo>
                <a:lnTo>
                  <a:pt x="1734" y="274"/>
                </a:lnTo>
                <a:lnTo>
                  <a:pt x="1697" y="302"/>
                </a:lnTo>
                <a:lnTo>
                  <a:pt x="1661" y="330"/>
                </a:lnTo>
                <a:lnTo>
                  <a:pt x="1626" y="360"/>
                </a:lnTo>
                <a:lnTo>
                  <a:pt x="1591" y="389"/>
                </a:lnTo>
                <a:lnTo>
                  <a:pt x="1557" y="422"/>
                </a:lnTo>
                <a:lnTo>
                  <a:pt x="1524" y="455"/>
                </a:lnTo>
                <a:lnTo>
                  <a:pt x="1490" y="490"/>
                </a:lnTo>
                <a:lnTo>
                  <a:pt x="1458" y="526"/>
                </a:lnTo>
                <a:lnTo>
                  <a:pt x="1426" y="563"/>
                </a:lnTo>
                <a:lnTo>
                  <a:pt x="1393" y="600"/>
                </a:lnTo>
                <a:lnTo>
                  <a:pt x="1363" y="640"/>
                </a:lnTo>
                <a:lnTo>
                  <a:pt x="1333" y="680"/>
                </a:lnTo>
                <a:lnTo>
                  <a:pt x="1302" y="721"/>
                </a:lnTo>
                <a:lnTo>
                  <a:pt x="1274" y="764"/>
                </a:lnTo>
                <a:lnTo>
                  <a:pt x="1245" y="808"/>
                </a:lnTo>
                <a:lnTo>
                  <a:pt x="1218" y="854"/>
                </a:lnTo>
                <a:lnTo>
                  <a:pt x="1196" y="893"/>
                </a:lnTo>
                <a:lnTo>
                  <a:pt x="1174" y="931"/>
                </a:lnTo>
                <a:lnTo>
                  <a:pt x="1153" y="970"/>
                </a:lnTo>
                <a:lnTo>
                  <a:pt x="1133" y="1010"/>
                </a:lnTo>
                <a:lnTo>
                  <a:pt x="1113" y="1050"/>
                </a:lnTo>
                <a:lnTo>
                  <a:pt x="1094" y="1091"/>
                </a:lnTo>
                <a:lnTo>
                  <a:pt x="1076" y="1133"/>
                </a:lnTo>
                <a:lnTo>
                  <a:pt x="1059" y="1175"/>
                </a:lnTo>
                <a:lnTo>
                  <a:pt x="1015" y="1162"/>
                </a:lnTo>
                <a:lnTo>
                  <a:pt x="973" y="1152"/>
                </a:lnTo>
                <a:lnTo>
                  <a:pt x="931" y="1144"/>
                </a:lnTo>
                <a:lnTo>
                  <a:pt x="889" y="1140"/>
                </a:lnTo>
                <a:lnTo>
                  <a:pt x="847" y="1138"/>
                </a:lnTo>
                <a:lnTo>
                  <a:pt x="805" y="1140"/>
                </a:lnTo>
                <a:lnTo>
                  <a:pt x="763" y="1143"/>
                </a:lnTo>
                <a:lnTo>
                  <a:pt x="723" y="1150"/>
                </a:lnTo>
                <a:lnTo>
                  <a:pt x="682" y="1159"/>
                </a:lnTo>
                <a:lnTo>
                  <a:pt x="643" y="1173"/>
                </a:lnTo>
                <a:lnTo>
                  <a:pt x="602" y="1186"/>
                </a:lnTo>
                <a:lnTo>
                  <a:pt x="564" y="1204"/>
                </a:lnTo>
                <a:lnTo>
                  <a:pt x="526" y="1223"/>
                </a:lnTo>
                <a:lnTo>
                  <a:pt x="489" y="1245"/>
                </a:lnTo>
                <a:lnTo>
                  <a:pt x="452" y="1269"/>
                </a:lnTo>
                <a:lnTo>
                  <a:pt x="417" y="1295"/>
                </a:lnTo>
                <a:lnTo>
                  <a:pt x="382" y="1325"/>
                </a:lnTo>
                <a:lnTo>
                  <a:pt x="349" y="1356"/>
                </a:lnTo>
                <a:lnTo>
                  <a:pt x="316" y="1389"/>
                </a:lnTo>
                <a:lnTo>
                  <a:pt x="285" y="1424"/>
                </a:lnTo>
                <a:lnTo>
                  <a:pt x="256" y="1461"/>
                </a:lnTo>
                <a:lnTo>
                  <a:pt x="227" y="1501"/>
                </a:lnTo>
                <a:lnTo>
                  <a:pt x="200" y="1543"/>
                </a:lnTo>
                <a:lnTo>
                  <a:pt x="173" y="1585"/>
                </a:lnTo>
                <a:lnTo>
                  <a:pt x="150" y="1630"/>
                </a:lnTo>
                <a:lnTo>
                  <a:pt x="127" y="1677"/>
                </a:lnTo>
                <a:lnTo>
                  <a:pt x="106" y="1725"/>
                </a:lnTo>
                <a:lnTo>
                  <a:pt x="87" y="1775"/>
                </a:lnTo>
                <a:lnTo>
                  <a:pt x="68" y="1827"/>
                </a:lnTo>
                <a:lnTo>
                  <a:pt x="53" y="1880"/>
                </a:lnTo>
                <a:lnTo>
                  <a:pt x="39" y="1935"/>
                </a:lnTo>
                <a:lnTo>
                  <a:pt x="28" y="1991"/>
                </a:lnTo>
                <a:lnTo>
                  <a:pt x="21" y="2027"/>
                </a:lnTo>
                <a:lnTo>
                  <a:pt x="15" y="2062"/>
                </a:lnTo>
                <a:lnTo>
                  <a:pt x="11" y="2096"/>
                </a:lnTo>
                <a:lnTo>
                  <a:pt x="7" y="2133"/>
                </a:lnTo>
                <a:lnTo>
                  <a:pt x="4" y="2169"/>
                </a:lnTo>
                <a:lnTo>
                  <a:pt x="1" y="2204"/>
                </a:lnTo>
                <a:lnTo>
                  <a:pt x="0" y="2240"/>
                </a:lnTo>
                <a:lnTo>
                  <a:pt x="0" y="2277"/>
                </a:lnTo>
                <a:lnTo>
                  <a:pt x="1" y="2334"/>
                </a:lnTo>
                <a:lnTo>
                  <a:pt x="4" y="2392"/>
                </a:lnTo>
                <a:lnTo>
                  <a:pt x="10" y="2450"/>
                </a:lnTo>
                <a:lnTo>
                  <a:pt x="17" y="2505"/>
                </a:lnTo>
                <a:lnTo>
                  <a:pt x="26" y="2561"/>
                </a:lnTo>
                <a:lnTo>
                  <a:pt x="38" y="2614"/>
                </a:lnTo>
                <a:lnTo>
                  <a:pt x="52" y="2668"/>
                </a:lnTo>
                <a:lnTo>
                  <a:pt x="67" y="2719"/>
                </a:lnTo>
                <a:lnTo>
                  <a:pt x="84" y="2770"/>
                </a:lnTo>
                <a:lnTo>
                  <a:pt x="102" y="2819"/>
                </a:lnTo>
                <a:lnTo>
                  <a:pt x="123" y="2866"/>
                </a:lnTo>
                <a:lnTo>
                  <a:pt x="144" y="2912"/>
                </a:lnTo>
                <a:lnTo>
                  <a:pt x="168" y="2956"/>
                </a:lnTo>
                <a:lnTo>
                  <a:pt x="193" y="2999"/>
                </a:lnTo>
                <a:lnTo>
                  <a:pt x="220" y="3041"/>
                </a:lnTo>
                <a:lnTo>
                  <a:pt x="248" y="3081"/>
                </a:lnTo>
                <a:lnTo>
                  <a:pt x="277" y="3118"/>
                </a:lnTo>
                <a:lnTo>
                  <a:pt x="308" y="3155"/>
                </a:lnTo>
                <a:lnTo>
                  <a:pt x="340" y="3187"/>
                </a:lnTo>
                <a:lnTo>
                  <a:pt x="372" y="3220"/>
                </a:lnTo>
                <a:lnTo>
                  <a:pt x="407" y="3249"/>
                </a:lnTo>
                <a:lnTo>
                  <a:pt x="442" y="3276"/>
                </a:lnTo>
                <a:lnTo>
                  <a:pt x="479" y="3301"/>
                </a:lnTo>
                <a:lnTo>
                  <a:pt x="517" y="3325"/>
                </a:lnTo>
                <a:lnTo>
                  <a:pt x="556" y="3344"/>
                </a:lnTo>
                <a:lnTo>
                  <a:pt x="595" y="3362"/>
                </a:lnTo>
                <a:lnTo>
                  <a:pt x="634" y="3378"/>
                </a:lnTo>
                <a:lnTo>
                  <a:pt x="676" y="3390"/>
                </a:lnTo>
                <a:lnTo>
                  <a:pt x="717" y="3400"/>
                </a:lnTo>
                <a:lnTo>
                  <a:pt x="760" y="3408"/>
                </a:lnTo>
                <a:lnTo>
                  <a:pt x="802" y="3412"/>
                </a:lnTo>
                <a:lnTo>
                  <a:pt x="847" y="3414"/>
                </a:lnTo>
                <a:lnTo>
                  <a:pt x="874" y="3414"/>
                </a:lnTo>
                <a:lnTo>
                  <a:pt x="900" y="3411"/>
                </a:lnTo>
                <a:lnTo>
                  <a:pt x="927" y="3408"/>
                </a:lnTo>
                <a:lnTo>
                  <a:pt x="954" y="3405"/>
                </a:lnTo>
                <a:lnTo>
                  <a:pt x="979" y="3399"/>
                </a:lnTo>
                <a:lnTo>
                  <a:pt x="1005" y="3393"/>
                </a:lnTo>
                <a:lnTo>
                  <a:pt x="1032" y="3385"/>
                </a:lnTo>
                <a:lnTo>
                  <a:pt x="1059" y="3378"/>
                </a:lnTo>
              </a:path>
            </a:pathLst>
          </a:custGeom>
          <a:noFill/>
          <a:ln w="7938">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129" name="Freeform 9"/>
          <p:cNvSpPr>
            <a:spLocks/>
          </p:cNvSpPr>
          <p:nvPr/>
        </p:nvSpPr>
        <p:spPr bwMode="auto">
          <a:xfrm>
            <a:off x="914400" y="3810000"/>
            <a:ext cx="4859338" cy="2747963"/>
          </a:xfrm>
          <a:custGeom>
            <a:avLst/>
            <a:gdLst>
              <a:gd name="T0" fmla="*/ 2147483647 w 5711"/>
              <a:gd name="T1" fmla="*/ 2147483647 h 3613"/>
              <a:gd name="T2" fmla="*/ 2147483647 w 5711"/>
              <a:gd name="T3" fmla="*/ 2147483647 h 3613"/>
              <a:gd name="T4" fmla="*/ 2147483647 w 5711"/>
              <a:gd name="T5" fmla="*/ 2147483647 h 3613"/>
              <a:gd name="T6" fmla="*/ 2147483647 w 5711"/>
              <a:gd name="T7" fmla="*/ 2147483647 h 3613"/>
              <a:gd name="T8" fmla="*/ 2147483647 w 5711"/>
              <a:gd name="T9" fmla="*/ 2147483647 h 3613"/>
              <a:gd name="T10" fmla="*/ 2147483647 w 5711"/>
              <a:gd name="T11" fmla="*/ 2147483647 h 3613"/>
              <a:gd name="T12" fmla="*/ 2147483647 w 5711"/>
              <a:gd name="T13" fmla="*/ 2147483647 h 3613"/>
              <a:gd name="T14" fmla="*/ 2147483647 w 5711"/>
              <a:gd name="T15" fmla="*/ 2147483647 h 3613"/>
              <a:gd name="T16" fmla="*/ 2147483647 w 5711"/>
              <a:gd name="T17" fmla="*/ 2147483647 h 3613"/>
              <a:gd name="T18" fmla="*/ 2147483647 w 5711"/>
              <a:gd name="T19" fmla="*/ 2147483647 h 3613"/>
              <a:gd name="T20" fmla="*/ 2147483647 w 5711"/>
              <a:gd name="T21" fmla="*/ 2147483647 h 3613"/>
              <a:gd name="T22" fmla="*/ 2147483647 w 5711"/>
              <a:gd name="T23" fmla="*/ 2147483647 h 3613"/>
              <a:gd name="T24" fmla="*/ 2147483647 w 5711"/>
              <a:gd name="T25" fmla="*/ 2147483647 h 3613"/>
              <a:gd name="T26" fmla="*/ 2147483647 w 5711"/>
              <a:gd name="T27" fmla="*/ 2147483647 h 3613"/>
              <a:gd name="T28" fmla="*/ 2147483647 w 5711"/>
              <a:gd name="T29" fmla="*/ 2147483647 h 3613"/>
              <a:gd name="T30" fmla="*/ 2147483647 w 5711"/>
              <a:gd name="T31" fmla="*/ 2147483647 h 3613"/>
              <a:gd name="T32" fmla="*/ 2147483647 w 5711"/>
              <a:gd name="T33" fmla="*/ 2147483647 h 3613"/>
              <a:gd name="T34" fmla="*/ 2147483647 w 5711"/>
              <a:gd name="T35" fmla="*/ 2147483647 h 3613"/>
              <a:gd name="T36" fmla="*/ 2147483647 w 5711"/>
              <a:gd name="T37" fmla="*/ 2147483647 h 3613"/>
              <a:gd name="T38" fmla="*/ 2147483647 w 5711"/>
              <a:gd name="T39" fmla="*/ 2147483647 h 3613"/>
              <a:gd name="T40" fmla="*/ 2147483647 w 5711"/>
              <a:gd name="T41" fmla="*/ 2147483647 h 3613"/>
              <a:gd name="T42" fmla="*/ 2147483647 w 5711"/>
              <a:gd name="T43" fmla="*/ 2147483647 h 3613"/>
              <a:gd name="T44" fmla="*/ 2147483647 w 5711"/>
              <a:gd name="T45" fmla="*/ 2147483647 h 3613"/>
              <a:gd name="T46" fmla="*/ 2147483647 w 5711"/>
              <a:gd name="T47" fmla="*/ 2147483647 h 3613"/>
              <a:gd name="T48" fmla="*/ 2147483647 w 5711"/>
              <a:gd name="T49" fmla="*/ 2147483647 h 3613"/>
              <a:gd name="T50" fmla="*/ 2147483647 w 5711"/>
              <a:gd name="T51" fmla="*/ 2147483647 h 3613"/>
              <a:gd name="T52" fmla="*/ 2147483647 w 5711"/>
              <a:gd name="T53" fmla="*/ 2147483647 h 3613"/>
              <a:gd name="T54" fmla="*/ 2147483647 w 5711"/>
              <a:gd name="T55" fmla="*/ 2147483647 h 3613"/>
              <a:gd name="T56" fmla="*/ 2147483647 w 5711"/>
              <a:gd name="T57" fmla="*/ 2147483647 h 3613"/>
              <a:gd name="T58" fmla="*/ 2147483647 w 5711"/>
              <a:gd name="T59" fmla="*/ 2147483647 h 3613"/>
              <a:gd name="T60" fmla="*/ 2147483647 w 5711"/>
              <a:gd name="T61" fmla="*/ 2147483647 h 3613"/>
              <a:gd name="T62" fmla="*/ 2147483647 w 5711"/>
              <a:gd name="T63" fmla="*/ 0 h 3613"/>
              <a:gd name="T64" fmla="*/ 2147483647 w 5711"/>
              <a:gd name="T65" fmla="*/ 2147483647 h 3613"/>
              <a:gd name="T66" fmla="*/ 2147483647 w 5711"/>
              <a:gd name="T67" fmla="*/ 2147483647 h 3613"/>
              <a:gd name="T68" fmla="*/ 2147483647 w 5711"/>
              <a:gd name="T69" fmla="*/ 2147483647 h 3613"/>
              <a:gd name="T70" fmla="*/ 2147483647 w 5711"/>
              <a:gd name="T71" fmla="*/ 2147483647 h 3613"/>
              <a:gd name="T72" fmla="*/ 2147483647 w 5711"/>
              <a:gd name="T73" fmla="*/ 2147483647 h 3613"/>
              <a:gd name="T74" fmla="*/ 2147483647 w 5711"/>
              <a:gd name="T75" fmla="*/ 2147483647 h 3613"/>
              <a:gd name="T76" fmla="*/ 2147483647 w 5711"/>
              <a:gd name="T77" fmla="*/ 2147483647 h 3613"/>
              <a:gd name="T78" fmla="*/ 2147483647 w 5711"/>
              <a:gd name="T79" fmla="*/ 2147483647 h 3613"/>
              <a:gd name="T80" fmla="*/ 2147483647 w 5711"/>
              <a:gd name="T81" fmla="*/ 2147483647 h 3613"/>
              <a:gd name="T82" fmla="*/ 2147483647 w 5711"/>
              <a:gd name="T83" fmla="*/ 2147483647 h 3613"/>
              <a:gd name="T84" fmla="*/ 2147483647 w 5711"/>
              <a:gd name="T85" fmla="*/ 2147483647 h 3613"/>
              <a:gd name="T86" fmla="*/ 2147483647 w 5711"/>
              <a:gd name="T87" fmla="*/ 2147483647 h 3613"/>
              <a:gd name="T88" fmla="*/ 2147483647 w 5711"/>
              <a:gd name="T89" fmla="*/ 2147483647 h 3613"/>
              <a:gd name="T90" fmla="*/ 2147483647 w 5711"/>
              <a:gd name="T91" fmla="*/ 2147483647 h 3613"/>
              <a:gd name="T92" fmla="*/ 2147483647 w 5711"/>
              <a:gd name="T93" fmla="*/ 2147483647 h 3613"/>
              <a:gd name="T94" fmla="*/ 2147483647 w 5711"/>
              <a:gd name="T95" fmla="*/ 2147483647 h 3613"/>
              <a:gd name="T96" fmla="*/ 2147483647 w 5711"/>
              <a:gd name="T97" fmla="*/ 2147483647 h 3613"/>
              <a:gd name="T98" fmla="*/ 2147483647 w 5711"/>
              <a:gd name="T99" fmla="*/ 2147483647 h 3613"/>
              <a:gd name="T100" fmla="*/ 2147483647 w 5711"/>
              <a:gd name="T101" fmla="*/ 2147483647 h 3613"/>
              <a:gd name="T102" fmla="*/ 2147483647 w 5711"/>
              <a:gd name="T103" fmla="*/ 2147483647 h 3613"/>
              <a:gd name="T104" fmla="*/ 2147483647 w 5711"/>
              <a:gd name="T105" fmla="*/ 2147483647 h 3613"/>
              <a:gd name="T106" fmla="*/ 2147483647 w 5711"/>
              <a:gd name="T107" fmla="*/ 2147483647 h 3613"/>
              <a:gd name="T108" fmla="*/ 2147483647 w 5711"/>
              <a:gd name="T109" fmla="*/ 2147483647 h 3613"/>
              <a:gd name="T110" fmla="*/ 2147483647 w 5711"/>
              <a:gd name="T111" fmla="*/ 2147483647 h 3613"/>
              <a:gd name="T112" fmla="*/ 2147483647 w 5711"/>
              <a:gd name="T113" fmla="*/ 2147483647 h 3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711" h="3613">
                <a:moveTo>
                  <a:pt x="840" y="2680"/>
                </a:moveTo>
                <a:lnTo>
                  <a:pt x="875" y="2760"/>
                </a:lnTo>
                <a:lnTo>
                  <a:pt x="912" y="2837"/>
                </a:lnTo>
                <a:lnTo>
                  <a:pt x="952" y="2911"/>
                </a:lnTo>
                <a:lnTo>
                  <a:pt x="994" y="2981"/>
                </a:lnTo>
                <a:lnTo>
                  <a:pt x="1039" y="3049"/>
                </a:lnTo>
                <a:lnTo>
                  <a:pt x="1085" y="3111"/>
                </a:lnTo>
                <a:lnTo>
                  <a:pt x="1135" y="3172"/>
                </a:lnTo>
                <a:lnTo>
                  <a:pt x="1185" y="3227"/>
                </a:lnTo>
                <a:lnTo>
                  <a:pt x="1238" y="3280"/>
                </a:lnTo>
                <a:lnTo>
                  <a:pt x="1291" y="3329"/>
                </a:lnTo>
                <a:lnTo>
                  <a:pt x="1347" y="3373"/>
                </a:lnTo>
                <a:lnTo>
                  <a:pt x="1405" y="3415"/>
                </a:lnTo>
                <a:lnTo>
                  <a:pt x="1462" y="3453"/>
                </a:lnTo>
                <a:lnTo>
                  <a:pt x="1523" y="3487"/>
                </a:lnTo>
                <a:lnTo>
                  <a:pt x="1583" y="3517"/>
                </a:lnTo>
                <a:lnTo>
                  <a:pt x="1614" y="3530"/>
                </a:lnTo>
                <a:lnTo>
                  <a:pt x="1644" y="3542"/>
                </a:lnTo>
                <a:lnTo>
                  <a:pt x="1675" y="3554"/>
                </a:lnTo>
                <a:lnTo>
                  <a:pt x="1706" y="3564"/>
                </a:lnTo>
                <a:lnTo>
                  <a:pt x="1738" y="3575"/>
                </a:lnTo>
                <a:lnTo>
                  <a:pt x="1769" y="3582"/>
                </a:lnTo>
                <a:lnTo>
                  <a:pt x="1801" y="3589"/>
                </a:lnTo>
                <a:lnTo>
                  <a:pt x="1833" y="3597"/>
                </a:lnTo>
                <a:lnTo>
                  <a:pt x="1866" y="3601"/>
                </a:lnTo>
                <a:lnTo>
                  <a:pt x="1898" y="3606"/>
                </a:lnTo>
                <a:lnTo>
                  <a:pt x="1930" y="3609"/>
                </a:lnTo>
                <a:lnTo>
                  <a:pt x="1962" y="3612"/>
                </a:lnTo>
                <a:lnTo>
                  <a:pt x="1995" y="3613"/>
                </a:lnTo>
                <a:lnTo>
                  <a:pt x="2027" y="3613"/>
                </a:lnTo>
                <a:lnTo>
                  <a:pt x="2059" y="3612"/>
                </a:lnTo>
                <a:lnTo>
                  <a:pt x="2093" y="3610"/>
                </a:lnTo>
                <a:lnTo>
                  <a:pt x="2125" y="3607"/>
                </a:lnTo>
                <a:lnTo>
                  <a:pt x="2157" y="3603"/>
                </a:lnTo>
                <a:lnTo>
                  <a:pt x="2189" y="3598"/>
                </a:lnTo>
                <a:lnTo>
                  <a:pt x="2223" y="3592"/>
                </a:lnTo>
                <a:lnTo>
                  <a:pt x="2255" y="3585"/>
                </a:lnTo>
                <a:lnTo>
                  <a:pt x="2287" y="3576"/>
                </a:lnTo>
                <a:lnTo>
                  <a:pt x="2320" y="3566"/>
                </a:lnTo>
                <a:lnTo>
                  <a:pt x="2352" y="3555"/>
                </a:lnTo>
                <a:lnTo>
                  <a:pt x="2384" y="3543"/>
                </a:lnTo>
                <a:lnTo>
                  <a:pt x="2416" y="3532"/>
                </a:lnTo>
                <a:lnTo>
                  <a:pt x="2447" y="3517"/>
                </a:lnTo>
                <a:lnTo>
                  <a:pt x="2479" y="3502"/>
                </a:lnTo>
                <a:lnTo>
                  <a:pt x="2511" y="3486"/>
                </a:lnTo>
                <a:lnTo>
                  <a:pt x="2542" y="3468"/>
                </a:lnTo>
                <a:lnTo>
                  <a:pt x="2573" y="3450"/>
                </a:lnTo>
                <a:lnTo>
                  <a:pt x="2604" y="3429"/>
                </a:lnTo>
                <a:lnTo>
                  <a:pt x="2635" y="3409"/>
                </a:lnTo>
                <a:lnTo>
                  <a:pt x="2666" y="3387"/>
                </a:lnTo>
                <a:lnTo>
                  <a:pt x="2691" y="3367"/>
                </a:lnTo>
                <a:lnTo>
                  <a:pt x="2716" y="3348"/>
                </a:lnTo>
                <a:lnTo>
                  <a:pt x="2740" y="3327"/>
                </a:lnTo>
                <a:lnTo>
                  <a:pt x="2764" y="3307"/>
                </a:lnTo>
                <a:lnTo>
                  <a:pt x="2787" y="3286"/>
                </a:lnTo>
                <a:lnTo>
                  <a:pt x="2810" y="3264"/>
                </a:lnTo>
                <a:lnTo>
                  <a:pt x="2832" y="3240"/>
                </a:lnTo>
                <a:lnTo>
                  <a:pt x="2856" y="3216"/>
                </a:lnTo>
                <a:lnTo>
                  <a:pt x="2883" y="3244"/>
                </a:lnTo>
                <a:lnTo>
                  <a:pt x="2911" y="3273"/>
                </a:lnTo>
                <a:lnTo>
                  <a:pt x="2939" y="3299"/>
                </a:lnTo>
                <a:lnTo>
                  <a:pt x="2967" y="3324"/>
                </a:lnTo>
                <a:lnTo>
                  <a:pt x="2996" y="3350"/>
                </a:lnTo>
                <a:lnTo>
                  <a:pt x="3024" y="3372"/>
                </a:lnTo>
                <a:lnTo>
                  <a:pt x="3054" y="3394"/>
                </a:lnTo>
                <a:lnTo>
                  <a:pt x="3084" y="3415"/>
                </a:lnTo>
                <a:lnTo>
                  <a:pt x="3114" y="3435"/>
                </a:lnTo>
                <a:lnTo>
                  <a:pt x="3145" y="3455"/>
                </a:lnTo>
                <a:lnTo>
                  <a:pt x="3174" y="3472"/>
                </a:lnTo>
                <a:lnTo>
                  <a:pt x="3205" y="3489"/>
                </a:lnTo>
                <a:lnTo>
                  <a:pt x="3236" y="3505"/>
                </a:lnTo>
                <a:lnTo>
                  <a:pt x="3266" y="3518"/>
                </a:lnTo>
                <a:lnTo>
                  <a:pt x="3299" y="3533"/>
                </a:lnTo>
                <a:lnTo>
                  <a:pt x="3329" y="3545"/>
                </a:lnTo>
                <a:lnTo>
                  <a:pt x="3362" y="3557"/>
                </a:lnTo>
                <a:lnTo>
                  <a:pt x="3393" y="3567"/>
                </a:lnTo>
                <a:lnTo>
                  <a:pt x="3425" y="3576"/>
                </a:lnTo>
                <a:lnTo>
                  <a:pt x="3457" y="3585"/>
                </a:lnTo>
                <a:lnTo>
                  <a:pt x="3489" y="3591"/>
                </a:lnTo>
                <a:lnTo>
                  <a:pt x="3521" y="3598"/>
                </a:lnTo>
                <a:lnTo>
                  <a:pt x="3554" y="3603"/>
                </a:lnTo>
                <a:lnTo>
                  <a:pt x="3586" y="3607"/>
                </a:lnTo>
                <a:lnTo>
                  <a:pt x="3618" y="3610"/>
                </a:lnTo>
                <a:lnTo>
                  <a:pt x="3650" y="3612"/>
                </a:lnTo>
                <a:lnTo>
                  <a:pt x="3682" y="3613"/>
                </a:lnTo>
                <a:lnTo>
                  <a:pt x="3715" y="3613"/>
                </a:lnTo>
                <a:lnTo>
                  <a:pt x="3747" y="3612"/>
                </a:lnTo>
                <a:lnTo>
                  <a:pt x="3779" y="3609"/>
                </a:lnTo>
                <a:lnTo>
                  <a:pt x="3811" y="3606"/>
                </a:lnTo>
                <a:lnTo>
                  <a:pt x="3844" y="3601"/>
                </a:lnTo>
                <a:lnTo>
                  <a:pt x="3874" y="3597"/>
                </a:lnTo>
                <a:lnTo>
                  <a:pt x="3907" y="3591"/>
                </a:lnTo>
                <a:lnTo>
                  <a:pt x="3939" y="3583"/>
                </a:lnTo>
                <a:lnTo>
                  <a:pt x="3971" y="3575"/>
                </a:lnTo>
                <a:lnTo>
                  <a:pt x="4002" y="3566"/>
                </a:lnTo>
                <a:lnTo>
                  <a:pt x="4033" y="3555"/>
                </a:lnTo>
                <a:lnTo>
                  <a:pt x="4065" y="3543"/>
                </a:lnTo>
                <a:lnTo>
                  <a:pt x="4096" y="3532"/>
                </a:lnTo>
                <a:lnTo>
                  <a:pt x="4127" y="3517"/>
                </a:lnTo>
                <a:lnTo>
                  <a:pt x="4157" y="3503"/>
                </a:lnTo>
                <a:lnTo>
                  <a:pt x="4187" y="3487"/>
                </a:lnTo>
                <a:lnTo>
                  <a:pt x="4218" y="3471"/>
                </a:lnTo>
                <a:lnTo>
                  <a:pt x="4247" y="3453"/>
                </a:lnTo>
                <a:lnTo>
                  <a:pt x="4276" y="3435"/>
                </a:lnTo>
                <a:lnTo>
                  <a:pt x="4306" y="3416"/>
                </a:lnTo>
                <a:lnTo>
                  <a:pt x="4335" y="3395"/>
                </a:lnTo>
                <a:lnTo>
                  <a:pt x="4363" y="3375"/>
                </a:lnTo>
                <a:lnTo>
                  <a:pt x="4391" y="3351"/>
                </a:lnTo>
                <a:lnTo>
                  <a:pt x="4419" y="3329"/>
                </a:lnTo>
                <a:lnTo>
                  <a:pt x="4447" y="3304"/>
                </a:lnTo>
                <a:lnTo>
                  <a:pt x="4502" y="3252"/>
                </a:lnTo>
                <a:lnTo>
                  <a:pt x="4554" y="3197"/>
                </a:lnTo>
                <a:lnTo>
                  <a:pt x="4604" y="3138"/>
                </a:lnTo>
                <a:lnTo>
                  <a:pt x="4653" y="3074"/>
                </a:lnTo>
                <a:lnTo>
                  <a:pt x="4699" y="3006"/>
                </a:lnTo>
                <a:lnTo>
                  <a:pt x="4744" y="2935"/>
                </a:lnTo>
                <a:lnTo>
                  <a:pt x="4762" y="2905"/>
                </a:lnTo>
                <a:lnTo>
                  <a:pt x="4779" y="2874"/>
                </a:lnTo>
                <a:lnTo>
                  <a:pt x="4796" y="2843"/>
                </a:lnTo>
                <a:lnTo>
                  <a:pt x="4811" y="2812"/>
                </a:lnTo>
                <a:lnTo>
                  <a:pt x="4827" y="2780"/>
                </a:lnTo>
                <a:lnTo>
                  <a:pt x="4842" y="2747"/>
                </a:lnTo>
                <a:lnTo>
                  <a:pt x="4856" y="2715"/>
                </a:lnTo>
                <a:lnTo>
                  <a:pt x="4872" y="2680"/>
                </a:lnTo>
                <a:lnTo>
                  <a:pt x="4889" y="2686"/>
                </a:lnTo>
                <a:lnTo>
                  <a:pt x="4905" y="2691"/>
                </a:lnTo>
                <a:lnTo>
                  <a:pt x="4922" y="2695"/>
                </a:lnTo>
                <a:lnTo>
                  <a:pt x="4939" y="2700"/>
                </a:lnTo>
                <a:lnTo>
                  <a:pt x="4956" y="2703"/>
                </a:lnTo>
                <a:lnTo>
                  <a:pt x="4973" y="2706"/>
                </a:lnTo>
                <a:lnTo>
                  <a:pt x="4989" y="2707"/>
                </a:lnTo>
                <a:lnTo>
                  <a:pt x="5006" y="2709"/>
                </a:lnTo>
                <a:lnTo>
                  <a:pt x="5022" y="2710"/>
                </a:lnTo>
                <a:lnTo>
                  <a:pt x="5038" y="2710"/>
                </a:lnTo>
                <a:lnTo>
                  <a:pt x="5055" y="2710"/>
                </a:lnTo>
                <a:lnTo>
                  <a:pt x="5072" y="2709"/>
                </a:lnTo>
                <a:lnTo>
                  <a:pt x="5089" y="2707"/>
                </a:lnTo>
                <a:lnTo>
                  <a:pt x="5104" y="2706"/>
                </a:lnTo>
                <a:lnTo>
                  <a:pt x="5121" y="2703"/>
                </a:lnTo>
                <a:lnTo>
                  <a:pt x="5138" y="2700"/>
                </a:lnTo>
                <a:lnTo>
                  <a:pt x="5153" y="2697"/>
                </a:lnTo>
                <a:lnTo>
                  <a:pt x="5170" y="2692"/>
                </a:lnTo>
                <a:lnTo>
                  <a:pt x="5185" y="2688"/>
                </a:lnTo>
                <a:lnTo>
                  <a:pt x="5201" y="2683"/>
                </a:lnTo>
                <a:lnTo>
                  <a:pt x="5218" y="2678"/>
                </a:lnTo>
                <a:lnTo>
                  <a:pt x="5233" y="2672"/>
                </a:lnTo>
                <a:lnTo>
                  <a:pt x="5249" y="2664"/>
                </a:lnTo>
                <a:lnTo>
                  <a:pt x="5264" y="2658"/>
                </a:lnTo>
                <a:lnTo>
                  <a:pt x="5278" y="2651"/>
                </a:lnTo>
                <a:lnTo>
                  <a:pt x="5293" y="2642"/>
                </a:lnTo>
                <a:lnTo>
                  <a:pt x="5309" y="2635"/>
                </a:lnTo>
                <a:lnTo>
                  <a:pt x="5323" y="2624"/>
                </a:lnTo>
                <a:lnTo>
                  <a:pt x="5338" y="2615"/>
                </a:lnTo>
                <a:lnTo>
                  <a:pt x="5352" y="2605"/>
                </a:lnTo>
                <a:lnTo>
                  <a:pt x="5366" y="2595"/>
                </a:lnTo>
                <a:lnTo>
                  <a:pt x="5380" y="2584"/>
                </a:lnTo>
                <a:lnTo>
                  <a:pt x="5394" y="2574"/>
                </a:lnTo>
                <a:lnTo>
                  <a:pt x="5407" y="2562"/>
                </a:lnTo>
                <a:lnTo>
                  <a:pt x="5421" y="2550"/>
                </a:lnTo>
                <a:lnTo>
                  <a:pt x="5433" y="2537"/>
                </a:lnTo>
                <a:lnTo>
                  <a:pt x="5447" y="2524"/>
                </a:lnTo>
                <a:lnTo>
                  <a:pt x="5460" y="2510"/>
                </a:lnTo>
                <a:lnTo>
                  <a:pt x="5473" y="2497"/>
                </a:lnTo>
                <a:lnTo>
                  <a:pt x="5484" y="2482"/>
                </a:lnTo>
                <a:lnTo>
                  <a:pt x="5496" y="2469"/>
                </a:lnTo>
                <a:lnTo>
                  <a:pt x="5508" y="2453"/>
                </a:lnTo>
                <a:lnTo>
                  <a:pt x="5520" y="2438"/>
                </a:lnTo>
                <a:lnTo>
                  <a:pt x="5531" y="2421"/>
                </a:lnTo>
                <a:lnTo>
                  <a:pt x="5541" y="2405"/>
                </a:lnTo>
                <a:lnTo>
                  <a:pt x="5552" y="2389"/>
                </a:lnTo>
                <a:lnTo>
                  <a:pt x="5562" y="2373"/>
                </a:lnTo>
                <a:lnTo>
                  <a:pt x="5573" y="2355"/>
                </a:lnTo>
                <a:lnTo>
                  <a:pt x="5592" y="2319"/>
                </a:lnTo>
                <a:lnTo>
                  <a:pt x="5610" y="2282"/>
                </a:lnTo>
                <a:lnTo>
                  <a:pt x="5627" y="2244"/>
                </a:lnTo>
                <a:lnTo>
                  <a:pt x="5642" y="2204"/>
                </a:lnTo>
                <a:lnTo>
                  <a:pt x="5649" y="2183"/>
                </a:lnTo>
                <a:lnTo>
                  <a:pt x="5656" y="2162"/>
                </a:lnTo>
                <a:lnTo>
                  <a:pt x="5663" y="2142"/>
                </a:lnTo>
                <a:lnTo>
                  <a:pt x="5669" y="2121"/>
                </a:lnTo>
                <a:lnTo>
                  <a:pt x="5674" y="2099"/>
                </a:lnTo>
                <a:lnTo>
                  <a:pt x="5680" y="2077"/>
                </a:lnTo>
                <a:lnTo>
                  <a:pt x="5684" y="2054"/>
                </a:lnTo>
                <a:lnTo>
                  <a:pt x="5690" y="2032"/>
                </a:lnTo>
                <a:lnTo>
                  <a:pt x="5694" y="2004"/>
                </a:lnTo>
                <a:lnTo>
                  <a:pt x="5698" y="1977"/>
                </a:lnTo>
                <a:lnTo>
                  <a:pt x="5702" y="1949"/>
                </a:lnTo>
                <a:lnTo>
                  <a:pt x="5705" y="1920"/>
                </a:lnTo>
                <a:lnTo>
                  <a:pt x="5708" y="1892"/>
                </a:lnTo>
                <a:lnTo>
                  <a:pt x="5709" y="1863"/>
                </a:lnTo>
                <a:lnTo>
                  <a:pt x="5711" y="1835"/>
                </a:lnTo>
                <a:lnTo>
                  <a:pt x="5711" y="1807"/>
                </a:lnTo>
                <a:lnTo>
                  <a:pt x="5711" y="1783"/>
                </a:lnTo>
                <a:lnTo>
                  <a:pt x="5709" y="1760"/>
                </a:lnTo>
                <a:lnTo>
                  <a:pt x="5709" y="1738"/>
                </a:lnTo>
                <a:lnTo>
                  <a:pt x="5708" y="1714"/>
                </a:lnTo>
                <a:lnTo>
                  <a:pt x="5705" y="1692"/>
                </a:lnTo>
                <a:lnTo>
                  <a:pt x="5702" y="1669"/>
                </a:lnTo>
                <a:lnTo>
                  <a:pt x="5701" y="1647"/>
                </a:lnTo>
                <a:lnTo>
                  <a:pt x="5697" y="1625"/>
                </a:lnTo>
                <a:lnTo>
                  <a:pt x="5694" y="1603"/>
                </a:lnTo>
                <a:lnTo>
                  <a:pt x="5690" y="1581"/>
                </a:lnTo>
                <a:lnTo>
                  <a:pt x="5686" y="1560"/>
                </a:lnTo>
                <a:lnTo>
                  <a:pt x="5680" y="1538"/>
                </a:lnTo>
                <a:lnTo>
                  <a:pt x="5676" y="1517"/>
                </a:lnTo>
                <a:lnTo>
                  <a:pt x="5670" y="1496"/>
                </a:lnTo>
                <a:lnTo>
                  <a:pt x="5665" y="1476"/>
                </a:lnTo>
                <a:lnTo>
                  <a:pt x="5658" y="1455"/>
                </a:lnTo>
                <a:lnTo>
                  <a:pt x="5652" y="1436"/>
                </a:lnTo>
                <a:lnTo>
                  <a:pt x="5645" y="1415"/>
                </a:lnTo>
                <a:lnTo>
                  <a:pt x="5630" y="1376"/>
                </a:lnTo>
                <a:lnTo>
                  <a:pt x="5614" y="1338"/>
                </a:lnTo>
                <a:lnTo>
                  <a:pt x="5596" y="1302"/>
                </a:lnTo>
                <a:lnTo>
                  <a:pt x="5578" y="1267"/>
                </a:lnTo>
                <a:lnTo>
                  <a:pt x="5557" y="1233"/>
                </a:lnTo>
                <a:lnTo>
                  <a:pt x="5536" y="1199"/>
                </a:lnTo>
                <a:lnTo>
                  <a:pt x="5515" y="1168"/>
                </a:lnTo>
                <a:lnTo>
                  <a:pt x="5502" y="1153"/>
                </a:lnTo>
                <a:lnTo>
                  <a:pt x="5491" y="1138"/>
                </a:lnTo>
                <a:lnTo>
                  <a:pt x="5478" y="1123"/>
                </a:lnTo>
                <a:lnTo>
                  <a:pt x="5466" y="1110"/>
                </a:lnTo>
                <a:lnTo>
                  <a:pt x="5453" y="1097"/>
                </a:lnTo>
                <a:lnTo>
                  <a:pt x="5440" y="1083"/>
                </a:lnTo>
                <a:lnTo>
                  <a:pt x="5428" y="1070"/>
                </a:lnTo>
                <a:lnTo>
                  <a:pt x="5415" y="1058"/>
                </a:lnTo>
                <a:lnTo>
                  <a:pt x="5401" y="1046"/>
                </a:lnTo>
                <a:lnTo>
                  <a:pt x="5387" y="1034"/>
                </a:lnTo>
                <a:lnTo>
                  <a:pt x="5373" y="1023"/>
                </a:lnTo>
                <a:lnTo>
                  <a:pt x="5359" y="1012"/>
                </a:lnTo>
                <a:lnTo>
                  <a:pt x="5345" y="1002"/>
                </a:lnTo>
                <a:lnTo>
                  <a:pt x="5330" y="993"/>
                </a:lnTo>
                <a:lnTo>
                  <a:pt x="5316" y="983"/>
                </a:lnTo>
                <a:lnTo>
                  <a:pt x="5300" y="974"/>
                </a:lnTo>
                <a:lnTo>
                  <a:pt x="5285" y="966"/>
                </a:lnTo>
                <a:lnTo>
                  <a:pt x="5270" y="957"/>
                </a:lnTo>
                <a:lnTo>
                  <a:pt x="5254" y="952"/>
                </a:lnTo>
                <a:lnTo>
                  <a:pt x="5239" y="944"/>
                </a:lnTo>
                <a:lnTo>
                  <a:pt x="5223" y="938"/>
                </a:lnTo>
                <a:lnTo>
                  <a:pt x="5206" y="932"/>
                </a:lnTo>
                <a:lnTo>
                  <a:pt x="5191" y="926"/>
                </a:lnTo>
                <a:lnTo>
                  <a:pt x="5174" y="922"/>
                </a:lnTo>
                <a:lnTo>
                  <a:pt x="5157" y="918"/>
                </a:lnTo>
                <a:lnTo>
                  <a:pt x="5141" y="913"/>
                </a:lnTo>
                <a:lnTo>
                  <a:pt x="5124" y="910"/>
                </a:lnTo>
                <a:lnTo>
                  <a:pt x="5107" y="909"/>
                </a:lnTo>
                <a:lnTo>
                  <a:pt x="5090" y="906"/>
                </a:lnTo>
                <a:lnTo>
                  <a:pt x="5073" y="904"/>
                </a:lnTo>
                <a:lnTo>
                  <a:pt x="5057" y="904"/>
                </a:lnTo>
                <a:lnTo>
                  <a:pt x="5038" y="903"/>
                </a:lnTo>
                <a:lnTo>
                  <a:pt x="5017" y="904"/>
                </a:lnTo>
                <a:lnTo>
                  <a:pt x="4996" y="906"/>
                </a:lnTo>
                <a:lnTo>
                  <a:pt x="4975" y="907"/>
                </a:lnTo>
                <a:lnTo>
                  <a:pt x="4954" y="910"/>
                </a:lnTo>
                <a:lnTo>
                  <a:pt x="4933" y="915"/>
                </a:lnTo>
                <a:lnTo>
                  <a:pt x="4912" y="919"/>
                </a:lnTo>
                <a:lnTo>
                  <a:pt x="4891" y="925"/>
                </a:lnTo>
                <a:lnTo>
                  <a:pt x="4872" y="932"/>
                </a:lnTo>
                <a:lnTo>
                  <a:pt x="4837" y="852"/>
                </a:lnTo>
                <a:lnTo>
                  <a:pt x="4799" y="775"/>
                </a:lnTo>
                <a:lnTo>
                  <a:pt x="4758" y="701"/>
                </a:lnTo>
                <a:lnTo>
                  <a:pt x="4716" y="632"/>
                </a:lnTo>
                <a:lnTo>
                  <a:pt x="4671" y="565"/>
                </a:lnTo>
                <a:lnTo>
                  <a:pt x="4625" y="502"/>
                </a:lnTo>
                <a:lnTo>
                  <a:pt x="4576" y="442"/>
                </a:lnTo>
                <a:lnTo>
                  <a:pt x="4526" y="386"/>
                </a:lnTo>
                <a:lnTo>
                  <a:pt x="4472" y="333"/>
                </a:lnTo>
                <a:lnTo>
                  <a:pt x="4419" y="284"/>
                </a:lnTo>
                <a:lnTo>
                  <a:pt x="4363" y="240"/>
                </a:lnTo>
                <a:lnTo>
                  <a:pt x="4306" y="198"/>
                </a:lnTo>
                <a:lnTo>
                  <a:pt x="4248" y="161"/>
                </a:lnTo>
                <a:lnTo>
                  <a:pt x="4188" y="127"/>
                </a:lnTo>
                <a:lnTo>
                  <a:pt x="4128" y="97"/>
                </a:lnTo>
                <a:lnTo>
                  <a:pt x="4097" y="83"/>
                </a:lnTo>
                <a:lnTo>
                  <a:pt x="4066" y="71"/>
                </a:lnTo>
                <a:lnTo>
                  <a:pt x="4035" y="59"/>
                </a:lnTo>
                <a:lnTo>
                  <a:pt x="4005" y="49"/>
                </a:lnTo>
                <a:lnTo>
                  <a:pt x="3972" y="40"/>
                </a:lnTo>
                <a:lnTo>
                  <a:pt x="3942" y="31"/>
                </a:lnTo>
                <a:lnTo>
                  <a:pt x="3909" y="23"/>
                </a:lnTo>
                <a:lnTo>
                  <a:pt x="3877" y="18"/>
                </a:lnTo>
                <a:lnTo>
                  <a:pt x="3845" y="12"/>
                </a:lnTo>
                <a:lnTo>
                  <a:pt x="3813" y="7"/>
                </a:lnTo>
                <a:lnTo>
                  <a:pt x="3781" y="4"/>
                </a:lnTo>
                <a:lnTo>
                  <a:pt x="3748" y="1"/>
                </a:lnTo>
                <a:lnTo>
                  <a:pt x="3716" y="0"/>
                </a:lnTo>
                <a:lnTo>
                  <a:pt x="3684" y="0"/>
                </a:lnTo>
                <a:lnTo>
                  <a:pt x="3652" y="1"/>
                </a:lnTo>
                <a:lnTo>
                  <a:pt x="3618" y="3"/>
                </a:lnTo>
                <a:lnTo>
                  <a:pt x="3586" y="6"/>
                </a:lnTo>
                <a:lnTo>
                  <a:pt x="3554" y="10"/>
                </a:lnTo>
                <a:lnTo>
                  <a:pt x="3521" y="15"/>
                </a:lnTo>
                <a:lnTo>
                  <a:pt x="3489" y="22"/>
                </a:lnTo>
                <a:lnTo>
                  <a:pt x="3456" y="29"/>
                </a:lnTo>
                <a:lnTo>
                  <a:pt x="3423" y="37"/>
                </a:lnTo>
                <a:lnTo>
                  <a:pt x="3391" y="47"/>
                </a:lnTo>
                <a:lnTo>
                  <a:pt x="3359" y="58"/>
                </a:lnTo>
                <a:lnTo>
                  <a:pt x="3327" y="69"/>
                </a:lnTo>
                <a:lnTo>
                  <a:pt x="3294" y="83"/>
                </a:lnTo>
                <a:lnTo>
                  <a:pt x="3264" y="96"/>
                </a:lnTo>
                <a:lnTo>
                  <a:pt x="3231" y="111"/>
                </a:lnTo>
                <a:lnTo>
                  <a:pt x="3199" y="127"/>
                </a:lnTo>
                <a:lnTo>
                  <a:pt x="3168" y="145"/>
                </a:lnTo>
                <a:lnTo>
                  <a:pt x="3138" y="164"/>
                </a:lnTo>
                <a:lnTo>
                  <a:pt x="3107" y="183"/>
                </a:lnTo>
                <a:lnTo>
                  <a:pt x="3076" y="204"/>
                </a:lnTo>
                <a:lnTo>
                  <a:pt x="3045" y="226"/>
                </a:lnTo>
                <a:lnTo>
                  <a:pt x="3020" y="246"/>
                </a:lnTo>
                <a:lnTo>
                  <a:pt x="2995" y="265"/>
                </a:lnTo>
                <a:lnTo>
                  <a:pt x="2971" y="285"/>
                </a:lnTo>
                <a:lnTo>
                  <a:pt x="2947" y="306"/>
                </a:lnTo>
                <a:lnTo>
                  <a:pt x="2923" y="328"/>
                </a:lnTo>
                <a:lnTo>
                  <a:pt x="2901" y="351"/>
                </a:lnTo>
                <a:lnTo>
                  <a:pt x="2878" y="373"/>
                </a:lnTo>
                <a:lnTo>
                  <a:pt x="2856" y="396"/>
                </a:lnTo>
                <a:lnTo>
                  <a:pt x="2828" y="368"/>
                </a:lnTo>
                <a:lnTo>
                  <a:pt x="2800" y="340"/>
                </a:lnTo>
                <a:lnTo>
                  <a:pt x="2772" y="314"/>
                </a:lnTo>
                <a:lnTo>
                  <a:pt x="2744" y="288"/>
                </a:lnTo>
                <a:lnTo>
                  <a:pt x="2715" y="265"/>
                </a:lnTo>
                <a:lnTo>
                  <a:pt x="2687" y="241"/>
                </a:lnTo>
                <a:lnTo>
                  <a:pt x="2657" y="219"/>
                </a:lnTo>
                <a:lnTo>
                  <a:pt x="2626" y="198"/>
                </a:lnTo>
                <a:lnTo>
                  <a:pt x="2597" y="177"/>
                </a:lnTo>
                <a:lnTo>
                  <a:pt x="2567" y="160"/>
                </a:lnTo>
                <a:lnTo>
                  <a:pt x="2537" y="142"/>
                </a:lnTo>
                <a:lnTo>
                  <a:pt x="2506" y="124"/>
                </a:lnTo>
                <a:lnTo>
                  <a:pt x="2475" y="109"/>
                </a:lnTo>
                <a:lnTo>
                  <a:pt x="2444" y="95"/>
                </a:lnTo>
                <a:lnTo>
                  <a:pt x="2412" y="81"/>
                </a:lnTo>
                <a:lnTo>
                  <a:pt x="2381" y="68"/>
                </a:lnTo>
                <a:lnTo>
                  <a:pt x="2349" y="58"/>
                </a:lnTo>
                <a:lnTo>
                  <a:pt x="2318" y="47"/>
                </a:lnTo>
                <a:lnTo>
                  <a:pt x="2286" y="37"/>
                </a:lnTo>
                <a:lnTo>
                  <a:pt x="2254" y="29"/>
                </a:lnTo>
                <a:lnTo>
                  <a:pt x="2221" y="22"/>
                </a:lnTo>
                <a:lnTo>
                  <a:pt x="2189" y="16"/>
                </a:lnTo>
                <a:lnTo>
                  <a:pt x="2157" y="10"/>
                </a:lnTo>
                <a:lnTo>
                  <a:pt x="2125" y="6"/>
                </a:lnTo>
                <a:lnTo>
                  <a:pt x="2093" y="3"/>
                </a:lnTo>
                <a:lnTo>
                  <a:pt x="2060" y="1"/>
                </a:lnTo>
                <a:lnTo>
                  <a:pt x="2028" y="1"/>
                </a:lnTo>
                <a:lnTo>
                  <a:pt x="1996" y="1"/>
                </a:lnTo>
                <a:lnTo>
                  <a:pt x="1964" y="1"/>
                </a:lnTo>
                <a:lnTo>
                  <a:pt x="1932" y="4"/>
                </a:lnTo>
                <a:lnTo>
                  <a:pt x="1899" y="7"/>
                </a:lnTo>
                <a:lnTo>
                  <a:pt x="1867" y="12"/>
                </a:lnTo>
                <a:lnTo>
                  <a:pt x="1836" y="16"/>
                </a:lnTo>
                <a:lnTo>
                  <a:pt x="1804" y="23"/>
                </a:lnTo>
                <a:lnTo>
                  <a:pt x="1772" y="31"/>
                </a:lnTo>
                <a:lnTo>
                  <a:pt x="1741" y="38"/>
                </a:lnTo>
                <a:lnTo>
                  <a:pt x="1709" y="49"/>
                </a:lnTo>
                <a:lnTo>
                  <a:pt x="1678" y="59"/>
                </a:lnTo>
                <a:lnTo>
                  <a:pt x="1646" y="69"/>
                </a:lnTo>
                <a:lnTo>
                  <a:pt x="1615" y="83"/>
                </a:lnTo>
                <a:lnTo>
                  <a:pt x="1584" y="96"/>
                </a:lnTo>
                <a:lnTo>
                  <a:pt x="1553" y="111"/>
                </a:lnTo>
                <a:lnTo>
                  <a:pt x="1524" y="126"/>
                </a:lnTo>
                <a:lnTo>
                  <a:pt x="1493" y="142"/>
                </a:lnTo>
                <a:lnTo>
                  <a:pt x="1464" y="160"/>
                </a:lnTo>
                <a:lnTo>
                  <a:pt x="1434" y="177"/>
                </a:lnTo>
                <a:lnTo>
                  <a:pt x="1405" y="197"/>
                </a:lnTo>
                <a:lnTo>
                  <a:pt x="1375" y="217"/>
                </a:lnTo>
                <a:lnTo>
                  <a:pt x="1347" y="240"/>
                </a:lnTo>
                <a:lnTo>
                  <a:pt x="1319" y="262"/>
                </a:lnTo>
                <a:lnTo>
                  <a:pt x="1291" y="285"/>
                </a:lnTo>
                <a:lnTo>
                  <a:pt x="1263" y="309"/>
                </a:lnTo>
                <a:lnTo>
                  <a:pt x="1209" y="361"/>
                </a:lnTo>
                <a:lnTo>
                  <a:pt x="1157" y="417"/>
                </a:lnTo>
                <a:lnTo>
                  <a:pt x="1106" y="476"/>
                </a:lnTo>
                <a:lnTo>
                  <a:pt x="1057" y="540"/>
                </a:lnTo>
                <a:lnTo>
                  <a:pt x="1011" y="607"/>
                </a:lnTo>
                <a:lnTo>
                  <a:pt x="966" y="678"/>
                </a:lnTo>
                <a:lnTo>
                  <a:pt x="950" y="707"/>
                </a:lnTo>
                <a:lnTo>
                  <a:pt x="931" y="738"/>
                </a:lnTo>
                <a:lnTo>
                  <a:pt x="915" y="770"/>
                </a:lnTo>
                <a:lnTo>
                  <a:pt x="899" y="802"/>
                </a:lnTo>
                <a:lnTo>
                  <a:pt x="884" y="833"/>
                </a:lnTo>
                <a:lnTo>
                  <a:pt x="868" y="866"/>
                </a:lnTo>
                <a:lnTo>
                  <a:pt x="854" y="898"/>
                </a:lnTo>
                <a:lnTo>
                  <a:pt x="840" y="932"/>
                </a:lnTo>
                <a:lnTo>
                  <a:pt x="822" y="926"/>
                </a:lnTo>
                <a:lnTo>
                  <a:pt x="805" y="922"/>
                </a:lnTo>
                <a:lnTo>
                  <a:pt x="789" y="918"/>
                </a:lnTo>
                <a:lnTo>
                  <a:pt x="772" y="913"/>
                </a:lnTo>
                <a:lnTo>
                  <a:pt x="755" y="910"/>
                </a:lnTo>
                <a:lnTo>
                  <a:pt x="738" y="909"/>
                </a:lnTo>
                <a:lnTo>
                  <a:pt x="721" y="906"/>
                </a:lnTo>
                <a:lnTo>
                  <a:pt x="704" y="904"/>
                </a:lnTo>
                <a:lnTo>
                  <a:pt x="689" y="904"/>
                </a:lnTo>
                <a:lnTo>
                  <a:pt x="672" y="903"/>
                </a:lnTo>
                <a:lnTo>
                  <a:pt x="655" y="904"/>
                </a:lnTo>
                <a:lnTo>
                  <a:pt x="639" y="904"/>
                </a:lnTo>
                <a:lnTo>
                  <a:pt x="622" y="906"/>
                </a:lnTo>
                <a:lnTo>
                  <a:pt x="606" y="907"/>
                </a:lnTo>
                <a:lnTo>
                  <a:pt x="590" y="910"/>
                </a:lnTo>
                <a:lnTo>
                  <a:pt x="573" y="913"/>
                </a:lnTo>
                <a:lnTo>
                  <a:pt x="557" y="916"/>
                </a:lnTo>
                <a:lnTo>
                  <a:pt x="541" y="920"/>
                </a:lnTo>
                <a:lnTo>
                  <a:pt x="525" y="925"/>
                </a:lnTo>
                <a:lnTo>
                  <a:pt x="510" y="931"/>
                </a:lnTo>
                <a:lnTo>
                  <a:pt x="493" y="935"/>
                </a:lnTo>
                <a:lnTo>
                  <a:pt x="478" y="941"/>
                </a:lnTo>
                <a:lnTo>
                  <a:pt x="462" y="949"/>
                </a:lnTo>
                <a:lnTo>
                  <a:pt x="447" y="956"/>
                </a:lnTo>
                <a:lnTo>
                  <a:pt x="433" y="963"/>
                </a:lnTo>
                <a:lnTo>
                  <a:pt x="417" y="971"/>
                </a:lnTo>
                <a:lnTo>
                  <a:pt x="402" y="980"/>
                </a:lnTo>
                <a:lnTo>
                  <a:pt x="388" y="989"/>
                </a:lnTo>
                <a:lnTo>
                  <a:pt x="373" y="997"/>
                </a:lnTo>
                <a:lnTo>
                  <a:pt x="358" y="1008"/>
                </a:lnTo>
                <a:lnTo>
                  <a:pt x="344" y="1018"/>
                </a:lnTo>
                <a:lnTo>
                  <a:pt x="330" y="1029"/>
                </a:lnTo>
                <a:lnTo>
                  <a:pt x="316" y="1040"/>
                </a:lnTo>
                <a:lnTo>
                  <a:pt x="304" y="1052"/>
                </a:lnTo>
                <a:lnTo>
                  <a:pt x="290" y="1064"/>
                </a:lnTo>
                <a:lnTo>
                  <a:pt x="277" y="1076"/>
                </a:lnTo>
                <a:lnTo>
                  <a:pt x="263" y="1089"/>
                </a:lnTo>
                <a:lnTo>
                  <a:pt x="251" y="1103"/>
                </a:lnTo>
                <a:lnTo>
                  <a:pt x="238" y="1116"/>
                </a:lnTo>
                <a:lnTo>
                  <a:pt x="227" y="1131"/>
                </a:lnTo>
                <a:lnTo>
                  <a:pt x="214" y="1145"/>
                </a:lnTo>
                <a:lnTo>
                  <a:pt x="203" y="1160"/>
                </a:lnTo>
                <a:lnTo>
                  <a:pt x="190" y="1175"/>
                </a:lnTo>
                <a:lnTo>
                  <a:pt x="179" y="1191"/>
                </a:lnTo>
                <a:lnTo>
                  <a:pt x="169" y="1208"/>
                </a:lnTo>
                <a:lnTo>
                  <a:pt x="158" y="1224"/>
                </a:lnTo>
                <a:lnTo>
                  <a:pt x="148" y="1242"/>
                </a:lnTo>
                <a:lnTo>
                  <a:pt x="137" y="1258"/>
                </a:lnTo>
                <a:lnTo>
                  <a:pt x="119" y="1294"/>
                </a:lnTo>
                <a:lnTo>
                  <a:pt x="101" y="1331"/>
                </a:lnTo>
                <a:lnTo>
                  <a:pt x="84" y="1369"/>
                </a:lnTo>
                <a:lnTo>
                  <a:pt x="69" y="1409"/>
                </a:lnTo>
                <a:lnTo>
                  <a:pt x="62" y="1430"/>
                </a:lnTo>
                <a:lnTo>
                  <a:pt x="55" y="1450"/>
                </a:lnTo>
                <a:lnTo>
                  <a:pt x="48" y="1471"/>
                </a:lnTo>
                <a:lnTo>
                  <a:pt x="42" y="1493"/>
                </a:lnTo>
                <a:lnTo>
                  <a:pt x="36" y="1514"/>
                </a:lnTo>
                <a:lnTo>
                  <a:pt x="31" y="1536"/>
                </a:lnTo>
                <a:lnTo>
                  <a:pt x="25" y="1558"/>
                </a:lnTo>
                <a:lnTo>
                  <a:pt x="21" y="1581"/>
                </a:lnTo>
                <a:lnTo>
                  <a:pt x="17" y="1609"/>
                </a:lnTo>
                <a:lnTo>
                  <a:pt x="13" y="1637"/>
                </a:lnTo>
                <a:lnTo>
                  <a:pt x="8" y="1665"/>
                </a:lnTo>
                <a:lnTo>
                  <a:pt x="6" y="1693"/>
                </a:lnTo>
                <a:lnTo>
                  <a:pt x="3" y="1721"/>
                </a:lnTo>
                <a:lnTo>
                  <a:pt x="1" y="1749"/>
                </a:lnTo>
                <a:lnTo>
                  <a:pt x="0" y="1778"/>
                </a:lnTo>
                <a:lnTo>
                  <a:pt x="0" y="1807"/>
                </a:lnTo>
                <a:lnTo>
                  <a:pt x="0" y="1831"/>
                </a:lnTo>
                <a:lnTo>
                  <a:pt x="1" y="1853"/>
                </a:lnTo>
                <a:lnTo>
                  <a:pt x="1" y="1877"/>
                </a:lnTo>
                <a:lnTo>
                  <a:pt x="3" y="1899"/>
                </a:lnTo>
                <a:lnTo>
                  <a:pt x="6" y="1921"/>
                </a:lnTo>
                <a:lnTo>
                  <a:pt x="8" y="1945"/>
                </a:lnTo>
                <a:lnTo>
                  <a:pt x="11" y="1967"/>
                </a:lnTo>
                <a:lnTo>
                  <a:pt x="14" y="1989"/>
                </a:lnTo>
                <a:lnTo>
                  <a:pt x="17" y="2010"/>
                </a:lnTo>
                <a:lnTo>
                  <a:pt x="21" y="2032"/>
                </a:lnTo>
                <a:lnTo>
                  <a:pt x="25" y="2054"/>
                </a:lnTo>
                <a:lnTo>
                  <a:pt x="31" y="2075"/>
                </a:lnTo>
                <a:lnTo>
                  <a:pt x="35" y="2096"/>
                </a:lnTo>
                <a:lnTo>
                  <a:pt x="41" y="2117"/>
                </a:lnTo>
                <a:lnTo>
                  <a:pt x="46" y="2137"/>
                </a:lnTo>
                <a:lnTo>
                  <a:pt x="53" y="2158"/>
                </a:lnTo>
                <a:lnTo>
                  <a:pt x="59" y="2179"/>
                </a:lnTo>
                <a:lnTo>
                  <a:pt x="66" y="2198"/>
                </a:lnTo>
                <a:lnTo>
                  <a:pt x="81" y="2236"/>
                </a:lnTo>
                <a:lnTo>
                  <a:pt x="97" y="2275"/>
                </a:lnTo>
                <a:lnTo>
                  <a:pt x="115" y="2312"/>
                </a:lnTo>
                <a:lnTo>
                  <a:pt x="133" y="2347"/>
                </a:lnTo>
                <a:lnTo>
                  <a:pt x="154" y="2381"/>
                </a:lnTo>
                <a:lnTo>
                  <a:pt x="175" y="2414"/>
                </a:lnTo>
                <a:lnTo>
                  <a:pt x="196" y="2445"/>
                </a:lnTo>
                <a:lnTo>
                  <a:pt x="209" y="2460"/>
                </a:lnTo>
                <a:lnTo>
                  <a:pt x="220" y="2475"/>
                </a:lnTo>
                <a:lnTo>
                  <a:pt x="232" y="2490"/>
                </a:lnTo>
                <a:lnTo>
                  <a:pt x="245" y="2503"/>
                </a:lnTo>
                <a:lnTo>
                  <a:pt x="258" y="2518"/>
                </a:lnTo>
                <a:lnTo>
                  <a:pt x="270" y="2531"/>
                </a:lnTo>
                <a:lnTo>
                  <a:pt x="283" y="2543"/>
                </a:lnTo>
                <a:lnTo>
                  <a:pt x="295" y="2556"/>
                </a:lnTo>
                <a:lnTo>
                  <a:pt x="309" y="2568"/>
                </a:lnTo>
                <a:lnTo>
                  <a:pt x="323" y="2578"/>
                </a:lnTo>
                <a:lnTo>
                  <a:pt x="337" y="2590"/>
                </a:lnTo>
                <a:lnTo>
                  <a:pt x="351" y="2601"/>
                </a:lnTo>
                <a:lnTo>
                  <a:pt x="366" y="2611"/>
                </a:lnTo>
                <a:lnTo>
                  <a:pt x="381" y="2621"/>
                </a:lnTo>
                <a:lnTo>
                  <a:pt x="395" y="2630"/>
                </a:lnTo>
                <a:lnTo>
                  <a:pt x="410" y="2639"/>
                </a:lnTo>
                <a:lnTo>
                  <a:pt x="426" y="2646"/>
                </a:lnTo>
                <a:lnTo>
                  <a:pt x="441" y="2655"/>
                </a:lnTo>
                <a:lnTo>
                  <a:pt x="457" y="2663"/>
                </a:lnTo>
                <a:lnTo>
                  <a:pt x="472" y="2669"/>
                </a:lnTo>
                <a:lnTo>
                  <a:pt x="487" y="2676"/>
                </a:lnTo>
                <a:lnTo>
                  <a:pt x="504" y="2682"/>
                </a:lnTo>
                <a:lnTo>
                  <a:pt x="520" y="2686"/>
                </a:lnTo>
                <a:lnTo>
                  <a:pt x="536" y="2691"/>
                </a:lnTo>
                <a:lnTo>
                  <a:pt x="553" y="2695"/>
                </a:lnTo>
                <a:lnTo>
                  <a:pt x="570" y="2700"/>
                </a:lnTo>
                <a:lnTo>
                  <a:pt x="587" y="2703"/>
                </a:lnTo>
                <a:lnTo>
                  <a:pt x="604" y="2706"/>
                </a:lnTo>
                <a:lnTo>
                  <a:pt x="620" y="2707"/>
                </a:lnTo>
                <a:lnTo>
                  <a:pt x="637" y="2709"/>
                </a:lnTo>
                <a:lnTo>
                  <a:pt x="654" y="2710"/>
                </a:lnTo>
                <a:lnTo>
                  <a:pt x="672" y="2710"/>
                </a:lnTo>
                <a:lnTo>
                  <a:pt x="693" y="2709"/>
                </a:lnTo>
                <a:lnTo>
                  <a:pt x="714" y="2709"/>
                </a:lnTo>
                <a:lnTo>
                  <a:pt x="735" y="2706"/>
                </a:lnTo>
                <a:lnTo>
                  <a:pt x="756" y="2703"/>
                </a:lnTo>
                <a:lnTo>
                  <a:pt x="777" y="2698"/>
                </a:lnTo>
                <a:lnTo>
                  <a:pt x="798" y="2694"/>
                </a:lnTo>
                <a:lnTo>
                  <a:pt x="819" y="2688"/>
                </a:lnTo>
                <a:lnTo>
                  <a:pt x="840" y="268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130" name="Freeform 10"/>
          <p:cNvSpPr>
            <a:spLocks/>
          </p:cNvSpPr>
          <p:nvPr/>
        </p:nvSpPr>
        <p:spPr bwMode="auto">
          <a:xfrm>
            <a:off x="914400" y="3805238"/>
            <a:ext cx="4876800" cy="2743200"/>
          </a:xfrm>
          <a:custGeom>
            <a:avLst/>
            <a:gdLst>
              <a:gd name="T0" fmla="*/ 2147483647 w 5711"/>
              <a:gd name="T1" fmla="*/ 2147483647 h 3613"/>
              <a:gd name="T2" fmla="*/ 2147483647 w 5711"/>
              <a:gd name="T3" fmla="*/ 2147483647 h 3613"/>
              <a:gd name="T4" fmla="*/ 2147483647 w 5711"/>
              <a:gd name="T5" fmla="*/ 2147483647 h 3613"/>
              <a:gd name="T6" fmla="*/ 2147483647 w 5711"/>
              <a:gd name="T7" fmla="*/ 2147483647 h 3613"/>
              <a:gd name="T8" fmla="*/ 2147483647 w 5711"/>
              <a:gd name="T9" fmla="*/ 2147483647 h 3613"/>
              <a:gd name="T10" fmla="*/ 2147483647 w 5711"/>
              <a:gd name="T11" fmla="*/ 2147483647 h 3613"/>
              <a:gd name="T12" fmla="*/ 2147483647 w 5711"/>
              <a:gd name="T13" fmla="*/ 2147483647 h 3613"/>
              <a:gd name="T14" fmla="*/ 2147483647 w 5711"/>
              <a:gd name="T15" fmla="*/ 2147483647 h 3613"/>
              <a:gd name="T16" fmla="*/ 2147483647 w 5711"/>
              <a:gd name="T17" fmla="*/ 2147483647 h 3613"/>
              <a:gd name="T18" fmla="*/ 2147483647 w 5711"/>
              <a:gd name="T19" fmla="*/ 2147483647 h 3613"/>
              <a:gd name="T20" fmla="*/ 2147483647 w 5711"/>
              <a:gd name="T21" fmla="*/ 2147483647 h 3613"/>
              <a:gd name="T22" fmla="*/ 2147483647 w 5711"/>
              <a:gd name="T23" fmla="*/ 2147483647 h 3613"/>
              <a:gd name="T24" fmla="*/ 2147483647 w 5711"/>
              <a:gd name="T25" fmla="*/ 2147483647 h 3613"/>
              <a:gd name="T26" fmla="*/ 2147483647 w 5711"/>
              <a:gd name="T27" fmla="*/ 2147483647 h 3613"/>
              <a:gd name="T28" fmla="*/ 2147483647 w 5711"/>
              <a:gd name="T29" fmla="*/ 2147483647 h 3613"/>
              <a:gd name="T30" fmla="*/ 2147483647 w 5711"/>
              <a:gd name="T31" fmla="*/ 2147483647 h 3613"/>
              <a:gd name="T32" fmla="*/ 2147483647 w 5711"/>
              <a:gd name="T33" fmla="*/ 2147483647 h 3613"/>
              <a:gd name="T34" fmla="*/ 2147483647 w 5711"/>
              <a:gd name="T35" fmla="*/ 2147483647 h 3613"/>
              <a:gd name="T36" fmla="*/ 2147483647 w 5711"/>
              <a:gd name="T37" fmla="*/ 2147483647 h 3613"/>
              <a:gd name="T38" fmla="*/ 2147483647 w 5711"/>
              <a:gd name="T39" fmla="*/ 2147483647 h 3613"/>
              <a:gd name="T40" fmla="*/ 2147483647 w 5711"/>
              <a:gd name="T41" fmla="*/ 2147483647 h 3613"/>
              <a:gd name="T42" fmla="*/ 2147483647 w 5711"/>
              <a:gd name="T43" fmla="*/ 2147483647 h 3613"/>
              <a:gd name="T44" fmla="*/ 2147483647 w 5711"/>
              <a:gd name="T45" fmla="*/ 2147483647 h 3613"/>
              <a:gd name="T46" fmla="*/ 2147483647 w 5711"/>
              <a:gd name="T47" fmla="*/ 2147483647 h 3613"/>
              <a:gd name="T48" fmla="*/ 2147483647 w 5711"/>
              <a:gd name="T49" fmla="*/ 2147483647 h 3613"/>
              <a:gd name="T50" fmla="*/ 2147483647 w 5711"/>
              <a:gd name="T51" fmla="*/ 2147483647 h 3613"/>
              <a:gd name="T52" fmla="*/ 2147483647 w 5711"/>
              <a:gd name="T53" fmla="*/ 2147483647 h 3613"/>
              <a:gd name="T54" fmla="*/ 2147483647 w 5711"/>
              <a:gd name="T55" fmla="*/ 2147483647 h 3613"/>
              <a:gd name="T56" fmla="*/ 2147483647 w 5711"/>
              <a:gd name="T57" fmla="*/ 2147483647 h 3613"/>
              <a:gd name="T58" fmla="*/ 2147483647 w 5711"/>
              <a:gd name="T59" fmla="*/ 2147483647 h 3613"/>
              <a:gd name="T60" fmla="*/ 2147483647 w 5711"/>
              <a:gd name="T61" fmla="*/ 2147483647 h 3613"/>
              <a:gd name="T62" fmla="*/ 2147483647 w 5711"/>
              <a:gd name="T63" fmla="*/ 0 h 3613"/>
              <a:gd name="T64" fmla="*/ 2147483647 w 5711"/>
              <a:gd name="T65" fmla="*/ 2147483647 h 3613"/>
              <a:gd name="T66" fmla="*/ 2147483647 w 5711"/>
              <a:gd name="T67" fmla="*/ 2147483647 h 3613"/>
              <a:gd name="T68" fmla="*/ 2147483647 w 5711"/>
              <a:gd name="T69" fmla="*/ 2147483647 h 3613"/>
              <a:gd name="T70" fmla="*/ 2147483647 w 5711"/>
              <a:gd name="T71" fmla="*/ 2147483647 h 3613"/>
              <a:gd name="T72" fmla="*/ 2147483647 w 5711"/>
              <a:gd name="T73" fmla="*/ 2147483647 h 3613"/>
              <a:gd name="T74" fmla="*/ 2147483647 w 5711"/>
              <a:gd name="T75" fmla="*/ 2147483647 h 3613"/>
              <a:gd name="T76" fmla="*/ 2147483647 w 5711"/>
              <a:gd name="T77" fmla="*/ 2147483647 h 3613"/>
              <a:gd name="T78" fmla="*/ 2147483647 w 5711"/>
              <a:gd name="T79" fmla="*/ 2147483647 h 3613"/>
              <a:gd name="T80" fmla="*/ 2147483647 w 5711"/>
              <a:gd name="T81" fmla="*/ 2147483647 h 3613"/>
              <a:gd name="T82" fmla="*/ 2147483647 w 5711"/>
              <a:gd name="T83" fmla="*/ 2147483647 h 3613"/>
              <a:gd name="T84" fmla="*/ 2147483647 w 5711"/>
              <a:gd name="T85" fmla="*/ 2147483647 h 3613"/>
              <a:gd name="T86" fmla="*/ 2147483647 w 5711"/>
              <a:gd name="T87" fmla="*/ 2147483647 h 3613"/>
              <a:gd name="T88" fmla="*/ 2147483647 w 5711"/>
              <a:gd name="T89" fmla="*/ 2147483647 h 3613"/>
              <a:gd name="T90" fmla="*/ 2147483647 w 5711"/>
              <a:gd name="T91" fmla="*/ 2147483647 h 3613"/>
              <a:gd name="T92" fmla="*/ 2147483647 w 5711"/>
              <a:gd name="T93" fmla="*/ 2147483647 h 3613"/>
              <a:gd name="T94" fmla="*/ 2147483647 w 5711"/>
              <a:gd name="T95" fmla="*/ 2147483647 h 3613"/>
              <a:gd name="T96" fmla="*/ 2147483647 w 5711"/>
              <a:gd name="T97" fmla="*/ 2147483647 h 3613"/>
              <a:gd name="T98" fmla="*/ 2147483647 w 5711"/>
              <a:gd name="T99" fmla="*/ 2147483647 h 3613"/>
              <a:gd name="T100" fmla="*/ 2147483647 w 5711"/>
              <a:gd name="T101" fmla="*/ 2147483647 h 3613"/>
              <a:gd name="T102" fmla="*/ 2147483647 w 5711"/>
              <a:gd name="T103" fmla="*/ 2147483647 h 3613"/>
              <a:gd name="T104" fmla="*/ 2147483647 w 5711"/>
              <a:gd name="T105" fmla="*/ 2147483647 h 3613"/>
              <a:gd name="T106" fmla="*/ 2147483647 w 5711"/>
              <a:gd name="T107" fmla="*/ 2147483647 h 3613"/>
              <a:gd name="T108" fmla="*/ 2147483647 w 5711"/>
              <a:gd name="T109" fmla="*/ 2147483647 h 3613"/>
              <a:gd name="T110" fmla="*/ 2147483647 w 5711"/>
              <a:gd name="T111" fmla="*/ 2147483647 h 3613"/>
              <a:gd name="T112" fmla="*/ 2147483647 w 5711"/>
              <a:gd name="T113" fmla="*/ 2147483647 h 3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711" h="3613">
                <a:moveTo>
                  <a:pt x="840" y="2680"/>
                </a:moveTo>
                <a:lnTo>
                  <a:pt x="875" y="2760"/>
                </a:lnTo>
                <a:lnTo>
                  <a:pt x="912" y="2837"/>
                </a:lnTo>
                <a:lnTo>
                  <a:pt x="952" y="2911"/>
                </a:lnTo>
                <a:lnTo>
                  <a:pt x="994" y="2981"/>
                </a:lnTo>
                <a:lnTo>
                  <a:pt x="1039" y="3049"/>
                </a:lnTo>
                <a:lnTo>
                  <a:pt x="1085" y="3111"/>
                </a:lnTo>
                <a:lnTo>
                  <a:pt x="1135" y="3172"/>
                </a:lnTo>
                <a:lnTo>
                  <a:pt x="1185" y="3227"/>
                </a:lnTo>
                <a:lnTo>
                  <a:pt x="1238" y="3280"/>
                </a:lnTo>
                <a:lnTo>
                  <a:pt x="1291" y="3329"/>
                </a:lnTo>
                <a:lnTo>
                  <a:pt x="1347" y="3373"/>
                </a:lnTo>
                <a:lnTo>
                  <a:pt x="1405" y="3415"/>
                </a:lnTo>
                <a:lnTo>
                  <a:pt x="1462" y="3453"/>
                </a:lnTo>
                <a:lnTo>
                  <a:pt x="1523" y="3487"/>
                </a:lnTo>
                <a:lnTo>
                  <a:pt x="1583" y="3517"/>
                </a:lnTo>
                <a:lnTo>
                  <a:pt x="1614" y="3530"/>
                </a:lnTo>
                <a:lnTo>
                  <a:pt x="1644" y="3542"/>
                </a:lnTo>
                <a:lnTo>
                  <a:pt x="1675" y="3554"/>
                </a:lnTo>
                <a:lnTo>
                  <a:pt x="1706" y="3564"/>
                </a:lnTo>
                <a:lnTo>
                  <a:pt x="1738" y="3575"/>
                </a:lnTo>
                <a:lnTo>
                  <a:pt x="1769" y="3582"/>
                </a:lnTo>
                <a:lnTo>
                  <a:pt x="1801" y="3589"/>
                </a:lnTo>
                <a:lnTo>
                  <a:pt x="1833" y="3597"/>
                </a:lnTo>
                <a:lnTo>
                  <a:pt x="1866" y="3601"/>
                </a:lnTo>
                <a:lnTo>
                  <a:pt x="1898" y="3606"/>
                </a:lnTo>
                <a:lnTo>
                  <a:pt x="1930" y="3609"/>
                </a:lnTo>
                <a:lnTo>
                  <a:pt x="1962" y="3612"/>
                </a:lnTo>
                <a:lnTo>
                  <a:pt x="1995" y="3613"/>
                </a:lnTo>
                <a:lnTo>
                  <a:pt x="2027" y="3613"/>
                </a:lnTo>
                <a:lnTo>
                  <a:pt x="2059" y="3612"/>
                </a:lnTo>
                <a:lnTo>
                  <a:pt x="2093" y="3610"/>
                </a:lnTo>
                <a:lnTo>
                  <a:pt x="2125" y="3607"/>
                </a:lnTo>
                <a:lnTo>
                  <a:pt x="2157" y="3603"/>
                </a:lnTo>
                <a:lnTo>
                  <a:pt x="2189" y="3598"/>
                </a:lnTo>
                <a:lnTo>
                  <a:pt x="2223" y="3592"/>
                </a:lnTo>
                <a:lnTo>
                  <a:pt x="2255" y="3585"/>
                </a:lnTo>
                <a:lnTo>
                  <a:pt x="2287" y="3576"/>
                </a:lnTo>
                <a:lnTo>
                  <a:pt x="2320" y="3566"/>
                </a:lnTo>
                <a:lnTo>
                  <a:pt x="2352" y="3555"/>
                </a:lnTo>
                <a:lnTo>
                  <a:pt x="2384" y="3543"/>
                </a:lnTo>
                <a:lnTo>
                  <a:pt x="2416" y="3532"/>
                </a:lnTo>
                <a:lnTo>
                  <a:pt x="2447" y="3517"/>
                </a:lnTo>
                <a:lnTo>
                  <a:pt x="2479" y="3502"/>
                </a:lnTo>
                <a:lnTo>
                  <a:pt x="2511" y="3486"/>
                </a:lnTo>
                <a:lnTo>
                  <a:pt x="2542" y="3468"/>
                </a:lnTo>
                <a:lnTo>
                  <a:pt x="2573" y="3450"/>
                </a:lnTo>
                <a:lnTo>
                  <a:pt x="2604" y="3429"/>
                </a:lnTo>
                <a:lnTo>
                  <a:pt x="2635" y="3409"/>
                </a:lnTo>
                <a:lnTo>
                  <a:pt x="2666" y="3387"/>
                </a:lnTo>
                <a:lnTo>
                  <a:pt x="2691" y="3367"/>
                </a:lnTo>
                <a:lnTo>
                  <a:pt x="2716" y="3348"/>
                </a:lnTo>
                <a:lnTo>
                  <a:pt x="2740" y="3327"/>
                </a:lnTo>
                <a:lnTo>
                  <a:pt x="2764" y="3307"/>
                </a:lnTo>
                <a:lnTo>
                  <a:pt x="2787" y="3286"/>
                </a:lnTo>
                <a:lnTo>
                  <a:pt x="2810" y="3264"/>
                </a:lnTo>
                <a:lnTo>
                  <a:pt x="2832" y="3240"/>
                </a:lnTo>
                <a:lnTo>
                  <a:pt x="2856" y="3216"/>
                </a:lnTo>
                <a:lnTo>
                  <a:pt x="2883" y="3244"/>
                </a:lnTo>
                <a:lnTo>
                  <a:pt x="2911" y="3273"/>
                </a:lnTo>
                <a:lnTo>
                  <a:pt x="2939" y="3299"/>
                </a:lnTo>
                <a:lnTo>
                  <a:pt x="2967" y="3324"/>
                </a:lnTo>
                <a:lnTo>
                  <a:pt x="2996" y="3350"/>
                </a:lnTo>
                <a:lnTo>
                  <a:pt x="3024" y="3372"/>
                </a:lnTo>
                <a:lnTo>
                  <a:pt x="3054" y="3394"/>
                </a:lnTo>
                <a:lnTo>
                  <a:pt x="3084" y="3415"/>
                </a:lnTo>
                <a:lnTo>
                  <a:pt x="3114" y="3435"/>
                </a:lnTo>
                <a:lnTo>
                  <a:pt x="3145" y="3455"/>
                </a:lnTo>
                <a:lnTo>
                  <a:pt x="3174" y="3472"/>
                </a:lnTo>
                <a:lnTo>
                  <a:pt x="3205" y="3489"/>
                </a:lnTo>
                <a:lnTo>
                  <a:pt x="3236" y="3505"/>
                </a:lnTo>
                <a:lnTo>
                  <a:pt x="3266" y="3518"/>
                </a:lnTo>
                <a:lnTo>
                  <a:pt x="3299" y="3533"/>
                </a:lnTo>
                <a:lnTo>
                  <a:pt x="3329" y="3545"/>
                </a:lnTo>
                <a:lnTo>
                  <a:pt x="3362" y="3557"/>
                </a:lnTo>
                <a:lnTo>
                  <a:pt x="3393" y="3567"/>
                </a:lnTo>
                <a:lnTo>
                  <a:pt x="3425" y="3576"/>
                </a:lnTo>
                <a:lnTo>
                  <a:pt x="3457" y="3585"/>
                </a:lnTo>
                <a:lnTo>
                  <a:pt x="3489" y="3591"/>
                </a:lnTo>
                <a:lnTo>
                  <a:pt x="3521" y="3598"/>
                </a:lnTo>
                <a:lnTo>
                  <a:pt x="3554" y="3603"/>
                </a:lnTo>
                <a:lnTo>
                  <a:pt x="3586" y="3607"/>
                </a:lnTo>
                <a:lnTo>
                  <a:pt x="3618" y="3610"/>
                </a:lnTo>
                <a:lnTo>
                  <a:pt x="3650" y="3612"/>
                </a:lnTo>
                <a:lnTo>
                  <a:pt x="3682" y="3613"/>
                </a:lnTo>
                <a:lnTo>
                  <a:pt x="3715" y="3613"/>
                </a:lnTo>
                <a:lnTo>
                  <a:pt x="3747" y="3612"/>
                </a:lnTo>
                <a:lnTo>
                  <a:pt x="3779" y="3609"/>
                </a:lnTo>
                <a:lnTo>
                  <a:pt x="3811" y="3606"/>
                </a:lnTo>
                <a:lnTo>
                  <a:pt x="3844" y="3601"/>
                </a:lnTo>
                <a:lnTo>
                  <a:pt x="3874" y="3597"/>
                </a:lnTo>
                <a:lnTo>
                  <a:pt x="3907" y="3591"/>
                </a:lnTo>
                <a:lnTo>
                  <a:pt x="3939" y="3583"/>
                </a:lnTo>
                <a:lnTo>
                  <a:pt x="3971" y="3575"/>
                </a:lnTo>
                <a:lnTo>
                  <a:pt x="4002" y="3566"/>
                </a:lnTo>
                <a:lnTo>
                  <a:pt x="4033" y="3555"/>
                </a:lnTo>
                <a:lnTo>
                  <a:pt x="4065" y="3543"/>
                </a:lnTo>
                <a:lnTo>
                  <a:pt x="4096" y="3532"/>
                </a:lnTo>
                <a:lnTo>
                  <a:pt x="4127" y="3517"/>
                </a:lnTo>
                <a:lnTo>
                  <a:pt x="4157" y="3503"/>
                </a:lnTo>
                <a:lnTo>
                  <a:pt x="4187" y="3487"/>
                </a:lnTo>
                <a:lnTo>
                  <a:pt x="4218" y="3471"/>
                </a:lnTo>
                <a:lnTo>
                  <a:pt x="4247" y="3453"/>
                </a:lnTo>
                <a:lnTo>
                  <a:pt x="4276" y="3435"/>
                </a:lnTo>
                <a:lnTo>
                  <a:pt x="4306" y="3416"/>
                </a:lnTo>
                <a:lnTo>
                  <a:pt x="4335" y="3395"/>
                </a:lnTo>
                <a:lnTo>
                  <a:pt x="4363" y="3375"/>
                </a:lnTo>
                <a:lnTo>
                  <a:pt x="4391" y="3351"/>
                </a:lnTo>
                <a:lnTo>
                  <a:pt x="4419" y="3329"/>
                </a:lnTo>
                <a:lnTo>
                  <a:pt x="4447" y="3304"/>
                </a:lnTo>
                <a:lnTo>
                  <a:pt x="4502" y="3252"/>
                </a:lnTo>
                <a:lnTo>
                  <a:pt x="4554" y="3197"/>
                </a:lnTo>
                <a:lnTo>
                  <a:pt x="4604" y="3138"/>
                </a:lnTo>
                <a:lnTo>
                  <a:pt x="4653" y="3074"/>
                </a:lnTo>
                <a:lnTo>
                  <a:pt x="4699" y="3006"/>
                </a:lnTo>
                <a:lnTo>
                  <a:pt x="4744" y="2935"/>
                </a:lnTo>
                <a:lnTo>
                  <a:pt x="4762" y="2905"/>
                </a:lnTo>
                <a:lnTo>
                  <a:pt x="4779" y="2874"/>
                </a:lnTo>
                <a:lnTo>
                  <a:pt x="4796" y="2843"/>
                </a:lnTo>
                <a:lnTo>
                  <a:pt x="4811" y="2812"/>
                </a:lnTo>
                <a:lnTo>
                  <a:pt x="4827" y="2780"/>
                </a:lnTo>
                <a:lnTo>
                  <a:pt x="4842" y="2747"/>
                </a:lnTo>
                <a:lnTo>
                  <a:pt x="4856" y="2715"/>
                </a:lnTo>
                <a:lnTo>
                  <a:pt x="4872" y="2680"/>
                </a:lnTo>
                <a:lnTo>
                  <a:pt x="4889" y="2686"/>
                </a:lnTo>
                <a:lnTo>
                  <a:pt x="4905" y="2691"/>
                </a:lnTo>
                <a:lnTo>
                  <a:pt x="4922" y="2695"/>
                </a:lnTo>
                <a:lnTo>
                  <a:pt x="4939" y="2700"/>
                </a:lnTo>
                <a:lnTo>
                  <a:pt x="4956" y="2703"/>
                </a:lnTo>
                <a:lnTo>
                  <a:pt x="4973" y="2706"/>
                </a:lnTo>
                <a:lnTo>
                  <a:pt x="4989" y="2707"/>
                </a:lnTo>
                <a:lnTo>
                  <a:pt x="5006" y="2709"/>
                </a:lnTo>
                <a:lnTo>
                  <a:pt x="5022" y="2710"/>
                </a:lnTo>
                <a:lnTo>
                  <a:pt x="5038" y="2710"/>
                </a:lnTo>
                <a:lnTo>
                  <a:pt x="5055" y="2710"/>
                </a:lnTo>
                <a:lnTo>
                  <a:pt x="5072" y="2709"/>
                </a:lnTo>
                <a:lnTo>
                  <a:pt x="5089" y="2707"/>
                </a:lnTo>
                <a:lnTo>
                  <a:pt x="5104" y="2706"/>
                </a:lnTo>
                <a:lnTo>
                  <a:pt x="5121" y="2703"/>
                </a:lnTo>
                <a:lnTo>
                  <a:pt x="5138" y="2700"/>
                </a:lnTo>
                <a:lnTo>
                  <a:pt x="5153" y="2697"/>
                </a:lnTo>
                <a:lnTo>
                  <a:pt x="5170" y="2692"/>
                </a:lnTo>
                <a:lnTo>
                  <a:pt x="5185" y="2688"/>
                </a:lnTo>
                <a:lnTo>
                  <a:pt x="5201" y="2683"/>
                </a:lnTo>
                <a:lnTo>
                  <a:pt x="5218" y="2678"/>
                </a:lnTo>
                <a:lnTo>
                  <a:pt x="5233" y="2672"/>
                </a:lnTo>
                <a:lnTo>
                  <a:pt x="5249" y="2664"/>
                </a:lnTo>
                <a:lnTo>
                  <a:pt x="5264" y="2658"/>
                </a:lnTo>
                <a:lnTo>
                  <a:pt x="5278" y="2651"/>
                </a:lnTo>
                <a:lnTo>
                  <a:pt x="5293" y="2642"/>
                </a:lnTo>
                <a:lnTo>
                  <a:pt x="5309" y="2635"/>
                </a:lnTo>
                <a:lnTo>
                  <a:pt x="5323" y="2624"/>
                </a:lnTo>
                <a:lnTo>
                  <a:pt x="5338" y="2615"/>
                </a:lnTo>
                <a:lnTo>
                  <a:pt x="5352" y="2605"/>
                </a:lnTo>
                <a:lnTo>
                  <a:pt x="5366" y="2595"/>
                </a:lnTo>
                <a:lnTo>
                  <a:pt x="5380" y="2584"/>
                </a:lnTo>
                <a:lnTo>
                  <a:pt x="5394" y="2574"/>
                </a:lnTo>
                <a:lnTo>
                  <a:pt x="5407" y="2562"/>
                </a:lnTo>
                <a:lnTo>
                  <a:pt x="5421" y="2550"/>
                </a:lnTo>
                <a:lnTo>
                  <a:pt x="5433" y="2537"/>
                </a:lnTo>
                <a:lnTo>
                  <a:pt x="5447" y="2524"/>
                </a:lnTo>
                <a:lnTo>
                  <a:pt x="5460" y="2510"/>
                </a:lnTo>
                <a:lnTo>
                  <a:pt x="5473" y="2497"/>
                </a:lnTo>
                <a:lnTo>
                  <a:pt x="5484" y="2482"/>
                </a:lnTo>
                <a:lnTo>
                  <a:pt x="5496" y="2469"/>
                </a:lnTo>
                <a:lnTo>
                  <a:pt x="5508" y="2453"/>
                </a:lnTo>
                <a:lnTo>
                  <a:pt x="5520" y="2438"/>
                </a:lnTo>
                <a:lnTo>
                  <a:pt x="5531" y="2421"/>
                </a:lnTo>
                <a:lnTo>
                  <a:pt x="5541" y="2405"/>
                </a:lnTo>
                <a:lnTo>
                  <a:pt x="5552" y="2389"/>
                </a:lnTo>
                <a:lnTo>
                  <a:pt x="5562" y="2373"/>
                </a:lnTo>
                <a:lnTo>
                  <a:pt x="5573" y="2355"/>
                </a:lnTo>
                <a:lnTo>
                  <a:pt x="5592" y="2319"/>
                </a:lnTo>
                <a:lnTo>
                  <a:pt x="5610" y="2282"/>
                </a:lnTo>
                <a:lnTo>
                  <a:pt x="5627" y="2244"/>
                </a:lnTo>
                <a:lnTo>
                  <a:pt x="5642" y="2204"/>
                </a:lnTo>
                <a:lnTo>
                  <a:pt x="5649" y="2183"/>
                </a:lnTo>
                <a:lnTo>
                  <a:pt x="5656" y="2162"/>
                </a:lnTo>
                <a:lnTo>
                  <a:pt x="5663" y="2142"/>
                </a:lnTo>
                <a:lnTo>
                  <a:pt x="5669" y="2121"/>
                </a:lnTo>
                <a:lnTo>
                  <a:pt x="5674" y="2099"/>
                </a:lnTo>
                <a:lnTo>
                  <a:pt x="5680" y="2077"/>
                </a:lnTo>
                <a:lnTo>
                  <a:pt x="5684" y="2054"/>
                </a:lnTo>
                <a:lnTo>
                  <a:pt x="5690" y="2032"/>
                </a:lnTo>
                <a:lnTo>
                  <a:pt x="5694" y="2004"/>
                </a:lnTo>
                <a:lnTo>
                  <a:pt x="5698" y="1977"/>
                </a:lnTo>
                <a:lnTo>
                  <a:pt x="5702" y="1949"/>
                </a:lnTo>
                <a:lnTo>
                  <a:pt x="5705" y="1920"/>
                </a:lnTo>
                <a:lnTo>
                  <a:pt x="5708" y="1892"/>
                </a:lnTo>
                <a:lnTo>
                  <a:pt x="5709" y="1863"/>
                </a:lnTo>
                <a:lnTo>
                  <a:pt x="5711" y="1835"/>
                </a:lnTo>
                <a:lnTo>
                  <a:pt x="5711" y="1807"/>
                </a:lnTo>
                <a:lnTo>
                  <a:pt x="5711" y="1783"/>
                </a:lnTo>
                <a:lnTo>
                  <a:pt x="5709" y="1760"/>
                </a:lnTo>
                <a:lnTo>
                  <a:pt x="5709" y="1738"/>
                </a:lnTo>
                <a:lnTo>
                  <a:pt x="5708" y="1714"/>
                </a:lnTo>
                <a:lnTo>
                  <a:pt x="5705" y="1692"/>
                </a:lnTo>
                <a:lnTo>
                  <a:pt x="5702" y="1669"/>
                </a:lnTo>
                <a:lnTo>
                  <a:pt x="5701" y="1647"/>
                </a:lnTo>
                <a:lnTo>
                  <a:pt x="5697" y="1625"/>
                </a:lnTo>
                <a:lnTo>
                  <a:pt x="5694" y="1603"/>
                </a:lnTo>
                <a:lnTo>
                  <a:pt x="5690" y="1581"/>
                </a:lnTo>
                <a:lnTo>
                  <a:pt x="5686" y="1560"/>
                </a:lnTo>
                <a:lnTo>
                  <a:pt x="5680" y="1538"/>
                </a:lnTo>
                <a:lnTo>
                  <a:pt x="5676" y="1517"/>
                </a:lnTo>
                <a:lnTo>
                  <a:pt x="5670" y="1496"/>
                </a:lnTo>
                <a:lnTo>
                  <a:pt x="5665" y="1476"/>
                </a:lnTo>
                <a:lnTo>
                  <a:pt x="5658" y="1455"/>
                </a:lnTo>
                <a:lnTo>
                  <a:pt x="5652" y="1436"/>
                </a:lnTo>
                <a:lnTo>
                  <a:pt x="5645" y="1415"/>
                </a:lnTo>
                <a:lnTo>
                  <a:pt x="5630" y="1376"/>
                </a:lnTo>
                <a:lnTo>
                  <a:pt x="5614" y="1338"/>
                </a:lnTo>
                <a:lnTo>
                  <a:pt x="5596" y="1302"/>
                </a:lnTo>
                <a:lnTo>
                  <a:pt x="5578" y="1267"/>
                </a:lnTo>
                <a:lnTo>
                  <a:pt x="5557" y="1233"/>
                </a:lnTo>
                <a:lnTo>
                  <a:pt x="5536" y="1199"/>
                </a:lnTo>
                <a:lnTo>
                  <a:pt x="5515" y="1168"/>
                </a:lnTo>
                <a:lnTo>
                  <a:pt x="5502" y="1153"/>
                </a:lnTo>
                <a:lnTo>
                  <a:pt x="5491" y="1138"/>
                </a:lnTo>
                <a:lnTo>
                  <a:pt x="5478" y="1123"/>
                </a:lnTo>
                <a:lnTo>
                  <a:pt x="5466" y="1110"/>
                </a:lnTo>
                <a:lnTo>
                  <a:pt x="5453" y="1097"/>
                </a:lnTo>
                <a:lnTo>
                  <a:pt x="5440" y="1083"/>
                </a:lnTo>
                <a:lnTo>
                  <a:pt x="5428" y="1070"/>
                </a:lnTo>
                <a:lnTo>
                  <a:pt x="5415" y="1058"/>
                </a:lnTo>
                <a:lnTo>
                  <a:pt x="5401" y="1046"/>
                </a:lnTo>
                <a:lnTo>
                  <a:pt x="5387" y="1034"/>
                </a:lnTo>
                <a:lnTo>
                  <a:pt x="5373" y="1023"/>
                </a:lnTo>
                <a:lnTo>
                  <a:pt x="5359" y="1012"/>
                </a:lnTo>
                <a:lnTo>
                  <a:pt x="5345" y="1002"/>
                </a:lnTo>
                <a:lnTo>
                  <a:pt x="5330" y="993"/>
                </a:lnTo>
                <a:lnTo>
                  <a:pt x="5316" y="983"/>
                </a:lnTo>
                <a:lnTo>
                  <a:pt x="5300" y="974"/>
                </a:lnTo>
                <a:lnTo>
                  <a:pt x="5285" y="966"/>
                </a:lnTo>
                <a:lnTo>
                  <a:pt x="5270" y="957"/>
                </a:lnTo>
                <a:lnTo>
                  <a:pt x="5254" y="952"/>
                </a:lnTo>
                <a:lnTo>
                  <a:pt x="5239" y="944"/>
                </a:lnTo>
                <a:lnTo>
                  <a:pt x="5223" y="938"/>
                </a:lnTo>
                <a:lnTo>
                  <a:pt x="5206" y="932"/>
                </a:lnTo>
                <a:lnTo>
                  <a:pt x="5191" y="926"/>
                </a:lnTo>
                <a:lnTo>
                  <a:pt x="5174" y="922"/>
                </a:lnTo>
                <a:lnTo>
                  <a:pt x="5157" y="918"/>
                </a:lnTo>
                <a:lnTo>
                  <a:pt x="5141" y="913"/>
                </a:lnTo>
                <a:lnTo>
                  <a:pt x="5124" y="910"/>
                </a:lnTo>
                <a:lnTo>
                  <a:pt x="5107" y="909"/>
                </a:lnTo>
                <a:lnTo>
                  <a:pt x="5090" y="906"/>
                </a:lnTo>
                <a:lnTo>
                  <a:pt x="5073" y="904"/>
                </a:lnTo>
                <a:lnTo>
                  <a:pt x="5057" y="904"/>
                </a:lnTo>
                <a:lnTo>
                  <a:pt x="5038" y="903"/>
                </a:lnTo>
                <a:lnTo>
                  <a:pt x="5017" y="904"/>
                </a:lnTo>
                <a:lnTo>
                  <a:pt x="4996" y="906"/>
                </a:lnTo>
                <a:lnTo>
                  <a:pt x="4975" y="907"/>
                </a:lnTo>
                <a:lnTo>
                  <a:pt x="4954" y="910"/>
                </a:lnTo>
                <a:lnTo>
                  <a:pt x="4933" y="915"/>
                </a:lnTo>
                <a:lnTo>
                  <a:pt x="4912" y="919"/>
                </a:lnTo>
                <a:lnTo>
                  <a:pt x="4891" y="925"/>
                </a:lnTo>
                <a:lnTo>
                  <a:pt x="4872" y="932"/>
                </a:lnTo>
                <a:lnTo>
                  <a:pt x="4837" y="852"/>
                </a:lnTo>
                <a:lnTo>
                  <a:pt x="4799" y="775"/>
                </a:lnTo>
                <a:lnTo>
                  <a:pt x="4758" y="701"/>
                </a:lnTo>
                <a:lnTo>
                  <a:pt x="4716" y="632"/>
                </a:lnTo>
                <a:lnTo>
                  <a:pt x="4671" y="565"/>
                </a:lnTo>
                <a:lnTo>
                  <a:pt x="4625" y="502"/>
                </a:lnTo>
                <a:lnTo>
                  <a:pt x="4576" y="442"/>
                </a:lnTo>
                <a:lnTo>
                  <a:pt x="4526" y="386"/>
                </a:lnTo>
                <a:lnTo>
                  <a:pt x="4472" y="333"/>
                </a:lnTo>
                <a:lnTo>
                  <a:pt x="4419" y="284"/>
                </a:lnTo>
                <a:lnTo>
                  <a:pt x="4363" y="240"/>
                </a:lnTo>
                <a:lnTo>
                  <a:pt x="4306" y="198"/>
                </a:lnTo>
                <a:lnTo>
                  <a:pt x="4248" y="161"/>
                </a:lnTo>
                <a:lnTo>
                  <a:pt x="4188" y="127"/>
                </a:lnTo>
                <a:lnTo>
                  <a:pt x="4128" y="97"/>
                </a:lnTo>
                <a:lnTo>
                  <a:pt x="4097" y="83"/>
                </a:lnTo>
                <a:lnTo>
                  <a:pt x="4066" y="71"/>
                </a:lnTo>
                <a:lnTo>
                  <a:pt x="4035" y="59"/>
                </a:lnTo>
                <a:lnTo>
                  <a:pt x="4005" y="49"/>
                </a:lnTo>
                <a:lnTo>
                  <a:pt x="3972" y="40"/>
                </a:lnTo>
                <a:lnTo>
                  <a:pt x="3942" y="31"/>
                </a:lnTo>
                <a:lnTo>
                  <a:pt x="3909" y="23"/>
                </a:lnTo>
                <a:lnTo>
                  <a:pt x="3877" y="18"/>
                </a:lnTo>
                <a:lnTo>
                  <a:pt x="3845" y="12"/>
                </a:lnTo>
                <a:lnTo>
                  <a:pt x="3813" y="7"/>
                </a:lnTo>
                <a:lnTo>
                  <a:pt x="3781" y="4"/>
                </a:lnTo>
                <a:lnTo>
                  <a:pt x="3748" y="1"/>
                </a:lnTo>
                <a:lnTo>
                  <a:pt x="3716" y="0"/>
                </a:lnTo>
                <a:lnTo>
                  <a:pt x="3684" y="0"/>
                </a:lnTo>
                <a:lnTo>
                  <a:pt x="3652" y="1"/>
                </a:lnTo>
                <a:lnTo>
                  <a:pt x="3618" y="3"/>
                </a:lnTo>
                <a:lnTo>
                  <a:pt x="3586" y="6"/>
                </a:lnTo>
                <a:lnTo>
                  <a:pt x="3554" y="10"/>
                </a:lnTo>
                <a:lnTo>
                  <a:pt x="3521" y="15"/>
                </a:lnTo>
                <a:lnTo>
                  <a:pt x="3489" y="22"/>
                </a:lnTo>
                <a:lnTo>
                  <a:pt x="3456" y="29"/>
                </a:lnTo>
                <a:lnTo>
                  <a:pt x="3423" y="37"/>
                </a:lnTo>
                <a:lnTo>
                  <a:pt x="3391" y="47"/>
                </a:lnTo>
                <a:lnTo>
                  <a:pt x="3359" y="58"/>
                </a:lnTo>
                <a:lnTo>
                  <a:pt x="3327" y="69"/>
                </a:lnTo>
                <a:lnTo>
                  <a:pt x="3294" y="83"/>
                </a:lnTo>
                <a:lnTo>
                  <a:pt x="3264" y="96"/>
                </a:lnTo>
                <a:lnTo>
                  <a:pt x="3231" y="111"/>
                </a:lnTo>
                <a:lnTo>
                  <a:pt x="3199" y="127"/>
                </a:lnTo>
                <a:lnTo>
                  <a:pt x="3168" y="145"/>
                </a:lnTo>
                <a:lnTo>
                  <a:pt x="3138" y="164"/>
                </a:lnTo>
                <a:lnTo>
                  <a:pt x="3107" y="183"/>
                </a:lnTo>
                <a:lnTo>
                  <a:pt x="3076" y="204"/>
                </a:lnTo>
                <a:lnTo>
                  <a:pt x="3045" y="226"/>
                </a:lnTo>
                <a:lnTo>
                  <a:pt x="3020" y="246"/>
                </a:lnTo>
                <a:lnTo>
                  <a:pt x="2995" y="265"/>
                </a:lnTo>
                <a:lnTo>
                  <a:pt x="2971" y="285"/>
                </a:lnTo>
                <a:lnTo>
                  <a:pt x="2947" y="306"/>
                </a:lnTo>
                <a:lnTo>
                  <a:pt x="2923" y="328"/>
                </a:lnTo>
                <a:lnTo>
                  <a:pt x="2901" y="351"/>
                </a:lnTo>
                <a:lnTo>
                  <a:pt x="2878" y="373"/>
                </a:lnTo>
                <a:lnTo>
                  <a:pt x="2856" y="396"/>
                </a:lnTo>
                <a:lnTo>
                  <a:pt x="2828" y="368"/>
                </a:lnTo>
                <a:lnTo>
                  <a:pt x="2800" y="340"/>
                </a:lnTo>
                <a:lnTo>
                  <a:pt x="2772" y="314"/>
                </a:lnTo>
                <a:lnTo>
                  <a:pt x="2744" y="288"/>
                </a:lnTo>
                <a:lnTo>
                  <a:pt x="2715" y="265"/>
                </a:lnTo>
                <a:lnTo>
                  <a:pt x="2687" y="241"/>
                </a:lnTo>
                <a:lnTo>
                  <a:pt x="2657" y="219"/>
                </a:lnTo>
                <a:lnTo>
                  <a:pt x="2626" y="198"/>
                </a:lnTo>
                <a:lnTo>
                  <a:pt x="2597" y="177"/>
                </a:lnTo>
                <a:lnTo>
                  <a:pt x="2567" y="160"/>
                </a:lnTo>
                <a:lnTo>
                  <a:pt x="2537" y="142"/>
                </a:lnTo>
                <a:lnTo>
                  <a:pt x="2506" y="124"/>
                </a:lnTo>
                <a:lnTo>
                  <a:pt x="2475" y="109"/>
                </a:lnTo>
                <a:lnTo>
                  <a:pt x="2444" y="95"/>
                </a:lnTo>
                <a:lnTo>
                  <a:pt x="2412" y="81"/>
                </a:lnTo>
                <a:lnTo>
                  <a:pt x="2381" y="68"/>
                </a:lnTo>
                <a:lnTo>
                  <a:pt x="2349" y="58"/>
                </a:lnTo>
                <a:lnTo>
                  <a:pt x="2318" y="47"/>
                </a:lnTo>
                <a:lnTo>
                  <a:pt x="2286" y="37"/>
                </a:lnTo>
                <a:lnTo>
                  <a:pt x="2254" y="29"/>
                </a:lnTo>
                <a:lnTo>
                  <a:pt x="2221" y="22"/>
                </a:lnTo>
                <a:lnTo>
                  <a:pt x="2189" y="16"/>
                </a:lnTo>
                <a:lnTo>
                  <a:pt x="2157" y="10"/>
                </a:lnTo>
                <a:lnTo>
                  <a:pt x="2125" y="6"/>
                </a:lnTo>
                <a:lnTo>
                  <a:pt x="2093" y="3"/>
                </a:lnTo>
                <a:lnTo>
                  <a:pt x="2060" y="1"/>
                </a:lnTo>
                <a:lnTo>
                  <a:pt x="2028" y="1"/>
                </a:lnTo>
                <a:lnTo>
                  <a:pt x="1996" y="1"/>
                </a:lnTo>
                <a:lnTo>
                  <a:pt x="1964" y="1"/>
                </a:lnTo>
                <a:lnTo>
                  <a:pt x="1932" y="4"/>
                </a:lnTo>
                <a:lnTo>
                  <a:pt x="1899" y="7"/>
                </a:lnTo>
                <a:lnTo>
                  <a:pt x="1867" y="12"/>
                </a:lnTo>
                <a:lnTo>
                  <a:pt x="1836" y="16"/>
                </a:lnTo>
                <a:lnTo>
                  <a:pt x="1804" y="23"/>
                </a:lnTo>
                <a:lnTo>
                  <a:pt x="1772" y="31"/>
                </a:lnTo>
                <a:lnTo>
                  <a:pt x="1741" y="38"/>
                </a:lnTo>
                <a:lnTo>
                  <a:pt x="1709" y="49"/>
                </a:lnTo>
                <a:lnTo>
                  <a:pt x="1678" y="59"/>
                </a:lnTo>
                <a:lnTo>
                  <a:pt x="1646" y="69"/>
                </a:lnTo>
                <a:lnTo>
                  <a:pt x="1615" y="83"/>
                </a:lnTo>
                <a:lnTo>
                  <a:pt x="1584" y="96"/>
                </a:lnTo>
                <a:lnTo>
                  <a:pt x="1553" y="111"/>
                </a:lnTo>
                <a:lnTo>
                  <a:pt x="1524" y="126"/>
                </a:lnTo>
                <a:lnTo>
                  <a:pt x="1493" y="142"/>
                </a:lnTo>
                <a:lnTo>
                  <a:pt x="1464" y="160"/>
                </a:lnTo>
                <a:lnTo>
                  <a:pt x="1434" y="177"/>
                </a:lnTo>
                <a:lnTo>
                  <a:pt x="1405" y="197"/>
                </a:lnTo>
                <a:lnTo>
                  <a:pt x="1375" y="217"/>
                </a:lnTo>
                <a:lnTo>
                  <a:pt x="1347" y="240"/>
                </a:lnTo>
                <a:lnTo>
                  <a:pt x="1319" y="262"/>
                </a:lnTo>
                <a:lnTo>
                  <a:pt x="1291" y="285"/>
                </a:lnTo>
                <a:lnTo>
                  <a:pt x="1263" y="309"/>
                </a:lnTo>
                <a:lnTo>
                  <a:pt x="1209" y="361"/>
                </a:lnTo>
                <a:lnTo>
                  <a:pt x="1157" y="417"/>
                </a:lnTo>
                <a:lnTo>
                  <a:pt x="1106" y="476"/>
                </a:lnTo>
                <a:lnTo>
                  <a:pt x="1057" y="540"/>
                </a:lnTo>
                <a:lnTo>
                  <a:pt x="1011" y="607"/>
                </a:lnTo>
                <a:lnTo>
                  <a:pt x="966" y="678"/>
                </a:lnTo>
                <a:lnTo>
                  <a:pt x="950" y="707"/>
                </a:lnTo>
                <a:lnTo>
                  <a:pt x="931" y="738"/>
                </a:lnTo>
                <a:lnTo>
                  <a:pt x="915" y="770"/>
                </a:lnTo>
                <a:lnTo>
                  <a:pt x="899" y="802"/>
                </a:lnTo>
                <a:lnTo>
                  <a:pt x="884" y="833"/>
                </a:lnTo>
                <a:lnTo>
                  <a:pt x="868" y="866"/>
                </a:lnTo>
                <a:lnTo>
                  <a:pt x="854" y="898"/>
                </a:lnTo>
                <a:lnTo>
                  <a:pt x="840" y="932"/>
                </a:lnTo>
                <a:lnTo>
                  <a:pt x="822" y="926"/>
                </a:lnTo>
                <a:lnTo>
                  <a:pt x="805" y="922"/>
                </a:lnTo>
                <a:lnTo>
                  <a:pt x="789" y="918"/>
                </a:lnTo>
                <a:lnTo>
                  <a:pt x="772" y="913"/>
                </a:lnTo>
                <a:lnTo>
                  <a:pt x="755" y="910"/>
                </a:lnTo>
                <a:lnTo>
                  <a:pt x="738" y="909"/>
                </a:lnTo>
                <a:lnTo>
                  <a:pt x="721" y="906"/>
                </a:lnTo>
                <a:lnTo>
                  <a:pt x="704" y="904"/>
                </a:lnTo>
                <a:lnTo>
                  <a:pt x="689" y="904"/>
                </a:lnTo>
                <a:lnTo>
                  <a:pt x="672" y="903"/>
                </a:lnTo>
                <a:lnTo>
                  <a:pt x="655" y="904"/>
                </a:lnTo>
                <a:lnTo>
                  <a:pt x="639" y="904"/>
                </a:lnTo>
                <a:lnTo>
                  <a:pt x="622" y="906"/>
                </a:lnTo>
                <a:lnTo>
                  <a:pt x="606" y="907"/>
                </a:lnTo>
                <a:lnTo>
                  <a:pt x="590" y="910"/>
                </a:lnTo>
                <a:lnTo>
                  <a:pt x="573" y="913"/>
                </a:lnTo>
                <a:lnTo>
                  <a:pt x="557" y="916"/>
                </a:lnTo>
                <a:lnTo>
                  <a:pt x="541" y="920"/>
                </a:lnTo>
                <a:lnTo>
                  <a:pt x="525" y="925"/>
                </a:lnTo>
                <a:lnTo>
                  <a:pt x="510" y="931"/>
                </a:lnTo>
                <a:lnTo>
                  <a:pt x="493" y="935"/>
                </a:lnTo>
                <a:lnTo>
                  <a:pt x="478" y="941"/>
                </a:lnTo>
                <a:lnTo>
                  <a:pt x="462" y="949"/>
                </a:lnTo>
                <a:lnTo>
                  <a:pt x="447" y="956"/>
                </a:lnTo>
                <a:lnTo>
                  <a:pt x="433" y="963"/>
                </a:lnTo>
                <a:lnTo>
                  <a:pt x="417" y="971"/>
                </a:lnTo>
                <a:lnTo>
                  <a:pt x="402" y="980"/>
                </a:lnTo>
                <a:lnTo>
                  <a:pt x="388" y="989"/>
                </a:lnTo>
                <a:lnTo>
                  <a:pt x="373" y="997"/>
                </a:lnTo>
                <a:lnTo>
                  <a:pt x="358" y="1008"/>
                </a:lnTo>
                <a:lnTo>
                  <a:pt x="344" y="1018"/>
                </a:lnTo>
                <a:lnTo>
                  <a:pt x="330" y="1029"/>
                </a:lnTo>
                <a:lnTo>
                  <a:pt x="316" y="1040"/>
                </a:lnTo>
                <a:lnTo>
                  <a:pt x="304" y="1052"/>
                </a:lnTo>
                <a:lnTo>
                  <a:pt x="290" y="1064"/>
                </a:lnTo>
                <a:lnTo>
                  <a:pt x="277" y="1076"/>
                </a:lnTo>
                <a:lnTo>
                  <a:pt x="263" y="1089"/>
                </a:lnTo>
                <a:lnTo>
                  <a:pt x="251" y="1103"/>
                </a:lnTo>
                <a:lnTo>
                  <a:pt x="238" y="1116"/>
                </a:lnTo>
                <a:lnTo>
                  <a:pt x="227" y="1131"/>
                </a:lnTo>
                <a:lnTo>
                  <a:pt x="214" y="1145"/>
                </a:lnTo>
                <a:lnTo>
                  <a:pt x="203" y="1160"/>
                </a:lnTo>
                <a:lnTo>
                  <a:pt x="190" y="1175"/>
                </a:lnTo>
                <a:lnTo>
                  <a:pt x="179" y="1191"/>
                </a:lnTo>
                <a:lnTo>
                  <a:pt x="169" y="1208"/>
                </a:lnTo>
                <a:lnTo>
                  <a:pt x="158" y="1224"/>
                </a:lnTo>
                <a:lnTo>
                  <a:pt x="148" y="1242"/>
                </a:lnTo>
                <a:lnTo>
                  <a:pt x="137" y="1258"/>
                </a:lnTo>
                <a:lnTo>
                  <a:pt x="119" y="1294"/>
                </a:lnTo>
                <a:lnTo>
                  <a:pt x="101" y="1331"/>
                </a:lnTo>
                <a:lnTo>
                  <a:pt x="84" y="1369"/>
                </a:lnTo>
                <a:lnTo>
                  <a:pt x="69" y="1409"/>
                </a:lnTo>
                <a:lnTo>
                  <a:pt x="62" y="1430"/>
                </a:lnTo>
                <a:lnTo>
                  <a:pt x="55" y="1450"/>
                </a:lnTo>
                <a:lnTo>
                  <a:pt x="48" y="1471"/>
                </a:lnTo>
                <a:lnTo>
                  <a:pt x="42" y="1493"/>
                </a:lnTo>
                <a:lnTo>
                  <a:pt x="36" y="1514"/>
                </a:lnTo>
                <a:lnTo>
                  <a:pt x="31" y="1536"/>
                </a:lnTo>
                <a:lnTo>
                  <a:pt x="25" y="1558"/>
                </a:lnTo>
                <a:lnTo>
                  <a:pt x="21" y="1581"/>
                </a:lnTo>
                <a:lnTo>
                  <a:pt x="17" y="1609"/>
                </a:lnTo>
                <a:lnTo>
                  <a:pt x="13" y="1637"/>
                </a:lnTo>
                <a:lnTo>
                  <a:pt x="8" y="1665"/>
                </a:lnTo>
                <a:lnTo>
                  <a:pt x="6" y="1693"/>
                </a:lnTo>
                <a:lnTo>
                  <a:pt x="3" y="1721"/>
                </a:lnTo>
                <a:lnTo>
                  <a:pt x="1" y="1749"/>
                </a:lnTo>
                <a:lnTo>
                  <a:pt x="0" y="1778"/>
                </a:lnTo>
                <a:lnTo>
                  <a:pt x="0" y="1807"/>
                </a:lnTo>
                <a:lnTo>
                  <a:pt x="0" y="1831"/>
                </a:lnTo>
                <a:lnTo>
                  <a:pt x="1" y="1853"/>
                </a:lnTo>
                <a:lnTo>
                  <a:pt x="1" y="1877"/>
                </a:lnTo>
                <a:lnTo>
                  <a:pt x="3" y="1899"/>
                </a:lnTo>
                <a:lnTo>
                  <a:pt x="6" y="1921"/>
                </a:lnTo>
                <a:lnTo>
                  <a:pt x="8" y="1945"/>
                </a:lnTo>
                <a:lnTo>
                  <a:pt x="11" y="1967"/>
                </a:lnTo>
                <a:lnTo>
                  <a:pt x="14" y="1989"/>
                </a:lnTo>
                <a:lnTo>
                  <a:pt x="17" y="2010"/>
                </a:lnTo>
                <a:lnTo>
                  <a:pt x="21" y="2032"/>
                </a:lnTo>
                <a:lnTo>
                  <a:pt x="25" y="2054"/>
                </a:lnTo>
                <a:lnTo>
                  <a:pt x="31" y="2075"/>
                </a:lnTo>
                <a:lnTo>
                  <a:pt x="35" y="2096"/>
                </a:lnTo>
                <a:lnTo>
                  <a:pt x="41" y="2117"/>
                </a:lnTo>
                <a:lnTo>
                  <a:pt x="46" y="2137"/>
                </a:lnTo>
                <a:lnTo>
                  <a:pt x="53" y="2158"/>
                </a:lnTo>
                <a:lnTo>
                  <a:pt x="59" y="2179"/>
                </a:lnTo>
                <a:lnTo>
                  <a:pt x="66" y="2198"/>
                </a:lnTo>
                <a:lnTo>
                  <a:pt x="81" y="2236"/>
                </a:lnTo>
                <a:lnTo>
                  <a:pt x="97" y="2275"/>
                </a:lnTo>
                <a:lnTo>
                  <a:pt x="115" y="2312"/>
                </a:lnTo>
                <a:lnTo>
                  <a:pt x="133" y="2347"/>
                </a:lnTo>
                <a:lnTo>
                  <a:pt x="154" y="2381"/>
                </a:lnTo>
                <a:lnTo>
                  <a:pt x="175" y="2414"/>
                </a:lnTo>
                <a:lnTo>
                  <a:pt x="196" y="2445"/>
                </a:lnTo>
                <a:lnTo>
                  <a:pt x="209" y="2460"/>
                </a:lnTo>
                <a:lnTo>
                  <a:pt x="220" y="2475"/>
                </a:lnTo>
                <a:lnTo>
                  <a:pt x="232" y="2490"/>
                </a:lnTo>
                <a:lnTo>
                  <a:pt x="245" y="2503"/>
                </a:lnTo>
                <a:lnTo>
                  <a:pt x="258" y="2518"/>
                </a:lnTo>
                <a:lnTo>
                  <a:pt x="270" y="2531"/>
                </a:lnTo>
                <a:lnTo>
                  <a:pt x="283" y="2543"/>
                </a:lnTo>
                <a:lnTo>
                  <a:pt x="295" y="2556"/>
                </a:lnTo>
                <a:lnTo>
                  <a:pt x="309" y="2568"/>
                </a:lnTo>
                <a:lnTo>
                  <a:pt x="323" y="2578"/>
                </a:lnTo>
                <a:lnTo>
                  <a:pt x="337" y="2590"/>
                </a:lnTo>
                <a:lnTo>
                  <a:pt x="351" y="2601"/>
                </a:lnTo>
                <a:lnTo>
                  <a:pt x="366" y="2611"/>
                </a:lnTo>
                <a:lnTo>
                  <a:pt x="381" y="2621"/>
                </a:lnTo>
                <a:lnTo>
                  <a:pt x="395" y="2630"/>
                </a:lnTo>
                <a:lnTo>
                  <a:pt x="410" y="2639"/>
                </a:lnTo>
                <a:lnTo>
                  <a:pt x="426" y="2646"/>
                </a:lnTo>
                <a:lnTo>
                  <a:pt x="441" y="2655"/>
                </a:lnTo>
                <a:lnTo>
                  <a:pt x="457" y="2663"/>
                </a:lnTo>
                <a:lnTo>
                  <a:pt x="472" y="2669"/>
                </a:lnTo>
                <a:lnTo>
                  <a:pt x="487" y="2676"/>
                </a:lnTo>
                <a:lnTo>
                  <a:pt x="504" y="2682"/>
                </a:lnTo>
                <a:lnTo>
                  <a:pt x="520" y="2686"/>
                </a:lnTo>
                <a:lnTo>
                  <a:pt x="536" y="2691"/>
                </a:lnTo>
                <a:lnTo>
                  <a:pt x="553" y="2695"/>
                </a:lnTo>
                <a:lnTo>
                  <a:pt x="570" y="2700"/>
                </a:lnTo>
                <a:lnTo>
                  <a:pt x="587" y="2703"/>
                </a:lnTo>
                <a:lnTo>
                  <a:pt x="604" y="2706"/>
                </a:lnTo>
                <a:lnTo>
                  <a:pt x="620" y="2707"/>
                </a:lnTo>
                <a:lnTo>
                  <a:pt x="637" y="2709"/>
                </a:lnTo>
                <a:lnTo>
                  <a:pt x="654" y="2710"/>
                </a:lnTo>
                <a:lnTo>
                  <a:pt x="672" y="2710"/>
                </a:lnTo>
                <a:lnTo>
                  <a:pt x="693" y="2709"/>
                </a:lnTo>
                <a:lnTo>
                  <a:pt x="714" y="2709"/>
                </a:lnTo>
                <a:lnTo>
                  <a:pt x="735" y="2706"/>
                </a:lnTo>
                <a:lnTo>
                  <a:pt x="756" y="2703"/>
                </a:lnTo>
                <a:lnTo>
                  <a:pt x="777" y="2698"/>
                </a:lnTo>
                <a:lnTo>
                  <a:pt x="798" y="2694"/>
                </a:lnTo>
                <a:lnTo>
                  <a:pt x="819" y="2688"/>
                </a:lnTo>
                <a:lnTo>
                  <a:pt x="840" y="268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3483" name="Rectangle 11"/>
          <p:cNvSpPr>
            <a:spLocks noChangeArrowheads="1"/>
          </p:cNvSpPr>
          <p:nvPr/>
        </p:nvSpPr>
        <p:spPr bwMode="auto">
          <a:xfrm>
            <a:off x="149225" y="4876800"/>
            <a:ext cx="10810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zh-TW" sz="2100" i="1" dirty="0">
                <a:solidFill>
                  <a:srgbClr val="00CC00"/>
                </a:solidFill>
                <a:effectLst>
                  <a:outerShdw blurRad="38100" dist="38100" dir="2700000" algn="tl">
                    <a:srgbClr val="C0C0C0"/>
                  </a:outerShdw>
                </a:effectLst>
                <a:latin typeface="Arial" charset="0"/>
                <a:ea typeface="標楷體" pitchFamily="65" charset="-120"/>
              </a:rPr>
              <a:t>NHI VPN</a:t>
            </a:r>
            <a:endParaRPr lang="en-US" altLang="zh-TW" sz="3600" i="1" dirty="0">
              <a:solidFill>
                <a:srgbClr val="00CC00"/>
              </a:solidFill>
              <a:effectLst>
                <a:outerShdw blurRad="38100" dist="38100" dir="2700000" algn="tl">
                  <a:srgbClr val="C0C0C0"/>
                </a:outerShdw>
              </a:effectLst>
              <a:latin typeface="Arial" charset="0"/>
            </a:endParaRPr>
          </a:p>
        </p:txBody>
      </p:sp>
      <p:sp>
        <p:nvSpPr>
          <p:cNvPr id="5132" name="Freeform 12"/>
          <p:cNvSpPr>
            <a:spLocks/>
          </p:cNvSpPr>
          <p:nvPr/>
        </p:nvSpPr>
        <p:spPr bwMode="auto">
          <a:xfrm>
            <a:off x="5602288" y="3048000"/>
            <a:ext cx="744537" cy="785813"/>
          </a:xfrm>
          <a:custGeom>
            <a:avLst/>
            <a:gdLst>
              <a:gd name="T0" fmla="*/ 2147483647 w 1408"/>
              <a:gd name="T1" fmla="*/ 2147483647 h 1485"/>
              <a:gd name="T2" fmla="*/ 2147483647 w 1408"/>
              <a:gd name="T3" fmla="*/ 2147483647 h 1485"/>
              <a:gd name="T4" fmla="*/ 2147483647 w 1408"/>
              <a:gd name="T5" fmla="*/ 2147483647 h 1485"/>
              <a:gd name="T6" fmla="*/ 2147483647 w 1408"/>
              <a:gd name="T7" fmla="*/ 2147483647 h 1485"/>
              <a:gd name="T8" fmla="*/ 2147483647 w 1408"/>
              <a:gd name="T9" fmla="*/ 2147483647 h 1485"/>
              <a:gd name="T10" fmla="*/ 2147483647 w 1408"/>
              <a:gd name="T11" fmla="*/ 2147483647 h 1485"/>
              <a:gd name="T12" fmla="*/ 2147483647 w 1408"/>
              <a:gd name="T13" fmla="*/ 2147483647 h 1485"/>
              <a:gd name="T14" fmla="*/ 2147483647 w 1408"/>
              <a:gd name="T15" fmla="*/ 2147483647 h 1485"/>
              <a:gd name="T16" fmla="*/ 2147483647 w 1408"/>
              <a:gd name="T17" fmla="*/ 2147483647 h 1485"/>
              <a:gd name="T18" fmla="*/ 2147483647 w 1408"/>
              <a:gd name="T19" fmla="*/ 2147483647 h 1485"/>
              <a:gd name="T20" fmla="*/ 2147483647 w 1408"/>
              <a:gd name="T21" fmla="*/ 2147483647 h 1485"/>
              <a:gd name="T22" fmla="*/ 2147483647 w 1408"/>
              <a:gd name="T23" fmla="*/ 2147483647 h 1485"/>
              <a:gd name="T24" fmla="*/ 2147483647 w 1408"/>
              <a:gd name="T25" fmla="*/ 2147483647 h 1485"/>
              <a:gd name="T26" fmla="*/ 2147483647 w 1408"/>
              <a:gd name="T27" fmla="*/ 2147483647 h 1485"/>
              <a:gd name="T28" fmla="*/ 2147483647 w 1408"/>
              <a:gd name="T29" fmla="*/ 2147483647 h 1485"/>
              <a:gd name="T30" fmla="*/ 2147483647 w 1408"/>
              <a:gd name="T31" fmla="*/ 2147483647 h 1485"/>
              <a:gd name="T32" fmla="*/ 2147483647 w 1408"/>
              <a:gd name="T33" fmla="*/ 2147483647 h 1485"/>
              <a:gd name="T34" fmla="*/ 2147483647 w 1408"/>
              <a:gd name="T35" fmla="*/ 2147483647 h 1485"/>
              <a:gd name="T36" fmla="*/ 2147483647 w 1408"/>
              <a:gd name="T37" fmla="*/ 2147483647 h 1485"/>
              <a:gd name="T38" fmla="*/ 2147483647 w 1408"/>
              <a:gd name="T39" fmla="*/ 2147483647 h 1485"/>
              <a:gd name="T40" fmla="*/ 2147483647 w 1408"/>
              <a:gd name="T41" fmla="*/ 2147483647 h 1485"/>
              <a:gd name="T42" fmla="*/ 2147483647 w 1408"/>
              <a:gd name="T43" fmla="*/ 2147483647 h 1485"/>
              <a:gd name="T44" fmla="*/ 2147483647 w 1408"/>
              <a:gd name="T45" fmla="*/ 2147483647 h 1485"/>
              <a:gd name="T46" fmla="*/ 2147483647 w 1408"/>
              <a:gd name="T47" fmla="*/ 2147483647 h 1485"/>
              <a:gd name="T48" fmla="*/ 2147483647 w 1408"/>
              <a:gd name="T49" fmla="*/ 2147483647 h 1485"/>
              <a:gd name="T50" fmla="*/ 2147483647 w 1408"/>
              <a:gd name="T51" fmla="*/ 2147483647 h 1485"/>
              <a:gd name="T52" fmla="*/ 0 w 1408"/>
              <a:gd name="T53" fmla="*/ 2147483647 h 1485"/>
              <a:gd name="T54" fmla="*/ 2147483647 w 1408"/>
              <a:gd name="T55" fmla="*/ 2147483647 h 1485"/>
              <a:gd name="T56" fmla="*/ 2147483647 w 1408"/>
              <a:gd name="T57" fmla="*/ 2147483647 h 1485"/>
              <a:gd name="T58" fmla="*/ 2147483647 w 1408"/>
              <a:gd name="T59" fmla="*/ 2147483647 h 1485"/>
              <a:gd name="T60" fmla="*/ 2147483647 w 1408"/>
              <a:gd name="T61" fmla="*/ 2147483647 h 1485"/>
              <a:gd name="T62" fmla="*/ 2147483647 w 1408"/>
              <a:gd name="T63" fmla="*/ 2147483647 h 1485"/>
              <a:gd name="T64" fmla="*/ 2147483647 w 1408"/>
              <a:gd name="T65" fmla="*/ 2147483647 h 1485"/>
              <a:gd name="T66" fmla="*/ 2147483647 w 1408"/>
              <a:gd name="T67" fmla="*/ 2147483647 h 1485"/>
              <a:gd name="T68" fmla="*/ 2147483647 w 1408"/>
              <a:gd name="T69" fmla="*/ 2147483647 h 1485"/>
              <a:gd name="T70" fmla="*/ 2147483647 w 1408"/>
              <a:gd name="T71" fmla="*/ 2147483647 h 1485"/>
              <a:gd name="T72" fmla="*/ 2147483647 w 1408"/>
              <a:gd name="T73" fmla="*/ 2147483647 h 1485"/>
              <a:gd name="T74" fmla="*/ 2147483647 w 1408"/>
              <a:gd name="T75" fmla="*/ 2147483647 h 1485"/>
              <a:gd name="T76" fmla="*/ 2147483647 w 1408"/>
              <a:gd name="T77" fmla="*/ 2147483647 h 1485"/>
              <a:gd name="T78" fmla="*/ 2147483647 w 1408"/>
              <a:gd name="T79" fmla="*/ 2147483647 h 1485"/>
              <a:gd name="T80" fmla="*/ 2147483647 w 1408"/>
              <a:gd name="T81" fmla="*/ 2147483647 h 1485"/>
              <a:gd name="T82" fmla="*/ 2147483647 w 1408"/>
              <a:gd name="T83" fmla="*/ 2147483647 h 1485"/>
              <a:gd name="T84" fmla="*/ 2147483647 w 1408"/>
              <a:gd name="T85" fmla="*/ 2147483647 h 1485"/>
              <a:gd name="T86" fmla="*/ 2147483647 w 1408"/>
              <a:gd name="T87" fmla="*/ 2147483647 h 1485"/>
              <a:gd name="T88" fmla="*/ 2147483647 w 1408"/>
              <a:gd name="T89" fmla="*/ 2147483647 h 1485"/>
              <a:gd name="T90" fmla="*/ 2147483647 w 1408"/>
              <a:gd name="T91" fmla="*/ 2147483647 h 1485"/>
              <a:gd name="T92" fmla="*/ 2147483647 w 1408"/>
              <a:gd name="T93" fmla="*/ 2147483647 h 1485"/>
              <a:gd name="T94" fmla="*/ 2147483647 w 1408"/>
              <a:gd name="T95" fmla="*/ 2147483647 h 1485"/>
              <a:gd name="T96" fmla="*/ 2147483647 w 1408"/>
              <a:gd name="T97" fmla="*/ 2147483647 h 1485"/>
              <a:gd name="T98" fmla="*/ 2147483647 w 1408"/>
              <a:gd name="T99" fmla="*/ 2147483647 h 1485"/>
              <a:gd name="T100" fmla="*/ 2147483647 w 1408"/>
              <a:gd name="T101" fmla="*/ 2147483647 h 1485"/>
              <a:gd name="T102" fmla="*/ 2147483647 w 1408"/>
              <a:gd name="T103" fmla="*/ 2147483647 h 1485"/>
              <a:gd name="T104" fmla="*/ 2147483647 w 1408"/>
              <a:gd name="T105" fmla="*/ 2147483647 h 1485"/>
              <a:gd name="T106" fmla="*/ 2147483647 w 1408"/>
              <a:gd name="T107" fmla="*/ 2147483647 h 14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08" h="1485">
                <a:moveTo>
                  <a:pt x="1408" y="743"/>
                </a:moveTo>
                <a:lnTo>
                  <a:pt x="1408" y="724"/>
                </a:lnTo>
                <a:lnTo>
                  <a:pt x="1406" y="705"/>
                </a:lnTo>
                <a:lnTo>
                  <a:pt x="1406" y="686"/>
                </a:lnTo>
                <a:lnTo>
                  <a:pt x="1403" y="666"/>
                </a:lnTo>
                <a:lnTo>
                  <a:pt x="1402" y="649"/>
                </a:lnTo>
                <a:lnTo>
                  <a:pt x="1399" y="629"/>
                </a:lnTo>
                <a:lnTo>
                  <a:pt x="1396" y="612"/>
                </a:lnTo>
                <a:lnTo>
                  <a:pt x="1394" y="594"/>
                </a:lnTo>
                <a:lnTo>
                  <a:pt x="1389" y="575"/>
                </a:lnTo>
                <a:lnTo>
                  <a:pt x="1385" y="557"/>
                </a:lnTo>
                <a:lnTo>
                  <a:pt x="1381" y="539"/>
                </a:lnTo>
                <a:lnTo>
                  <a:pt x="1375" y="521"/>
                </a:lnTo>
                <a:lnTo>
                  <a:pt x="1371" y="505"/>
                </a:lnTo>
                <a:lnTo>
                  <a:pt x="1366" y="487"/>
                </a:lnTo>
                <a:lnTo>
                  <a:pt x="1359" y="471"/>
                </a:lnTo>
                <a:lnTo>
                  <a:pt x="1353" y="453"/>
                </a:lnTo>
                <a:lnTo>
                  <a:pt x="1346" y="437"/>
                </a:lnTo>
                <a:lnTo>
                  <a:pt x="1338" y="421"/>
                </a:lnTo>
                <a:lnTo>
                  <a:pt x="1331" y="404"/>
                </a:lnTo>
                <a:lnTo>
                  <a:pt x="1322" y="390"/>
                </a:lnTo>
                <a:lnTo>
                  <a:pt x="1314" y="373"/>
                </a:lnTo>
                <a:lnTo>
                  <a:pt x="1305" y="358"/>
                </a:lnTo>
                <a:lnTo>
                  <a:pt x="1287" y="327"/>
                </a:lnTo>
                <a:lnTo>
                  <a:pt x="1268" y="299"/>
                </a:lnTo>
                <a:lnTo>
                  <a:pt x="1247" y="271"/>
                </a:lnTo>
                <a:lnTo>
                  <a:pt x="1224" y="244"/>
                </a:lnTo>
                <a:lnTo>
                  <a:pt x="1202" y="218"/>
                </a:lnTo>
                <a:lnTo>
                  <a:pt x="1177" y="194"/>
                </a:lnTo>
                <a:lnTo>
                  <a:pt x="1151" y="170"/>
                </a:lnTo>
                <a:lnTo>
                  <a:pt x="1125" y="148"/>
                </a:lnTo>
                <a:lnTo>
                  <a:pt x="1097" y="128"/>
                </a:lnTo>
                <a:lnTo>
                  <a:pt x="1069" y="108"/>
                </a:lnTo>
                <a:lnTo>
                  <a:pt x="1039" y="91"/>
                </a:lnTo>
                <a:lnTo>
                  <a:pt x="1024" y="82"/>
                </a:lnTo>
                <a:lnTo>
                  <a:pt x="1008" y="74"/>
                </a:lnTo>
                <a:lnTo>
                  <a:pt x="993" y="67"/>
                </a:lnTo>
                <a:lnTo>
                  <a:pt x="978" y="59"/>
                </a:lnTo>
                <a:lnTo>
                  <a:pt x="962" y="52"/>
                </a:lnTo>
                <a:lnTo>
                  <a:pt x="945" y="46"/>
                </a:lnTo>
                <a:lnTo>
                  <a:pt x="930" y="40"/>
                </a:lnTo>
                <a:lnTo>
                  <a:pt x="913" y="34"/>
                </a:lnTo>
                <a:lnTo>
                  <a:pt x="896" y="28"/>
                </a:lnTo>
                <a:lnTo>
                  <a:pt x="880" y="24"/>
                </a:lnTo>
                <a:lnTo>
                  <a:pt x="863" y="19"/>
                </a:lnTo>
                <a:lnTo>
                  <a:pt x="846" y="15"/>
                </a:lnTo>
                <a:lnTo>
                  <a:pt x="828" y="12"/>
                </a:lnTo>
                <a:lnTo>
                  <a:pt x="811" y="9"/>
                </a:lnTo>
                <a:lnTo>
                  <a:pt x="793" y="6"/>
                </a:lnTo>
                <a:lnTo>
                  <a:pt x="776" y="5"/>
                </a:lnTo>
                <a:lnTo>
                  <a:pt x="758" y="3"/>
                </a:lnTo>
                <a:lnTo>
                  <a:pt x="740" y="2"/>
                </a:lnTo>
                <a:lnTo>
                  <a:pt x="721" y="0"/>
                </a:lnTo>
                <a:lnTo>
                  <a:pt x="703" y="0"/>
                </a:lnTo>
                <a:lnTo>
                  <a:pt x="686" y="0"/>
                </a:lnTo>
                <a:lnTo>
                  <a:pt x="668" y="2"/>
                </a:lnTo>
                <a:lnTo>
                  <a:pt x="650" y="3"/>
                </a:lnTo>
                <a:lnTo>
                  <a:pt x="632" y="5"/>
                </a:lnTo>
                <a:lnTo>
                  <a:pt x="615" y="6"/>
                </a:lnTo>
                <a:lnTo>
                  <a:pt x="597" y="9"/>
                </a:lnTo>
                <a:lnTo>
                  <a:pt x="580" y="12"/>
                </a:lnTo>
                <a:lnTo>
                  <a:pt x="562" y="15"/>
                </a:lnTo>
                <a:lnTo>
                  <a:pt x="545" y="19"/>
                </a:lnTo>
                <a:lnTo>
                  <a:pt x="528" y="24"/>
                </a:lnTo>
                <a:lnTo>
                  <a:pt x="511" y="28"/>
                </a:lnTo>
                <a:lnTo>
                  <a:pt x="494" y="34"/>
                </a:lnTo>
                <a:lnTo>
                  <a:pt x="478" y="40"/>
                </a:lnTo>
                <a:lnTo>
                  <a:pt x="462" y="46"/>
                </a:lnTo>
                <a:lnTo>
                  <a:pt x="445" y="52"/>
                </a:lnTo>
                <a:lnTo>
                  <a:pt x="430" y="59"/>
                </a:lnTo>
                <a:lnTo>
                  <a:pt x="415" y="67"/>
                </a:lnTo>
                <a:lnTo>
                  <a:pt x="399" y="74"/>
                </a:lnTo>
                <a:lnTo>
                  <a:pt x="384" y="82"/>
                </a:lnTo>
                <a:lnTo>
                  <a:pt x="368" y="91"/>
                </a:lnTo>
                <a:lnTo>
                  <a:pt x="339" y="108"/>
                </a:lnTo>
                <a:lnTo>
                  <a:pt x="311" y="128"/>
                </a:lnTo>
                <a:lnTo>
                  <a:pt x="283" y="148"/>
                </a:lnTo>
                <a:lnTo>
                  <a:pt x="256" y="170"/>
                </a:lnTo>
                <a:lnTo>
                  <a:pt x="231" y="193"/>
                </a:lnTo>
                <a:lnTo>
                  <a:pt x="206" y="218"/>
                </a:lnTo>
                <a:lnTo>
                  <a:pt x="183" y="243"/>
                </a:lnTo>
                <a:lnTo>
                  <a:pt x="161" y="271"/>
                </a:lnTo>
                <a:lnTo>
                  <a:pt x="140" y="299"/>
                </a:lnTo>
                <a:lnTo>
                  <a:pt x="120" y="327"/>
                </a:lnTo>
                <a:lnTo>
                  <a:pt x="102" y="358"/>
                </a:lnTo>
                <a:lnTo>
                  <a:pt x="94" y="373"/>
                </a:lnTo>
                <a:lnTo>
                  <a:pt x="85" y="390"/>
                </a:lnTo>
                <a:lnTo>
                  <a:pt x="77" y="404"/>
                </a:lnTo>
                <a:lnTo>
                  <a:pt x="70" y="421"/>
                </a:lnTo>
                <a:lnTo>
                  <a:pt x="62" y="437"/>
                </a:lnTo>
                <a:lnTo>
                  <a:pt x="55" y="453"/>
                </a:lnTo>
                <a:lnTo>
                  <a:pt x="49" y="471"/>
                </a:lnTo>
                <a:lnTo>
                  <a:pt x="42" y="487"/>
                </a:lnTo>
                <a:lnTo>
                  <a:pt x="36" y="505"/>
                </a:lnTo>
                <a:lnTo>
                  <a:pt x="32" y="521"/>
                </a:lnTo>
                <a:lnTo>
                  <a:pt x="27" y="539"/>
                </a:lnTo>
                <a:lnTo>
                  <a:pt x="22" y="557"/>
                </a:lnTo>
                <a:lnTo>
                  <a:pt x="18" y="575"/>
                </a:lnTo>
                <a:lnTo>
                  <a:pt x="14" y="592"/>
                </a:lnTo>
                <a:lnTo>
                  <a:pt x="11" y="612"/>
                </a:lnTo>
                <a:lnTo>
                  <a:pt x="8" y="629"/>
                </a:lnTo>
                <a:lnTo>
                  <a:pt x="6" y="649"/>
                </a:lnTo>
                <a:lnTo>
                  <a:pt x="4" y="666"/>
                </a:lnTo>
                <a:lnTo>
                  <a:pt x="1" y="686"/>
                </a:lnTo>
                <a:lnTo>
                  <a:pt x="1" y="705"/>
                </a:lnTo>
                <a:lnTo>
                  <a:pt x="0" y="723"/>
                </a:lnTo>
                <a:lnTo>
                  <a:pt x="0" y="742"/>
                </a:lnTo>
                <a:lnTo>
                  <a:pt x="0" y="761"/>
                </a:lnTo>
                <a:lnTo>
                  <a:pt x="1" y="780"/>
                </a:lnTo>
                <a:lnTo>
                  <a:pt x="1" y="800"/>
                </a:lnTo>
                <a:lnTo>
                  <a:pt x="4" y="819"/>
                </a:lnTo>
                <a:lnTo>
                  <a:pt x="6" y="837"/>
                </a:lnTo>
                <a:lnTo>
                  <a:pt x="8" y="856"/>
                </a:lnTo>
                <a:lnTo>
                  <a:pt x="11" y="874"/>
                </a:lnTo>
                <a:lnTo>
                  <a:pt x="14" y="893"/>
                </a:lnTo>
                <a:lnTo>
                  <a:pt x="18" y="911"/>
                </a:lnTo>
                <a:lnTo>
                  <a:pt x="22" y="928"/>
                </a:lnTo>
                <a:lnTo>
                  <a:pt x="27" y="946"/>
                </a:lnTo>
                <a:lnTo>
                  <a:pt x="32" y="964"/>
                </a:lnTo>
                <a:lnTo>
                  <a:pt x="36" y="980"/>
                </a:lnTo>
                <a:lnTo>
                  <a:pt x="43" y="998"/>
                </a:lnTo>
                <a:lnTo>
                  <a:pt x="49" y="1014"/>
                </a:lnTo>
                <a:lnTo>
                  <a:pt x="56" y="1032"/>
                </a:lnTo>
                <a:lnTo>
                  <a:pt x="62" y="1048"/>
                </a:lnTo>
                <a:lnTo>
                  <a:pt x="70" y="1064"/>
                </a:lnTo>
                <a:lnTo>
                  <a:pt x="77" y="1081"/>
                </a:lnTo>
                <a:lnTo>
                  <a:pt x="85" y="1097"/>
                </a:lnTo>
                <a:lnTo>
                  <a:pt x="94" y="1112"/>
                </a:lnTo>
                <a:lnTo>
                  <a:pt x="102" y="1128"/>
                </a:lnTo>
                <a:lnTo>
                  <a:pt x="120" y="1158"/>
                </a:lnTo>
                <a:lnTo>
                  <a:pt x="140" y="1186"/>
                </a:lnTo>
                <a:lnTo>
                  <a:pt x="161" y="1214"/>
                </a:lnTo>
                <a:lnTo>
                  <a:pt x="183" y="1242"/>
                </a:lnTo>
                <a:lnTo>
                  <a:pt x="206" y="1267"/>
                </a:lnTo>
                <a:lnTo>
                  <a:pt x="231" y="1292"/>
                </a:lnTo>
                <a:lnTo>
                  <a:pt x="256" y="1315"/>
                </a:lnTo>
                <a:lnTo>
                  <a:pt x="283" y="1337"/>
                </a:lnTo>
                <a:lnTo>
                  <a:pt x="311" y="1358"/>
                </a:lnTo>
                <a:lnTo>
                  <a:pt x="339" y="1377"/>
                </a:lnTo>
                <a:lnTo>
                  <a:pt x="353" y="1386"/>
                </a:lnTo>
                <a:lnTo>
                  <a:pt x="368" y="1395"/>
                </a:lnTo>
                <a:lnTo>
                  <a:pt x="384" y="1403"/>
                </a:lnTo>
                <a:lnTo>
                  <a:pt x="399" y="1411"/>
                </a:lnTo>
                <a:lnTo>
                  <a:pt x="415" y="1418"/>
                </a:lnTo>
                <a:lnTo>
                  <a:pt x="430" y="1426"/>
                </a:lnTo>
                <a:lnTo>
                  <a:pt x="445" y="1433"/>
                </a:lnTo>
                <a:lnTo>
                  <a:pt x="462" y="1439"/>
                </a:lnTo>
                <a:lnTo>
                  <a:pt x="478" y="1445"/>
                </a:lnTo>
                <a:lnTo>
                  <a:pt x="494" y="1451"/>
                </a:lnTo>
                <a:lnTo>
                  <a:pt x="511" y="1457"/>
                </a:lnTo>
                <a:lnTo>
                  <a:pt x="528" y="1461"/>
                </a:lnTo>
                <a:lnTo>
                  <a:pt x="545" y="1466"/>
                </a:lnTo>
                <a:lnTo>
                  <a:pt x="562" y="1470"/>
                </a:lnTo>
                <a:lnTo>
                  <a:pt x="578" y="1473"/>
                </a:lnTo>
                <a:lnTo>
                  <a:pt x="597" y="1476"/>
                </a:lnTo>
                <a:lnTo>
                  <a:pt x="613" y="1479"/>
                </a:lnTo>
                <a:lnTo>
                  <a:pt x="632" y="1480"/>
                </a:lnTo>
                <a:lnTo>
                  <a:pt x="650" y="1482"/>
                </a:lnTo>
                <a:lnTo>
                  <a:pt x="668" y="1483"/>
                </a:lnTo>
                <a:lnTo>
                  <a:pt x="685" y="1485"/>
                </a:lnTo>
                <a:lnTo>
                  <a:pt x="703" y="1485"/>
                </a:lnTo>
                <a:lnTo>
                  <a:pt x="721" y="1485"/>
                </a:lnTo>
                <a:lnTo>
                  <a:pt x="740" y="1483"/>
                </a:lnTo>
                <a:lnTo>
                  <a:pt x="758" y="1482"/>
                </a:lnTo>
                <a:lnTo>
                  <a:pt x="776" y="1480"/>
                </a:lnTo>
                <a:lnTo>
                  <a:pt x="794" y="1479"/>
                </a:lnTo>
                <a:lnTo>
                  <a:pt x="811" y="1476"/>
                </a:lnTo>
                <a:lnTo>
                  <a:pt x="828" y="1473"/>
                </a:lnTo>
                <a:lnTo>
                  <a:pt x="846" y="1470"/>
                </a:lnTo>
                <a:lnTo>
                  <a:pt x="863" y="1466"/>
                </a:lnTo>
                <a:lnTo>
                  <a:pt x="880" y="1461"/>
                </a:lnTo>
                <a:lnTo>
                  <a:pt x="896" y="1457"/>
                </a:lnTo>
                <a:lnTo>
                  <a:pt x="913" y="1451"/>
                </a:lnTo>
                <a:lnTo>
                  <a:pt x="930" y="1445"/>
                </a:lnTo>
                <a:lnTo>
                  <a:pt x="945" y="1439"/>
                </a:lnTo>
                <a:lnTo>
                  <a:pt x="962" y="1433"/>
                </a:lnTo>
                <a:lnTo>
                  <a:pt x="978" y="1426"/>
                </a:lnTo>
                <a:lnTo>
                  <a:pt x="993" y="1420"/>
                </a:lnTo>
                <a:lnTo>
                  <a:pt x="1008" y="1411"/>
                </a:lnTo>
                <a:lnTo>
                  <a:pt x="1024" y="1403"/>
                </a:lnTo>
                <a:lnTo>
                  <a:pt x="1039" y="1395"/>
                </a:lnTo>
                <a:lnTo>
                  <a:pt x="1055" y="1386"/>
                </a:lnTo>
                <a:lnTo>
                  <a:pt x="1069" y="1377"/>
                </a:lnTo>
                <a:lnTo>
                  <a:pt x="1097" y="1358"/>
                </a:lnTo>
                <a:lnTo>
                  <a:pt x="1125" y="1337"/>
                </a:lnTo>
                <a:lnTo>
                  <a:pt x="1151" y="1315"/>
                </a:lnTo>
                <a:lnTo>
                  <a:pt x="1177" y="1292"/>
                </a:lnTo>
                <a:lnTo>
                  <a:pt x="1202" y="1267"/>
                </a:lnTo>
                <a:lnTo>
                  <a:pt x="1224" y="1242"/>
                </a:lnTo>
                <a:lnTo>
                  <a:pt x="1247" y="1214"/>
                </a:lnTo>
                <a:lnTo>
                  <a:pt x="1268" y="1186"/>
                </a:lnTo>
                <a:lnTo>
                  <a:pt x="1287" y="1158"/>
                </a:lnTo>
                <a:lnTo>
                  <a:pt x="1305" y="1127"/>
                </a:lnTo>
                <a:lnTo>
                  <a:pt x="1314" y="1112"/>
                </a:lnTo>
                <a:lnTo>
                  <a:pt x="1322" y="1096"/>
                </a:lnTo>
                <a:lnTo>
                  <a:pt x="1331" y="1081"/>
                </a:lnTo>
                <a:lnTo>
                  <a:pt x="1338" y="1064"/>
                </a:lnTo>
                <a:lnTo>
                  <a:pt x="1346" y="1048"/>
                </a:lnTo>
                <a:lnTo>
                  <a:pt x="1352" y="1032"/>
                </a:lnTo>
                <a:lnTo>
                  <a:pt x="1359" y="1014"/>
                </a:lnTo>
                <a:lnTo>
                  <a:pt x="1364" y="998"/>
                </a:lnTo>
                <a:lnTo>
                  <a:pt x="1371" y="980"/>
                </a:lnTo>
                <a:lnTo>
                  <a:pt x="1375" y="964"/>
                </a:lnTo>
                <a:lnTo>
                  <a:pt x="1381" y="946"/>
                </a:lnTo>
                <a:lnTo>
                  <a:pt x="1385" y="928"/>
                </a:lnTo>
                <a:lnTo>
                  <a:pt x="1389" y="911"/>
                </a:lnTo>
                <a:lnTo>
                  <a:pt x="1394" y="891"/>
                </a:lnTo>
                <a:lnTo>
                  <a:pt x="1396" y="874"/>
                </a:lnTo>
                <a:lnTo>
                  <a:pt x="1399" y="856"/>
                </a:lnTo>
                <a:lnTo>
                  <a:pt x="1402" y="837"/>
                </a:lnTo>
                <a:lnTo>
                  <a:pt x="1403" y="819"/>
                </a:lnTo>
                <a:lnTo>
                  <a:pt x="1405" y="800"/>
                </a:lnTo>
                <a:lnTo>
                  <a:pt x="1406" y="780"/>
                </a:lnTo>
                <a:lnTo>
                  <a:pt x="1408" y="761"/>
                </a:lnTo>
                <a:lnTo>
                  <a:pt x="1408" y="742"/>
                </a:lnTo>
                <a:lnTo>
                  <a:pt x="1408" y="7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133" name="Freeform 13"/>
          <p:cNvSpPr>
            <a:spLocks/>
          </p:cNvSpPr>
          <p:nvPr/>
        </p:nvSpPr>
        <p:spPr bwMode="auto">
          <a:xfrm>
            <a:off x="5602288" y="3048000"/>
            <a:ext cx="744537" cy="785813"/>
          </a:xfrm>
          <a:custGeom>
            <a:avLst/>
            <a:gdLst>
              <a:gd name="T0" fmla="*/ 2147483647 w 1408"/>
              <a:gd name="T1" fmla="*/ 2147483647 h 1485"/>
              <a:gd name="T2" fmla="*/ 2147483647 w 1408"/>
              <a:gd name="T3" fmla="*/ 2147483647 h 1485"/>
              <a:gd name="T4" fmla="*/ 2147483647 w 1408"/>
              <a:gd name="T5" fmla="*/ 2147483647 h 1485"/>
              <a:gd name="T6" fmla="*/ 2147483647 w 1408"/>
              <a:gd name="T7" fmla="*/ 2147483647 h 1485"/>
              <a:gd name="T8" fmla="*/ 2147483647 w 1408"/>
              <a:gd name="T9" fmla="*/ 2147483647 h 1485"/>
              <a:gd name="T10" fmla="*/ 2147483647 w 1408"/>
              <a:gd name="T11" fmla="*/ 2147483647 h 1485"/>
              <a:gd name="T12" fmla="*/ 2147483647 w 1408"/>
              <a:gd name="T13" fmla="*/ 2147483647 h 1485"/>
              <a:gd name="T14" fmla="*/ 2147483647 w 1408"/>
              <a:gd name="T15" fmla="*/ 2147483647 h 1485"/>
              <a:gd name="T16" fmla="*/ 2147483647 w 1408"/>
              <a:gd name="T17" fmla="*/ 2147483647 h 1485"/>
              <a:gd name="T18" fmla="*/ 2147483647 w 1408"/>
              <a:gd name="T19" fmla="*/ 2147483647 h 1485"/>
              <a:gd name="T20" fmla="*/ 2147483647 w 1408"/>
              <a:gd name="T21" fmla="*/ 2147483647 h 1485"/>
              <a:gd name="T22" fmla="*/ 2147483647 w 1408"/>
              <a:gd name="T23" fmla="*/ 2147483647 h 1485"/>
              <a:gd name="T24" fmla="*/ 2147483647 w 1408"/>
              <a:gd name="T25" fmla="*/ 2147483647 h 1485"/>
              <a:gd name="T26" fmla="*/ 2147483647 w 1408"/>
              <a:gd name="T27" fmla="*/ 2147483647 h 1485"/>
              <a:gd name="T28" fmla="*/ 2147483647 w 1408"/>
              <a:gd name="T29" fmla="*/ 2147483647 h 1485"/>
              <a:gd name="T30" fmla="*/ 2147483647 w 1408"/>
              <a:gd name="T31" fmla="*/ 2147483647 h 1485"/>
              <a:gd name="T32" fmla="*/ 2147483647 w 1408"/>
              <a:gd name="T33" fmla="*/ 2147483647 h 1485"/>
              <a:gd name="T34" fmla="*/ 2147483647 w 1408"/>
              <a:gd name="T35" fmla="*/ 2147483647 h 1485"/>
              <a:gd name="T36" fmla="*/ 2147483647 w 1408"/>
              <a:gd name="T37" fmla="*/ 2147483647 h 1485"/>
              <a:gd name="T38" fmla="*/ 2147483647 w 1408"/>
              <a:gd name="T39" fmla="*/ 2147483647 h 1485"/>
              <a:gd name="T40" fmla="*/ 2147483647 w 1408"/>
              <a:gd name="T41" fmla="*/ 2147483647 h 1485"/>
              <a:gd name="T42" fmla="*/ 2147483647 w 1408"/>
              <a:gd name="T43" fmla="*/ 2147483647 h 1485"/>
              <a:gd name="T44" fmla="*/ 2147483647 w 1408"/>
              <a:gd name="T45" fmla="*/ 2147483647 h 1485"/>
              <a:gd name="T46" fmla="*/ 2147483647 w 1408"/>
              <a:gd name="T47" fmla="*/ 2147483647 h 1485"/>
              <a:gd name="T48" fmla="*/ 2147483647 w 1408"/>
              <a:gd name="T49" fmla="*/ 2147483647 h 1485"/>
              <a:gd name="T50" fmla="*/ 2147483647 w 1408"/>
              <a:gd name="T51" fmla="*/ 2147483647 h 1485"/>
              <a:gd name="T52" fmla="*/ 0 w 1408"/>
              <a:gd name="T53" fmla="*/ 2147483647 h 1485"/>
              <a:gd name="T54" fmla="*/ 2147483647 w 1408"/>
              <a:gd name="T55" fmla="*/ 2147483647 h 1485"/>
              <a:gd name="T56" fmla="*/ 2147483647 w 1408"/>
              <a:gd name="T57" fmla="*/ 2147483647 h 1485"/>
              <a:gd name="T58" fmla="*/ 2147483647 w 1408"/>
              <a:gd name="T59" fmla="*/ 2147483647 h 1485"/>
              <a:gd name="T60" fmla="*/ 2147483647 w 1408"/>
              <a:gd name="T61" fmla="*/ 2147483647 h 1485"/>
              <a:gd name="T62" fmla="*/ 2147483647 w 1408"/>
              <a:gd name="T63" fmla="*/ 2147483647 h 1485"/>
              <a:gd name="T64" fmla="*/ 2147483647 w 1408"/>
              <a:gd name="T65" fmla="*/ 2147483647 h 1485"/>
              <a:gd name="T66" fmla="*/ 2147483647 w 1408"/>
              <a:gd name="T67" fmla="*/ 2147483647 h 1485"/>
              <a:gd name="T68" fmla="*/ 2147483647 w 1408"/>
              <a:gd name="T69" fmla="*/ 2147483647 h 1485"/>
              <a:gd name="T70" fmla="*/ 2147483647 w 1408"/>
              <a:gd name="T71" fmla="*/ 2147483647 h 1485"/>
              <a:gd name="T72" fmla="*/ 2147483647 w 1408"/>
              <a:gd name="T73" fmla="*/ 2147483647 h 1485"/>
              <a:gd name="T74" fmla="*/ 2147483647 w 1408"/>
              <a:gd name="T75" fmla="*/ 2147483647 h 1485"/>
              <a:gd name="T76" fmla="*/ 2147483647 w 1408"/>
              <a:gd name="T77" fmla="*/ 2147483647 h 1485"/>
              <a:gd name="T78" fmla="*/ 2147483647 w 1408"/>
              <a:gd name="T79" fmla="*/ 2147483647 h 1485"/>
              <a:gd name="T80" fmla="*/ 2147483647 w 1408"/>
              <a:gd name="T81" fmla="*/ 2147483647 h 1485"/>
              <a:gd name="T82" fmla="*/ 2147483647 w 1408"/>
              <a:gd name="T83" fmla="*/ 2147483647 h 1485"/>
              <a:gd name="T84" fmla="*/ 2147483647 w 1408"/>
              <a:gd name="T85" fmla="*/ 2147483647 h 1485"/>
              <a:gd name="T86" fmla="*/ 2147483647 w 1408"/>
              <a:gd name="T87" fmla="*/ 2147483647 h 1485"/>
              <a:gd name="T88" fmla="*/ 2147483647 w 1408"/>
              <a:gd name="T89" fmla="*/ 2147483647 h 1485"/>
              <a:gd name="T90" fmla="*/ 2147483647 w 1408"/>
              <a:gd name="T91" fmla="*/ 2147483647 h 1485"/>
              <a:gd name="T92" fmla="*/ 2147483647 w 1408"/>
              <a:gd name="T93" fmla="*/ 2147483647 h 1485"/>
              <a:gd name="T94" fmla="*/ 2147483647 w 1408"/>
              <a:gd name="T95" fmla="*/ 2147483647 h 1485"/>
              <a:gd name="T96" fmla="*/ 2147483647 w 1408"/>
              <a:gd name="T97" fmla="*/ 2147483647 h 1485"/>
              <a:gd name="T98" fmla="*/ 2147483647 w 1408"/>
              <a:gd name="T99" fmla="*/ 2147483647 h 1485"/>
              <a:gd name="T100" fmla="*/ 2147483647 w 1408"/>
              <a:gd name="T101" fmla="*/ 2147483647 h 1485"/>
              <a:gd name="T102" fmla="*/ 2147483647 w 1408"/>
              <a:gd name="T103" fmla="*/ 2147483647 h 1485"/>
              <a:gd name="T104" fmla="*/ 2147483647 w 1408"/>
              <a:gd name="T105" fmla="*/ 2147483647 h 14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08" h="1485">
                <a:moveTo>
                  <a:pt x="1408" y="743"/>
                </a:moveTo>
                <a:lnTo>
                  <a:pt x="1408" y="724"/>
                </a:lnTo>
                <a:lnTo>
                  <a:pt x="1406" y="705"/>
                </a:lnTo>
                <a:lnTo>
                  <a:pt x="1406" y="686"/>
                </a:lnTo>
                <a:lnTo>
                  <a:pt x="1403" y="666"/>
                </a:lnTo>
                <a:lnTo>
                  <a:pt x="1402" y="649"/>
                </a:lnTo>
                <a:lnTo>
                  <a:pt x="1399" y="629"/>
                </a:lnTo>
                <a:lnTo>
                  <a:pt x="1396" y="612"/>
                </a:lnTo>
                <a:lnTo>
                  <a:pt x="1394" y="594"/>
                </a:lnTo>
                <a:lnTo>
                  <a:pt x="1389" y="575"/>
                </a:lnTo>
                <a:lnTo>
                  <a:pt x="1385" y="557"/>
                </a:lnTo>
                <a:lnTo>
                  <a:pt x="1381" y="539"/>
                </a:lnTo>
                <a:lnTo>
                  <a:pt x="1375" y="521"/>
                </a:lnTo>
                <a:lnTo>
                  <a:pt x="1371" y="505"/>
                </a:lnTo>
                <a:lnTo>
                  <a:pt x="1366" y="487"/>
                </a:lnTo>
                <a:lnTo>
                  <a:pt x="1359" y="471"/>
                </a:lnTo>
                <a:lnTo>
                  <a:pt x="1353" y="453"/>
                </a:lnTo>
                <a:lnTo>
                  <a:pt x="1346" y="437"/>
                </a:lnTo>
                <a:lnTo>
                  <a:pt x="1338" y="421"/>
                </a:lnTo>
                <a:lnTo>
                  <a:pt x="1331" y="404"/>
                </a:lnTo>
                <a:lnTo>
                  <a:pt x="1322" y="390"/>
                </a:lnTo>
                <a:lnTo>
                  <a:pt x="1314" y="373"/>
                </a:lnTo>
                <a:lnTo>
                  <a:pt x="1305" y="358"/>
                </a:lnTo>
                <a:lnTo>
                  <a:pt x="1287" y="327"/>
                </a:lnTo>
                <a:lnTo>
                  <a:pt x="1268" y="299"/>
                </a:lnTo>
                <a:lnTo>
                  <a:pt x="1247" y="271"/>
                </a:lnTo>
                <a:lnTo>
                  <a:pt x="1224" y="244"/>
                </a:lnTo>
                <a:lnTo>
                  <a:pt x="1202" y="218"/>
                </a:lnTo>
                <a:lnTo>
                  <a:pt x="1177" y="194"/>
                </a:lnTo>
                <a:lnTo>
                  <a:pt x="1151" y="170"/>
                </a:lnTo>
                <a:lnTo>
                  <a:pt x="1125" y="148"/>
                </a:lnTo>
                <a:lnTo>
                  <a:pt x="1097" y="128"/>
                </a:lnTo>
                <a:lnTo>
                  <a:pt x="1069" y="108"/>
                </a:lnTo>
                <a:lnTo>
                  <a:pt x="1039" y="91"/>
                </a:lnTo>
                <a:lnTo>
                  <a:pt x="1024" y="82"/>
                </a:lnTo>
                <a:lnTo>
                  <a:pt x="1008" y="74"/>
                </a:lnTo>
                <a:lnTo>
                  <a:pt x="993" y="67"/>
                </a:lnTo>
                <a:lnTo>
                  <a:pt x="978" y="59"/>
                </a:lnTo>
                <a:lnTo>
                  <a:pt x="962" y="52"/>
                </a:lnTo>
                <a:lnTo>
                  <a:pt x="945" y="46"/>
                </a:lnTo>
                <a:lnTo>
                  <a:pt x="930" y="40"/>
                </a:lnTo>
                <a:lnTo>
                  <a:pt x="913" y="34"/>
                </a:lnTo>
                <a:lnTo>
                  <a:pt x="896" y="28"/>
                </a:lnTo>
                <a:lnTo>
                  <a:pt x="880" y="24"/>
                </a:lnTo>
                <a:lnTo>
                  <a:pt x="863" y="19"/>
                </a:lnTo>
                <a:lnTo>
                  <a:pt x="846" y="15"/>
                </a:lnTo>
                <a:lnTo>
                  <a:pt x="828" y="12"/>
                </a:lnTo>
                <a:lnTo>
                  <a:pt x="811" y="9"/>
                </a:lnTo>
                <a:lnTo>
                  <a:pt x="793" y="6"/>
                </a:lnTo>
                <a:lnTo>
                  <a:pt x="776" y="5"/>
                </a:lnTo>
                <a:lnTo>
                  <a:pt x="758" y="3"/>
                </a:lnTo>
                <a:lnTo>
                  <a:pt x="740" y="2"/>
                </a:lnTo>
                <a:lnTo>
                  <a:pt x="721" y="0"/>
                </a:lnTo>
                <a:lnTo>
                  <a:pt x="703" y="0"/>
                </a:lnTo>
                <a:lnTo>
                  <a:pt x="686" y="0"/>
                </a:lnTo>
                <a:lnTo>
                  <a:pt x="668" y="2"/>
                </a:lnTo>
                <a:lnTo>
                  <a:pt x="650" y="3"/>
                </a:lnTo>
                <a:lnTo>
                  <a:pt x="632" y="5"/>
                </a:lnTo>
                <a:lnTo>
                  <a:pt x="615" y="6"/>
                </a:lnTo>
                <a:lnTo>
                  <a:pt x="597" y="9"/>
                </a:lnTo>
                <a:lnTo>
                  <a:pt x="580" y="12"/>
                </a:lnTo>
                <a:lnTo>
                  <a:pt x="562" y="15"/>
                </a:lnTo>
                <a:lnTo>
                  <a:pt x="545" y="19"/>
                </a:lnTo>
                <a:lnTo>
                  <a:pt x="528" y="24"/>
                </a:lnTo>
                <a:lnTo>
                  <a:pt x="511" y="28"/>
                </a:lnTo>
                <a:lnTo>
                  <a:pt x="494" y="34"/>
                </a:lnTo>
                <a:lnTo>
                  <a:pt x="478" y="40"/>
                </a:lnTo>
                <a:lnTo>
                  <a:pt x="462" y="46"/>
                </a:lnTo>
                <a:lnTo>
                  <a:pt x="445" y="52"/>
                </a:lnTo>
                <a:lnTo>
                  <a:pt x="430" y="59"/>
                </a:lnTo>
                <a:lnTo>
                  <a:pt x="415" y="67"/>
                </a:lnTo>
                <a:lnTo>
                  <a:pt x="399" y="74"/>
                </a:lnTo>
                <a:lnTo>
                  <a:pt x="384" y="82"/>
                </a:lnTo>
                <a:lnTo>
                  <a:pt x="368" y="91"/>
                </a:lnTo>
                <a:lnTo>
                  <a:pt x="339" y="108"/>
                </a:lnTo>
                <a:lnTo>
                  <a:pt x="311" y="128"/>
                </a:lnTo>
                <a:lnTo>
                  <a:pt x="283" y="148"/>
                </a:lnTo>
                <a:lnTo>
                  <a:pt x="256" y="170"/>
                </a:lnTo>
                <a:lnTo>
                  <a:pt x="231" y="193"/>
                </a:lnTo>
                <a:lnTo>
                  <a:pt x="206" y="218"/>
                </a:lnTo>
                <a:lnTo>
                  <a:pt x="183" y="243"/>
                </a:lnTo>
                <a:lnTo>
                  <a:pt x="161" y="271"/>
                </a:lnTo>
                <a:lnTo>
                  <a:pt x="140" y="299"/>
                </a:lnTo>
                <a:lnTo>
                  <a:pt x="120" y="327"/>
                </a:lnTo>
                <a:lnTo>
                  <a:pt x="102" y="358"/>
                </a:lnTo>
                <a:lnTo>
                  <a:pt x="94" y="373"/>
                </a:lnTo>
                <a:lnTo>
                  <a:pt x="85" y="390"/>
                </a:lnTo>
                <a:lnTo>
                  <a:pt x="77" y="404"/>
                </a:lnTo>
                <a:lnTo>
                  <a:pt x="70" y="421"/>
                </a:lnTo>
                <a:lnTo>
                  <a:pt x="62" y="437"/>
                </a:lnTo>
                <a:lnTo>
                  <a:pt x="55" y="453"/>
                </a:lnTo>
                <a:lnTo>
                  <a:pt x="49" y="471"/>
                </a:lnTo>
                <a:lnTo>
                  <a:pt x="42" y="487"/>
                </a:lnTo>
                <a:lnTo>
                  <a:pt x="36" y="505"/>
                </a:lnTo>
                <a:lnTo>
                  <a:pt x="32" y="521"/>
                </a:lnTo>
                <a:lnTo>
                  <a:pt x="27" y="539"/>
                </a:lnTo>
                <a:lnTo>
                  <a:pt x="22" y="557"/>
                </a:lnTo>
                <a:lnTo>
                  <a:pt x="18" y="575"/>
                </a:lnTo>
                <a:lnTo>
                  <a:pt x="14" y="592"/>
                </a:lnTo>
                <a:lnTo>
                  <a:pt x="11" y="612"/>
                </a:lnTo>
                <a:lnTo>
                  <a:pt x="8" y="629"/>
                </a:lnTo>
                <a:lnTo>
                  <a:pt x="6" y="649"/>
                </a:lnTo>
                <a:lnTo>
                  <a:pt x="4" y="666"/>
                </a:lnTo>
                <a:lnTo>
                  <a:pt x="1" y="686"/>
                </a:lnTo>
                <a:lnTo>
                  <a:pt x="1" y="705"/>
                </a:lnTo>
                <a:lnTo>
                  <a:pt x="0" y="723"/>
                </a:lnTo>
                <a:lnTo>
                  <a:pt x="0" y="742"/>
                </a:lnTo>
                <a:lnTo>
                  <a:pt x="0" y="761"/>
                </a:lnTo>
                <a:lnTo>
                  <a:pt x="1" y="780"/>
                </a:lnTo>
                <a:lnTo>
                  <a:pt x="1" y="800"/>
                </a:lnTo>
                <a:lnTo>
                  <a:pt x="4" y="819"/>
                </a:lnTo>
                <a:lnTo>
                  <a:pt x="6" y="837"/>
                </a:lnTo>
                <a:lnTo>
                  <a:pt x="8" y="856"/>
                </a:lnTo>
                <a:lnTo>
                  <a:pt x="11" y="874"/>
                </a:lnTo>
                <a:lnTo>
                  <a:pt x="14" y="893"/>
                </a:lnTo>
                <a:lnTo>
                  <a:pt x="18" y="911"/>
                </a:lnTo>
                <a:lnTo>
                  <a:pt x="22" y="928"/>
                </a:lnTo>
                <a:lnTo>
                  <a:pt x="27" y="946"/>
                </a:lnTo>
                <a:lnTo>
                  <a:pt x="32" y="964"/>
                </a:lnTo>
                <a:lnTo>
                  <a:pt x="36" y="980"/>
                </a:lnTo>
                <a:lnTo>
                  <a:pt x="43" y="998"/>
                </a:lnTo>
                <a:lnTo>
                  <a:pt x="49" y="1014"/>
                </a:lnTo>
                <a:lnTo>
                  <a:pt x="56" y="1032"/>
                </a:lnTo>
                <a:lnTo>
                  <a:pt x="62" y="1048"/>
                </a:lnTo>
                <a:lnTo>
                  <a:pt x="70" y="1064"/>
                </a:lnTo>
                <a:lnTo>
                  <a:pt x="77" y="1081"/>
                </a:lnTo>
                <a:lnTo>
                  <a:pt x="85" y="1097"/>
                </a:lnTo>
                <a:lnTo>
                  <a:pt x="94" y="1112"/>
                </a:lnTo>
                <a:lnTo>
                  <a:pt x="102" y="1128"/>
                </a:lnTo>
                <a:lnTo>
                  <a:pt x="120" y="1158"/>
                </a:lnTo>
                <a:lnTo>
                  <a:pt x="140" y="1186"/>
                </a:lnTo>
                <a:lnTo>
                  <a:pt x="161" y="1214"/>
                </a:lnTo>
                <a:lnTo>
                  <a:pt x="183" y="1242"/>
                </a:lnTo>
                <a:lnTo>
                  <a:pt x="206" y="1267"/>
                </a:lnTo>
                <a:lnTo>
                  <a:pt x="231" y="1292"/>
                </a:lnTo>
                <a:lnTo>
                  <a:pt x="256" y="1315"/>
                </a:lnTo>
                <a:lnTo>
                  <a:pt x="283" y="1337"/>
                </a:lnTo>
                <a:lnTo>
                  <a:pt x="311" y="1358"/>
                </a:lnTo>
                <a:lnTo>
                  <a:pt x="339" y="1377"/>
                </a:lnTo>
                <a:lnTo>
                  <a:pt x="353" y="1386"/>
                </a:lnTo>
                <a:lnTo>
                  <a:pt x="368" y="1395"/>
                </a:lnTo>
                <a:lnTo>
                  <a:pt x="384" y="1403"/>
                </a:lnTo>
                <a:lnTo>
                  <a:pt x="399" y="1411"/>
                </a:lnTo>
                <a:lnTo>
                  <a:pt x="415" y="1418"/>
                </a:lnTo>
                <a:lnTo>
                  <a:pt x="430" y="1426"/>
                </a:lnTo>
                <a:lnTo>
                  <a:pt x="445" y="1433"/>
                </a:lnTo>
                <a:lnTo>
                  <a:pt x="462" y="1439"/>
                </a:lnTo>
                <a:lnTo>
                  <a:pt x="478" y="1445"/>
                </a:lnTo>
                <a:lnTo>
                  <a:pt x="494" y="1451"/>
                </a:lnTo>
                <a:lnTo>
                  <a:pt x="511" y="1457"/>
                </a:lnTo>
                <a:lnTo>
                  <a:pt x="528" y="1461"/>
                </a:lnTo>
                <a:lnTo>
                  <a:pt x="545" y="1466"/>
                </a:lnTo>
                <a:lnTo>
                  <a:pt x="562" y="1470"/>
                </a:lnTo>
                <a:lnTo>
                  <a:pt x="578" y="1473"/>
                </a:lnTo>
                <a:lnTo>
                  <a:pt x="597" y="1476"/>
                </a:lnTo>
                <a:lnTo>
                  <a:pt x="613" y="1479"/>
                </a:lnTo>
                <a:lnTo>
                  <a:pt x="632" y="1480"/>
                </a:lnTo>
                <a:lnTo>
                  <a:pt x="650" y="1482"/>
                </a:lnTo>
                <a:lnTo>
                  <a:pt x="668" y="1483"/>
                </a:lnTo>
                <a:lnTo>
                  <a:pt x="685" y="1485"/>
                </a:lnTo>
                <a:lnTo>
                  <a:pt x="703" y="1485"/>
                </a:lnTo>
                <a:lnTo>
                  <a:pt x="721" y="1485"/>
                </a:lnTo>
                <a:lnTo>
                  <a:pt x="740" y="1483"/>
                </a:lnTo>
                <a:lnTo>
                  <a:pt x="758" y="1482"/>
                </a:lnTo>
                <a:lnTo>
                  <a:pt x="776" y="1480"/>
                </a:lnTo>
                <a:lnTo>
                  <a:pt x="794" y="1479"/>
                </a:lnTo>
                <a:lnTo>
                  <a:pt x="811" y="1476"/>
                </a:lnTo>
                <a:lnTo>
                  <a:pt x="828" y="1473"/>
                </a:lnTo>
                <a:lnTo>
                  <a:pt x="846" y="1470"/>
                </a:lnTo>
                <a:lnTo>
                  <a:pt x="863" y="1466"/>
                </a:lnTo>
                <a:lnTo>
                  <a:pt x="880" y="1461"/>
                </a:lnTo>
                <a:lnTo>
                  <a:pt x="896" y="1457"/>
                </a:lnTo>
                <a:lnTo>
                  <a:pt x="913" y="1451"/>
                </a:lnTo>
                <a:lnTo>
                  <a:pt x="930" y="1445"/>
                </a:lnTo>
                <a:lnTo>
                  <a:pt x="945" y="1439"/>
                </a:lnTo>
                <a:lnTo>
                  <a:pt x="962" y="1433"/>
                </a:lnTo>
                <a:lnTo>
                  <a:pt x="978" y="1426"/>
                </a:lnTo>
                <a:lnTo>
                  <a:pt x="993" y="1420"/>
                </a:lnTo>
                <a:lnTo>
                  <a:pt x="1008" y="1411"/>
                </a:lnTo>
                <a:lnTo>
                  <a:pt x="1024" y="1403"/>
                </a:lnTo>
                <a:lnTo>
                  <a:pt x="1039" y="1395"/>
                </a:lnTo>
                <a:lnTo>
                  <a:pt x="1055" y="1386"/>
                </a:lnTo>
                <a:lnTo>
                  <a:pt x="1069" y="1377"/>
                </a:lnTo>
                <a:lnTo>
                  <a:pt x="1097" y="1358"/>
                </a:lnTo>
                <a:lnTo>
                  <a:pt x="1125" y="1337"/>
                </a:lnTo>
                <a:lnTo>
                  <a:pt x="1151" y="1315"/>
                </a:lnTo>
                <a:lnTo>
                  <a:pt x="1177" y="1292"/>
                </a:lnTo>
                <a:lnTo>
                  <a:pt x="1202" y="1267"/>
                </a:lnTo>
                <a:lnTo>
                  <a:pt x="1224" y="1242"/>
                </a:lnTo>
                <a:lnTo>
                  <a:pt x="1247" y="1214"/>
                </a:lnTo>
                <a:lnTo>
                  <a:pt x="1268" y="1186"/>
                </a:lnTo>
                <a:lnTo>
                  <a:pt x="1287" y="1158"/>
                </a:lnTo>
                <a:lnTo>
                  <a:pt x="1305" y="1127"/>
                </a:lnTo>
                <a:lnTo>
                  <a:pt x="1314" y="1112"/>
                </a:lnTo>
                <a:lnTo>
                  <a:pt x="1322" y="1096"/>
                </a:lnTo>
                <a:lnTo>
                  <a:pt x="1331" y="1081"/>
                </a:lnTo>
                <a:lnTo>
                  <a:pt x="1338" y="1064"/>
                </a:lnTo>
                <a:lnTo>
                  <a:pt x="1346" y="1048"/>
                </a:lnTo>
                <a:lnTo>
                  <a:pt x="1352" y="1032"/>
                </a:lnTo>
                <a:lnTo>
                  <a:pt x="1359" y="1014"/>
                </a:lnTo>
                <a:lnTo>
                  <a:pt x="1364" y="998"/>
                </a:lnTo>
                <a:lnTo>
                  <a:pt x="1371" y="980"/>
                </a:lnTo>
                <a:lnTo>
                  <a:pt x="1375" y="964"/>
                </a:lnTo>
                <a:lnTo>
                  <a:pt x="1381" y="946"/>
                </a:lnTo>
                <a:lnTo>
                  <a:pt x="1385" y="928"/>
                </a:lnTo>
                <a:lnTo>
                  <a:pt x="1389" y="911"/>
                </a:lnTo>
                <a:lnTo>
                  <a:pt x="1394" y="891"/>
                </a:lnTo>
                <a:lnTo>
                  <a:pt x="1396" y="874"/>
                </a:lnTo>
                <a:lnTo>
                  <a:pt x="1399" y="856"/>
                </a:lnTo>
                <a:lnTo>
                  <a:pt x="1402" y="837"/>
                </a:lnTo>
                <a:lnTo>
                  <a:pt x="1403" y="819"/>
                </a:lnTo>
                <a:lnTo>
                  <a:pt x="1405" y="800"/>
                </a:lnTo>
                <a:lnTo>
                  <a:pt x="1406" y="780"/>
                </a:lnTo>
                <a:lnTo>
                  <a:pt x="1408" y="761"/>
                </a:lnTo>
                <a:lnTo>
                  <a:pt x="1408" y="74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134" name="Rectangle 14"/>
          <p:cNvSpPr>
            <a:spLocks noChangeArrowheads="1"/>
          </p:cNvSpPr>
          <p:nvPr/>
        </p:nvSpPr>
        <p:spPr bwMode="auto">
          <a:xfrm>
            <a:off x="5762625" y="3292475"/>
            <a:ext cx="438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000" b="1" i="1" u="sng" dirty="0">
                <a:solidFill>
                  <a:srgbClr val="3366FF"/>
                </a:solidFill>
              </a:rPr>
              <a:t>IDC</a:t>
            </a:r>
            <a:endParaRPr lang="en-US" altLang="zh-TW" sz="2400" u="sng" dirty="0"/>
          </a:p>
        </p:txBody>
      </p:sp>
      <p:sp>
        <p:nvSpPr>
          <p:cNvPr id="5135" name="Freeform 15"/>
          <p:cNvSpPr>
            <a:spLocks/>
          </p:cNvSpPr>
          <p:nvPr/>
        </p:nvSpPr>
        <p:spPr bwMode="auto">
          <a:xfrm>
            <a:off x="6824663" y="3886200"/>
            <a:ext cx="1060450" cy="838200"/>
          </a:xfrm>
          <a:custGeom>
            <a:avLst/>
            <a:gdLst>
              <a:gd name="T0" fmla="*/ 2147483647 w 1754"/>
              <a:gd name="T1" fmla="*/ 2147483647 h 1847"/>
              <a:gd name="T2" fmla="*/ 2147483647 w 1754"/>
              <a:gd name="T3" fmla="*/ 2147483647 h 1847"/>
              <a:gd name="T4" fmla="*/ 2147483647 w 1754"/>
              <a:gd name="T5" fmla="*/ 2147483647 h 1847"/>
              <a:gd name="T6" fmla="*/ 2147483647 w 1754"/>
              <a:gd name="T7" fmla="*/ 2147483647 h 1847"/>
              <a:gd name="T8" fmla="*/ 2147483647 w 1754"/>
              <a:gd name="T9" fmla="*/ 2147483647 h 1847"/>
              <a:gd name="T10" fmla="*/ 2147483647 w 1754"/>
              <a:gd name="T11" fmla="*/ 2147483647 h 1847"/>
              <a:gd name="T12" fmla="*/ 2147483647 w 1754"/>
              <a:gd name="T13" fmla="*/ 2147483647 h 1847"/>
              <a:gd name="T14" fmla="*/ 2147483647 w 1754"/>
              <a:gd name="T15" fmla="*/ 2147483647 h 1847"/>
              <a:gd name="T16" fmla="*/ 2147483647 w 1754"/>
              <a:gd name="T17" fmla="*/ 2147483647 h 1847"/>
              <a:gd name="T18" fmla="*/ 2147483647 w 1754"/>
              <a:gd name="T19" fmla="*/ 2147483647 h 1847"/>
              <a:gd name="T20" fmla="*/ 2147483647 w 1754"/>
              <a:gd name="T21" fmla="*/ 2147483647 h 1847"/>
              <a:gd name="T22" fmla="*/ 2147483647 w 1754"/>
              <a:gd name="T23" fmla="*/ 2147483647 h 1847"/>
              <a:gd name="T24" fmla="*/ 2147483647 w 1754"/>
              <a:gd name="T25" fmla="*/ 0 h 1847"/>
              <a:gd name="T26" fmla="*/ 2147483647 w 1754"/>
              <a:gd name="T27" fmla="*/ 2147483647 h 1847"/>
              <a:gd name="T28" fmla="*/ 2147483647 w 1754"/>
              <a:gd name="T29" fmla="*/ 2147483647 h 1847"/>
              <a:gd name="T30" fmla="*/ 2147483647 w 1754"/>
              <a:gd name="T31" fmla="*/ 2147483647 h 1847"/>
              <a:gd name="T32" fmla="*/ 2147483647 w 1754"/>
              <a:gd name="T33" fmla="*/ 2147483647 h 1847"/>
              <a:gd name="T34" fmla="*/ 2147483647 w 1754"/>
              <a:gd name="T35" fmla="*/ 2147483647 h 1847"/>
              <a:gd name="T36" fmla="*/ 2147483647 w 1754"/>
              <a:gd name="T37" fmla="*/ 2147483647 h 1847"/>
              <a:gd name="T38" fmla="*/ 2147483647 w 1754"/>
              <a:gd name="T39" fmla="*/ 2147483647 h 1847"/>
              <a:gd name="T40" fmla="*/ 2147483647 w 1754"/>
              <a:gd name="T41" fmla="*/ 2147483647 h 1847"/>
              <a:gd name="T42" fmla="*/ 2147483647 w 1754"/>
              <a:gd name="T43" fmla="*/ 2147483647 h 1847"/>
              <a:gd name="T44" fmla="*/ 2147483647 w 1754"/>
              <a:gd name="T45" fmla="*/ 2147483647 h 1847"/>
              <a:gd name="T46" fmla="*/ 2147483647 w 1754"/>
              <a:gd name="T47" fmla="*/ 2147483647 h 1847"/>
              <a:gd name="T48" fmla="*/ 2147483647 w 1754"/>
              <a:gd name="T49" fmla="*/ 2147483647 h 1847"/>
              <a:gd name="T50" fmla="*/ 0 w 1754"/>
              <a:gd name="T51" fmla="*/ 2147483647 h 1847"/>
              <a:gd name="T52" fmla="*/ 2147483647 w 1754"/>
              <a:gd name="T53" fmla="*/ 2147483647 h 1847"/>
              <a:gd name="T54" fmla="*/ 2147483647 w 1754"/>
              <a:gd name="T55" fmla="*/ 2147483647 h 1847"/>
              <a:gd name="T56" fmla="*/ 2147483647 w 1754"/>
              <a:gd name="T57" fmla="*/ 2147483647 h 1847"/>
              <a:gd name="T58" fmla="*/ 2147483647 w 1754"/>
              <a:gd name="T59" fmla="*/ 2147483647 h 1847"/>
              <a:gd name="T60" fmla="*/ 2147483647 w 1754"/>
              <a:gd name="T61" fmla="*/ 2147483647 h 1847"/>
              <a:gd name="T62" fmla="*/ 2147483647 w 1754"/>
              <a:gd name="T63" fmla="*/ 2147483647 h 1847"/>
              <a:gd name="T64" fmla="*/ 2147483647 w 1754"/>
              <a:gd name="T65" fmla="*/ 2147483647 h 1847"/>
              <a:gd name="T66" fmla="*/ 2147483647 w 1754"/>
              <a:gd name="T67" fmla="*/ 2147483647 h 1847"/>
              <a:gd name="T68" fmla="*/ 2147483647 w 1754"/>
              <a:gd name="T69" fmla="*/ 2147483647 h 1847"/>
              <a:gd name="T70" fmla="*/ 2147483647 w 1754"/>
              <a:gd name="T71" fmla="*/ 2147483647 h 1847"/>
              <a:gd name="T72" fmla="*/ 2147483647 w 1754"/>
              <a:gd name="T73" fmla="*/ 2147483647 h 1847"/>
              <a:gd name="T74" fmla="*/ 2147483647 w 1754"/>
              <a:gd name="T75" fmla="*/ 2147483647 h 1847"/>
              <a:gd name="T76" fmla="*/ 2147483647 w 1754"/>
              <a:gd name="T77" fmla="*/ 2147483647 h 1847"/>
              <a:gd name="T78" fmla="*/ 2147483647 w 1754"/>
              <a:gd name="T79" fmla="*/ 2147483647 h 1847"/>
              <a:gd name="T80" fmla="*/ 2147483647 w 1754"/>
              <a:gd name="T81" fmla="*/ 2147483647 h 1847"/>
              <a:gd name="T82" fmla="*/ 2147483647 w 1754"/>
              <a:gd name="T83" fmla="*/ 2147483647 h 1847"/>
              <a:gd name="T84" fmla="*/ 2147483647 w 1754"/>
              <a:gd name="T85" fmla="*/ 2147483647 h 1847"/>
              <a:gd name="T86" fmla="*/ 2147483647 w 1754"/>
              <a:gd name="T87" fmla="*/ 2147483647 h 1847"/>
              <a:gd name="T88" fmla="*/ 2147483647 w 1754"/>
              <a:gd name="T89" fmla="*/ 2147483647 h 1847"/>
              <a:gd name="T90" fmla="*/ 2147483647 w 1754"/>
              <a:gd name="T91" fmla="*/ 2147483647 h 1847"/>
              <a:gd name="T92" fmla="*/ 2147483647 w 1754"/>
              <a:gd name="T93" fmla="*/ 2147483647 h 1847"/>
              <a:gd name="T94" fmla="*/ 2147483647 w 1754"/>
              <a:gd name="T95" fmla="*/ 2147483647 h 1847"/>
              <a:gd name="T96" fmla="*/ 2147483647 w 1754"/>
              <a:gd name="T97" fmla="*/ 2147483647 h 1847"/>
              <a:gd name="T98" fmla="*/ 2147483647 w 1754"/>
              <a:gd name="T99" fmla="*/ 2147483647 h 1847"/>
              <a:gd name="T100" fmla="*/ 2147483647 w 1754"/>
              <a:gd name="T101" fmla="*/ 2147483647 h 18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54" h="1847">
                <a:moveTo>
                  <a:pt x="1754" y="925"/>
                </a:moveTo>
                <a:lnTo>
                  <a:pt x="1753" y="900"/>
                </a:lnTo>
                <a:lnTo>
                  <a:pt x="1753" y="876"/>
                </a:lnTo>
                <a:lnTo>
                  <a:pt x="1751" y="852"/>
                </a:lnTo>
                <a:lnTo>
                  <a:pt x="1748" y="830"/>
                </a:lnTo>
                <a:lnTo>
                  <a:pt x="1746" y="806"/>
                </a:lnTo>
                <a:lnTo>
                  <a:pt x="1743" y="783"/>
                </a:lnTo>
                <a:lnTo>
                  <a:pt x="1740" y="760"/>
                </a:lnTo>
                <a:lnTo>
                  <a:pt x="1736" y="738"/>
                </a:lnTo>
                <a:lnTo>
                  <a:pt x="1730" y="715"/>
                </a:lnTo>
                <a:lnTo>
                  <a:pt x="1726" y="692"/>
                </a:lnTo>
                <a:lnTo>
                  <a:pt x="1720" y="672"/>
                </a:lnTo>
                <a:lnTo>
                  <a:pt x="1713" y="649"/>
                </a:lnTo>
                <a:lnTo>
                  <a:pt x="1708" y="627"/>
                </a:lnTo>
                <a:lnTo>
                  <a:pt x="1701" y="606"/>
                </a:lnTo>
                <a:lnTo>
                  <a:pt x="1692" y="584"/>
                </a:lnTo>
                <a:lnTo>
                  <a:pt x="1684" y="564"/>
                </a:lnTo>
                <a:lnTo>
                  <a:pt x="1675" y="543"/>
                </a:lnTo>
                <a:lnTo>
                  <a:pt x="1667" y="524"/>
                </a:lnTo>
                <a:lnTo>
                  <a:pt x="1657" y="503"/>
                </a:lnTo>
                <a:lnTo>
                  <a:pt x="1647" y="484"/>
                </a:lnTo>
                <a:lnTo>
                  <a:pt x="1638" y="464"/>
                </a:lnTo>
                <a:lnTo>
                  <a:pt x="1626" y="445"/>
                </a:lnTo>
                <a:lnTo>
                  <a:pt x="1615" y="426"/>
                </a:lnTo>
                <a:lnTo>
                  <a:pt x="1604" y="407"/>
                </a:lnTo>
                <a:lnTo>
                  <a:pt x="1591" y="389"/>
                </a:lnTo>
                <a:lnTo>
                  <a:pt x="1579" y="371"/>
                </a:lnTo>
                <a:lnTo>
                  <a:pt x="1566" y="353"/>
                </a:lnTo>
                <a:lnTo>
                  <a:pt x="1552" y="336"/>
                </a:lnTo>
                <a:lnTo>
                  <a:pt x="1540" y="319"/>
                </a:lnTo>
                <a:lnTo>
                  <a:pt x="1526" y="303"/>
                </a:lnTo>
                <a:lnTo>
                  <a:pt x="1512" y="287"/>
                </a:lnTo>
                <a:lnTo>
                  <a:pt x="1496" y="270"/>
                </a:lnTo>
                <a:lnTo>
                  <a:pt x="1481" y="254"/>
                </a:lnTo>
                <a:lnTo>
                  <a:pt x="1465" y="239"/>
                </a:lnTo>
                <a:lnTo>
                  <a:pt x="1450" y="225"/>
                </a:lnTo>
                <a:lnTo>
                  <a:pt x="1435" y="211"/>
                </a:lnTo>
                <a:lnTo>
                  <a:pt x="1418" y="196"/>
                </a:lnTo>
                <a:lnTo>
                  <a:pt x="1401" y="183"/>
                </a:lnTo>
                <a:lnTo>
                  <a:pt x="1384" y="170"/>
                </a:lnTo>
                <a:lnTo>
                  <a:pt x="1366" y="158"/>
                </a:lnTo>
                <a:lnTo>
                  <a:pt x="1349" y="145"/>
                </a:lnTo>
                <a:lnTo>
                  <a:pt x="1331" y="133"/>
                </a:lnTo>
                <a:lnTo>
                  <a:pt x="1313" y="122"/>
                </a:lnTo>
                <a:lnTo>
                  <a:pt x="1294" y="111"/>
                </a:lnTo>
                <a:lnTo>
                  <a:pt x="1275" y="100"/>
                </a:lnTo>
                <a:lnTo>
                  <a:pt x="1257" y="91"/>
                </a:lnTo>
                <a:lnTo>
                  <a:pt x="1237" y="81"/>
                </a:lnTo>
                <a:lnTo>
                  <a:pt x="1217" y="72"/>
                </a:lnTo>
                <a:lnTo>
                  <a:pt x="1198" y="63"/>
                </a:lnTo>
                <a:lnTo>
                  <a:pt x="1178" y="56"/>
                </a:lnTo>
                <a:lnTo>
                  <a:pt x="1157" y="48"/>
                </a:lnTo>
                <a:lnTo>
                  <a:pt x="1136" y="41"/>
                </a:lnTo>
                <a:lnTo>
                  <a:pt x="1117" y="35"/>
                </a:lnTo>
                <a:lnTo>
                  <a:pt x="1096" y="29"/>
                </a:lnTo>
                <a:lnTo>
                  <a:pt x="1075" y="23"/>
                </a:lnTo>
                <a:lnTo>
                  <a:pt x="1054" y="19"/>
                </a:lnTo>
                <a:lnTo>
                  <a:pt x="1031" y="14"/>
                </a:lnTo>
                <a:lnTo>
                  <a:pt x="1010" y="10"/>
                </a:lnTo>
                <a:lnTo>
                  <a:pt x="988" y="7"/>
                </a:lnTo>
                <a:lnTo>
                  <a:pt x="965" y="4"/>
                </a:lnTo>
                <a:lnTo>
                  <a:pt x="944" y="3"/>
                </a:lnTo>
                <a:lnTo>
                  <a:pt x="922" y="1"/>
                </a:lnTo>
                <a:lnTo>
                  <a:pt x="899" y="0"/>
                </a:lnTo>
                <a:lnTo>
                  <a:pt x="876" y="0"/>
                </a:lnTo>
                <a:lnTo>
                  <a:pt x="853" y="0"/>
                </a:lnTo>
                <a:lnTo>
                  <a:pt x="831" y="1"/>
                </a:lnTo>
                <a:lnTo>
                  <a:pt x="808" y="3"/>
                </a:lnTo>
                <a:lnTo>
                  <a:pt x="787" y="4"/>
                </a:lnTo>
                <a:lnTo>
                  <a:pt x="765" y="7"/>
                </a:lnTo>
                <a:lnTo>
                  <a:pt x="743" y="10"/>
                </a:lnTo>
                <a:lnTo>
                  <a:pt x="722" y="14"/>
                </a:lnTo>
                <a:lnTo>
                  <a:pt x="699" y="19"/>
                </a:lnTo>
                <a:lnTo>
                  <a:pt x="678" y="23"/>
                </a:lnTo>
                <a:lnTo>
                  <a:pt x="657" y="29"/>
                </a:lnTo>
                <a:lnTo>
                  <a:pt x="636" y="35"/>
                </a:lnTo>
                <a:lnTo>
                  <a:pt x="615" y="41"/>
                </a:lnTo>
                <a:lnTo>
                  <a:pt x="595" y="48"/>
                </a:lnTo>
                <a:lnTo>
                  <a:pt x="574" y="56"/>
                </a:lnTo>
                <a:lnTo>
                  <a:pt x="555" y="63"/>
                </a:lnTo>
                <a:lnTo>
                  <a:pt x="535" y="72"/>
                </a:lnTo>
                <a:lnTo>
                  <a:pt x="516" y="81"/>
                </a:lnTo>
                <a:lnTo>
                  <a:pt x="496" y="91"/>
                </a:lnTo>
                <a:lnTo>
                  <a:pt x="478" y="100"/>
                </a:lnTo>
                <a:lnTo>
                  <a:pt x="458" y="111"/>
                </a:lnTo>
                <a:lnTo>
                  <a:pt x="440" y="122"/>
                </a:lnTo>
                <a:lnTo>
                  <a:pt x="422" y="133"/>
                </a:lnTo>
                <a:lnTo>
                  <a:pt x="404" y="145"/>
                </a:lnTo>
                <a:lnTo>
                  <a:pt x="387" y="158"/>
                </a:lnTo>
                <a:lnTo>
                  <a:pt x="369" y="170"/>
                </a:lnTo>
                <a:lnTo>
                  <a:pt x="352" y="183"/>
                </a:lnTo>
                <a:lnTo>
                  <a:pt x="335" y="196"/>
                </a:lnTo>
                <a:lnTo>
                  <a:pt x="320" y="211"/>
                </a:lnTo>
                <a:lnTo>
                  <a:pt x="303" y="225"/>
                </a:lnTo>
                <a:lnTo>
                  <a:pt x="287" y="239"/>
                </a:lnTo>
                <a:lnTo>
                  <a:pt x="272" y="254"/>
                </a:lnTo>
                <a:lnTo>
                  <a:pt x="257" y="270"/>
                </a:lnTo>
                <a:lnTo>
                  <a:pt x="243" y="287"/>
                </a:lnTo>
                <a:lnTo>
                  <a:pt x="227" y="303"/>
                </a:lnTo>
                <a:lnTo>
                  <a:pt x="214" y="319"/>
                </a:lnTo>
                <a:lnTo>
                  <a:pt x="200" y="336"/>
                </a:lnTo>
                <a:lnTo>
                  <a:pt x="186" y="353"/>
                </a:lnTo>
                <a:lnTo>
                  <a:pt x="174" y="371"/>
                </a:lnTo>
                <a:lnTo>
                  <a:pt x="161" y="389"/>
                </a:lnTo>
                <a:lnTo>
                  <a:pt x="150" y="407"/>
                </a:lnTo>
                <a:lnTo>
                  <a:pt x="139" y="426"/>
                </a:lnTo>
                <a:lnTo>
                  <a:pt x="128" y="445"/>
                </a:lnTo>
                <a:lnTo>
                  <a:pt x="116" y="464"/>
                </a:lnTo>
                <a:lnTo>
                  <a:pt x="105" y="484"/>
                </a:lnTo>
                <a:lnTo>
                  <a:pt x="95" y="503"/>
                </a:lnTo>
                <a:lnTo>
                  <a:pt x="87" y="524"/>
                </a:lnTo>
                <a:lnTo>
                  <a:pt x="77" y="543"/>
                </a:lnTo>
                <a:lnTo>
                  <a:pt x="69" y="564"/>
                </a:lnTo>
                <a:lnTo>
                  <a:pt x="60" y="584"/>
                </a:lnTo>
                <a:lnTo>
                  <a:pt x="53" y="606"/>
                </a:lnTo>
                <a:lnTo>
                  <a:pt x="46" y="627"/>
                </a:lnTo>
                <a:lnTo>
                  <a:pt x="39" y="649"/>
                </a:lnTo>
                <a:lnTo>
                  <a:pt x="34" y="672"/>
                </a:lnTo>
                <a:lnTo>
                  <a:pt x="28" y="692"/>
                </a:lnTo>
                <a:lnTo>
                  <a:pt x="23" y="715"/>
                </a:lnTo>
                <a:lnTo>
                  <a:pt x="18" y="738"/>
                </a:lnTo>
                <a:lnTo>
                  <a:pt x="14" y="760"/>
                </a:lnTo>
                <a:lnTo>
                  <a:pt x="10" y="783"/>
                </a:lnTo>
                <a:lnTo>
                  <a:pt x="7" y="806"/>
                </a:lnTo>
                <a:lnTo>
                  <a:pt x="4" y="830"/>
                </a:lnTo>
                <a:lnTo>
                  <a:pt x="3" y="852"/>
                </a:lnTo>
                <a:lnTo>
                  <a:pt x="2" y="876"/>
                </a:lnTo>
                <a:lnTo>
                  <a:pt x="0" y="900"/>
                </a:lnTo>
                <a:lnTo>
                  <a:pt x="0" y="925"/>
                </a:lnTo>
                <a:lnTo>
                  <a:pt x="0" y="948"/>
                </a:lnTo>
                <a:lnTo>
                  <a:pt x="2" y="972"/>
                </a:lnTo>
                <a:lnTo>
                  <a:pt x="3" y="996"/>
                </a:lnTo>
                <a:lnTo>
                  <a:pt x="4" y="1018"/>
                </a:lnTo>
                <a:lnTo>
                  <a:pt x="7" y="1042"/>
                </a:lnTo>
                <a:lnTo>
                  <a:pt x="10" y="1065"/>
                </a:lnTo>
                <a:lnTo>
                  <a:pt x="14" y="1088"/>
                </a:lnTo>
                <a:lnTo>
                  <a:pt x="18" y="1110"/>
                </a:lnTo>
                <a:lnTo>
                  <a:pt x="23" y="1132"/>
                </a:lnTo>
                <a:lnTo>
                  <a:pt x="28" y="1154"/>
                </a:lnTo>
                <a:lnTo>
                  <a:pt x="34" y="1176"/>
                </a:lnTo>
                <a:lnTo>
                  <a:pt x="39" y="1199"/>
                </a:lnTo>
                <a:lnTo>
                  <a:pt x="46" y="1221"/>
                </a:lnTo>
                <a:lnTo>
                  <a:pt x="53" y="1241"/>
                </a:lnTo>
                <a:lnTo>
                  <a:pt x="60" y="1262"/>
                </a:lnTo>
                <a:lnTo>
                  <a:pt x="69" y="1283"/>
                </a:lnTo>
                <a:lnTo>
                  <a:pt x="77" y="1304"/>
                </a:lnTo>
                <a:lnTo>
                  <a:pt x="87" y="1324"/>
                </a:lnTo>
                <a:lnTo>
                  <a:pt x="95" y="1345"/>
                </a:lnTo>
                <a:lnTo>
                  <a:pt x="107" y="1364"/>
                </a:lnTo>
                <a:lnTo>
                  <a:pt x="116" y="1384"/>
                </a:lnTo>
                <a:lnTo>
                  <a:pt x="128" y="1403"/>
                </a:lnTo>
                <a:lnTo>
                  <a:pt x="139" y="1422"/>
                </a:lnTo>
                <a:lnTo>
                  <a:pt x="150" y="1440"/>
                </a:lnTo>
                <a:lnTo>
                  <a:pt x="161" y="1459"/>
                </a:lnTo>
                <a:lnTo>
                  <a:pt x="174" y="1477"/>
                </a:lnTo>
                <a:lnTo>
                  <a:pt x="186" y="1495"/>
                </a:lnTo>
                <a:lnTo>
                  <a:pt x="200" y="1511"/>
                </a:lnTo>
                <a:lnTo>
                  <a:pt x="214" y="1529"/>
                </a:lnTo>
                <a:lnTo>
                  <a:pt x="227" y="1545"/>
                </a:lnTo>
                <a:lnTo>
                  <a:pt x="243" y="1561"/>
                </a:lnTo>
                <a:lnTo>
                  <a:pt x="257" y="1577"/>
                </a:lnTo>
                <a:lnTo>
                  <a:pt x="272" y="1592"/>
                </a:lnTo>
                <a:lnTo>
                  <a:pt x="287" y="1607"/>
                </a:lnTo>
                <a:lnTo>
                  <a:pt x="303" y="1622"/>
                </a:lnTo>
                <a:lnTo>
                  <a:pt x="320" y="1637"/>
                </a:lnTo>
                <a:lnTo>
                  <a:pt x="335" y="1650"/>
                </a:lnTo>
                <a:lnTo>
                  <a:pt x="352" y="1663"/>
                </a:lnTo>
                <a:lnTo>
                  <a:pt x="369" y="1677"/>
                </a:lnTo>
                <a:lnTo>
                  <a:pt x="387" y="1690"/>
                </a:lnTo>
                <a:lnTo>
                  <a:pt x="404" y="1702"/>
                </a:lnTo>
                <a:lnTo>
                  <a:pt x="422" y="1714"/>
                </a:lnTo>
                <a:lnTo>
                  <a:pt x="440" y="1725"/>
                </a:lnTo>
                <a:lnTo>
                  <a:pt x="458" y="1736"/>
                </a:lnTo>
                <a:lnTo>
                  <a:pt x="478" y="1746"/>
                </a:lnTo>
                <a:lnTo>
                  <a:pt x="496" y="1757"/>
                </a:lnTo>
                <a:lnTo>
                  <a:pt x="516" y="1765"/>
                </a:lnTo>
                <a:lnTo>
                  <a:pt x="535" y="1774"/>
                </a:lnTo>
                <a:lnTo>
                  <a:pt x="555" y="1783"/>
                </a:lnTo>
                <a:lnTo>
                  <a:pt x="574" y="1792"/>
                </a:lnTo>
                <a:lnTo>
                  <a:pt x="595" y="1799"/>
                </a:lnTo>
                <a:lnTo>
                  <a:pt x="615" y="1805"/>
                </a:lnTo>
                <a:lnTo>
                  <a:pt x="636" y="1813"/>
                </a:lnTo>
                <a:lnTo>
                  <a:pt x="657" y="1819"/>
                </a:lnTo>
                <a:lnTo>
                  <a:pt x="678" y="1823"/>
                </a:lnTo>
                <a:lnTo>
                  <a:pt x="699" y="1829"/>
                </a:lnTo>
                <a:lnTo>
                  <a:pt x="722" y="1834"/>
                </a:lnTo>
                <a:lnTo>
                  <a:pt x="743" y="1837"/>
                </a:lnTo>
                <a:lnTo>
                  <a:pt x="765" y="1839"/>
                </a:lnTo>
                <a:lnTo>
                  <a:pt x="786" y="1842"/>
                </a:lnTo>
                <a:lnTo>
                  <a:pt x="808" y="1845"/>
                </a:lnTo>
                <a:lnTo>
                  <a:pt x="831" y="1847"/>
                </a:lnTo>
                <a:lnTo>
                  <a:pt x="853" y="1847"/>
                </a:lnTo>
                <a:lnTo>
                  <a:pt x="876" y="1847"/>
                </a:lnTo>
                <a:lnTo>
                  <a:pt x="899" y="1847"/>
                </a:lnTo>
                <a:lnTo>
                  <a:pt x="922" y="1847"/>
                </a:lnTo>
                <a:lnTo>
                  <a:pt x="944" y="1845"/>
                </a:lnTo>
                <a:lnTo>
                  <a:pt x="965" y="1842"/>
                </a:lnTo>
                <a:lnTo>
                  <a:pt x="988" y="1841"/>
                </a:lnTo>
                <a:lnTo>
                  <a:pt x="1010" y="1837"/>
                </a:lnTo>
                <a:lnTo>
                  <a:pt x="1031" y="1834"/>
                </a:lnTo>
                <a:lnTo>
                  <a:pt x="1054" y="1829"/>
                </a:lnTo>
                <a:lnTo>
                  <a:pt x="1075" y="1825"/>
                </a:lnTo>
                <a:lnTo>
                  <a:pt x="1096" y="1819"/>
                </a:lnTo>
                <a:lnTo>
                  <a:pt x="1117" y="1813"/>
                </a:lnTo>
                <a:lnTo>
                  <a:pt x="1138" y="1805"/>
                </a:lnTo>
                <a:lnTo>
                  <a:pt x="1157" y="1799"/>
                </a:lnTo>
                <a:lnTo>
                  <a:pt x="1178" y="1792"/>
                </a:lnTo>
                <a:lnTo>
                  <a:pt x="1198" y="1783"/>
                </a:lnTo>
                <a:lnTo>
                  <a:pt x="1217" y="1774"/>
                </a:lnTo>
                <a:lnTo>
                  <a:pt x="1237" y="1765"/>
                </a:lnTo>
                <a:lnTo>
                  <a:pt x="1257" y="1757"/>
                </a:lnTo>
                <a:lnTo>
                  <a:pt x="1275" y="1746"/>
                </a:lnTo>
                <a:lnTo>
                  <a:pt x="1294" y="1736"/>
                </a:lnTo>
                <a:lnTo>
                  <a:pt x="1313" y="1725"/>
                </a:lnTo>
                <a:lnTo>
                  <a:pt x="1331" y="1714"/>
                </a:lnTo>
                <a:lnTo>
                  <a:pt x="1349" y="1702"/>
                </a:lnTo>
                <a:lnTo>
                  <a:pt x="1366" y="1690"/>
                </a:lnTo>
                <a:lnTo>
                  <a:pt x="1384" y="1677"/>
                </a:lnTo>
                <a:lnTo>
                  <a:pt x="1401" y="1665"/>
                </a:lnTo>
                <a:lnTo>
                  <a:pt x="1418" y="1650"/>
                </a:lnTo>
                <a:lnTo>
                  <a:pt x="1435" y="1637"/>
                </a:lnTo>
                <a:lnTo>
                  <a:pt x="1450" y="1622"/>
                </a:lnTo>
                <a:lnTo>
                  <a:pt x="1465" y="1607"/>
                </a:lnTo>
                <a:lnTo>
                  <a:pt x="1481" y="1592"/>
                </a:lnTo>
                <a:lnTo>
                  <a:pt x="1496" y="1577"/>
                </a:lnTo>
                <a:lnTo>
                  <a:pt x="1512" y="1561"/>
                </a:lnTo>
                <a:lnTo>
                  <a:pt x="1526" y="1545"/>
                </a:lnTo>
                <a:lnTo>
                  <a:pt x="1540" y="1529"/>
                </a:lnTo>
                <a:lnTo>
                  <a:pt x="1552" y="1511"/>
                </a:lnTo>
                <a:lnTo>
                  <a:pt x="1566" y="1495"/>
                </a:lnTo>
                <a:lnTo>
                  <a:pt x="1579" y="1477"/>
                </a:lnTo>
                <a:lnTo>
                  <a:pt x="1591" y="1459"/>
                </a:lnTo>
                <a:lnTo>
                  <a:pt x="1604" y="1440"/>
                </a:lnTo>
                <a:lnTo>
                  <a:pt x="1615" y="1422"/>
                </a:lnTo>
                <a:lnTo>
                  <a:pt x="1626" y="1403"/>
                </a:lnTo>
                <a:lnTo>
                  <a:pt x="1638" y="1384"/>
                </a:lnTo>
                <a:lnTo>
                  <a:pt x="1647" y="1364"/>
                </a:lnTo>
                <a:lnTo>
                  <a:pt x="1657" y="1345"/>
                </a:lnTo>
                <a:lnTo>
                  <a:pt x="1667" y="1324"/>
                </a:lnTo>
                <a:lnTo>
                  <a:pt x="1675" y="1304"/>
                </a:lnTo>
                <a:lnTo>
                  <a:pt x="1684" y="1283"/>
                </a:lnTo>
                <a:lnTo>
                  <a:pt x="1692" y="1262"/>
                </a:lnTo>
                <a:lnTo>
                  <a:pt x="1699" y="1241"/>
                </a:lnTo>
                <a:lnTo>
                  <a:pt x="1708" y="1221"/>
                </a:lnTo>
                <a:lnTo>
                  <a:pt x="1713" y="1199"/>
                </a:lnTo>
                <a:lnTo>
                  <a:pt x="1720" y="1176"/>
                </a:lnTo>
                <a:lnTo>
                  <a:pt x="1726" y="1154"/>
                </a:lnTo>
                <a:lnTo>
                  <a:pt x="1730" y="1132"/>
                </a:lnTo>
                <a:lnTo>
                  <a:pt x="1736" y="1110"/>
                </a:lnTo>
                <a:lnTo>
                  <a:pt x="1740" y="1088"/>
                </a:lnTo>
                <a:lnTo>
                  <a:pt x="1743" y="1064"/>
                </a:lnTo>
                <a:lnTo>
                  <a:pt x="1746" y="1042"/>
                </a:lnTo>
                <a:lnTo>
                  <a:pt x="1748" y="1018"/>
                </a:lnTo>
                <a:lnTo>
                  <a:pt x="1751" y="994"/>
                </a:lnTo>
                <a:lnTo>
                  <a:pt x="1753" y="972"/>
                </a:lnTo>
                <a:lnTo>
                  <a:pt x="1753" y="948"/>
                </a:lnTo>
                <a:lnTo>
                  <a:pt x="1753" y="923"/>
                </a:lnTo>
                <a:lnTo>
                  <a:pt x="1754" y="925"/>
                </a:lnTo>
                <a:close/>
              </a:path>
            </a:pathLst>
          </a:custGeom>
          <a:solidFill>
            <a:srgbClr val="FFFFFF"/>
          </a:solidFill>
          <a:ln w="9525">
            <a:solidFill>
              <a:schemeClr val="bg2"/>
            </a:solidFill>
            <a:round/>
            <a:headEnd/>
            <a:tailEnd/>
          </a:ln>
        </p:spPr>
        <p:txBody>
          <a:bodyPr/>
          <a:lstStyle/>
          <a:p>
            <a:endParaRPr lang="zh-TW" altLang="en-US"/>
          </a:p>
        </p:txBody>
      </p:sp>
      <p:sp>
        <p:nvSpPr>
          <p:cNvPr id="5136" name="Rectangle 16"/>
          <p:cNvSpPr>
            <a:spLocks noChangeArrowheads="1"/>
          </p:cNvSpPr>
          <p:nvPr/>
        </p:nvSpPr>
        <p:spPr bwMode="auto">
          <a:xfrm>
            <a:off x="6910388" y="4041775"/>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500" b="1" i="1" dirty="0">
                <a:solidFill>
                  <a:srgbClr val="000000"/>
                </a:solidFill>
                <a:ea typeface="標楷體" pitchFamily="65" charset="-120"/>
              </a:rPr>
              <a:t>NHI local offices</a:t>
            </a:r>
            <a:endParaRPr lang="en-US" altLang="zh-TW" sz="2400" dirty="0"/>
          </a:p>
        </p:txBody>
      </p:sp>
      <p:sp>
        <p:nvSpPr>
          <p:cNvPr id="5137" name="Freeform 17"/>
          <p:cNvSpPr>
            <a:spLocks/>
          </p:cNvSpPr>
          <p:nvPr/>
        </p:nvSpPr>
        <p:spPr bwMode="auto">
          <a:xfrm>
            <a:off x="6910388" y="2552700"/>
            <a:ext cx="1117600" cy="876300"/>
          </a:xfrm>
          <a:custGeom>
            <a:avLst/>
            <a:gdLst>
              <a:gd name="T0" fmla="*/ 2147483647 w 1594"/>
              <a:gd name="T1" fmla="*/ 2147483647 h 1679"/>
              <a:gd name="T2" fmla="*/ 2147483647 w 1594"/>
              <a:gd name="T3" fmla="*/ 2147483647 h 1679"/>
              <a:gd name="T4" fmla="*/ 2147483647 w 1594"/>
              <a:gd name="T5" fmla="*/ 2147483647 h 1679"/>
              <a:gd name="T6" fmla="*/ 2147483647 w 1594"/>
              <a:gd name="T7" fmla="*/ 2147483647 h 1679"/>
              <a:gd name="T8" fmla="*/ 2147483647 w 1594"/>
              <a:gd name="T9" fmla="*/ 2147483647 h 1679"/>
              <a:gd name="T10" fmla="*/ 2147483647 w 1594"/>
              <a:gd name="T11" fmla="*/ 2147483647 h 1679"/>
              <a:gd name="T12" fmla="*/ 2147483647 w 1594"/>
              <a:gd name="T13" fmla="*/ 2147483647 h 1679"/>
              <a:gd name="T14" fmla="*/ 2147483647 w 1594"/>
              <a:gd name="T15" fmla="*/ 2147483647 h 1679"/>
              <a:gd name="T16" fmla="*/ 2147483647 w 1594"/>
              <a:gd name="T17" fmla="*/ 2147483647 h 1679"/>
              <a:gd name="T18" fmla="*/ 2147483647 w 1594"/>
              <a:gd name="T19" fmla="*/ 2147483647 h 1679"/>
              <a:gd name="T20" fmla="*/ 2147483647 w 1594"/>
              <a:gd name="T21" fmla="*/ 2147483647 h 1679"/>
              <a:gd name="T22" fmla="*/ 2147483647 w 1594"/>
              <a:gd name="T23" fmla="*/ 2147483647 h 1679"/>
              <a:gd name="T24" fmla="*/ 2147483647 w 1594"/>
              <a:gd name="T25" fmla="*/ 2147483647 h 1679"/>
              <a:gd name="T26" fmla="*/ 2147483647 w 1594"/>
              <a:gd name="T27" fmla="*/ 2147483647 h 1679"/>
              <a:gd name="T28" fmla="*/ 2147483647 w 1594"/>
              <a:gd name="T29" fmla="*/ 0 h 1679"/>
              <a:gd name="T30" fmla="*/ 2147483647 w 1594"/>
              <a:gd name="T31" fmla="*/ 2147483647 h 1679"/>
              <a:gd name="T32" fmla="*/ 2147483647 w 1594"/>
              <a:gd name="T33" fmla="*/ 2147483647 h 1679"/>
              <a:gd name="T34" fmla="*/ 2147483647 w 1594"/>
              <a:gd name="T35" fmla="*/ 2147483647 h 1679"/>
              <a:gd name="T36" fmla="*/ 2147483647 w 1594"/>
              <a:gd name="T37" fmla="*/ 2147483647 h 1679"/>
              <a:gd name="T38" fmla="*/ 2147483647 w 1594"/>
              <a:gd name="T39" fmla="*/ 2147483647 h 1679"/>
              <a:gd name="T40" fmla="*/ 2147483647 w 1594"/>
              <a:gd name="T41" fmla="*/ 2147483647 h 1679"/>
              <a:gd name="T42" fmla="*/ 2147483647 w 1594"/>
              <a:gd name="T43" fmla="*/ 2147483647 h 1679"/>
              <a:gd name="T44" fmla="*/ 2147483647 w 1594"/>
              <a:gd name="T45" fmla="*/ 2147483647 h 1679"/>
              <a:gd name="T46" fmla="*/ 2147483647 w 1594"/>
              <a:gd name="T47" fmla="*/ 2147483647 h 1679"/>
              <a:gd name="T48" fmla="*/ 2147483647 w 1594"/>
              <a:gd name="T49" fmla="*/ 2147483647 h 1679"/>
              <a:gd name="T50" fmla="*/ 2147483647 w 1594"/>
              <a:gd name="T51" fmla="*/ 2147483647 h 1679"/>
              <a:gd name="T52" fmla="*/ 2147483647 w 1594"/>
              <a:gd name="T53" fmla="*/ 2147483647 h 1679"/>
              <a:gd name="T54" fmla="*/ 2147483647 w 1594"/>
              <a:gd name="T55" fmla="*/ 2147483647 h 1679"/>
              <a:gd name="T56" fmla="*/ 2147483647 w 1594"/>
              <a:gd name="T57" fmla="*/ 2147483647 h 1679"/>
              <a:gd name="T58" fmla="*/ 0 w 1594"/>
              <a:gd name="T59" fmla="*/ 2147483647 h 1679"/>
              <a:gd name="T60" fmla="*/ 2147483647 w 1594"/>
              <a:gd name="T61" fmla="*/ 2147483647 h 1679"/>
              <a:gd name="T62" fmla="*/ 2147483647 w 1594"/>
              <a:gd name="T63" fmla="*/ 2147483647 h 1679"/>
              <a:gd name="T64" fmla="*/ 2147483647 w 1594"/>
              <a:gd name="T65" fmla="*/ 2147483647 h 1679"/>
              <a:gd name="T66" fmla="*/ 2147483647 w 1594"/>
              <a:gd name="T67" fmla="*/ 2147483647 h 1679"/>
              <a:gd name="T68" fmla="*/ 2147483647 w 1594"/>
              <a:gd name="T69" fmla="*/ 2147483647 h 1679"/>
              <a:gd name="T70" fmla="*/ 2147483647 w 1594"/>
              <a:gd name="T71" fmla="*/ 2147483647 h 1679"/>
              <a:gd name="T72" fmla="*/ 2147483647 w 1594"/>
              <a:gd name="T73" fmla="*/ 2147483647 h 1679"/>
              <a:gd name="T74" fmla="*/ 2147483647 w 1594"/>
              <a:gd name="T75" fmla="*/ 2147483647 h 1679"/>
              <a:gd name="T76" fmla="*/ 2147483647 w 1594"/>
              <a:gd name="T77" fmla="*/ 2147483647 h 1679"/>
              <a:gd name="T78" fmla="*/ 2147483647 w 1594"/>
              <a:gd name="T79" fmla="*/ 2147483647 h 1679"/>
              <a:gd name="T80" fmla="*/ 2147483647 w 1594"/>
              <a:gd name="T81" fmla="*/ 2147483647 h 1679"/>
              <a:gd name="T82" fmla="*/ 2147483647 w 1594"/>
              <a:gd name="T83" fmla="*/ 2147483647 h 1679"/>
              <a:gd name="T84" fmla="*/ 2147483647 w 1594"/>
              <a:gd name="T85" fmla="*/ 2147483647 h 1679"/>
              <a:gd name="T86" fmla="*/ 2147483647 w 1594"/>
              <a:gd name="T87" fmla="*/ 2147483647 h 1679"/>
              <a:gd name="T88" fmla="*/ 2147483647 w 1594"/>
              <a:gd name="T89" fmla="*/ 2147483647 h 1679"/>
              <a:gd name="T90" fmla="*/ 2147483647 w 1594"/>
              <a:gd name="T91" fmla="*/ 2147483647 h 1679"/>
              <a:gd name="T92" fmla="*/ 2147483647 w 1594"/>
              <a:gd name="T93" fmla="*/ 2147483647 h 1679"/>
              <a:gd name="T94" fmla="*/ 2147483647 w 1594"/>
              <a:gd name="T95" fmla="*/ 2147483647 h 1679"/>
              <a:gd name="T96" fmla="*/ 2147483647 w 1594"/>
              <a:gd name="T97" fmla="*/ 2147483647 h 1679"/>
              <a:gd name="T98" fmla="*/ 2147483647 w 1594"/>
              <a:gd name="T99" fmla="*/ 2147483647 h 1679"/>
              <a:gd name="T100" fmla="*/ 2147483647 w 1594"/>
              <a:gd name="T101" fmla="*/ 2147483647 h 1679"/>
              <a:gd name="T102" fmla="*/ 2147483647 w 1594"/>
              <a:gd name="T103" fmla="*/ 2147483647 h 1679"/>
              <a:gd name="T104" fmla="*/ 2147483647 w 1594"/>
              <a:gd name="T105" fmla="*/ 2147483647 h 1679"/>
              <a:gd name="T106" fmla="*/ 2147483647 w 1594"/>
              <a:gd name="T107" fmla="*/ 2147483647 h 1679"/>
              <a:gd name="T108" fmla="*/ 2147483647 w 1594"/>
              <a:gd name="T109" fmla="*/ 2147483647 h 1679"/>
              <a:gd name="T110" fmla="*/ 2147483647 w 1594"/>
              <a:gd name="T111" fmla="*/ 2147483647 h 1679"/>
              <a:gd name="T112" fmla="*/ 2147483647 w 1594"/>
              <a:gd name="T113" fmla="*/ 2147483647 h 1679"/>
              <a:gd name="T114" fmla="*/ 2147483647 w 1594"/>
              <a:gd name="T115" fmla="*/ 2147483647 h 1679"/>
              <a:gd name="T116" fmla="*/ 2147483647 w 1594"/>
              <a:gd name="T117" fmla="*/ 2147483647 h 1679"/>
              <a:gd name="T118" fmla="*/ 2147483647 w 1594"/>
              <a:gd name="T119" fmla="*/ 2147483647 h 16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94" h="1679">
                <a:moveTo>
                  <a:pt x="1594" y="840"/>
                </a:moveTo>
                <a:lnTo>
                  <a:pt x="1593" y="817"/>
                </a:lnTo>
                <a:lnTo>
                  <a:pt x="1593" y="797"/>
                </a:lnTo>
                <a:lnTo>
                  <a:pt x="1591" y="774"/>
                </a:lnTo>
                <a:lnTo>
                  <a:pt x="1590" y="754"/>
                </a:lnTo>
                <a:lnTo>
                  <a:pt x="1587" y="733"/>
                </a:lnTo>
                <a:lnTo>
                  <a:pt x="1584" y="712"/>
                </a:lnTo>
                <a:lnTo>
                  <a:pt x="1581" y="691"/>
                </a:lnTo>
                <a:lnTo>
                  <a:pt x="1577" y="671"/>
                </a:lnTo>
                <a:lnTo>
                  <a:pt x="1573" y="650"/>
                </a:lnTo>
                <a:lnTo>
                  <a:pt x="1569" y="629"/>
                </a:lnTo>
                <a:lnTo>
                  <a:pt x="1563" y="610"/>
                </a:lnTo>
                <a:lnTo>
                  <a:pt x="1557" y="589"/>
                </a:lnTo>
                <a:lnTo>
                  <a:pt x="1552" y="570"/>
                </a:lnTo>
                <a:lnTo>
                  <a:pt x="1545" y="551"/>
                </a:lnTo>
                <a:lnTo>
                  <a:pt x="1538" y="532"/>
                </a:lnTo>
                <a:lnTo>
                  <a:pt x="1531" y="512"/>
                </a:lnTo>
                <a:lnTo>
                  <a:pt x="1522" y="495"/>
                </a:lnTo>
                <a:lnTo>
                  <a:pt x="1514" y="475"/>
                </a:lnTo>
                <a:lnTo>
                  <a:pt x="1506" y="458"/>
                </a:lnTo>
                <a:lnTo>
                  <a:pt x="1497" y="440"/>
                </a:lnTo>
                <a:lnTo>
                  <a:pt x="1487" y="422"/>
                </a:lnTo>
                <a:lnTo>
                  <a:pt x="1478" y="404"/>
                </a:lnTo>
                <a:lnTo>
                  <a:pt x="1468" y="387"/>
                </a:lnTo>
                <a:lnTo>
                  <a:pt x="1457" y="370"/>
                </a:lnTo>
                <a:lnTo>
                  <a:pt x="1445" y="354"/>
                </a:lnTo>
                <a:lnTo>
                  <a:pt x="1434" y="338"/>
                </a:lnTo>
                <a:lnTo>
                  <a:pt x="1423" y="321"/>
                </a:lnTo>
                <a:lnTo>
                  <a:pt x="1412" y="305"/>
                </a:lnTo>
                <a:lnTo>
                  <a:pt x="1387" y="276"/>
                </a:lnTo>
                <a:lnTo>
                  <a:pt x="1360" y="246"/>
                </a:lnTo>
                <a:lnTo>
                  <a:pt x="1332" y="218"/>
                </a:lnTo>
                <a:lnTo>
                  <a:pt x="1303" y="191"/>
                </a:lnTo>
                <a:lnTo>
                  <a:pt x="1289" y="179"/>
                </a:lnTo>
                <a:lnTo>
                  <a:pt x="1273" y="166"/>
                </a:lnTo>
                <a:lnTo>
                  <a:pt x="1258" y="154"/>
                </a:lnTo>
                <a:lnTo>
                  <a:pt x="1242" y="144"/>
                </a:lnTo>
                <a:lnTo>
                  <a:pt x="1226" y="132"/>
                </a:lnTo>
                <a:lnTo>
                  <a:pt x="1209" y="122"/>
                </a:lnTo>
                <a:lnTo>
                  <a:pt x="1193" y="111"/>
                </a:lnTo>
                <a:lnTo>
                  <a:pt x="1176" y="101"/>
                </a:lnTo>
                <a:lnTo>
                  <a:pt x="1158" y="92"/>
                </a:lnTo>
                <a:lnTo>
                  <a:pt x="1141" y="83"/>
                </a:lnTo>
                <a:lnTo>
                  <a:pt x="1125" y="74"/>
                </a:lnTo>
                <a:lnTo>
                  <a:pt x="1106" y="65"/>
                </a:lnTo>
                <a:lnTo>
                  <a:pt x="1088" y="58"/>
                </a:lnTo>
                <a:lnTo>
                  <a:pt x="1070" y="51"/>
                </a:lnTo>
                <a:lnTo>
                  <a:pt x="1052" y="43"/>
                </a:lnTo>
                <a:lnTo>
                  <a:pt x="1034" y="37"/>
                </a:lnTo>
                <a:lnTo>
                  <a:pt x="1014" y="31"/>
                </a:lnTo>
                <a:lnTo>
                  <a:pt x="996" y="25"/>
                </a:lnTo>
                <a:lnTo>
                  <a:pt x="976" y="21"/>
                </a:lnTo>
                <a:lnTo>
                  <a:pt x="957" y="17"/>
                </a:lnTo>
                <a:lnTo>
                  <a:pt x="937" y="12"/>
                </a:lnTo>
                <a:lnTo>
                  <a:pt x="917" y="9"/>
                </a:lnTo>
                <a:lnTo>
                  <a:pt x="898" y="6"/>
                </a:lnTo>
                <a:lnTo>
                  <a:pt x="878" y="3"/>
                </a:lnTo>
                <a:lnTo>
                  <a:pt x="857" y="2"/>
                </a:lnTo>
                <a:lnTo>
                  <a:pt x="838" y="0"/>
                </a:lnTo>
                <a:lnTo>
                  <a:pt x="817" y="0"/>
                </a:lnTo>
                <a:lnTo>
                  <a:pt x="797" y="0"/>
                </a:lnTo>
                <a:lnTo>
                  <a:pt x="776" y="0"/>
                </a:lnTo>
                <a:lnTo>
                  <a:pt x="755" y="0"/>
                </a:lnTo>
                <a:lnTo>
                  <a:pt x="735" y="2"/>
                </a:lnTo>
                <a:lnTo>
                  <a:pt x="714" y="3"/>
                </a:lnTo>
                <a:lnTo>
                  <a:pt x="695" y="6"/>
                </a:lnTo>
                <a:lnTo>
                  <a:pt x="675" y="9"/>
                </a:lnTo>
                <a:lnTo>
                  <a:pt x="655" y="12"/>
                </a:lnTo>
                <a:lnTo>
                  <a:pt x="636" y="17"/>
                </a:lnTo>
                <a:lnTo>
                  <a:pt x="616" y="21"/>
                </a:lnTo>
                <a:lnTo>
                  <a:pt x="597" y="25"/>
                </a:lnTo>
                <a:lnTo>
                  <a:pt x="578" y="31"/>
                </a:lnTo>
                <a:lnTo>
                  <a:pt x="559" y="37"/>
                </a:lnTo>
                <a:lnTo>
                  <a:pt x="541" y="43"/>
                </a:lnTo>
                <a:lnTo>
                  <a:pt x="522" y="51"/>
                </a:lnTo>
                <a:lnTo>
                  <a:pt x="504" y="58"/>
                </a:lnTo>
                <a:lnTo>
                  <a:pt x="486" y="65"/>
                </a:lnTo>
                <a:lnTo>
                  <a:pt x="468" y="74"/>
                </a:lnTo>
                <a:lnTo>
                  <a:pt x="451" y="83"/>
                </a:lnTo>
                <a:lnTo>
                  <a:pt x="434" y="92"/>
                </a:lnTo>
                <a:lnTo>
                  <a:pt x="416" y="101"/>
                </a:lnTo>
                <a:lnTo>
                  <a:pt x="399" y="111"/>
                </a:lnTo>
                <a:lnTo>
                  <a:pt x="384" y="122"/>
                </a:lnTo>
                <a:lnTo>
                  <a:pt x="367" y="132"/>
                </a:lnTo>
                <a:lnTo>
                  <a:pt x="350" y="144"/>
                </a:lnTo>
                <a:lnTo>
                  <a:pt x="335" y="154"/>
                </a:lnTo>
                <a:lnTo>
                  <a:pt x="319" y="166"/>
                </a:lnTo>
                <a:lnTo>
                  <a:pt x="304" y="179"/>
                </a:lnTo>
                <a:lnTo>
                  <a:pt x="290" y="191"/>
                </a:lnTo>
                <a:lnTo>
                  <a:pt x="260" y="218"/>
                </a:lnTo>
                <a:lnTo>
                  <a:pt x="232" y="246"/>
                </a:lnTo>
                <a:lnTo>
                  <a:pt x="206" y="276"/>
                </a:lnTo>
                <a:lnTo>
                  <a:pt x="182" y="305"/>
                </a:lnTo>
                <a:lnTo>
                  <a:pt x="169" y="321"/>
                </a:lnTo>
                <a:lnTo>
                  <a:pt x="158" y="338"/>
                </a:lnTo>
                <a:lnTo>
                  <a:pt x="147" y="354"/>
                </a:lnTo>
                <a:lnTo>
                  <a:pt x="136" y="370"/>
                </a:lnTo>
                <a:lnTo>
                  <a:pt x="125" y="387"/>
                </a:lnTo>
                <a:lnTo>
                  <a:pt x="115" y="404"/>
                </a:lnTo>
                <a:lnTo>
                  <a:pt x="105" y="422"/>
                </a:lnTo>
                <a:lnTo>
                  <a:pt x="95" y="440"/>
                </a:lnTo>
                <a:lnTo>
                  <a:pt x="87" y="458"/>
                </a:lnTo>
                <a:lnTo>
                  <a:pt x="78" y="475"/>
                </a:lnTo>
                <a:lnTo>
                  <a:pt x="70" y="495"/>
                </a:lnTo>
                <a:lnTo>
                  <a:pt x="61" y="512"/>
                </a:lnTo>
                <a:lnTo>
                  <a:pt x="54" y="532"/>
                </a:lnTo>
                <a:lnTo>
                  <a:pt x="47" y="551"/>
                </a:lnTo>
                <a:lnTo>
                  <a:pt x="40" y="570"/>
                </a:lnTo>
                <a:lnTo>
                  <a:pt x="35" y="589"/>
                </a:lnTo>
                <a:lnTo>
                  <a:pt x="29" y="610"/>
                </a:lnTo>
                <a:lnTo>
                  <a:pt x="24" y="629"/>
                </a:lnTo>
                <a:lnTo>
                  <a:pt x="19" y="650"/>
                </a:lnTo>
                <a:lnTo>
                  <a:pt x="15" y="671"/>
                </a:lnTo>
                <a:lnTo>
                  <a:pt x="11" y="691"/>
                </a:lnTo>
                <a:lnTo>
                  <a:pt x="8" y="712"/>
                </a:lnTo>
                <a:lnTo>
                  <a:pt x="5" y="733"/>
                </a:lnTo>
                <a:lnTo>
                  <a:pt x="3" y="754"/>
                </a:lnTo>
                <a:lnTo>
                  <a:pt x="1" y="774"/>
                </a:lnTo>
                <a:lnTo>
                  <a:pt x="0" y="797"/>
                </a:lnTo>
                <a:lnTo>
                  <a:pt x="0" y="817"/>
                </a:lnTo>
                <a:lnTo>
                  <a:pt x="0" y="840"/>
                </a:lnTo>
                <a:lnTo>
                  <a:pt x="0" y="862"/>
                </a:lnTo>
                <a:lnTo>
                  <a:pt x="0" y="882"/>
                </a:lnTo>
                <a:lnTo>
                  <a:pt x="1" y="905"/>
                </a:lnTo>
                <a:lnTo>
                  <a:pt x="3" y="925"/>
                </a:lnTo>
                <a:lnTo>
                  <a:pt x="5" y="946"/>
                </a:lnTo>
                <a:lnTo>
                  <a:pt x="8" y="967"/>
                </a:lnTo>
                <a:lnTo>
                  <a:pt x="11" y="988"/>
                </a:lnTo>
                <a:lnTo>
                  <a:pt x="15" y="1008"/>
                </a:lnTo>
                <a:lnTo>
                  <a:pt x="19" y="1029"/>
                </a:lnTo>
                <a:lnTo>
                  <a:pt x="24" y="1050"/>
                </a:lnTo>
                <a:lnTo>
                  <a:pt x="29" y="1069"/>
                </a:lnTo>
                <a:lnTo>
                  <a:pt x="35" y="1090"/>
                </a:lnTo>
                <a:lnTo>
                  <a:pt x="40" y="1109"/>
                </a:lnTo>
                <a:lnTo>
                  <a:pt x="47" y="1128"/>
                </a:lnTo>
                <a:lnTo>
                  <a:pt x="54" y="1147"/>
                </a:lnTo>
                <a:lnTo>
                  <a:pt x="61" y="1167"/>
                </a:lnTo>
                <a:lnTo>
                  <a:pt x="70" y="1186"/>
                </a:lnTo>
                <a:lnTo>
                  <a:pt x="78" y="1204"/>
                </a:lnTo>
                <a:lnTo>
                  <a:pt x="87" y="1221"/>
                </a:lnTo>
                <a:lnTo>
                  <a:pt x="95" y="1241"/>
                </a:lnTo>
                <a:lnTo>
                  <a:pt x="105" y="1258"/>
                </a:lnTo>
                <a:lnTo>
                  <a:pt x="115" y="1275"/>
                </a:lnTo>
                <a:lnTo>
                  <a:pt x="125" y="1292"/>
                </a:lnTo>
                <a:lnTo>
                  <a:pt x="136" y="1309"/>
                </a:lnTo>
                <a:lnTo>
                  <a:pt x="147" y="1327"/>
                </a:lnTo>
                <a:lnTo>
                  <a:pt x="158" y="1343"/>
                </a:lnTo>
                <a:lnTo>
                  <a:pt x="169" y="1358"/>
                </a:lnTo>
                <a:lnTo>
                  <a:pt x="182" y="1374"/>
                </a:lnTo>
                <a:lnTo>
                  <a:pt x="206" y="1405"/>
                </a:lnTo>
                <a:lnTo>
                  <a:pt x="232" y="1433"/>
                </a:lnTo>
                <a:lnTo>
                  <a:pt x="260" y="1461"/>
                </a:lnTo>
                <a:lnTo>
                  <a:pt x="290" y="1488"/>
                </a:lnTo>
                <a:lnTo>
                  <a:pt x="304" y="1500"/>
                </a:lnTo>
                <a:lnTo>
                  <a:pt x="319" y="1513"/>
                </a:lnTo>
                <a:lnTo>
                  <a:pt x="335" y="1525"/>
                </a:lnTo>
                <a:lnTo>
                  <a:pt x="350" y="1537"/>
                </a:lnTo>
                <a:lnTo>
                  <a:pt x="367" y="1547"/>
                </a:lnTo>
                <a:lnTo>
                  <a:pt x="384" y="1557"/>
                </a:lnTo>
                <a:lnTo>
                  <a:pt x="399" y="1568"/>
                </a:lnTo>
                <a:lnTo>
                  <a:pt x="416" y="1578"/>
                </a:lnTo>
                <a:lnTo>
                  <a:pt x="434" y="1587"/>
                </a:lnTo>
                <a:lnTo>
                  <a:pt x="451" y="1597"/>
                </a:lnTo>
                <a:lnTo>
                  <a:pt x="468" y="1605"/>
                </a:lnTo>
                <a:lnTo>
                  <a:pt x="486" y="1614"/>
                </a:lnTo>
                <a:lnTo>
                  <a:pt x="504" y="1621"/>
                </a:lnTo>
                <a:lnTo>
                  <a:pt x="522" y="1628"/>
                </a:lnTo>
                <a:lnTo>
                  <a:pt x="541" y="1636"/>
                </a:lnTo>
                <a:lnTo>
                  <a:pt x="559" y="1642"/>
                </a:lnTo>
                <a:lnTo>
                  <a:pt x="578" y="1648"/>
                </a:lnTo>
                <a:lnTo>
                  <a:pt x="597" y="1654"/>
                </a:lnTo>
                <a:lnTo>
                  <a:pt x="616" y="1658"/>
                </a:lnTo>
                <a:lnTo>
                  <a:pt x="636" y="1663"/>
                </a:lnTo>
                <a:lnTo>
                  <a:pt x="655" y="1667"/>
                </a:lnTo>
                <a:lnTo>
                  <a:pt x="675" y="1670"/>
                </a:lnTo>
                <a:lnTo>
                  <a:pt x="695" y="1673"/>
                </a:lnTo>
                <a:lnTo>
                  <a:pt x="714" y="1674"/>
                </a:lnTo>
                <a:lnTo>
                  <a:pt x="735" y="1677"/>
                </a:lnTo>
                <a:lnTo>
                  <a:pt x="755" y="1679"/>
                </a:lnTo>
                <a:lnTo>
                  <a:pt x="776" y="1679"/>
                </a:lnTo>
                <a:lnTo>
                  <a:pt x="797" y="1679"/>
                </a:lnTo>
                <a:lnTo>
                  <a:pt x="817" y="1679"/>
                </a:lnTo>
                <a:lnTo>
                  <a:pt x="838" y="1679"/>
                </a:lnTo>
                <a:lnTo>
                  <a:pt x="857" y="1677"/>
                </a:lnTo>
                <a:lnTo>
                  <a:pt x="878" y="1676"/>
                </a:lnTo>
                <a:lnTo>
                  <a:pt x="898" y="1673"/>
                </a:lnTo>
                <a:lnTo>
                  <a:pt x="917" y="1670"/>
                </a:lnTo>
                <a:lnTo>
                  <a:pt x="937" y="1667"/>
                </a:lnTo>
                <a:lnTo>
                  <a:pt x="957" y="1663"/>
                </a:lnTo>
                <a:lnTo>
                  <a:pt x="976" y="1658"/>
                </a:lnTo>
                <a:lnTo>
                  <a:pt x="996" y="1654"/>
                </a:lnTo>
                <a:lnTo>
                  <a:pt x="1014" y="1648"/>
                </a:lnTo>
                <a:lnTo>
                  <a:pt x="1034" y="1642"/>
                </a:lnTo>
                <a:lnTo>
                  <a:pt x="1052" y="1636"/>
                </a:lnTo>
                <a:lnTo>
                  <a:pt x="1070" y="1628"/>
                </a:lnTo>
                <a:lnTo>
                  <a:pt x="1088" y="1621"/>
                </a:lnTo>
                <a:lnTo>
                  <a:pt x="1106" y="1614"/>
                </a:lnTo>
                <a:lnTo>
                  <a:pt x="1125" y="1605"/>
                </a:lnTo>
                <a:lnTo>
                  <a:pt x="1141" y="1597"/>
                </a:lnTo>
                <a:lnTo>
                  <a:pt x="1158" y="1587"/>
                </a:lnTo>
                <a:lnTo>
                  <a:pt x="1176" y="1578"/>
                </a:lnTo>
                <a:lnTo>
                  <a:pt x="1193" y="1568"/>
                </a:lnTo>
                <a:lnTo>
                  <a:pt x="1209" y="1557"/>
                </a:lnTo>
                <a:lnTo>
                  <a:pt x="1226" y="1547"/>
                </a:lnTo>
                <a:lnTo>
                  <a:pt x="1242" y="1537"/>
                </a:lnTo>
                <a:lnTo>
                  <a:pt x="1258" y="1525"/>
                </a:lnTo>
                <a:lnTo>
                  <a:pt x="1273" y="1513"/>
                </a:lnTo>
                <a:lnTo>
                  <a:pt x="1289" y="1501"/>
                </a:lnTo>
                <a:lnTo>
                  <a:pt x="1303" y="1488"/>
                </a:lnTo>
                <a:lnTo>
                  <a:pt x="1332" y="1461"/>
                </a:lnTo>
                <a:lnTo>
                  <a:pt x="1360" y="1433"/>
                </a:lnTo>
                <a:lnTo>
                  <a:pt x="1387" y="1405"/>
                </a:lnTo>
                <a:lnTo>
                  <a:pt x="1412" y="1374"/>
                </a:lnTo>
                <a:lnTo>
                  <a:pt x="1423" y="1358"/>
                </a:lnTo>
                <a:lnTo>
                  <a:pt x="1434" y="1343"/>
                </a:lnTo>
                <a:lnTo>
                  <a:pt x="1445" y="1327"/>
                </a:lnTo>
                <a:lnTo>
                  <a:pt x="1457" y="1309"/>
                </a:lnTo>
                <a:lnTo>
                  <a:pt x="1468" y="1292"/>
                </a:lnTo>
                <a:lnTo>
                  <a:pt x="1478" y="1275"/>
                </a:lnTo>
                <a:lnTo>
                  <a:pt x="1487" y="1258"/>
                </a:lnTo>
                <a:lnTo>
                  <a:pt x="1497" y="1241"/>
                </a:lnTo>
                <a:lnTo>
                  <a:pt x="1506" y="1221"/>
                </a:lnTo>
                <a:lnTo>
                  <a:pt x="1514" y="1204"/>
                </a:lnTo>
                <a:lnTo>
                  <a:pt x="1522" y="1186"/>
                </a:lnTo>
                <a:lnTo>
                  <a:pt x="1531" y="1167"/>
                </a:lnTo>
                <a:lnTo>
                  <a:pt x="1538" y="1147"/>
                </a:lnTo>
                <a:lnTo>
                  <a:pt x="1545" y="1128"/>
                </a:lnTo>
                <a:lnTo>
                  <a:pt x="1552" y="1109"/>
                </a:lnTo>
                <a:lnTo>
                  <a:pt x="1557" y="1090"/>
                </a:lnTo>
                <a:lnTo>
                  <a:pt x="1563" y="1069"/>
                </a:lnTo>
                <a:lnTo>
                  <a:pt x="1569" y="1050"/>
                </a:lnTo>
                <a:lnTo>
                  <a:pt x="1573" y="1029"/>
                </a:lnTo>
                <a:lnTo>
                  <a:pt x="1577" y="1008"/>
                </a:lnTo>
                <a:lnTo>
                  <a:pt x="1581" y="988"/>
                </a:lnTo>
                <a:lnTo>
                  <a:pt x="1584" y="967"/>
                </a:lnTo>
                <a:lnTo>
                  <a:pt x="1587" y="946"/>
                </a:lnTo>
                <a:lnTo>
                  <a:pt x="1590" y="925"/>
                </a:lnTo>
                <a:lnTo>
                  <a:pt x="1591" y="905"/>
                </a:lnTo>
                <a:lnTo>
                  <a:pt x="1593" y="882"/>
                </a:lnTo>
                <a:lnTo>
                  <a:pt x="1593" y="862"/>
                </a:lnTo>
                <a:lnTo>
                  <a:pt x="1594" y="840"/>
                </a:lnTo>
                <a:close/>
              </a:path>
            </a:pathLst>
          </a:custGeom>
          <a:solidFill>
            <a:srgbClr val="FFFFFF"/>
          </a:solidFill>
          <a:ln w="9525">
            <a:solidFill>
              <a:schemeClr val="bg2"/>
            </a:solidFill>
            <a:round/>
            <a:headEnd/>
            <a:tailEnd/>
          </a:ln>
        </p:spPr>
        <p:txBody>
          <a:bodyPr/>
          <a:lstStyle/>
          <a:p>
            <a:endParaRPr lang="zh-TW" altLang="en-US"/>
          </a:p>
        </p:txBody>
      </p:sp>
      <p:sp>
        <p:nvSpPr>
          <p:cNvPr id="5138" name="Rectangle 18"/>
          <p:cNvSpPr>
            <a:spLocks noChangeArrowheads="1"/>
          </p:cNvSpPr>
          <p:nvPr/>
        </p:nvSpPr>
        <p:spPr bwMode="auto">
          <a:xfrm>
            <a:off x="7002463" y="2770188"/>
            <a:ext cx="91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500" b="1" i="1" dirty="0">
                <a:solidFill>
                  <a:srgbClr val="3366FF"/>
                </a:solidFill>
                <a:ea typeface="標楷體" pitchFamily="65" charset="-120"/>
              </a:rPr>
              <a:t>NHI head-quarter</a:t>
            </a:r>
            <a:endParaRPr lang="en-US" altLang="zh-TW" sz="2400" dirty="0"/>
          </a:p>
        </p:txBody>
      </p:sp>
      <p:sp>
        <p:nvSpPr>
          <p:cNvPr id="5139" name="Freeform 19"/>
          <p:cNvSpPr>
            <a:spLocks/>
          </p:cNvSpPr>
          <p:nvPr/>
        </p:nvSpPr>
        <p:spPr bwMode="auto">
          <a:xfrm>
            <a:off x="1638300" y="1593850"/>
            <a:ext cx="260350" cy="106363"/>
          </a:xfrm>
          <a:custGeom>
            <a:avLst/>
            <a:gdLst>
              <a:gd name="T0" fmla="*/ 2147483647 w 491"/>
              <a:gd name="T1" fmla="*/ 0 h 202"/>
              <a:gd name="T2" fmla="*/ 0 w 491"/>
              <a:gd name="T3" fmla="*/ 2147483647 h 202"/>
              <a:gd name="T4" fmla="*/ 2147483647 w 491"/>
              <a:gd name="T5" fmla="*/ 2147483647 h 202"/>
              <a:gd name="T6" fmla="*/ 2147483647 w 491"/>
              <a:gd name="T7" fmla="*/ 0 h 202"/>
              <a:gd name="T8" fmla="*/ 2147483647 w 491"/>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202">
                <a:moveTo>
                  <a:pt x="194" y="0"/>
                </a:moveTo>
                <a:lnTo>
                  <a:pt x="0" y="202"/>
                </a:lnTo>
                <a:lnTo>
                  <a:pt x="298" y="202"/>
                </a:lnTo>
                <a:lnTo>
                  <a:pt x="491" y="0"/>
                </a:lnTo>
                <a:lnTo>
                  <a:pt x="194" y="0"/>
                </a:lnTo>
                <a:close/>
              </a:path>
            </a:pathLst>
          </a:custGeom>
          <a:solidFill>
            <a:srgbClr val="D8D8D8"/>
          </a:solidFill>
          <a:ln w="3175">
            <a:solidFill>
              <a:srgbClr val="000000"/>
            </a:solidFill>
            <a:prstDash val="solid"/>
            <a:round/>
            <a:headEnd/>
            <a:tailEnd/>
          </a:ln>
        </p:spPr>
        <p:txBody>
          <a:bodyPr/>
          <a:lstStyle/>
          <a:p>
            <a:endParaRPr lang="zh-TW" altLang="en-US"/>
          </a:p>
        </p:txBody>
      </p:sp>
      <p:sp>
        <p:nvSpPr>
          <p:cNvPr id="5140" name="Freeform 20"/>
          <p:cNvSpPr>
            <a:spLocks/>
          </p:cNvSpPr>
          <p:nvPr/>
        </p:nvSpPr>
        <p:spPr bwMode="auto">
          <a:xfrm>
            <a:off x="1638300" y="1593850"/>
            <a:ext cx="260350" cy="106363"/>
          </a:xfrm>
          <a:custGeom>
            <a:avLst/>
            <a:gdLst>
              <a:gd name="T0" fmla="*/ 2147483647 w 491"/>
              <a:gd name="T1" fmla="*/ 0 h 202"/>
              <a:gd name="T2" fmla="*/ 0 w 491"/>
              <a:gd name="T3" fmla="*/ 2147483647 h 202"/>
              <a:gd name="T4" fmla="*/ 2147483647 w 491"/>
              <a:gd name="T5" fmla="*/ 2147483647 h 202"/>
              <a:gd name="T6" fmla="*/ 2147483647 w 491"/>
              <a:gd name="T7" fmla="*/ 0 h 202"/>
              <a:gd name="T8" fmla="*/ 2147483647 w 491"/>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202">
                <a:moveTo>
                  <a:pt x="194" y="0"/>
                </a:moveTo>
                <a:lnTo>
                  <a:pt x="0" y="202"/>
                </a:lnTo>
                <a:lnTo>
                  <a:pt x="298" y="202"/>
                </a:lnTo>
                <a:lnTo>
                  <a:pt x="491" y="0"/>
                </a:lnTo>
                <a:lnTo>
                  <a:pt x="19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141" name="Freeform 21"/>
          <p:cNvSpPr>
            <a:spLocks/>
          </p:cNvSpPr>
          <p:nvPr/>
        </p:nvSpPr>
        <p:spPr bwMode="auto">
          <a:xfrm>
            <a:off x="2265363" y="1495425"/>
            <a:ext cx="98425" cy="484188"/>
          </a:xfrm>
          <a:custGeom>
            <a:avLst/>
            <a:gdLst>
              <a:gd name="T0" fmla="*/ 0 w 187"/>
              <a:gd name="T1" fmla="*/ 2147483647 h 915"/>
              <a:gd name="T2" fmla="*/ 2147483647 w 187"/>
              <a:gd name="T3" fmla="*/ 0 h 915"/>
              <a:gd name="T4" fmla="*/ 2147483647 w 187"/>
              <a:gd name="T5" fmla="*/ 2147483647 h 915"/>
              <a:gd name="T6" fmla="*/ 0 w 187"/>
              <a:gd name="T7" fmla="*/ 2147483647 h 915"/>
              <a:gd name="T8" fmla="*/ 0 w 187"/>
              <a:gd name="T9" fmla="*/ 2147483647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915">
                <a:moveTo>
                  <a:pt x="0" y="203"/>
                </a:moveTo>
                <a:lnTo>
                  <a:pt x="187" y="0"/>
                </a:lnTo>
                <a:lnTo>
                  <a:pt x="187" y="699"/>
                </a:lnTo>
                <a:lnTo>
                  <a:pt x="0" y="915"/>
                </a:lnTo>
                <a:lnTo>
                  <a:pt x="0" y="203"/>
                </a:lnTo>
                <a:close/>
              </a:path>
            </a:pathLst>
          </a:custGeom>
          <a:solidFill>
            <a:srgbClr val="A5A5A5"/>
          </a:solidFill>
          <a:ln w="3175">
            <a:solidFill>
              <a:srgbClr val="000000"/>
            </a:solidFill>
            <a:prstDash val="solid"/>
            <a:round/>
            <a:headEnd/>
            <a:tailEnd/>
          </a:ln>
        </p:spPr>
        <p:txBody>
          <a:bodyPr/>
          <a:lstStyle/>
          <a:p>
            <a:endParaRPr lang="zh-TW" altLang="en-US"/>
          </a:p>
        </p:txBody>
      </p:sp>
      <p:sp>
        <p:nvSpPr>
          <p:cNvPr id="5142" name="Freeform 22"/>
          <p:cNvSpPr>
            <a:spLocks/>
          </p:cNvSpPr>
          <p:nvPr/>
        </p:nvSpPr>
        <p:spPr bwMode="auto">
          <a:xfrm>
            <a:off x="2265363" y="1495425"/>
            <a:ext cx="98425" cy="484188"/>
          </a:xfrm>
          <a:custGeom>
            <a:avLst/>
            <a:gdLst>
              <a:gd name="T0" fmla="*/ 0 w 187"/>
              <a:gd name="T1" fmla="*/ 2147483647 h 915"/>
              <a:gd name="T2" fmla="*/ 2147483647 w 187"/>
              <a:gd name="T3" fmla="*/ 0 h 915"/>
              <a:gd name="T4" fmla="*/ 2147483647 w 187"/>
              <a:gd name="T5" fmla="*/ 2147483647 h 915"/>
              <a:gd name="T6" fmla="*/ 0 w 187"/>
              <a:gd name="T7" fmla="*/ 2147483647 h 915"/>
              <a:gd name="T8" fmla="*/ 0 w 187"/>
              <a:gd name="T9" fmla="*/ 2147483647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915">
                <a:moveTo>
                  <a:pt x="0" y="203"/>
                </a:moveTo>
                <a:lnTo>
                  <a:pt x="187" y="0"/>
                </a:lnTo>
                <a:lnTo>
                  <a:pt x="187" y="699"/>
                </a:lnTo>
                <a:lnTo>
                  <a:pt x="0" y="915"/>
                </a:lnTo>
                <a:lnTo>
                  <a:pt x="0" y="20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143" name="Freeform 23"/>
          <p:cNvSpPr>
            <a:spLocks/>
          </p:cNvSpPr>
          <p:nvPr/>
        </p:nvSpPr>
        <p:spPr bwMode="auto">
          <a:xfrm>
            <a:off x="1800225" y="1371600"/>
            <a:ext cx="406400" cy="109538"/>
          </a:xfrm>
          <a:custGeom>
            <a:avLst/>
            <a:gdLst>
              <a:gd name="T0" fmla="*/ 2147483647 w 768"/>
              <a:gd name="T1" fmla="*/ 0 h 205"/>
              <a:gd name="T2" fmla="*/ 0 w 768"/>
              <a:gd name="T3" fmla="*/ 2147483647 h 205"/>
              <a:gd name="T4" fmla="*/ 2147483647 w 768"/>
              <a:gd name="T5" fmla="*/ 2147483647 h 205"/>
              <a:gd name="T6" fmla="*/ 2147483647 w 768"/>
              <a:gd name="T7" fmla="*/ 0 h 205"/>
              <a:gd name="T8" fmla="*/ 2147483647 w 768"/>
              <a:gd name="T9" fmla="*/ 0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205">
                <a:moveTo>
                  <a:pt x="192" y="0"/>
                </a:moveTo>
                <a:lnTo>
                  <a:pt x="0" y="205"/>
                </a:lnTo>
                <a:lnTo>
                  <a:pt x="576" y="205"/>
                </a:lnTo>
                <a:lnTo>
                  <a:pt x="768" y="0"/>
                </a:lnTo>
                <a:lnTo>
                  <a:pt x="192" y="0"/>
                </a:lnTo>
                <a:close/>
              </a:path>
            </a:pathLst>
          </a:custGeom>
          <a:solidFill>
            <a:srgbClr val="D8D8D8"/>
          </a:solidFill>
          <a:ln w="3175">
            <a:solidFill>
              <a:srgbClr val="000000"/>
            </a:solidFill>
            <a:prstDash val="solid"/>
            <a:round/>
            <a:headEnd/>
            <a:tailEnd/>
          </a:ln>
        </p:spPr>
        <p:txBody>
          <a:bodyPr/>
          <a:lstStyle/>
          <a:p>
            <a:endParaRPr lang="zh-TW" altLang="en-US"/>
          </a:p>
        </p:txBody>
      </p:sp>
      <p:sp>
        <p:nvSpPr>
          <p:cNvPr id="5144" name="Freeform 24"/>
          <p:cNvSpPr>
            <a:spLocks/>
          </p:cNvSpPr>
          <p:nvPr/>
        </p:nvSpPr>
        <p:spPr bwMode="auto">
          <a:xfrm>
            <a:off x="1800225" y="1371600"/>
            <a:ext cx="406400" cy="109538"/>
          </a:xfrm>
          <a:custGeom>
            <a:avLst/>
            <a:gdLst>
              <a:gd name="T0" fmla="*/ 2147483647 w 768"/>
              <a:gd name="T1" fmla="*/ 0 h 205"/>
              <a:gd name="T2" fmla="*/ 0 w 768"/>
              <a:gd name="T3" fmla="*/ 2147483647 h 205"/>
              <a:gd name="T4" fmla="*/ 2147483647 w 768"/>
              <a:gd name="T5" fmla="*/ 2147483647 h 205"/>
              <a:gd name="T6" fmla="*/ 2147483647 w 768"/>
              <a:gd name="T7" fmla="*/ 0 h 205"/>
              <a:gd name="T8" fmla="*/ 2147483647 w 768"/>
              <a:gd name="T9" fmla="*/ 0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205">
                <a:moveTo>
                  <a:pt x="192" y="0"/>
                </a:moveTo>
                <a:lnTo>
                  <a:pt x="0" y="205"/>
                </a:lnTo>
                <a:lnTo>
                  <a:pt x="576" y="205"/>
                </a:lnTo>
                <a:lnTo>
                  <a:pt x="768" y="0"/>
                </a:lnTo>
                <a:lnTo>
                  <a:pt x="19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145" name="Freeform 25"/>
          <p:cNvSpPr>
            <a:spLocks/>
          </p:cNvSpPr>
          <p:nvPr/>
        </p:nvSpPr>
        <p:spPr bwMode="auto">
          <a:xfrm>
            <a:off x="2103438" y="1371600"/>
            <a:ext cx="104775" cy="487363"/>
          </a:xfrm>
          <a:custGeom>
            <a:avLst/>
            <a:gdLst>
              <a:gd name="T0" fmla="*/ 2147483647 w 197"/>
              <a:gd name="T1" fmla="*/ 2147483647 h 921"/>
              <a:gd name="T2" fmla="*/ 2147483647 w 197"/>
              <a:gd name="T3" fmla="*/ 0 h 921"/>
              <a:gd name="T4" fmla="*/ 2147483647 w 197"/>
              <a:gd name="T5" fmla="*/ 2147483647 h 921"/>
              <a:gd name="T6" fmla="*/ 0 w 197"/>
              <a:gd name="T7" fmla="*/ 2147483647 h 921"/>
              <a:gd name="T8" fmla="*/ 2147483647 w 197"/>
              <a:gd name="T9" fmla="*/ 2147483647 h 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921">
                <a:moveTo>
                  <a:pt x="3" y="203"/>
                </a:moveTo>
                <a:lnTo>
                  <a:pt x="197" y="0"/>
                </a:lnTo>
                <a:lnTo>
                  <a:pt x="197" y="699"/>
                </a:lnTo>
                <a:lnTo>
                  <a:pt x="0" y="921"/>
                </a:lnTo>
                <a:lnTo>
                  <a:pt x="3" y="203"/>
                </a:lnTo>
                <a:close/>
              </a:path>
            </a:pathLst>
          </a:custGeom>
          <a:solidFill>
            <a:srgbClr val="A5A5A5"/>
          </a:solidFill>
          <a:ln w="3175">
            <a:solidFill>
              <a:srgbClr val="000000"/>
            </a:solidFill>
            <a:prstDash val="solid"/>
            <a:round/>
            <a:headEnd/>
            <a:tailEnd/>
          </a:ln>
        </p:spPr>
        <p:txBody>
          <a:bodyPr/>
          <a:lstStyle/>
          <a:p>
            <a:endParaRPr lang="zh-TW" altLang="en-US"/>
          </a:p>
        </p:txBody>
      </p:sp>
      <p:sp>
        <p:nvSpPr>
          <p:cNvPr id="5146" name="Freeform 26"/>
          <p:cNvSpPr>
            <a:spLocks/>
          </p:cNvSpPr>
          <p:nvPr/>
        </p:nvSpPr>
        <p:spPr bwMode="auto">
          <a:xfrm>
            <a:off x="2103438" y="1371600"/>
            <a:ext cx="104775" cy="487363"/>
          </a:xfrm>
          <a:custGeom>
            <a:avLst/>
            <a:gdLst>
              <a:gd name="T0" fmla="*/ 2147483647 w 197"/>
              <a:gd name="T1" fmla="*/ 2147483647 h 921"/>
              <a:gd name="T2" fmla="*/ 2147483647 w 197"/>
              <a:gd name="T3" fmla="*/ 0 h 921"/>
              <a:gd name="T4" fmla="*/ 2147483647 w 197"/>
              <a:gd name="T5" fmla="*/ 2147483647 h 921"/>
              <a:gd name="T6" fmla="*/ 0 w 197"/>
              <a:gd name="T7" fmla="*/ 2147483647 h 921"/>
              <a:gd name="T8" fmla="*/ 2147483647 w 197"/>
              <a:gd name="T9" fmla="*/ 2147483647 h 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921">
                <a:moveTo>
                  <a:pt x="3" y="203"/>
                </a:moveTo>
                <a:lnTo>
                  <a:pt x="197" y="0"/>
                </a:lnTo>
                <a:lnTo>
                  <a:pt x="197" y="699"/>
                </a:lnTo>
                <a:lnTo>
                  <a:pt x="0" y="921"/>
                </a:lnTo>
                <a:lnTo>
                  <a:pt x="3" y="20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147" name="Freeform 27"/>
          <p:cNvSpPr>
            <a:spLocks/>
          </p:cNvSpPr>
          <p:nvPr/>
        </p:nvSpPr>
        <p:spPr bwMode="auto">
          <a:xfrm>
            <a:off x="1638300" y="1481138"/>
            <a:ext cx="627063" cy="498475"/>
          </a:xfrm>
          <a:custGeom>
            <a:avLst/>
            <a:gdLst>
              <a:gd name="T0" fmla="*/ 0 w 1183"/>
              <a:gd name="T1" fmla="*/ 2147483647 h 943"/>
              <a:gd name="T2" fmla="*/ 0 w 1183"/>
              <a:gd name="T3" fmla="*/ 2147483647 h 943"/>
              <a:gd name="T4" fmla="*/ 2147483647 w 1183"/>
              <a:gd name="T5" fmla="*/ 2147483647 h 943"/>
              <a:gd name="T6" fmla="*/ 2147483647 w 1183"/>
              <a:gd name="T7" fmla="*/ 0 h 943"/>
              <a:gd name="T8" fmla="*/ 2147483647 w 1183"/>
              <a:gd name="T9" fmla="*/ 0 h 943"/>
              <a:gd name="T10" fmla="*/ 2147483647 w 1183"/>
              <a:gd name="T11" fmla="*/ 2147483647 h 943"/>
              <a:gd name="T12" fmla="*/ 2147483647 w 1183"/>
              <a:gd name="T13" fmla="*/ 2147483647 h 943"/>
              <a:gd name="T14" fmla="*/ 2147483647 w 1183"/>
              <a:gd name="T15" fmla="*/ 2147483647 h 943"/>
              <a:gd name="T16" fmla="*/ 0 w 1183"/>
              <a:gd name="T17" fmla="*/ 2147483647 h 9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3" h="943">
                <a:moveTo>
                  <a:pt x="0" y="943"/>
                </a:moveTo>
                <a:lnTo>
                  <a:pt x="0" y="416"/>
                </a:lnTo>
                <a:lnTo>
                  <a:pt x="305" y="416"/>
                </a:lnTo>
                <a:lnTo>
                  <a:pt x="305" y="0"/>
                </a:lnTo>
                <a:lnTo>
                  <a:pt x="881" y="0"/>
                </a:lnTo>
                <a:lnTo>
                  <a:pt x="881" y="231"/>
                </a:lnTo>
                <a:lnTo>
                  <a:pt x="1183" y="231"/>
                </a:lnTo>
                <a:lnTo>
                  <a:pt x="1183" y="943"/>
                </a:lnTo>
                <a:lnTo>
                  <a:pt x="0" y="943"/>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148" name="Freeform 28"/>
          <p:cNvSpPr>
            <a:spLocks/>
          </p:cNvSpPr>
          <p:nvPr/>
        </p:nvSpPr>
        <p:spPr bwMode="auto">
          <a:xfrm>
            <a:off x="1638300" y="1481138"/>
            <a:ext cx="627063" cy="498475"/>
          </a:xfrm>
          <a:custGeom>
            <a:avLst/>
            <a:gdLst>
              <a:gd name="T0" fmla="*/ 0 w 1183"/>
              <a:gd name="T1" fmla="*/ 2147483647 h 943"/>
              <a:gd name="T2" fmla="*/ 0 w 1183"/>
              <a:gd name="T3" fmla="*/ 2147483647 h 943"/>
              <a:gd name="T4" fmla="*/ 2147483647 w 1183"/>
              <a:gd name="T5" fmla="*/ 2147483647 h 943"/>
              <a:gd name="T6" fmla="*/ 2147483647 w 1183"/>
              <a:gd name="T7" fmla="*/ 0 h 943"/>
              <a:gd name="T8" fmla="*/ 2147483647 w 1183"/>
              <a:gd name="T9" fmla="*/ 0 h 943"/>
              <a:gd name="T10" fmla="*/ 2147483647 w 1183"/>
              <a:gd name="T11" fmla="*/ 2147483647 h 943"/>
              <a:gd name="T12" fmla="*/ 2147483647 w 1183"/>
              <a:gd name="T13" fmla="*/ 2147483647 h 943"/>
              <a:gd name="T14" fmla="*/ 2147483647 w 1183"/>
              <a:gd name="T15" fmla="*/ 2147483647 h 943"/>
              <a:gd name="T16" fmla="*/ 0 w 1183"/>
              <a:gd name="T17" fmla="*/ 2147483647 h 9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3" h="943">
                <a:moveTo>
                  <a:pt x="0" y="943"/>
                </a:moveTo>
                <a:lnTo>
                  <a:pt x="0" y="416"/>
                </a:lnTo>
                <a:lnTo>
                  <a:pt x="305" y="416"/>
                </a:lnTo>
                <a:lnTo>
                  <a:pt x="305" y="0"/>
                </a:lnTo>
                <a:lnTo>
                  <a:pt x="881" y="0"/>
                </a:lnTo>
                <a:lnTo>
                  <a:pt x="881" y="231"/>
                </a:lnTo>
                <a:lnTo>
                  <a:pt x="1183" y="231"/>
                </a:lnTo>
                <a:lnTo>
                  <a:pt x="1183" y="943"/>
                </a:lnTo>
                <a:lnTo>
                  <a:pt x="0" y="94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149" name="Rectangle 29"/>
          <p:cNvSpPr>
            <a:spLocks noChangeArrowheads="1"/>
          </p:cNvSpPr>
          <p:nvPr/>
        </p:nvSpPr>
        <p:spPr bwMode="auto">
          <a:xfrm>
            <a:off x="2130425" y="1641475"/>
            <a:ext cx="46038" cy="571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0" name="Rectangle 30"/>
          <p:cNvSpPr>
            <a:spLocks noChangeArrowheads="1"/>
          </p:cNvSpPr>
          <p:nvPr/>
        </p:nvSpPr>
        <p:spPr bwMode="auto">
          <a:xfrm>
            <a:off x="2130425" y="1641475"/>
            <a:ext cx="46038" cy="57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1" name="Rectangle 31"/>
          <p:cNvSpPr>
            <a:spLocks noChangeArrowheads="1"/>
          </p:cNvSpPr>
          <p:nvPr/>
        </p:nvSpPr>
        <p:spPr bwMode="auto">
          <a:xfrm>
            <a:off x="2200275" y="1641475"/>
            <a:ext cx="44450" cy="571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2" name="Rectangle 32"/>
          <p:cNvSpPr>
            <a:spLocks noChangeArrowheads="1"/>
          </p:cNvSpPr>
          <p:nvPr/>
        </p:nvSpPr>
        <p:spPr bwMode="auto">
          <a:xfrm>
            <a:off x="2200275" y="1641475"/>
            <a:ext cx="44450" cy="57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3" name="Rectangle 33"/>
          <p:cNvSpPr>
            <a:spLocks noChangeArrowheads="1"/>
          </p:cNvSpPr>
          <p:nvPr/>
        </p:nvSpPr>
        <p:spPr bwMode="auto">
          <a:xfrm>
            <a:off x="2130425" y="1733550"/>
            <a:ext cx="46038"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4" name="Rectangle 34"/>
          <p:cNvSpPr>
            <a:spLocks noChangeArrowheads="1"/>
          </p:cNvSpPr>
          <p:nvPr/>
        </p:nvSpPr>
        <p:spPr bwMode="auto">
          <a:xfrm>
            <a:off x="2130425" y="1733550"/>
            <a:ext cx="46038"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5" name="Rectangle 35"/>
          <p:cNvSpPr>
            <a:spLocks noChangeArrowheads="1"/>
          </p:cNvSpPr>
          <p:nvPr/>
        </p:nvSpPr>
        <p:spPr bwMode="auto">
          <a:xfrm>
            <a:off x="2200275" y="1733550"/>
            <a:ext cx="44450"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6" name="Rectangle 36"/>
          <p:cNvSpPr>
            <a:spLocks noChangeArrowheads="1"/>
          </p:cNvSpPr>
          <p:nvPr/>
        </p:nvSpPr>
        <p:spPr bwMode="auto">
          <a:xfrm>
            <a:off x="2200275" y="1733550"/>
            <a:ext cx="44450"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7" name="Rectangle 37"/>
          <p:cNvSpPr>
            <a:spLocks noChangeArrowheads="1"/>
          </p:cNvSpPr>
          <p:nvPr/>
        </p:nvSpPr>
        <p:spPr bwMode="auto">
          <a:xfrm>
            <a:off x="2130425" y="1827213"/>
            <a:ext cx="46038" cy="571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8" name="Rectangle 38"/>
          <p:cNvSpPr>
            <a:spLocks noChangeArrowheads="1"/>
          </p:cNvSpPr>
          <p:nvPr/>
        </p:nvSpPr>
        <p:spPr bwMode="auto">
          <a:xfrm>
            <a:off x="2130425" y="1827213"/>
            <a:ext cx="46038" cy="57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59" name="Rectangle 39"/>
          <p:cNvSpPr>
            <a:spLocks noChangeArrowheads="1"/>
          </p:cNvSpPr>
          <p:nvPr/>
        </p:nvSpPr>
        <p:spPr bwMode="auto">
          <a:xfrm>
            <a:off x="2200275" y="1827213"/>
            <a:ext cx="44450" cy="571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60" name="Rectangle 40"/>
          <p:cNvSpPr>
            <a:spLocks noChangeArrowheads="1"/>
          </p:cNvSpPr>
          <p:nvPr/>
        </p:nvSpPr>
        <p:spPr bwMode="auto">
          <a:xfrm>
            <a:off x="2200275" y="1827213"/>
            <a:ext cx="44450" cy="57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61" name="Freeform 41"/>
          <p:cNvSpPr>
            <a:spLocks/>
          </p:cNvSpPr>
          <p:nvPr/>
        </p:nvSpPr>
        <p:spPr bwMode="auto">
          <a:xfrm>
            <a:off x="2105025" y="1495425"/>
            <a:ext cx="257175" cy="107950"/>
          </a:xfrm>
          <a:custGeom>
            <a:avLst/>
            <a:gdLst>
              <a:gd name="T0" fmla="*/ 2147483647 w 487"/>
              <a:gd name="T1" fmla="*/ 0 h 203"/>
              <a:gd name="T2" fmla="*/ 0 w 487"/>
              <a:gd name="T3" fmla="*/ 2147483647 h 203"/>
              <a:gd name="T4" fmla="*/ 2147483647 w 487"/>
              <a:gd name="T5" fmla="*/ 2147483647 h 203"/>
              <a:gd name="T6" fmla="*/ 2147483647 w 487"/>
              <a:gd name="T7" fmla="*/ 0 h 203"/>
              <a:gd name="T8" fmla="*/ 2147483647 w 487"/>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203">
                <a:moveTo>
                  <a:pt x="182" y="0"/>
                </a:moveTo>
                <a:lnTo>
                  <a:pt x="0" y="203"/>
                </a:lnTo>
                <a:lnTo>
                  <a:pt x="302" y="203"/>
                </a:lnTo>
                <a:lnTo>
                  <a:pt x="487" y="0"/>
                </a:lnTo>
                <a:lnTo>
                  <a:pt x="182" y="0"/>
                </a:lnTo>
                <a:close/>
              </a:path>
            </a:pathLst>
          </a:custGeom>
          <a:solidFill>
            <a:srgbClr val="D8D8D8"/>
          </a:solidFill>
          <a:ln w="3175">
            <a:solidFill>
              <a:srgbClr val="000000"/>
            </a:solidFill>
            <a:prstDash val="solid"/>
            <a:round/>
            <a:headEnd/>
            <a:tailEnd/>
          </a:ln>
        </p:spPr>
        <p:txBody>
          <a:bodyPr/>
          <a:lstStyle/>
          <a:p>
            <a:endParaRPr lang="zh-TW" altLang="en-US"/>
          </a:p>
        </p:txBody>
      </p:sp>
      <p:sp>
        <p:nvSpPr>
          <p:cNvPr id="5162" name="Freeform 42"/>
          <p:cNvSpPr>
            <a:spLocks/>
          </p:cNvSpPr>
          <p:nvPr/>
        </p:nvSpPr>
        <p:spPr bwMode="auto">
          <a:xfrm>
            <a:off x="2105025" y="1495425"/>
            <a:ext cx="257175" cy="107950"/>
          </a:xfrm>
          <a:custGeom>
            <a:avLst/>
            <a:gdLst>
              <a:gd name="T0" fmla="*/ 2147483647 w 487"/>
              <a:gd name="T1" fmla="*/ 0 h 203"/>
              <a:gd name="T2" fmla="*/ 0 w 487"/>
              <a:gd name="T3" fmla="*/ 2147483647 h 203"/>
              <a:gd name="T4" fmla="*/ 2147483647 w 487"/>
              <a:gd name="T5" fmla="*/ 2147483647 h 203"/>
              <a:gd name="T6" fmla="*/ 2147483647 w 487"/>
              <a:gd name="T7" fmla="*/ 0 h 203"/>
              <a:gd name="T8" fmla="*/ 2147483647 w 487"/>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203">
                <a:moveTo>
                  <a:pt x="182" y="0"/>
                </a:moveTo>
                <a:lnTo>
                  <a:pt x="0" y="203"/>
                </a:lnTo>
                <a:lnTo>
                  <a:pt x="302" y="203"/>
                </a:lnTo>
                <a:lnTo>
                  <a:pt x="487" y="0"/>
                </a:lnTo>
                <a:lnTo>
                  <a:pt x="18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163" name="Rectangle 43"/>
          <p:cNvSpPr>
            <a:spLocks noChangeArrowheads="1"/>
          </p:cNvSpPr>
          <p:nvPr/>
        </p:nvSpPr>
        <p:spPr bwMode="auto">
          <a:xfrm>
            <a:off x="1822450" y="1517650"/>
            <a:ext cx="50800"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64" name="Rectangle 44"/>
          <p:cNvSpPr>
            <a:spLocks noChangeArrowheads="1"/>
          </p:cNvSpPr>
          <p:nvPr/>
        </p:nvSpPr>
        <p:spPr bwMode="auto">
          <a:xfrm>
            <a:off x="1822450" y="1517650"/>
            <a:ext cx="50800"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65" name="Rectangle 45"/>
          <p:cNvSpPr>
            <a:spLocks noChangeArrowheads="1"/>
          </p:cNvSpPr>
          <p:nvPr/>
        </p:nvSpPr>
        <p:spPr bwMode="auto">
          <a:xfrm>
            <a:off x="1897063" y="1517650"/>
            <a:ext cx="46037"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66" name="Rectangle 46"/>
          <p:cNvSpPr>
            <a:spLocks noChangeArrowheads="1"/>
          </p:cNvSpPr>
          <p:nvPr/>
        </p:nvSpPr>
        <p:spPr bwMode="auto">
          <a:xfrm>
            <a:off x="1897063" y="1517650"/>
            <a:ext cx="46037"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67" name="Rectangle 47"/>
          <p:cNvSpPr>
            <a:spLocks noChangeArrowheads="1"/>
          </p:cNvSpPr>
          <p:nvPr/>
        </p:nvSpPr>
        <p:spPr bwMode="auto">
          <a:xfrm>
            <a:off x="1965325" y="1517650"/>
            <a:ext cx="49213"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68" name="Rectangle 48"/>
          <p:cNvSpPr>
            <a:spLocks noChangeArrowheads="1"/>
          </p:cNvSpPr>
          <p:nvPr/>
        </p:nvSpPr>
        <p:spPr bwMode="auto">
          <a:xfrm>
            <a:off x="1965325" y="1517650"/>
            <a:ext cx="49213"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69" name="Rectangle 49"/>
          <p:cNvSpPr>
            <a:spLocks noChangeArrowheads="1"/>
          </p:cNvSpPr>
          <p:nvPr/>
        </p:nvSpPr>
        <p:spPr bwMode="auto">
          <a:xfrm>
            <a:off x="2038350" y="1517650"/>
            <a:ext cx="44450"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0" name="Rectangle 50"/>
          <p:cNvSpPr>
            <a:spLocks noChangeArrowheads="1"/>
          </p:cNvSpPr>
          <p:nvPr/>
        </p:nvSpPr>
        <p:spPr bwMode="auto">
          <a:xfrm>
            <a:off x="2038350" y="1517650"/>
            <a:ext cx="44450"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1" name="Rectangle 51"/>
          <p:cNvSpPr>
            <a:spLocks noChangeArrowheads="1"/>
          </p:cNvSpPr>
          <p:nvPr/>
        </p:nvSpPr>
        <p:spPr bwMode="auto">
          <a:xfrm>
            <a:off x="1822450" y="1609725"/>
            <a:ext cx="50800" cy="6032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2" name="Rectangle 52"/>
          <p:cNvSpPr>
            <a:spLocks noChangeArrowheads="1"/>
          </p:cNvSpPr>
          <p:nvPr/>
        </p:nvSpPr>
        <p:spPr bwMode="auto">
          <a:xfrm>
            <a:off x="1822450" y="1609725"/>
            <a:ext cx="50800" cy="603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3" name="Rectangle 53"/>
          <p:cNvSpPr>
            <a:spLocks noChangeArrowheads="1"/>
          </p:cNvSpPr>
          <p:nvPr/>
        </p:nvSpPr>
        <p:spPr bwMode="auto">
          <a:xfrm>
            <a:off x="1897063" y="1609725"/>
            <a:ext cx="46037" cy="6032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4" name="Rectangle 54"/>
          <p:cNvSpPr>
            <a:spLocks noChangeArrowheads="1"/>
          </p:cNvSpPr>
          <p:nvPr/>
        </p:nvSpPr>
        <p:spPr bwMode="auto">
          <a:xfrm>
            <a:off x="1897063" y="1609725"/>
            <a:ext cx="46037" cy="603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5" name="Rectangle 55"/>
          <p:cNvSpPr>
            <a:spLocks noChangeArrowheads="1"/>
          </p:cNvSpPr>
          <p:nvPr/>
        </p:nvSpPr>
        <p:spPr bwMode="auto">
          <a:xfrm>
            <a:off x="1965325" y="1609725"/>
            <a:ext cx="49213" cy="6032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6" name="Rectangle 56"/>
          <p:cNvSpPr>
            <a:spLocks noChangeArrowheads="1"/>
          </p:cNvSpPr>
          <p:nvPr/>
        </p:nvSpPr>
        <p:spPr bwMode="auto">
          <a:xfrm>
            <a:off x="1965325" y="1609725"/>
            <a:ext cx="49213" cy="603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7" name="Rectangle 57"/>
          <p:cNvSpPr>
            <a:spLocks noChangeArrowheads="1"/>
          </p:cNvSpPr>
          <p:nvPr/>
        </p:nvSpPr>
        <p:spPr bwMode="auto">
          <a:xfrm>
            <a:off x="2038350" y="1609725"/>
            <a:ext cx="44450" cy="6032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8" name="Rectangle 58"/>
          <p:cNvSpPr>
            <a:spLocks noChangeArrowheads="1"/>
          </p:cNvSpPr>
          <p:nvPr/>
        </p:nvSpPr>
        <p:spPr bwMode="auto">
          <a:xfrm>
            <a:off x="2038350" y="1609725"/>
            <a:ext cx="44450" cy="603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79" name="Rectangle 59"/>
          <p:cNvSpPr>
            <a:spLocks noChangeArrowheads="1"/>
          </p:cNvSpPr>
          <p:nvPr/>
        </p:nvSpPr>
        <p:spPr bwMode="auto">
          <a:xfrm>
            <a:off x="1822450" y="1701800"/>
            <a:ext cx="50800" cy="6350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0" name="Rectangle 60"/>
          <p:cNvSpPr>
            <a:spLocks noChangeArrowheads="1"/>
          </p:cNvSpPr>
          <p:nvPr/>
        </p:nvSpPr>
        <p:spPr bwMode="auto">
          <a:xfrm>
            <a:off x="1822450" y="1701800"/>
            <a:ext cx="50800" cy="63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1" name="Rectangle 61"/>
          <p:cNvSpPr>
            <a:spLocks noChangeArrowheads="1"/>
          </p:cNvSpPr>
          <p:nvPr/>
        </p:nvSpPr>
        <p:spPr bwMode="auto">
          <a:xfrm>
            <a:off x="1897063" y="1701800"/>
            <a:ext cx="46037" cy="6350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2" name="Rectangle 62"/>
          <p:cNvSpPr>
            <a:spLocks noChangeArrowheads="1"/>
          </p:cNvSpPr>
          <p:nvPr/>
        </p:nvSpPr>
        <p:spPr bwMode="auto">
          <a:xfrm>
            <a:off x="1897063" y="1701800"/>
            <a:ext cx="46037" cy="63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3" name="Rectangle 63"/>
          <p:cNvSpPr>
            <a:spLocks noChangeArrowheads="1"/>
          </p:cNvSpPr>
          <p:nvPr/>
        </p:nvSpPr>
        <p:spPr bwMode="auto">
          <a:xfrm>
            <a:off x="1965325" y="1701800"/>
            <a:ext cx="49213" cy="6350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4" name="Rectangle 64"/>
          <p:cNvSpPr>
            <a:spLocks noChangeArrowheads="1"/>
          </p:cNvSpPr>
          <p:nvPr/>
        </p:nvSpPr>
        <p:spPr bwMode="auto">
          <a:xfrm>
            <a:off x="1965325" y="1701800"/>
            <a:ext cx="49213" cy="63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5" name="Rectangle 65"/>
          <p:cNvSpPr>
            <a:spLocks noChangeArrowheads="1"/>
          </p:cNvSpPr>
          <p:nvPr/>
        </p:nvSpPr>
        <p:spPr bwMode="auto">
          <a:xfrm>
            <a:off x="2038350" y="1701800"/>
            <a:ext cx="44450" cy="6350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6" name="Rectangle 66"/>
          <p:cNvSpPr>
            <a:spLocks noChangeArrowheads="1"/>
          </p:cNvSpPr>
          <p:nvPr/>
        </p:nvSpPr>
        <p:spPr bwMode="auto">
          <a:xfrm>
            <a:off x="2038350" y="1701800"/>
            <a:ext cx="44450" cy="63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7" name="Rectangle 67"/>
          <p:cNvSpPr>
            <a:spLocks noChangeArrowheads="1"/>
          </p:cNvSpPr>
          <p:nvPr/>
        </p:nvSpPr>
        <p:spPr bwMode="auto">
          <a:xfrm>
            <a:off x="1822450" y="1801813"/>
            <a:ext cx="50800" cy="571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8" name="Rectangle 68"/>
          <p:cNvSpPr>
            <a:spLocks noChangeArrowheads="1"/>
          </p:cNvSpPr>
          <p:nvPr/>
        </p:nvSpPr>
        <p:spPr bwMode="auto">
          <a:xfrm>
            <a:off x="1822450" y="1801813"/>
            <a:ext cx="50800" cy="57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89" name="Rectangle 69"/>
          <p:cNvSpPr>
            <a:spLocks noChangeArrowheads="1"/>
          </p:cNvSpPr>
          <p:nvPr/>
        </p:nvSpPr>
        <p:spPr bwMode="auto">
          <a:xfrm>
            <a:off x="1897063" y="1801813"/>
            <a:ext cx="46037" cy="571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0" name="Rectangle 70"/>
          <p:cNvSpPr>
            <a:spLocks noChangeArrowheads="1"/>
          </p:cNvSpPr>
          <p:nvPr/>
        </p:nvSpPr>
        <p:spPr bwMode="auto">
          <a:xfrm>
            <a:off x="1897063" y="1801813"/>
            <a:ext cx="46037" cy="57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1" name="Rectangle 71"/>
          <p:cNvSpPr>
            <a:spLocks noChangeArrowheads="1"/>
          </p:cNvSpPr>
          <p:nvPr/>
        </p:nvSpPr>
        <p:spPr bwMode="auto">
          <a:xfrm>
            <a:off x="1965325" y="1801813"/>
            <a:ext cx="49213" cy="571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2" name="Rectangle 72"/>
          <p:cNvSpPr>
            <a:spLocks noChangeArrowheads="1"/>
          </p:cNvSpPr>
          <p:nvPr/>
        </p:nvSpPr>
        <p:spPr bwMode="auto">
          <a:xfrm>
            <a:off x="1965325" y="1801813"/>
            <a:ext cx="49213" cy="57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3" name="Rectangle 73"/>
          <p:cNvSpPr>
            <a:spLocks noChangeArrowheads="1"/>
          </p:cNvSpPr>
          <p:nvPr/>
        </p:nvSpPr>
        <p:spPr bwMode="auto">
          <a:xfrm>
            <a:off x="2038350" y="1801813"/>
            <a:ext cx="44450" cy="571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4" name="Rectangle 74"/>
          <p:cNvSpPr>
            <a:spLocks noChangeArrowheads="1"/>
          </p:cNvSpPr>
          <p:nvPr/>
        </p:nvSpPr>
        <p:spPr bwMode="auto">
          <a:xfrm>
            <a:off x="2038350" y="1801813"/>
            <a:ext cx="44450" cy="57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5" name="Rectangle 75"/>
          <p:cNvSpPr>
            <a:spLocks noChangeArrowheads="1"/>
          </p:cNvSpPr>
          <p:nvPr/>
        </p:nvSpPr>
        <p:spPr bwMode="auto">
          <a:xfrm>
            <a:off x="1662113" y="1749425"/>
            <a:ext cx="50800"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6" name="Rectangle 76"/>
          <p:cNvSpPr>
            <a:spLocks noChangeArrowheads="1"/>
          </p:cNvSpPr>
          <p:nvPr/>
        </p:nvSpPr>
        <p:spPr bwMode="auto">
          <a:xfrm>
            <a:off x="1662113" y="1749425"/>
            <a:ext cx="50800"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7" name="Rectangle 77"/>
          <p:cNvSpPr>
            <a:spLocks noChangeArrowheads="1"/>
          </p:cNvSpPr>
          <p:nvPr/>
        </p:nvSpPr>
        <p:spPr bwMode="auto">
          <a:xfrm>
            <a:off x="1733550" y="1749425"/>
            <a:ext cx="47625"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8" name="Rectangle 78"/>
          <p:cNvSpPr>
            <a:spLocks noChangeArrowheads="1"/>
          </p:cNvSpPr>
          <p:nvPr/>
        </p:nvSpPr>
        <p:spPr bwMode="auto">
          <a:xfrm>
            <a:off x="1733550" y="1749425"/>
            <a:ext cx="47625"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199" name="Rectangle 79"/>
          <p:cNvSpPr>
            <a:spLocks noChangeArrowheads="1"/>
          </p:cNvSpPr>
          <p:nvPr/>
        </p:nvSpPr>
        <p:spPr bwMode="auto">
          <a:xfrm>
            <a:off x="1662113" y="1841500"/>
            <a:ext cx="50800"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00" name="Rectangle 80"/>
          <p:cNvSpPr>
            <a:spLocks noChangeArrowheads="1"/>
          </p:cNvSpPr>
          <p:nvPr/>
        </p:nvSpPr>
        <p:spPr bwMode="auto">
          <a:xfrm>
            <a:off x="1662113" y="1841500"/>
            <a:ext cx="50800"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01" name="Rectangle 81"/>
          <p:cNvSpPr>
            <a:spLocks noChangeArrowheads="1"/>
          </p:cNvSpPr>
          <p:nvPr/>
        </p:nvSpPr>
        <p:spPr bwMode="auto">
          <a:xfrm>
            <a:off x="1733550" y="1841500"/>
            <a:ext cx="47625" cy="5873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02" name="Rectangle 82"/>
          <p:cNvSpPr>
            <a:spLocks noChangeArrowheads="1"/>
          </p:cNvSpPr>
          <p:nvPr/>
        </p:nvSpPr>
        <p:spPr bwMode="auto">
          <a:xfrm>
            <a:off x="1733550" y="1841500"/>
            <a:ext cx="47625" cy="58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03" name="Line 83"/>
          <p:cNvSpPr>
            <a:spLocks noChangeShapeType="1"/>
          </p:cNvSpPr>
          <p:nvPr/>
        </p:nvSpPr>
        <p:spPr bwMode="auto">
          <a:xfrm>
            <a:off x="1800225" y="1700213"/>
            <a:ext cx="1588" cy="2778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204" name="Line 84"/>
          <p:cNvSpPr>
            <a:spLocks noChangeShapeType="1"/>
          </p:cNvSpPr>
          <p:nvPr/>
        </p:nvSpPr>
        <p:spPr bwMode="auto">
          <a:xfrm>
            <a:off x="2105025" y="1604963"/>
            <a:ext cx="1588" cy="3730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205" name="Rectangle 85"/>
          <p:cNvSpPr>
            <a:spLocks noChangeArrowheads="1"/>
          </p:cNvSpPr>
          <p:nvPr/>
        </p:nvSpPr>
        <p:spPr bwMode="auto">
          <a:xfrm>
            <a:off x="2405063" y="1560513"/>
            <a:ext cx="4143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500" b="1" dirty="0">
                <a:solidFill>
                  <a:srgbClr val="FF0000"/>
                </a:solidFill>
              </a:rPr>
              <a:t>CDC</a:t>
            </a:r>
            <a:endParaRPr lang="en-US" altLang="zh-TW" sz="2400" dirty="0"/>
          </a:p>
        </p:txBody>
      </p:sp>
      <p:sp>
        <p:nvSpPr>
          <p:cNvPr id="5206" name="Freeform 86"/>
          <p:cNvSpPr>
            <a:spLocks/>
          </p:cNvSpPr>
          <p:nvPr/>
        </p:nvSpPr>
        <p:spPr bwMode="auto">
          <a:xfrm>
            <a:off x="3933825" y="5340350"/>
            <a:ext cx="609600" cy="503238"/>
          </a:xfrm>
          <a:custGeom>
            <a:avLst/>
            <a:gdLst>
              <a:gd name="T0" fmla="*/ 0 w 1152"/>
              <a:gd name="T1" fmla="*/ 2147483647 h 953"/>
              <a:gd name="T2" fmla="*/ 2147483647 w 1152"/>
              <a:gd name="T3" fmla="*/ 2147483647 h 953"/>
              <a:gd name="T4" fmla="*/ 2147483647 w 1152"/>
              <a:gd name="T5" fmla="*/ 2147483647 h 953"/>
              <a:gd name="T6" fmla="*/ 2147483647 w 1152"/>
              <a:gd name="T7" fmla="*/ 0 h 953"/>
              <a:gd name="T8" fmla="*/ 0 w 1152"/>
              <a:gd name="T9" fmla="*/ 2147483647 h 953"/>
              <a:gd name="T10" fmla="*/ 0 w 1152"/>
              <a:gd name="T11" fmla="*/ 2147483647 h 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953">
                <a:moveTo>
                  <a:pt x="0" y="953"/>
                </a:moveTo>
                <a:lnTo>
                  <a:pt x="1152" y="953"/>
                </a:lnTo>
                <a:lnTo>
                  <a:pt x="1152" y="290"/>
                </a:lnTo>
                <a:lnTo>
                  <a:pt x="650" y="0"/>
                </a:lnTo>
                <a:lnTo>
                  <a:pt x="0" y="488"/>
                </a:lnTo>
                <a:lnTo>
                  <a:pt x="0" y="953"/>
                </a:lnTo>
                <a:close/>
              </a:path>
            </a:pathLst>
          </a:custGeom>
          <a:solidFill>
            <a:srgbClr val="7F7F7F"/>
          </a:solidFill>
          <a:ln w="3175">
            <a:solidFill>
              <a:srgbClr val="000000"/>
            </a:solidFill>
            <a:prstDash val="solid"/>
            <a:round/>
            <a:headEnd/>
            <a:tailEnd/>
          </a:ln>
        </p:spPr>
        <p:txBody>
          <a:bodyPr/>
          <a:lstStyle/>
          <a:p>
            <a:endParaRPr lang="zh-TW" altLang="en-US"/>
          </a:p>
        </p:txBody>
      </p:sp>
      <p:sp>
        <p:nvSpPr>
          <p:cNvPr id="5207" name="Freeform 87"/>
          <p:cNvSpPr>
            <a:spLocks/>
          </p:cNvSpPr>
          <p:nvPr/>
        </p:nvSpPr>
        <p:spPr bwMode="auto">
          <a:xfrm>
            <a:off x="3933825" y="5340350"/>
            <a:ext cx="609600" cy="503238"/>
          </a:xfrm>
          <a:custGeom>
            <a:avLst/>
            <a:gdLst>
              <a:gd name="T0" fmla="*/ 0 w 1152"/>
              <a:gd name="T1" fmla="*/ 2147483647 h 953"/>
              <a:gd name="T2" fmla="*/ 2147483647 w 1152"/>
              <a:gd name="T3" fmla="*/ 2147483647 h 953"/>
              <a:gd name="T4" fmla="*/ 2147483647 w 1152"/>
              <a:gd name="T5" fmla="*/ 2147483647 h 953"/>
              <a:gd name="T6" fmla="*/ 2147483647 w 1152"/>
              <a:gd name="T7" fmla="*/ 0 h 953"/>
              <a:gd name="T8" fmla="*/ 0 w 1152"/>
              <a:gd name="T9" fmla="*/ 2147483647 h 953"/>
              <a:gd name="T10" fmla="*/ 0 w 1152"/>
              <a:gd name="T11" fmla="*/ 2147483647 h 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953">
                <a:moveTo>
                  <a:pt x="0" y="953"/>
                </a:moveTo>
                <a:lnTo>
                  <a:pt x="1152" y="953"/>
                </a:lnTo>
                <a:lnTo>
                  <a:pt x="1152" y="290"/>
                </a:lnTo>
                <a:lnTo>
                  <a:pt x="650" y="0"/>
                </a:lnTo>
                <a:lnTo>
                  <a:pt x="0" y="488"/>
                </a:lnTo>
                <a:lnTo>
                  <a:pt x="0" y="95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08" name="Freeform 88"/>
          <p:cNvSpPr>
            <a:spLocks/>
          </p:cNvSpPr>
          <p:nvPr/>
        </p:nvSpPr>
        <p:spPr bwMode="auto">
          <a:xfrm>
            <a:off x="4543425" y="5483225"/>
            <a:ext cx="106363" cy="360363"/>
          </a:xfrm>
          <a:custGeom>
            <a:avLst/>
            <a:gdLst>
              <a:gd name="T0" fmla="*/ 0 w 201"/>
              <a:gd name="T1" fmla="*/ 2147483647 h 681"/>
              <a:gd name="T2" fmla="*/ 2147483647 w 201"/>
              <a:gd name="T3" fmla="*/ 2147483647 h 681"/>
              <a:gd name="T4" fmla="*/ 2147483647 w 201"/>
              <a:gd name="T5" fmla="*/ 0 h 681"/>
              <a:gd name="T6" fmla="*/ 0 w 201"/>
              <a:gd name="T7" fmla="*/ 2147483647 h 681"/>
              <a:gd name="T8" fmla="*/ 0 w 201"/>
              <a:gd name="T9" fmla="*/ 2147483647 h 6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81">
                <a:moveTo>
                  <a:pt x="0" y="681"/>
                </a:moveTo>
                <a:lnTo>
                  <a:pt x="201" y="468"/>
                </a:lnTo>
                <a:lnTo>
                  <a:pt x="201" y="0"/>
                </a:lnTo>
                <a:lnTo>
                  <a:pt x="0" y="216"/>
                </a:lnTo>
                <a:lnTo>
                  <a:pt x="0" y="681"/>
                </a:lnTo>
                <a:close/>
              </a:path>
            </a:pathLst>
          </a:custGeom>
          <a:solidFill>
            <a:srgbClr val="A5A5A5"/>
          </a:solidFill>
          <a:ln w="3175">
            <a:solidFill>
              <a:srgbClr val="000000"/>
            </a:solidFill>
            <a:prstDash val="solid"/>
            <a:round/>
            <a:headEnd/>
            <a:tailEnd/>
          </a:ln>
        </p:spPr>
        <p:txBody>
          <a:bodyPr/>
          <a:lstStyle/>
          <a:p>
            <a:endParaRPr lang="zh-TW" altLang="en-US"/>
          </a:p>
        </p:txBody>
      </p:sp>
      <p:sp>
        <p:nvSpPr>
          <p:cNvPr id="5209" name="Freeform 89"/>
          <p:cNvSpPr>
            <a:spLocks/>
          </p:cNvSpPr>
          <p:nvPr/>
        </p:nvSpPr>
        <p:spPr bwMode="auto">
          <a:xfrm>
            <a:off x="4543425" y="5483225"/>
            <a:ext cx="106363" cy="360363"/>
          </a:xfrm>
          <a:custGeom>
            <a:avLst/>
            <a:gdLst>
              <a:gd name="T0" fmla="*/ 0 w 201"/>
              <a:gd name="T1" fmla="*/ 2147483647 h 681"/>
              <a:gd name="T2" fmla="*/ 2147483647 w 201"/>
              <a:gd name="T3" fmla="*/ 2147483647 h 681"/>
              <a:gd name="T4" fmla="*/ 2147483647 w 201"/>
              <a:gd name="T5" fmla="*/ 0 h 681"/>
              <a:gd name="T6" fmla="*/ 0 w 201"/>
              <a:gd name="T7" fmla="*/ 2147483647 h 681"/>
              <a:gd name="T8" fmla="*/ 0 w 201"/>
              <a:gd name="T9" fmla="*/ 2147483647 h 6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81">
                <a:moveTo>
                  <a:pt x="0" y="681"/>
                </a:moveTo>
                <a:lnTo>
                  <a:pt x="201" y="468"/>
                </a:lnTo>
                <a:lnTo>
                  <a:pt x="201" y="0"/>
                </a:lnTo>
                <a:lnTo>
                  <a:pt x="0" y="216"/>
                </a:lnTo>
                <a:lnTo>
                  <a:pt x="0" y="68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10" name="Freeform 90"/>
          <p:cNvSpPr>
            <a:spLocks/>
          </p:cNvSpPr>
          <p:nvPr/>
        </p:nvSpPr>
        <p:spPr bwMode="auto">
          <a:xfrm>
            <a:off x="4595813" y="5526088"/>
            <a:ext cx="41275" cy="287337"/>
          </a:xfrm>
          <a:custGeom>
            <a:avLst/>
            <a:gdLst>
              <a:gd name="T0" fmla="*/ 0 w 77"/>
              <a:gd name="T1" fmla="*/ 2147483647 h 544"/>
              <a:gd name="T2" fmla="*/ 2147483647 w 77"/>
              <a:gd name="T3" fmla="*/ 0 h 544"/>
              <a:gd name="T4" fmla="*/ 2147483647 w 77"/>
              <a:gd name="T5" fmla="*/ 2147483647 h 544"/>
              <a:gd name="T6" fmla="*/ 0 w 77"/>
              <a:gd name="T7" fmla="*/ 2147483647 h 544"/>
              <a:gd name="T8" fmla="*/ 0 w 77"/>
              <a:gd name="T9" fmla="*/ 2147483647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544">
                <a:moveTo>
                  <a:pt x="0" y="155"/>
                </a:moveTo>
                <a:lnTo>
                  <a:pt x="77" y="0"/>
                </a:lnTo>
                <a:lnTo>
                  <a:pt x="77" y="466"/>
                </a:lnTo>
                <a:lnTo>
                  <a:pt x="0" y="544"/>
                </a:lnTo>
                <a:lnTo>
                  <a:pt x="0" y="155"/>
                </a:lnTo>
                <a:close/>
              </a:path>
            </a:pathLst>
          </a:custGeom>
          <a:solidFill>
            <a:srgbClr val="FF0000"/>
          </a:solidFill>
          <a:ln w="3175">
            <a:solidFill>
              <a:srgbClr val="000000"/>
            </a:solidFill>
            <a:prstDash val="solid"/>
            <a:round/>
            <a:headEnd/>
            <a:tailEnd/>
          </a:ln>
        </p:spPr>
        <p:txBody>
          <a:bodyPr/>
          <a:lstStyle/>
          <a:p>
            <a:endParaRPr lang="zh-TW" altLang="en-US"/>
          </a:p>
        </p:txBody>
      </p:sp>
      <p:sp>
        <p:nvSpPr>
          <p:cNvPr id="5211" name="Freeform 91"/>
          <p:cNvSpPr>
            <a:spLocks/>
          </p:cNvSpPr>
          <p:nvPr/>
        </p:nvSpPr>
        <p:spPr bwMode="auto">
          <a:xfrm>
            <a:off x="4595813" y="5526088"/>
            <a:ext cx="41275" cy="287337"/>
          </a:xfrm>
          <a:custGeom>
            <a:avLst/>
            <a:gdLst>
              <a:gd name="T0" fmla="*/ 0 w 77"/>
              <a:gd name="T1" fmla="*/ 2147483647 h 544"/>
              <a:gd name="T2" fmla="*/ 2147483647 w 77"/>
              <a:gd name="T3" fmla="*/ 0 h 544"/>
              <a:gd name="T4" fmla="*/ 2147483647 w 77"/>
              <a:gd name="T5" fmla="*/ 2147483647 h 544"/>
              <a:gd name="T6" fmla="*/ 0 w 77"/>
              <a:gd name="T7" fmla="*/ 2147483647 h 544"/>
              <a:gd name="T8" fmla="*/ 0 w 77"/>
              <a:gd name="T9" fmla="*/ 2147483647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544">
                <a:moveTo>
                  <a:pt x="0" y="155"/>
                </a:moveTo>
                <a:lnTo>
                  <a:pt x="77" y="0"/>
                </a:lnTo>
                <a:lnTo>
                  <a:pt x="77" y="466"/>
                </a:lnTo>
                <a:lnTo>
                  <a:pt x="0" y="544"/>
                </a:lnTo>
                <a:lnTo>
                  <a:pt x="0" y="15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12" name="Freeform 92"/>
          <p:cNvSpPr>
            <a:spLocks/>
          </p:cNvSpPr>
          <p:nvPr/>
        </p:nvSpPr>
        <p:spPr bwMode="auto">
          <a:xfrm>
            <a:off x="4595813" y="5526088"/>
            <a:ext cx="41275" cy="287337"/>
          </a:xfrm>
          <a:custGeom>
            <a:avLst/>
            <a:gdLst>
              <a:gd name="T0" fmla="*/ 0 w 77"/>
              <a:gd name="T1" fmla="*/ 2147483647 h 544"/>
              <a:gd name="T2" fmla="*/ 2147483647 w 77"/>
              <a:gd name="T3" fmla="*/ 0 h 544"/>
              <a:gd name="T4" fmla="*/ 2147483647 w 77"/>
              <a:gd name="T5" fmla="*/ 2147483647 h 544"/>
              <a:gd name="T6" fmla="*/ 0 w 77"/>
              <a:gd name="T7" fmla="*/ 2147483647 h 544"/>
              <a:gd name="T8" fmla="*/ 0 w 77"/>
              <a:gd name="T9" fmla="*/ 2147483647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544">
                <a:moveTo>
                  <a:pt x="0" y="155"/>
                </a:moveTo>
                <a:lnTo>
                  <a:pt x="77" y="0"/>
                </a:lnTo>
                <a:lnTo>
                  <a:pt x="77" y="466"/>
                </a:lnTo>
                <a:lnTo>
                  <a:pt x="0" y="544"/>
                </a:lnTo>
                <a:lnTo>
                  <a:pt x="0" y="155"/>
                </a:lnTo>
                <a:close/>
              </a:path>
            </a:pathLst>
          </a:custGeom>
          <a:solidFill>
            <a:srgbClr val="E5E5E5"/>
          </a:solidFill>
          <a:ln w="3175">
            <a:solidFill>
              <a:srgbClr val="000000"/>
            </a:solidFill>
            <a:prstDash val="solid"/>
            <a:round/>
            <a:headEnd/>
            <a:tailEnd/>
          </a:ln>
        </p:spPr>
        <p:txBody>
          <a:bodyPr/>
          <a:lstStyle/>
          <a:p>
            <a:endParaRPr lang="zh-TW" altLang="en-US"/>
          </a:p>
        </p:txBody>
      </p:sp>
      <p:sp>
        <p:nvSpPr>
          <p:cNvPr id="5213" name="Freeform 93"/>
          <p:cNvSpPr>
            <a:spLocks/>
          </p:cNvSpPr>
          <p:nvPr/>
        </p:nvSpPr>
        <p:spPr bwMode="auto">
          <a:xfrm>
            <a:off x="4595813" y="5526088"/>
            <a:ext cx="41275" cy="287337"/>
          </a:xfrm>
          <a:custGeom>
            <a:avLst/>
            <a:gdLst>
              <a:gd name="T0" fmla="*/ 0 w 77"/>
              <a:gd name="T1" fmla="*/ 2147483647 h 544"/>
              <a:gd name="T2" fmla="*/ 2147483647 w 77"/>
              <a:gd name="T3" fmla="*/ 0 h 544"/>
              <a:gd name="T4" fmla="*/ 2147483647 w 77"/>
              <a:gd name="T5" fmla="*/ 2147483647 h 544"/>
              <a:gd name="T6" fmla="*/ 0 w 77"/>
              <a:gd name="T7" fmla="*/ 2147483647 h 544"/>
              <a:gd name="T8" fmla="*/ 0 w 77"/>
              <a:gd name="T9" fmla="*/ 2147483647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544">
                <a:moveTo>
                  <a:pt x="0" y="155"/>
                </a:moveTo>
                <a:lnTo>
                  <a:pt x="77" y="0"/>
                </a:lnTo>
                <a:lnTo>
                  <a:pt x="77" y="466"/>
                </a:lnTo>
                <a:lnTo>
                  <a:pt x="0" y="544"/>
                </a:lnTo>
                <a:lnTo>
                  <a:pt x="0" y="1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14" name="Freeform 94"/>
          <p:cNvSpPr>
            <a:spLocks/>
          </p:cNvSpPr>
          <p:nvPr/>
        </p:nvSpPr>
        <p:spPr bwMode="auto">
          <a:xfrm>
            <a:off x="4595813" y="5526088"/>
            <a:ext cx="41275" cy="287337"/>
          </a:xfrm>
          <a:custGeom>
            <a:avLst/>
            <a:gdLst>
              <a:gd name="T0" fmla="*/ 0 w 77"/>
              <a:gd name="T1" fmla="*/ 2147483647 h 544"/>
              <a:gd name="T2" fmla="*/ 2147483647 w 77"/>
              <a:gd name="T3" fmla="*/ 0 h 544"/>
              <a:gd name="T4" fmla="*/ 2147483647 w 77"/>
              <a:gd name="T5" fmla="*/ 2147483647 h 544"/>
              <a:gd name="T6" fmla="*/ 0 w 77"/>
              <a:gd name="T7" fmla="*/ 2147483647 h 544"/>
              <a:gd name="T8" fmla="*/ 0 w 77"/>
              <a:gd name="T9" fmla="*/ 2147483647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544">
                <a:moveTo>
                  <a:pt x="0" y="155"/>
                </a:moveTo>
                <a:lnTo>
                  <a:pt x="77" y="0"/>
                </a:lnTo>
                <a:lnTo>
                  <a:pt x="77" y="466"/>
                </a:lnTo>
                <a:lnTo>
                  <a:pt x="0" y="544"/>
                </a:lnTo>
                <a:lnTo>
                  <a:pt x="0" y="3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15" name="Freeform 95"/>
          <p:cNvSpPr>
            <a:spLocks/>
          </p:cNvSpPr>
          <p:nvPr/>
        </p:nvSpPr>
        <p:spPr bwMode="auto">
          <a:xfrm>
            <a:off x="4565650" y="5565775"/>
            <a:ext cx="30163" cy="247650"/>
          </a:xfrm>
          <a:custGeom>
            <a:avLst/>
            <a:gdLst>
              <a:gd name="T0" fmla="*/ 2147483647 w 57"/>
              <a:gd name="T1" fmla="*/ 2147483647 h 467"/>
              <a:gd name="T2" fmla="*/ 0 w 57"/>
              <a:gd name="T3" fmla="*/ 0 h 467"/>
              <a:gd name="T4" fmla="*/ 0 w 57"/>
              <a:gd name="T5" fmla="*/ 2147483647 h 467"/>
              <a:gd name="T6" fmla="*/ 2147483647 w 57"/>
              <a:gd name="T7" fmla="*/ 2147483647 h 467"/>
              <a:gd name="T8" fmla="*/ 2147483647 w 57"/>
              <a:gd name="T9" fmla="*/ 2147483647 h 4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67">
                <a:moveTo>
                  <a:pt x="57" y="38"/>
                </a:moveTo>
                <a:lnTo>
                  <a:pt x="0" y="0"/>
                </a:lnTo>
                <a:lnTo>
                  <a:pt x="0" y="467"/>
                </a:lnTo>
                <a:lnTo>
                  <a:pt x="57" y="467"/>
                </a:lnTo>
                <a:lnTo>
                  <a:pt x="57" y="38"/>
                </a:lnTo>
                <a:close/>
              </a:path>
            </a:pathLst>
          </a:custGeom>
          <a:solidFill>
            <a:srgbClr val="FF0000"/>
          </a:solidFill>
          <a:ln w="3175">
            <a:solidFill>
              <a:srgbClr val="000000"/>
            </a:solidFill>
            <a:prstDash val="solid"/>
            <a:round/>
            <a:headEnd/>
            <a:tailEnd/>
          </a:ln>
        </p:spPr>
        <p:txBody>
          <a:bodyPr/>
          <a:lstStyle/>
          <a:p>
            <a:endParaRPr lang="zh-TW" altLang="en-US"/>
          </a:p>
        </p:txBody>
      </p:sp>
      <p:sp>
        <p:nvSpPr>
          <p:cNvPr id="5216" name="Freeform 96"/>
          <p:cNvSpPr>
            <a:spLocks/>
          </p:cNvSpPr>
          <p:nvPr/>
        </p:nvSpPr>
        <p:spPr bwMode="auto">
          <a:xfrm>
            <a:off x="4565650" y="5565775"/>
            <a:ext cx="30163" cy="247650"/>
          </a:xfrm>
          <a:custGeom>
            <a:avLst/>
            <a:gdLst>
              <a:gd name="T0" fmla="*/ 2147483647 w 57"/>
              <a:gd name="T1" fmla="*/ 2147483647 h 467"/>
              <a:gd name="T2" fmla="*/ 0 w 57"/>
              <a:gd name="T3" fmla="*/ 0 h 467"/>
              <a:gd name="T4" fmla="*/ 0 w 57"/>
              <a:gd name="T5" fmla="*/ 2147483647 h 467"/>
              <a:gd name="T6" fmla="*/ 2147483647 w 57"/>
              <a:gd name="T7" fmla="*/ 2147483647 h 467"/>
              <a:gd name="T8" fmla="*/ 2147483647 w 57"/>
              <a:gd name="T9" fmla="*/ 2147483647 h 4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67">
                <a:moveTo>
                  <a:pt x="57" y="38"/>
                </a:moveTo>
                <a:lnTo>
                  <a:pt x="0" y="0"/>
                </a:lnTo>
                <a:lnTo>
                  <a:pt x="0" y="467"/>
                </a:lnTo>
                <a:lnTo>
                  <a:pt x="57" y="467"/>
                </a:lnTo>
                <a:lnTo>
                  <a:pt x="57" y="38"/>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17" name="Freeform 97"/>
          <p:cNvSpPr>
            <a:spLocks/>
          </p:cNvSpPr>
          <p:nvPr/>
        </p:nvSpPr>
        <p:spPr bwMode="auto">
          <a:xfrm>
            <a:off x="4565650" y="5565775"/>
            <a:ext cx="30163" cy="247650"/>
          </a:xfrm>
          <a:custGeom>
            <a:avLst/>
            <a:gdLst>
              <a:gd name="T0" fmla="*/ 2147483647 w 57"/>
              <a:gd name="T1" fmla="*/ 2147483647 h 467"/>
              <a:gd name="T2" fmla="*/ 0 w 57"/>
              <a:gd name="T3" fmla="*/ 0 h 467"/>
              <a:gd name="T4" fmla="*/ 0 w 57"/>
              <a:gd name="T5" fmla="*/ 2147483647 h 467"/>
              <a:gd name="T6" fmla="*/ 2147483647 w 57"/>
              <a:gd name="T7" fmla="*/ 2147483647 h 467"/>
              <a:gd name="T8" fmla="*/ 2147483647 w 57"/>
              <a:gd name="T9" fmla="*/ 2147483647 h 4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67">
                <a:moveTo>
                  <a:pt x="57" y="38"/>
                </a:moveTo>
                <a:lnTo>
                  <a:pt x="0" y="0"/>
                </a:lnTo>
                <a:lnTo>
                  <a:pt x="0" y="467"/>
                </a:lnTo>
                <a:lnTo>
                  <a:pt x="57" y="467"/>
                </a:lnTo>
                <a:lnTo>
                  <a:pt x="57" y="38"/>
                </a:lnTo>
                <a:close/>
              </a:path>
            </a:pathLst>
          </a:custGeom>
          <a:solidFill>
            <a:srgbClr val="E5E5E5"/>
          </a:solidFill>
          <a:ln w="3175">
            <a:solidFill>
              <a:srgbClr val="000000"/>
            </a:solidFill>
            <a:prstDash val="solid"/>
            <a:round/>
            <a:headEnd/>
            <a:tailEnd/>
          </a:ln>
        </p:spPr>
        <p:txBody>
          <a:bodyPr/>
          <a:lstStyle/>
          <a:p>
            <a:endParaRPr lang="zh-TW" altLang="en-US"/>
          </a:p>
        </p:txBody>
      </p:sp>
      <p:sp>
        <p:nvSpPr>
          <p:cNvPr id="5218" name="Freeform 98"/>
          <p:cNvSpPr>
            <a:spLocks/>
          </p:cNvSpPr>
          <p:nvPr/>
        </p:nvSpPr>
        <p:spPr bwMode="auto">
          <a:xfrm>
            <a:off x="4565650" y="5565775"/>
            <a:ext cx="30163" cy="247650"/>
          </a:xfrm>
          <a:custGeom>
            <a:avLst/>
            <a:gdLst>
              <a:gd name="T0" fmla="*/ 2147483647 w 57"/>
              <a:gd name="T1" fmla="*/ 2147483647 h 467"/>
              <a:gd name="T2" fmla="*/ 0 w 57"/>
              <a:gd name="T3" fmla="*/ 0 h 467"/>
              <a:gd name="T4" fmla="*/ 0 w 57"/>
              <a:gd name="T5" fmla="*/ 2147483647 h 467"/>
              <a:gd name="T6" fmla="*/ 2147483647 w 57"/>
              <a:gd name="T7" fmla="*/ 2147483647 h 467"/>
              <a:gd name="T8" fmla="*/ 2147483647 w 57"/>
              <a:gd name="T9" fmla="*/ 2147483647 h 4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67">
                <a:moveTo>
                  <a:pt x="57" y="38"/>
                </a:moveTo>
                <a:lnTo>
                  <a:pt x="0" y="0"/>
                </a:lnTo>
                <a:lnTo>
                  <a:pt x="0" y="467"/>
                </a:lnTo>
                <a:lnTo>
                  <a:pt x="57" y="467"/>
                </a:lnTo>
                <a:lnTo>
                  <a:pt x="57" y="3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19" name="Freeform 99"/>
          <p:cNvSpPr>
            <a:spLocks/>
          </p:cNvSpPr>
          <p:nvPr/>
        </p:nvSpPr>
        <p:spPr bwMode="auto">
          <a:xfrm>
            <a:off x="4222750" y="5257800"/>
            <a:ext cx="501650" cy="390525"/>
          </a:xfrm>
          <a:custGeom>
            <a:avLst/>
            <a:gdLst>
              <a:gd name="T0" fmla="*/ 0 w 947"/>
              <a:gd name="T1" fmla="*/ 2147483647 h 737"/>
              <a:gd name="T2" fmla="*/ 2147483647 w 947"/>
              <a:gd name="T3" fmla="*/ 2147483647 h 737"/>
              <a:gd name="T4" fmla="*/ 2147483647 w 947"/>
              <a:gd name="T5" fmla="*/ 2147483647 h 737"/>
              <a:gd name="T6" fmla="*/ 2147483647 w 947"/>
              <a:gd name="T7" fmla="*/ 0 h 737"/>
              <a:gd name="T8" fmla="*/ 0 w 947"/>
              <a:gd name="T9" fmla="*/ 2147483647 h 7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7" h="737">
                <a:moveTo>
                  <a:pt x="0" y="234"/>
                </a:moveTo>
                <a:lnTo>
                  <a:pt x="734" y="737"/>
                </a:lnTo>
                <a:lnTo>
                  <a:pt x="947" y="505"/>
                </a:lnTo>
                <a:lnTo>
                  <a:pt x="215" y="0"/>
                </a:lnTo>
                <a:lnTo>
                  <a:pt x="0" y="234"/>
                </a:lnTo>
                <a:close/>
              </a:path>
            </a:pathLst>
          </a:custGeom>
          <a:solidFill>
            <a:srgbClr val="D8D8D8"/>
          </a:solidFill>
          <a:ln w="3175">
            <a:solidFill>
              <a:srgbClr val="000000"/>
            </a:solidFill>
            <a:prstDash val="solid"/>
            <a:round/>
            <a:headEnd/>
            <a:tailEnd/>
          </a:ln>
        </p:spPr>
        <p:txBody>
          <a:bodyPr/>
          <a:lstStyle/>
          <a:p>
            <a:endParaRPr lang="zh-TW" altLang="en-US"/>
          </a:p>
        </p:txBody>
      </p:sp>
      <p:sp>
        <p:nvSpPr>
          <p:cNvPr id="5220" name="Freeform 100"/>
          <p:cNvSpPr>
            <a:spLocks/>
          </p:cNvSpPr>
          <p:nvPr/>
        </p:nvSpPr>
        <p:spPr bwMode="auto">
          <a:xfrm>
            <a:off x="4222750" y="5257800"/>
            <a:ext cx="501650" cy="390525"/>
          </a:xfrm>
          <a:custGeom>
            <a:avLst/>
            <a:gdLst>
              <a:gd name="T0" fmla="*/ 0 w 947"/>
              <a:gd name="T1" fmla="*/ 2147483647 h 737"/>
              <a:gd name="T2" fmla="*/ 2147483647 w 947"/>
              <a:gd name="T3" fmla="*/ 2147483647 h 737"/>
              <a:gd name="T4" fmla="*/ 2147483647 w 947"/>
              <a:gd name="T5" fmla="*/ 2147483647 h 737"/>
              <a:gd name="T6" fmla="*/ 2147483647 w 947"/>
              <a:gd name="T7" fmla="*/ 0 h 737"/>
              <a:gd name="T8" fmla="*/ 0 w 947"/>
              <a:gd name="T9" fmla="*/ 2147483647 h 7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7" h="737">
                <a:moveTo>
                  <a:pt x="0" y="234"/>
                </a:moveTo>
                <a:lnTo>
                  <a:pt x="734" y="737"/>
                </a:lnTo>
                <a:lnTo>
                  <a:pt x="947" y="505"/>
                </a:lnTo>
                <a:lnTo>
                  <a:pt x="215" y="0"/>
                </a:lnTo>
                <a:lnTo>
                  <a:pt x="0" y="23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21" name="Freeform 101"/>
          <p:cNvSpPr>
            <a:spLocks/>
          </p:cNvSpPr>
          <p:nvPr/>
        </p:nvSpPr>
        <p:spPr bwMode="auto">
          <a:xfrm>
            <a:off x="4606925" y="5443538"/>
            <a:ext cx="19050" cy="133350"/>
          </a:xfrm>
          <a:custGeom>
            <a:avLst/>
            <a:gdLst>
              <a:gd name="T0" fmla="*/ 0 w 36"/>
              <a:gd name="T1" fmla="*/ 2147483647 h 251"/>
              <a:gd name="T2" fmla="*/ 2147483647 w 36"/>
              <a:gd name="T3" fmla="*/ 0 h 251"/>
              <a:gd name="T4" fmla="*/ 2147483647 w 36"/>
              <a:gd name="T5" fmla="*/ 2147483647 h 251"/>
              <a:gd name="T6" fmla="*/ 0 w 36"/>
              <a:gd name="T7" fmla="*/ 2147483647 h 251"/>
              <a:gd name="T8" fmla="*/ 0 w 36"/>
              <a:gd name="T9" fmla="*/ 2147483647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51">
                <a:moveTo>
                  <a:pt x="0" y="38"/>
                </a:moveTo>
                <a:lnTo>
                  <a:pt x="36" y="0"/>
                </a:lnTo>
                <a:lnTo>
                  <a:pt x="36" y="210"/>
                </a:lnTo>
                <a:lnTo>
                  <a:pt x="0" y="251"/>
                </a:lnTo>
                <a:lnTo>
                  <a:pt x="0" y="38"/>
                </a:lnTo>
                <a:close/>
              </a:path>
            </a:pathLst>
          </a:custGeom>
          <a:solidFill>
            <a:srgbClr val="FF0000"/>
          </a:solidFill>
          <a:ln w="3175">
            <a:solidFill>
              <a:srgbClr val="000000"/>
            </a:solidFill>
            <a:prstDash val="solid"/>
            <a:round/>
            <a:headEnd/>
            <a:tailEnd/>
          </a:ln>
        </p:spPr>
        <p:txBody>
          <a:bodyPr/>
          <a:lstStyle/>
          <a:p>
            <a:endParaRPr lang="zh-TW" altLang="en-US"/>
          </a:p>
        </p:txBody>
      </p:sp>
      <p:sp>
        <p:nvSpPr>
          <p:cNvPr id="5222" name="Freeform 102"/>
          <p:cNvSpPr>
            <a:spLocks/>
          </p:cNvSpPr>
          <p:nvPr/>
        </p:nvSpPr>
        <p:spPr bwMode="auto">
          <a:xfrm>
            <a:off x="4606925" y="5443538"/>
            <a:ext cx="19050" cy="133350"/>
          </a:xfrm>
          <a:custGeom>
            <a:avLst/>
            <a:gdLst>
              <a:gd name="T0" fmla="*/ 0 w 36"/>
              <a:gd name="T1" fmla="*/ 2147483647 h 251"/>
              <a:gd name="T2" fmla="*/ 2147483647 w 36"/>
              <a:gd name="T3" fmla="*/ 0 h 251"/>
              <a:gd name="T4" fmla="*/ 2147483647 w 36"/>
              <a:gd name="T5" fmla="*/ 2147483647 h 251"/>
              <a:gd name="T6" fmla="*/ 0 w 36"/>
              <a:gd name="T7" fmla="*/ 2147483647 h 251"/>
              <a:gd name="T8" fmla="*/ 0 w 36"/>
              <a:gd name="T9" fmla="*/ 2147483647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51">
                <a:moveTo>
                  <a:pt x="0" y="38"/>
                </a:moveTo>
                <a:lnTo>
                  <a:pt x="36" y="0"/>
                </a:lnTo>
                <a:lnTo>
                  <a:pt x="36" y="210"/>
                </a:lnTo>
                <a:lnTo>
                  <a:pt x="0" y="251"/>
                </a:lnTo>
                <a:lnTo>
                  <a:pt x="0" y="38"/>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23" name="Freeform 103"/>
          <p:cNvSpPr>
            <a:spLocks/>
          </p:cNvSpPr>
          <p:nvPr/>
        </p:nvSpPr>
        <p:spPr bwMode="auto">
          <a:xfrm>
            <a:off x="4606925" y="5443538"/>
            <a:ext cx="19050" cy="133350"/>
          </a:xfrm>
          <a:custGeom>
            <a:avLst/>
            <a:gdLst>
              <a:gd name="T0" fmla="*/ 0 w 36"/>
              <a:gd name="T1" fmla="*/ 2147483647 h 251"/>
              <a:gd name="T2" fmla="*/ 2147483647 w 36"/>
              <a:gd name="T3" fmla="*/ 0 h 251"/>
              <a:gd name="T4" fmla="*/ 2147483647 w 36"/>
              <a:gd name="T5" fmla="*/ 2147483647 h 251"/>
              <a:gd name="T6" fmla="*/ 0 w 36"/>
              <a:gd name="T7" fmla="*/ 2147483647 h 251"/>
              <a:gd name="T8" fmla="*/ 0 w 36"/>
              <a:gd name="T9" fmla="*/ 2147483647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51">
                <a:moveTo>
                  <a:pt x="0" y="38"/>
                </a:moveTo>
                <a:lnTo>
                  <a:pt x="36" y="0"/>
                </a:lnTo>
                <a:lnTo>
                  <a:pt x="36" y="210"/>
                </a:lnTo>
                <a:lnTo>
                  <a:pt x="0" y="251"/>
                </a:lnTo>
                <a:lnTo>
                  <a:pt x="0" y="38"/>
                </a:lnTo>
                <a:close/>
              </a:path>
            </a:pathLst>
          </a:custGeom>
          <a:solidFill>
            <a:srgbClr val="E5E5E5"/>
          </a:solidFill>
          <a:ln w="3175">
            <a:solidFill>
              <a:srgbClr val="000000"/>
            </a:solidFill>
            <a:prstDash val="solid"/>
            <a:round/>
            <a:headEnd/>
            <a:tailEnd/>
          </a:ln>
        </p:spPr>
        <p:txBody>
          <a:bodyPr/>
          <a:lstStyle/>
          <a:p>
            <a:endParaRPr lang="zh-TW" altLang="en-US"/>
          </a:p>
        </p:txBody>
      </p:sp>
      <p:sp>
        <p:nvSpPr>
          <p:cNvPr id="5224" name="Freeform 104"/>
          <p:cNvSpPr>
            <a:spLocks/>
          </p:cNvSpPr>
          <p:nvPr/>
        </p:nvSpPr>
        <p:spPr bwMode="auto">
          <a:xfrm>
            <a:off x="4606925" y="5443538"/>
            <a:ext cx="19050" cy="133350"/>
          </a:xfrm>
          <a:custGeom>
            <a:avLst/>
            <a:gdLst>
              <a:gd name="T0" fmla="*/ 0 w 36"/>
              <a:gd name="T1" fmla="*/ 2147483647 h 251"/>
              <a:gd name="T2" fmla="*/ 2147483647 w 36"/>
              <a:gd name="T3" fmla="*/ 0 h 251"/>
              <a:gd name="T4" fmla="*/ 2147483647 w 36"/>
              <a:gd name="T5" fmla="*/ 2147483647 h 251"/>
              <a:gd name="T6" fmla="*/ 0 w 36"/>
              <a:gd name="T7" fmla="*/ 2147483647 h 251"/>
              <a:gd name="T8" fmla="*/ 0 w 36"/>
              <a:gd name="T9" fmla="*/ 2147483647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51">
                <a:moveTo>
                  <a:pt x="0" y="38"/>
                </a:moveTo>
                <a:lnTo>
                  <a:pt x="36" y="0"/>
                </a:lnTo>
                <a:lnTo>
                  <a:pt x="36" y="210"/>
                </a:lnTo>
                <a:lnTo>
                  <a:pt x="0" y="251"/>
                </a:lnTo>
                <a:lnTo>
                  <a:pt x="0" y="3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25" name="Freeform 105"/>
          <p:cNvSpPr>
            <a:spLocks/>
          </p:cNvSpPr>
          <p:nvPr/>
        </p:nvSpPr>
        <p:spPr bwMode="auto">
          <a:xfrm>
            <a:off x="4576763" y="5464175"/>
            <a:ext cx="30162" cy="112713"/>
          </a:xfrm>
          <a:custGeom>
            <a:avLst/>
            <a:gdLst>
              <a:gd name="T0" fmla="*/ 2147483647 w 58"/>
              <a:gd name="T1" fmla="*/ 0 h 213"/>
              <a:gd name="T2" fmla="*/ 0 w 58"/>
              <a:gd name="T3" fmla="*/ 0 h 213"/>
              <a:gd name="T4" fmla="*/ 0 w 58"/>
              <a:gd name="T5" fmla="*/ 2147483647 h 213"/>
              <a:gd name="T6" fmla="*/ 2147483647 w 58"/>
              <a:gd name="T7" fmla="*/ 2147483647 h 213"/>
              <a:gd name="T8" fmla="*/ 2147483647 w 58"/>
              <a:gd name="T9" fmla="*/ 0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213">
                <a:moveTo>
                  <a:pt x="58" y="0"/>
                </a:moveTo>
                <a:lnTo>
                  <a:pt x="0" y="0"/>
                </a:lnTo>
                <a:lnTo>
                  <a:pt x="0" y="172"/>
                </a:lnTo>
                <a:lnTo>
                  <a:pt x="58" y="213"/>
                </a:lnTo>
                <a:lnTo>
                  <a:pt x="58" y="0"/>
                </a:lnTo>
                <a:close/>
              </a:path>
            </a:pathLst>
          </a:custGeom>
          <a:solidFill>
            <a:srgbClr val="FF0000"/>
          </a:solidFill>
          <a:ln w="3175">
            <a:solidFill>
              <a:srgbClr val="000000"/>
            </a:solidFill>
            <a:prstDash val="solid"/>
            <a:round/>
            <a:headEnd/>
            <a:tailEnd/>
          </a:ln>
        </p:spPr>
        <p:txBody>
          <a:bodyPr/>
          <a:lstStyle/>
          <a:p>
            <a:endParaRPr lang="zh-TW" altLang="en-US"/>
          </a:p>
        </p:txBody>
      </p:sp>
      <p:sp>
        <p:nvSpPr>
          <p:cNvPr id="5226" name="Freeform 106"/>
          <p:cNvSpPr>
            <a:spLocks/>
          </p:cNvSpPr>
          <p:nvPr/>
        </p:nvSpPr>
        <p:spPr bwMode="auto">
          <a:xfrm>
            <a:off x="4576763" y="5464175"/>
            <a:ext cx="30162" cy="112713"/>
          </a:xfrm>
          <a:custGeom>
            <a:avLst/>
            <a:gdLst>
              <a:gd name="T0" fmla="*/ 2147483647 w 58"/>
              <a:gd name="T1" fmla="*/ 0 h 213"/>
              <a:gd name="T2" fmla="*/ 0 w 58"/>
              <a:gd name="T3" fmla="*/ 0 h 213"/>
              <a:gd name="T4" fmla="*/ 0 w 58"/>
              <a:gd name="T5" fmla="*/ 2147483647 h 213"/>
              <a:gd name="T6" fmla="*/ 2147483647 w 58"/>
              <a:gd name="T7" fmla="*/ 2147483647 h 213"/>
              <a:gd name="T8" fmla="*/ 2147483647 w 58"/>
              <a:gd name="T9" fmla="*/ 0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213">
                <a:moveTo>
                  <a:pt x="58" y="0"/>
                </a:moveTo>
                <a:lnTo>
                  <a:pt x="0" y="0"/>
                </a:lnTo>
                <a:lnTo>
                  <a:pt x="0" y="172"/>
                </a:lnTo>
                <a:lnTo>
                  <a:pt x="58" y="213"/>
                </a:lnTo>
                <a:lnTo>
                  <a:pt x="58"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27" name="Freeform 107"/>
          <p:cNvSpPr>
            <a:spLocks/>
          </p:cNvSpPr>
          <p:nvPr/>
        </p:nvSpPr>
        <p:spPr bwMode="auto">
          <a:xfrm>
            <a:off x="4576763" y="5464175"/>
            <a:ext cx="30162" cy="112713"/>
          </a:xfrm>
          <a:custGeom>
            <a:avLst/>
            <a:gdLst>
              <a:gd name="T0" fmla="*/ 2147483647 w 58"/>
              <a:gd name="T1" fmla="*/ 0 h 213"/>
              <a:gd name="T2" fmla="*/ 0 w 58"/>
              <a:gd name="T3" fmla="*/ 0 h 213"/>
              <a:gd name="T4" fmla="*/ 0 w 58"/>
              <a:gd name="T5" fmla="*/ 2147483647 h 213"/>
              <a:gd name="T6" fmla="*/ 2147483647 w 58"/>
              <a:gd name="T7" fmla="*/ 2147483647 h 213"/>
              <a:gd name="T8" fmla="*/ 2147483647 w 58"/>
              <a:gd name="T9" fmla="*/ 0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213">
                <a:moveTo>
                  <a:pt x="58" y="0"/>
                </a:moveTo>
                <a:lnTo>
                  <a:pt x="0" y="0"/>
                </a:lnTo>
                <a:lnTo>
                  <a:pt x="0" y="172"/>
                </a:lnTo>
                <a:lnTo>
                  <a:pt x="58" y="213"/>
                </a:lnTo>
                <a:lnTo>
                  <a:pt x="58" y="0"/>
                </a:lnTo>
                <a:close/>
              </a:path>
            </a:pathLst>
          </a:custGeom>
          <a:solidFill>
            <a:srgbClr val="E5E5E5"/>
          </a:solidFill>
          <a:ln w="3175">
            <a:solidFill>
              <a:srgbClr val="000000"/>
            </a:solidFill>
            <a:prstDash val="solid"/>
            <a:round/>
            <a:headEnd/>
            <a:tailEnd/>
          </a:ln>
        </p:spPr>
        <p:txBody>
          <a:bodyPr/>
          <a:lstStyle/>
          <a:p>
            <a:endParaRPr lang="zh-TW" altLang="en-US"/>
          </a:p>
        </p:txBody>
      </p:sp>
      <p:sp>
        <p:nvSpPr>
          <p:cNvPr id="5228" name="Freeform 108"/>
          <p:cNvSpPr>
            <a:spLocks/>
          </p:cNvSpPr>
          <p:nvPr/>
        </p:nvSpPr>
        <p:spPr bwMode="auto">
          <a:xfrm>
            <a:off x="4576763" y="5464175"/>
            <a:ext cx="30162" cy="112713"/>
          </a:xfrm>
          <a:custGeom>
            <a:avLst/>
            <a:gdLst>
              <a:gd name="T0" fmla="*/ 2147483647 w 58"/>
              <a:gd name="T1" fmla="*/ 0 h 213"/>
              <a:gd name="T2" fmla="*/ 0 w 58"/>
              <a:gd name="T3" fmla="*/ 0 h 213"/>
              <a:gd name="T4" fmla="*/ 0 w 58"/>
              <a:gd name="T5" fmla="*/ 2147483647 h 213"/>
              <a:gd name="T6" fmla="*/ 2147483647 w 58"/>
              <a:gd name="T7" fmla="*/ 2147483647 h 213"/>
              <a:gd name="T8" fmla="*/ 2147483647 w 58"/>
              <a:gd name="T9" fmla="*/ 0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213">
                <a:moveTo>
                  <a:pt x="58" y="0"/>
                </a:moveTo>
                <a:lnTo>
                  <a:pt x="0" y="0"/>
                </a:lnTo>
                <a:lnTo>
                  <a:pt x="0" y="172"/>
                </a:lnTo>
                <a:lnTo>
                  <a:pt x="58" y="213"/>
                </a:lnTo>
                <a:lnTo>
                  <a:pt x="5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29" name="Freeform 109"/>
          <p:cNvSpPr>
            <a:spLocks/>
          </p:cNvSpPr>
          <p:nvPr/>
        </p:nvSpPr>
        <p:spPr bwMode="auto">
          <a:xfrm>
            <a:off x="4576763" y="5443538"/>
            <a:ext cx="49212" cy="20637"/>
          </a:xfrm>
          <a:custGeom>
            <a:avLst/>
            <a:gdLst>
              <a:gd name="T0" fmla="*/ 0 w 94"/>
              <a:gd name="T1" fmla="*/ 2147483647 h 38"/>
              <a:gd name="T2" fmla="*/ 2147483647 w 94"/>
              <a:gd name="T3" fmla="*/ 2147483647 h 38"/>
              <a:gd name="T4" fmla="*/ 2147483647 w 94"/>
              <a:gd name="T5" fmla="*/ 0 h 38"/>
              <a:gd name="T6" fmla="*/ 2147483647 w 94"/>
              <a:gd name="T7" fmla="*/ 2147483647 h 38"/>
              <a:gd name="T8" fmla="*/ 0 w 94"/>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38">
                <a:moveTo>
                  <a:pt x="0" y="38"/>
                </a:moveTo>
                <a:lnTo>
                  <a:pt x="58" y="38"/>
                </a:lnTo>
                <a:lnTo>
                  <a:pt x="94" y="0"/>
                </a:lnTo>
                <a:lnTo>
                  <a:pt x="38" y="10"/>
                </a:lnTo>
                <a:lnTo>
                  <a:pt x="0" y="38"/>
                </a:lnTo>
                <a:close/>
              </a:path>
            </a:pathLst>
          </a:custGeom>
          <a:solidFill>
            <a:srgbClr val="000000"/>
          </a:solidFill>
          <a:ln w="3175">
            <a:solidFill>
              <a:srgbClr val="000000"/>
            </a:solidFill>
            <a:prstDash val="solid"/>
            <a:round/>
            <a:headEnd/>
            <a:tailEnd/>
          </a:ln>
        </p:spPr>
        <p:txBody>
          <a:bodyPr/>
          <a:lstStyle/>
          <a:p>
            <a:endParaRPr lang="zh-TW" altLang="en-US"/>
          </a:p>
        </p:txBody>
      </p:sp>
      <p:sp>
        <p:nvSpPr>
          <p:cNvPr id="5230" name="Freeform 110"/>
          <p:cNvSpPr>
            <a:spLocks/>
          </p:cNvSpPr>
          <p:nvPr/>
        </p:nvSpPr>
        <p:spPr bwMode="auto">
          <a:xfrm>
            <a:off x="4576763" y="5443538"/>
            <a:ext cx="49212" cy="20637"/>
          </a:xfrm>
          <a:custGeom>
            <a:avLst/>
            <a:gdLst>
              <a:gd name="T0" fmla="*/ 0 w 94"/>
              <a:gd name="T1" fmla="*/ 2147483647 h 38"/>
              <a:gd name="T2" fmla="*/ 2147483647 w 94"/>
              <a:gd name="T3" fmla="*/ 2147483647 h 38"/>
              <a:gd name="T4" fmla="*/ 2147483647 w 94"/>
              <a:gd name="T5" fmla="*/ 0 h 38"/>
              <a:gd name="T6" fmla="*/ 2147483647 w 94"/>
              <a:gd name="T7" fmla="*/ 2147483647 h 38"/>
              <a:gd name="T8" fmla="*/ 0 w 94"/>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38">
                <a:moveTo>
                  <a:pt x="0" y="38"/>
                </a:moveTo>
                <a:lnTo>
                  <a:pt x="58" y="38"/>
                </a:lnTo>
                <a:lnTo>
                  <a:pt x="94" y="0"/>
                </a:lnTo>
                <a:lnTo>
                  <a:pt x="38" y="10"/>
                </a:lnTo>
                <a:lnTo>
                  <a:pt x="0" y="38"/>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31" name="Freeform 111"/>
          <p:cNvSpPr>
            <a:spLocks/>
          </p:cNvSpPr>
          <p:nvPr/>
        </p:nvSpPr>
        <p:spPr bwMode="auto">
          <a:xfrm>
            <a:off x="4576763" y="5443538"/>
            <a:ext cx="49212" cy="20637"/>
          </a:xfrm>
          <a:custGeom>
            <a:avLst/>
            <a:gdLst>
              <a:gd name="T0" fmla="*/ 0 w 94"/>
              <a:gd name="T1" fmla="*/ 2147483647 h 38"/>
              <a:gd name="T2" fmla="*/ 2147483647 w 94"/>
              <a:gd name="T3" fmla="*/ 2147483647 h 38"/>
              <a:gd name="T4" fmla="*/ 2147483647 w 94"/>
              <a:gd name="T5" fmla="*/ 0 h 38"/>
              <a:gd name="T6" fmla="*/ 2147483647 w 94"/>
              <a:gd name="T7" fmla="*/ 2147483647 h 38"/>
              <a:gd name="T8" fmla="*/ 0 w 94"/>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38">
                <a:moveTo>
                  <a:pt x="0" y="38"/>
                </a:moveTo>
                <a:lnTo>
                  <a:pt x="58" y="38"/>
                </a:lnTo>
                <a:lnTo>
                  <a:pt x="94" y="0"/>
                </a:lnTo>
                <a:lnTo>
                  <a:pt x="38" y="10"/>
                </a:lnTo>
                <a:lnTo>
                  <a:pt x="0" y="38"/>
                </a:lnTo>
                <a:close/>
              </a:path>
            </a:pathLst>
          </a:custGeom>
          <a:solidFill>
            <a:srgbClr val="000000"/>
          </a:solidFill>
          <a:ln w="3175">
            <a:solidFill>
              <a:srgbClr val="000000"/>
            </a:solidFill>
            <a:prstDash val="solid"/>
            <a:round/>
            <a:headEnd/>
            <a:tailEnd/>
          </a:ln>
        </p:spPr>
        <p:txBody>
          <a:bodyPr/>
          <a:lstStyle/>
          <a:p>
            <a:endParaRPr lang="zh-TW" altLang="en-US"/>
          </a:p>
        </p:txBody>
      </p:sp>
      <p:sp>
        <p:nvSpPr>
          <p:cNvPr id="5232" name="Freeform 112"/>
          <p:cNvSpPr>
            <a:spLocks/>
          </p:cNvSpPr>
          <p:nvPr/>
        </p:nvSpPr>
        <p:spPr bwMode="auto">
          <a:xfrm>
            <a:off x="4576763" y="5443538"/>
            <a:ext cx="49212" cy="20637"/>
          </a:xfrm>
          <a:custGeom>
            <a:avLst/>
            <a:gdLst>
              <a:gd name="T0" fmla="*/ 0 w 94"/>
              <a:gd name="T1" fmla="*/ 2147483647 h 38"/>
              <a:gd name="T2" fmla="*/ 2147483647 w 94"/>
              <a:gd name="T3" fmla="*/ 2147483647 h 38"/>
              <a:gd name="T4" fmla="*/ 2147483647 w 94"/>
              <a:gd name="T5" fmla="*/ 0 h 38"/>
              <a:gd name="T6" fmla="*/ 2147483647 w 94"/>
              <a:gd name="T7" fmla="*/ 2147483647 h 38"/>
              <a:gd name="T8" fmla="*/ 0 w 94"/>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38">
                <a:moveTo>
                  <a:pt x="0" y="38"/>
                </a:moveTo>
                <a:lnTo>
                  <a:pt x="58" y="38"/>
                </a:lnTo>
                <a:lnTo>
                  <a:pt x="94" y="0"/>
                </a:lnTo>
                <a:lnTo>
                  <a:pt x="38" y="10"/>
                </a:lnTo>
                <a:lnTo>
                  <a:pt x="0" y="3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33" name="Freeform 113"/>
          <p:cNvSpPr>
            <a:spLocks/>
          </p:cNvSpPr>
          <p:nvPr/>
        </p:nvSpPr>
        <p:spPr bwMode="auto">
          <a:xfrm>
            <a:off x="3884613" y="5257800"/>
            <a:ext cx="452437" cy="390525"/>
          </a:xfrm>
          <a:custGeom>
            <a:avLst/>
            <a:gdLst>
              <a:gd name="T0" fmla="*/ 0 w 855"/>
              <a:gd name="T1" fmla="*/ 2147483647 h 737"/>
              <a:gd name="T2" fmla="*/ 2147483647 w 855"/>
              <a:gd name="T3" fmla="*/ 2147483647 h 737"/>
              <a:gd name="T4" fmla="*/ 2147483647 w 855"/>
              <a:gd name="T5" fmla="*/ 0 h 737"/>
              <a:gd name="T6" fmla="*/ 2147483647 w 855"/>
              <a:gd name="T7" fmla="*/ 2147483647 h 737"/>
              <a:gd name="T8" fmla="*/ 0 w 855"/>
              <a:gd name="T9" fmla="*/ 2147483647 h 7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5" h="737">
                <a:moveTo>
                  <a:pt x="0" y="737"/>
                </a:moveTo>
                <a:lnTo>
                  <a:pt x="195" y="536"/>
                </a:lnTo>
                <a:lnTo>
                  <a:pt x="855" y="0"/>
                </a:lnTo>
                <a:lnTo>
                  <a:pt x="640" y="234"/>
                </a:lnTo>
                <a:lnTo>
                  <a:pt x="0" y="737"/>
                </a:lnTo>
                <a:close/>
              </a:path>
            </a:pathLst>
          </a:custGeom>
          <a:solidFill>
            <a:srgbClr val="000000"/>
          </a:solidFill>
          <a:ln w="3175">
            <a:solidFill>
              <a:srgbClr val="000000"/>
            </a:solidFill>
            <a:prstDash val="solid"/>
            <a:round/>
            <a:headEnd/>
            <a:tailEnd/>
          </a:ln>
        </p:spPr>
        <p:txBody>
          <a:bodyPr/>
          <a:lstStyle/>
          <a:p>
            <a:endParaRPr lang="zh-TW" altLang="en-US"/>
          </a:p>
        </p:txBody>
      </p:sp>
      <p:sp>
        <p:nvSpPr>
          <p:cNvPr id="5234" name="Freeform 114"/>
          <p:cNvSpPr>
            <a:spLocks/>
          </p:cNvSpPr>
          <p:nvPr/>
        </p:nvSpPr>
        <p:spPr bwMode="auto">
          <a:xfrm>
            <a:off x="3884613" y="5257800"/>
            <a:ext cx="452437" cy="390525"/>
          </a:xfrm>
          <a:custGeom>
            <a:avLst/>
            <a:gdLst>
              <a:gd name="T0" fmla="*/ 0 w 855"/>
              <a:gd name="T1" fmla="*/ 2147483647 h 737"/>
              <a:gd name="T2" fmla="*/ 2147483647 w 855"/>
              <a:gd name="T3" fmla="*/ 2147483647 h 737"/>
              <a:gd name="T4" fmla="*/ 2147483647 w 855"/>
              <a:gd name="T5" fmla="*/ 0 h 737"/>
              <a:gd name="T6" fmla="*/ 2147483647 w 855"/>
              <a:gd name="T7" fmla="*/ 2147483647 h 737"/>
              <a:gd name="T8" fmla="*/ 0 w 855"/>
              <a:gd name="T9" fmla="*/ 2147483647 h 7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5" h="737">
                <a:moveTo>
                  <a:pt x="0" y="737"/>
                </a:moveTo>
                <a:lnTo>
                  <a:pt x="195" y="536"/>
                </a:lnTo>
                <a:lnTo>
                  <a:pt x="855" y="0"/>
                </a:lnTo>
                <a:lnTo>
                  <a:pt x="640" y="234"/>
                </a:lnTo>
                <a:lnTo>
                  <a:pt x="0" y="7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35" name="Rectangle 115"/>
          <p:cNvSpPr>
            <a:spLocks noChangeArrowheads="1"/>
          </p:cNvSpPr>
          <p:nvPr/>
        </p:nvSpPr>
        <p:spPr bwMode="auto">
          <a:xfrm>
            <a:off x="4310063" y="5649913"/>
            <a:ext cx="98425" cy="192087"/>
          </a:xfrm>
          <a:prstGeom prst="rect">
            <a:avLst/>
          </a:prstGeom>
          <a:solidFill>
            <a:srgbClr val="B2B2B2"/>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36" name="Rectangle 116"/>
          <p:cNvSpPr>
            <a:spLocks noChangeArrowheads="1"/>
          </p:cNvSpPr>
          <p:nvPr/>
        </p:nvSpPr>
        <p:spPr bwMode="auto">
          <a:xfrm>
            <a:off x="4310063" y="5649913"/>
            <a:ext cx="98425" cy="192087"/>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37" name="Rectangle 117"/>
          <p:cNvSpPr>
            <a:spLocks noChangeArrowheads="1"/>
          </p:cNvSpPr>
          <p:nvPr/>
        </p:nvSpPr>
        <p:spPr bwMode="auto">
          <a:xfrm>
            <a:off x="4310063" y="5649913"/>
            <a:ext cx="98425" cy="192087"/>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38" name="Rectangle 118"/>
          <p:cNvSpPr>
            <a:spLocks noChangeArrowheads="1"/>
          </p:cNvSpPr>
          <p:nvPr/>
        </p:nvSpPr>
        <p:spPr bwMode="auto">
          <a:xfrm>
            <a:off x="4310063" y="5649913"/>
            <a:ext cx="98425" cy="1920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39" name="Oval 119"/>
          <p:cNvSpPr>
            <a:spLocks noChangeArrowheads="1"/>
          </p:cNvSpPr>
          <p:nvPr/>
        </p:nvSpPr>
        <p:spPr bwMode="auto">
          <a:xfrm>
            <a:off x="4318000" y="5738813"/>
            <a:ext cx="14288" cy="14287"/>
          </a:xfrm>
          <a:prstGeom prst="ellipse">
            <a:avLst/>
          </a:prstGeom>
          <a:solidFill>
            <a:srgbClr val="000000"/>
          </a:solidFill>
          <a:ln w="3175">
            <a:solidFill>
              <a:srgbClr val="000000"/>
            </a:solidFill>
            <a:round/>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40" name="Oval 120"/>
          <p:cNvSpPr>
            <a:spLocks noChangeArrowheads="1"/>
          </p:cNvSpPr>
          <p:nvPr/>
        </p:nvSpPr>
        <p:spPr bwMode="auto">
          <a:xfrm>
            <a:off x="4318000" y="5738813"/>
            <a:ext cx="14288" cy="14287"/>
          </a:xfrm>
          <a:prstGeom prst="ellipse">
            <a:avLst/>
          </a:prstGeom>
          <a:noFill/>
          <a:ln w="3175">
            <a:solidFill>
              <a:srgbClr val="F2F2F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41" name="Rectangle 121"/>
          <p:cNvSpPr>
            <a:spLocks noChangeArrowheads="1"/>
          </p:cNvSpPr>
          <p:nvPr/>
        </p:nvSpPr>
        <p:spPr bwMode="auto">
          <a:xfrm>
            <a:off x="3983038" y="5732463"/>
            <a:ext cx="252412" cy="44450"/>
          </a:xfrm>
          <a:prstGeom prst="rect">
            <a:avLst/>
          </a:prstGeom>
          <a:solidFill>
            <a:srgbClr val="B2B2B2"/>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42" name="Rectangle 122"/>
          <p:cNvSpPr>
            <a:spLocks noChangeArrowheads="1"/>
          </p:cNvSpPr>
          <p:nvPr/>
        </p:nvSpPr>
        <p:spPr bwMode="auto">
          <a:xfrm>
            <a:off x="3983038" y="5732463"/>
            <a:ext cx="252412" cy="44450"/>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43" name="Rectangle 123"/>
          <p:cNvSpPr>
            <a:spLocks noChangeArrowheads="1"/>
          </p:cNvSpPr>
          <p:nvPr/>
        </p:nvSpPr>
        <p:spPr bwMode="auto">
          <a:xfrm>
            <a:off x="3983038" y="5732463"/>
            <a:ext cx="252412" cy="44450"/>
          </a:xfrm>
          <a:prstGeom prst="rect">
            <a:avLst/>
          </a:prstGeom>
          <a:solidFill>
            <a:srgbClr val="B2B2B2"/>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44" name="Rectangle 124"/>
          <p:cNvSpPr>
            <a:spLocks noChangeArrowheads="1"/>
          </p:cNvSpPr>
          <p:nvPr/>
        </p:nvSpPr>
        <p:spPr bwMode="auto">
          <a:xfrm>
            <a:off x="3983038" y="5732463"/>
            <a:ext cx="252412" cy="444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45" name="Freeform 125"/>
          <p:cNvSpPr>
            <a:spLocks/>
          </p:cNvSpPr>
          <p:nvPr/>
        </p:nvSpPr>
        <p:spPr bwMode="auto">
          <a:xfrm>
            <a:off x="3981450" y="5700713"/>
            <a:ext cx="280988" cy="30162"/>
          </a:xfrm>
          <a:custGeom>
            <a:avLst/>
            <a:gdLst>
              <a:gd name="T0" fmla="*/ 0 w 529"/>
              <a:gd name="T1" fmla="*/ 2147483647 h 58"/>
              <a:gd name="T2" fmla="*/ 2147483647 w 529"/>
              <a:gd name="T3" fmla="*/ 0 h 58"/>
              <a:gd name="T4" fmla="*/ 2147483647 w 529"/>
              <a:gd name="T5" fmla="*/ 0 h 58"/>
              <a:gd name="T6" fmla="*/ 2147483647 w 529"/>
              <a:gd name="T7" fmla="*/ 2147483647 h 58"/>
              <a:gd name="T8" fmla="*/ 0 w 529"/>
              <a:gd name="T9" fmla="*/ 21474836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58">
                <a:moveTo>
                  <a:pt x="0" y="58"/>
                </a:moveTo>
                <a:lnTo>
                  <a:pt x="57" y="0"/>
                </a:lnTo>
                <a:lnTo>
                  <a:pt x="529" y="0"/>
                </a:lnTo>
                <a:lnTo>
                  <a:pt x="482" y="58"/>
                </a:lnTo>
                <a:lnTo>
                  <a:pt x="0" y="58"/>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246" name="Freeform 126"/>
          <p:cNvSpPr>
            <a:spLocks/>
          </p:cNvSpPr>
          <p:nvPr/>
        </p:nvSpPr>
        <p:spPr bwMode="auto">
          <a:xfrm>
            <a:off x="3981450" y="5700713"/>
            <a:ext cx="280988" cy="30162"/>
          </a:xfrm>
          <a:custGeom>
            <a:avLst/>
            <a:gdLst>
              <a:gd name="T0" fmla="*/ 0 w 529"/>
              <a:gd name="T1" fmla="*/ 2147483647 h 58"/>
              <a:gd name="T2" fmla="*/ 2147483647 w 529"/>
              <a:gd name="T3" fmla="*/ 0 h 58"/>
              <a:gd name="T4" fmla="*/ 2147483647 w 529"/>
              <a:gd name="T5" fmla="*/ 0 h 58"/>
              <a:gd name="T6" fmla="*/ 2147483647 w 529"/>
              <a:gd name="T7" fmla="*/ 2147483647 h 58"/>
              <a:gd name="T8" fmla="*/ 0 w 529"/>
              <a:gd name="T9" fmla="*/ 21474836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58">
                <a:moveTo>
                  <a:pt x="0" y="58"/>
                </a:moveTo>
                <a:lnTo>
                  <a:pt x="57" y="0"/>
                </a:lnTo>
                <a:lnTo>
                  <a:pt x="529" y="0"/>
                </a:lnTo>
                <a:lnTo>
                  <a:pt x="482" y="58"/>
                </a:lnTo>
                <a:lnTo>
                  <a:pt x="0" y="58"/>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47" name="Freeform 127"/>
          <p:cNvSpPr>
            <a:spLocks/>
          </p:cNvSpPr>
          <p:nvPr/>
        </p:nvSpPr>
        <p:spPr bwMode="auto">
          <a:xfrm>
            <a:off x="3981450" y="5700713"/>
            <a:ext cx="280988" cy="30162"/>
          </a:xfrm>
          <a:custGeom>
            <a:avLst/>
            <a:gdLst>
              <a:gd name="T0" fmla="*/ 0 w 529"/>
              <a:gd name="T1" fmla="*/ 2147483647 h 58"/>
              <a:gd name="T2" fmla="*/ 2147483647 w 529"/>
              <a:gd name="T3" fmla="*/ 0 h 58"/>
              <a:gd name="T4" fmla="*/ 2147483647 w 529"/>
              <a:gd name="T5" fmla="*/ 0 h 58"/>
              <a:gd name="T6" fmla="*/ 2147483647 w 529"/>
              <a:gd name="T7" fmla="*/ 2147483647 h 58"/>
              <a:gd name="T8" fmla="*/ 0 w 529"/>
              <a:gd name="T9" fmla="*/ 21474836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58">
                <a:moveTo>
                  <a:pt x="0" y="58"/>
                </a:moveTo>
                <a:lnTo>
                  <a:pt x="57" y="0"/>
                </a:lnTo>
                <a:lnTo>
                  <a:pt x="529" y="0"/>
                </a:lnTo>
                <a:lnTo>
                  <a:pt x="482" y="58"/>
                </a:lnTo>
                <a:lnTo>
                  <a:pt x="0" y="58"/>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248" name="Freeform 128"/>
          <p:cNvSpPr>
            <a:spLocks/>
          </p:cNvSpPr>
          <p:nvPr/>
        </p:nvSpPr>
        <p:spPr bwMode="auto">
          <a:xfrm>
            <a:off x="3981450" y="5700713"/>
            <a:ext cx="280988" cy="30162"/>
          </a:xfrm>
          <a:custGeom>
            <a:avLst/>
            <a:gdLst>
              <a:gd name="T0" fmla="*/ 0 w 529"/>
              <a:gd name="T1" fmla="*/ 2147483647 h 58"/>
              <a:gd name="T2" fmla="*/ 2147483647 w 529"/>
              <a:gd name="T3" fmla="*/ 0 h 58"/>
              <a:gd name="T4" fmla="*/ 2147483647 w 529"/>
              <a:gd name="T5" fmla="*/ 0 h 58"/>
              <a:gd name="T6" fmla="*/ 2147483647 w 529"/>
              <a:gd name="T7" fmla="*/ 2147483647 h 58"/>
              <a:gd name="T8" fmla="*/ 0 w 529"/>
              <a:gd name="T9" fmla="*/ 21474836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58">
                <a:moveTo>
                  <a:pt x="0" y="58"/>
                </a:moveTo>
                <a:lnTo>
                  <a:pt x="57" y="0"/>
                </a:lnTo>
                <a:lnTo>
                  <a:pt x="529" y="0"/>
                </a:lnTo>
                <a:lnTo>
                  <a:pt x="482" y="58"/>
                </a:lnTo>
                <a:lnTo>
                  <a:pt x="0" y="5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49" name="Line 129"/>
          <p:cNvSpPr>
            <a:spLocks noChangeShapeType="1"/>
          </p:cNvSpPr>
          <p:nvPr/>
        </p:nvSpPr>
        <p:spPr bwMode="auto">
          <a:xfrm flipH="1">
            <a:off x="4162425" y="5753100"/>
            <a:ext cx="49213"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250" name="Freeform 130"/>
          <p:cNvSpPr>
            <a:spLocks/>
          </p:cNvSpPr>
          <p:nvPr/>
        </p:nvSpPr>
        <p:spPr bwMode="auto">
          <a:xfrm>
            <a:off x="4237038" y="5700713"/>
            <a:ext cx="25400" cy="77787"/>
          </a:xfrm>
          <a:custGeom>
            <a:avLst/>
            <a:gdLst>
              <a:gd name="T0" fmla="*/ 0 w 47"/>
              <a:gd name="T1" fmla="*/ 2147483647 h 147"/>
              <a:gd name="T2" fmla="*/ 2147483647 w 47"/>
              <a:gd name="T3" fmla="*/ 2147483647 h 147"/>
              <a:gd name="T4" fmla="*/ 2147483647 w 47"/>
              <a:gd name="T5" fmla="*/ 0 h 147"/>
              <a:gd name="T6" fmla="*/ 0 w 47"/>
              <a:gd name="T7" fmla="*/ 2147483647 h 147"/>
              <a:gd name="T8" fmla="*/ 0 w 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47">
                <a:moveTo>
                  <a:pt x="0" y="147"/>
                </a:moveTo>
                <a:lnTo>
                  <a:pt x="47" y="98"/>
                </a:lnTo>
                <a:lnTo>
                  <a:pt x="47" y="0"/>
                </a:lnTo>
                <a:lnTo>
                  <a:pt x="0" y="58"/>
                </a:lnTo>
                <a:lnTo>
                  <a:pt x="0" y="147"/>
                </a:lnTo>
                <a:close/>
              </a:path>
            </a:pathLst>
          </a:custGeom>
          <a:solidFill>
            <a:srgbClr val="666666"/>
          </a:solidFill>
          <a:ln w="3175">
            <a:solidFill>
              <a:srgbClr val="000000"/>
            </a:solidFill>
            <a:prstDash val="solid"/>
            <a:round/>
            <a:headEnd/>
            <a:tailEnd/>
          </a:ln>
        </p:spPr>
        <p:txBody>
          <a:bodyPr/>
          <a:lstStyle/>
          <a:p>
            <a:endParaRPr lang="zh-TW" altLang="en-US"/>
          </a:p>
        </p:txBody>
      </p:sp>
      <p:sp>
        <p:nvSpPr>
          <p:cNvPr id="5251" name="Freeform 131"/>
          <p:cNvSpPr>
            <a:spLocks/>
          </p:cNvSpPr>
          <p:nvPr/>
        </p:nvSpPr>
        <p:spPr bwMode="auto">
          <a:xfrm>
            <a:off x="4237038" y="5700713"/>
            <a:ext cx="25400" cy="77787"/>
          </a:xfrm>
          <a:custGeom>
            <a:avLst/>
            <a:gdLst>
              <a:gd name="T0" fmla="*/ 0 w 47"/>
              <a:gd name="T1" fmla="*/ 2147483647 h 147"/>
              <a:gd name="T2" fmla="*/ 2147483647 w 47"/>
              <a:gd name="T3" fmla="*/ 2147483647 h 147"/>
              <a:gd name="T4" fmla="*/ 2147483647 w 47"/>
              <a:gd name="T5" fmla="*/ 0 h 147"/>
              <a:gd name="T6" fmla="*/ 0 w 47"/>
              <a:gd name="T7" fmla="*/ 2147483647 h 147"/>
              <a:gd name="T8" fmla="*/ 0 w 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47">
                <a:moveTo>
                  <a:pt x="0" y="147"/>
                </a:moveTo>
                <a:lnTo>
                  <a:pt x="47" y="98"/>
                </a:lnTo>
                <a:lnTo>
                  <a:pt x="47" y="0"/>
                </a:lnTo>
                <a:lnTo>
                  <a:pt x="0" y="58"/>
                </a:lnTo>
                <a:lnTo>
                  <a:pt x="0" y="14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52" name="Freeform 132"/>
          <p:cNvSpPr>
            <a:spLocks/>
          </p:cNvSpPr>
          <p:nvPr/>
        </p:nvSpPr>
        <p:spPr bwMode="auto">
          <a:xfrm>
            <a:off x="4237038" y="5700713"/>
            <a:ext cx="25400" cy="77787"/>
          </a:xfrm>
          <a:custGeom>
            <a:avLst/>
            <a:gdLst>
              <a:gd name="T0" fmla="*/ 0 w 47"/>
              <a:gd name="T1" fmla="*/ 2147483647 h 147"/>
              <a:gd name="T2" fmla="*/ 2147483647 w 47"/>
              <a:gd name="T3" fmla="*/ 2147483647 h 147"/>
              <a:gd name="T4" fmla="*/ 2147483647 w 47"/>
              <a:gd name="T5" fmla="*/ 0 h 147"/>
              <a:gd name="T6" fmla="*/ 0 w 47"/>
              <a:gd name="T7" fmla="*/ 2147483647 h 147"/>
              <a:gd name="T8" fmla="*/ 0 w 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47">
                <a:moveTo>
                  <a:pt x="0" y="147"/>
                </a:moveTo>
                <a:lnTo>
                  <a:pt x="47" y="98"/>
                </a:lnTo>
                <a:lnTo>
                  <a:pt x="47" y="0"/>
                </a:lnTo>
                <a:lnTo>
                  <a:pt x="0" y="58"/>
                </a:lnTo>
                <a:lnTo>
                  <a:pt x="0" y="147"/>
                </a:lnTo>
                <a:close/>
              </a:path>
            </a:pathLst>
          </a:custGeom>
          <a:solidFill>
            <a:srgbClr val="666666"/>
          </a:solidFill>
          <a:ln w="3175">
            <a:solidFill>
              <a:srgbClr val="000000"/>
            </a:solidFill>
            <a:prstDash val="solid"/>
            <a:round/>
            <a:headEnd/>
            <a:tailEnd/>
          </a:ln>
        </p:spPr>
        <p:txBody>
          <a:bodyPr/>
          <a:lstStyle/>
          <a:p>
            <a:endParaRPr lang="zh-TW" altLang="en-US"/>
          </a:p>
        </p:txBody>
      </p:sp>
      <p:sp>
        <p:nvSpPr>
          <p:cNvPr id="5253" name="Freeform 133"/>
          <p:cNvSpPr>
            <a:spLocks/>
          </p:cNvSpPr>
          <p:nvPr/>
        </p:nvSpPr>
        <p:spPr bwMode="auto">
          <a:xfrm>
            <a:off x="4237038" y="5700713"/>
            <a:ext cx="25400" cy="77787"/>
          </a:xfrm>
          <a:custGeom>
            <a:avLst/>
            <a:gdLst>
              <a:gd name="T0" fmla="*/ 0 w 47"/>
              <a:gd name="T1" fmla="*/ 2147483647 h 147"/>
              <a:gd name="T2" fmla="*/ 2147483647 w 47"/>
              <a:gd name="T3" fmla="*/ 2147483647 h 147"/>
              <a:gd name="T4" fmla="*/ 2147483647 w 47"/>
              <a:gd name="T5" fmla="*/ 0 h 147"/>
              <a:gd name="T6" fmla="*/ 0 w 47"/>
              <a:gd name="T7" fmla="*/ 2147483647 h 147"/>
              <a:gd name="T8" fmla="*/ 0 w 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47">
                <a:moveTo>
                  <a:pt x="0" y="147"/>
                </a:moveTo>
                <a:lnTo>
                  <a:pt x="47" y="98"/>
                </a:lnTo>
                <a:lnTo>
                  <a:pt x="47" y="0"/>
                </a:lnTo>
                <a:lnTo>
                  <a:pt x="0" y="58"/>
                </a:lnTo>
                <a:lnTo>
                  <a:pt x="0" y="14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54" name="Freeform 134"/>
          <p:cNvSpPr>
            <a:spLocks/>
          </p:cNvSpPr>
          <p:nvPr/>
        </p:nvSpPr>
        <p:spPr bwMode="auto">
          <a:xfrm>
            <a:off x="3981450" y="5773738"/>
            <a:ext cx="225425" cy="34925"/>
          </a:xfrm>
          <a:custGeom>
            <a:avLst/>
            <a:gdLst>
              <a:gd name="T0" fmla="*/ 0 w 424"/>
              <a:gd name="T1" fmla="*/ 2147483647 h 66"/>
              <a:gd name="T2" fmla="*/ 2147483647 w 424"/>
              <a:gd name="T3" fmla="*/ 0 h 66"/>
              <a:gd name="T4" fmla="*/ 2147483647 w 424"/>
              <a:gd name="T5" fmla="*/ 0 h 66"/>
              <a:gd name="T6" fmla="*/ 2147483647 w 424"/>
              <a:gd name="T7" fmla="*/ 2147483647 h 66"/>
              <a:gd name="T8" fmla="*/ 0 w 424"/>
              <a:gd name="T9" fmla="*/ 214748364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66">
                <a:moveTo>
                  <a:pt x="0" y="66"/>
                </a:moveTo>
                <a:lnTo>
                  <a:pt x="57" y="0"/>
                </a:lnTo>
                <a:lnTo>
                  <a:pt x="424" y="0"/>
                </a:lnTo>
                <a:lnTo>
                  <a:pt x="371" y="66"/>
                </a:lnTo>
                <a:lnTo>
                  <a:pt x="0" y="66"/>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255" name="Freeform 135"/>
          <p:cNvSpPr>
            <a:spLocks/>
          </p:cNvSpPr>
          <p:nvPr/>
        </p:nvSpPr>
        <p:spPr bwMode="auto">
          <a:xfrm>
            <a:off x="3981450" y="5773738"/>
            <a:ext cx="225425" cy="34925"/>
          </a:xfrm>
          <a:custGeom>
            <a:avLst/>
            <a:gdLst>
              <a:gd name="T0" fmla="*/ 0 w 424"/>
              <a:gd name="T1" fmla="*/ 2147483647 h 66"/>
              <a:gd name="T2" fmla="*/ 2147483647 w 424"/>
              <a:gd name="T3" fmla="*/ 0 h 66"/>
              <a:gd name="T4" fmla="*/ 2147483647 w 424"/>
              <a:gd name="T5" fmla="*/ 0 h 66"/>
              <a:gd name="T6" fmla="*/ 2147483647 w 424"/>
              <a:gd name="T7" fmla="*/ 2147483647 h 66"/>
              <a:gd name="T8" fmla="*/ 0 w 424"/>
              <a:gd name="T9" fmla="*/ 214748364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66">
                <a:moveTo>
                  <a:pt x="0" y="66"/>
                </a:moveTo>
                <a:lnTo>
                  <a:pt x="57" y="0"/>
                </a:lnTo>
                <a:lnTo>
                  <a:pt x="424" y="0"/>
                </a:lnTo>
                <a:lnTo>
                  <a:pt x="371" y="66"/>
                </a:lnTo>
                <a:lnTo>
                  <a:pt x="0" y="6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56" name="Freeform 136"/>
          <p:cNvSpPr>
            <a:spLocks/>
          </p:cNvSpPr>
          <p:nvPr/>
        </p:nvSpPr>
        <p:spPr bwMode="auto">
          <a:xfrm>
            <a:off x="3981450" y="5773738"/>
            <a:ext cx="225425" cy="34925"/>
          </a:xfrm>
          <a:custGeom>
            <a:avLst/>
            <a:gdLst>
              <a:gd name="T0" fmla="*/ 0 w 424"/>
              <a:gd name="T1" fmla="*/ 2147483647 h 66"/>
              <a:gd name="T2" fmla="*/ 2147483647 w 424"/>
              <a:gd name="T3" fmla="*/ 0 h 66"/>
              <a:gd name="T4" fmla="*/ 2147483647 w 424"/>
              <a:gd name="T5" fmla="*/ 0 h 66"/>
              <a:gd name="T6" fmla="*/ 2147483647 w 424"/>
              <a:gd name="T7" fmla="*/ 2147483647 h 66"/>
              <a:gd name="T8" fmla="*/ 0 w 424"/>
              <a:gd name="T9" fmla="*/ 214748364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66">
                <a:moveTo>
                  <a:pt x="0" y="66"/>
                </a:moveTo>
                <a:lnTo>
                  <a:pt x="57" y="0"/>
                </a:lnTo>
                <a:lnTo>
                  <a:pt x="424" y="0"/>
                </a:lnTo>
                <a:lnTo>
                  <a:pt x="371" y="66"/>
                </a:lnTo>
                <a:lnTo>
                  <a:pt x="0" y="66"/>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257" name="Freeform 137"/>
          <p:cNvSpPr>
            <a:spLocks/>
          </p:cNvSpPr>
          <p:nvPr/>
        </p:nvSpPr>
        <p:spPr bwMode="auto">
          <a:xfrm>
            <a:off x="3981450" y="5773738"/>
            <a:ext cx="225425" cy="34925"/>
          </a:xfrm>
          <a:custGeom>
            <a:avLst/>
            <a:gdLst>
              <a:gd name="T0" fmla="*/ 0 w 424"/>
              <a:gd name="T1" fmla="*/ 2147483647 h 66"/>
              <a:gd name="T2" fmla="*/ 2147483647 w 424"/>
              <a:gd name="T3" fmla="*/ 0 h 66"/>
              <a:gd name="T4" fmla="*/ 2147483647 w 424"/>
              <a:gd name="T5" fmla="*/ 0 h 66"/>
              <a:gd name="T6" fmla="*/ 2147483647 w 424"/>
              <a:gd name="T7" fmla="*/ 2147483647 h 66"/>
              <a:gd name="T8" fmla="*/ 0 w 424"/>
              <a:gd name="T9" fmla="*/ 214748364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66">
                <a:moveTo>
                  <a:pt x="0" y="66"/>
                </a:moveTo>
                <a:lnTo>
                  <a:pt x="57" y="0"/>
                </a:lnTo>
                <a:lnTo>
                  <a:pt x="424" y="0"/>
                </a:lnTo>
                <a:lnTo>
                  <a:pt x="371" y="66"/>
                </a:lnTo>
                <a:lnTo>
                  <a:pt x="0" y="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58" name="Freeform 138"/>
          <p:cNvSpPr>
            <a:spLocks/>
          </p:cNvSpPr>
          <p:nvPr/>
        </p:nvSpPr>
        <p:spPr bwMode="auto">
          <a:xfrm>
            <a:off x="4178300" y="5773738"/>
            <a:ext cx="28575" cy="39687"/>
          </a:xfrm>
          <a:custGeom>
            <a:avLst/>
            <a:gdLst>
              <a:gd name="T0" fmla="*/ 0 w 53"/>
              <a:gd name="T1" fmla="*/ 2147483647 h 75"/>
              <a:gd name="T2" fmla="*/ 2147483647 w 53"/>
              <a:gd name="T3" fmla="*/ 2147483647 h 75"/>
              <a:gd name="T4" fmla="*/ 2147483647 w 53"/>
              <a:gd name="T5" fmla="*/ 0 h 75"/>
              <a:gd name="T6" fmla="*/ 0 w 53"/>
              <a:gd name="T7" fmla="*/ 2147483647 h 75"/>
              <a:gd name="T8" fmla="*/ 0 w 53"/>
              <a:gd name="T9" fmla="*/ 2147483647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75">
                <a:moveTo>
                  <a:pt x="0" y="75"/>
                </a:moveTo>
                <a:lnTo>
                  <a:pt x="53" y="29"/>
                </a:lnTo>
                <a:lnTo>
                  <a:pt x="53" y="0"/>
                </a:lnTo>
                <a:lnTo>
                  <a:pt x="0" y="66"/>
                </a:lnTo>
                <a:lnTo>
                  <a:pt x="0" y="75"/>
                </a:lnTo>
                <a:close/>
              </a:path>
            </a:pathLst>
          </a:custGeom>
          <a:solidFill>
            <a:srgbClr val="666666"/>
          </a:solidFill>
          <a:ln w="3175">
            <a:solidFill>
              <a:srgbClr val="000000"/>
            </a:solidFill>
            <a:prstDash val="solid"/>
            <a:round/>
            <a:headEnd/>
            <a:tailEnd/>
          </a:ln>
        </p:spPr>
        <p:txBody>
          <a:bodyPr/>
          <a:lstStyle/>
          <a:p>
            <a:endParaRPr lang="zh-TW" altLang="en-US"/>
          </a:p>
        </p:txBody>
      </p:sp>
      <p:sp>
        <p:nvSpPr>
          <p:cNvPr id="5259" name="Freeform 139"/>
          <p:cNvSpPr>
            <a:spLocks/>
          </p:cNvSpPr>
          <p:nvPr/>
        </p:nvSpPr>
        <p:spPr bwMode="auto">
          <a:xfrm>
            <a:off x="4178300" y="5773738"/>
            <a:ext cx="28575" cy="39687"/>
          </a:xfrm>
          <a:custGeom>
            <a:avLst/>
            <a:gdLst>
              <a:gd name="T0" fmla="*/ 0 w 53"/>
              <a:gd name="T1" fmla="*/ 2147483647 h 75"/>
              <a:gd name="T2" fmla="*/ 2147483647 w 53"/>
              <a:gd name="T3" fmla="*/ 2147483647 h 75"/>
              <a:gd name="T4" fmla="*/ 2147483647 w 53"/>
              <a:gd name="T5" fmla="*/ 0 h 75"/>
              <a:gd name="T6" fmla="*/ 0 w 53"/>
              <a:gd name="T7" fmla="*/ 2147483647 h 75"/>
              <a:gd name="T8" fmla="*/ 0 w 53"/>
              <a:gd name="T9" fmla="*/ 2147483647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75">
                <a:moveTo>
                  <a:pt x="0" y="75"/>
                </a:moveTo>
                <a:lnTo>
                  <a:pt x="53" y="29"/>
                </a:lnTo>
                <a:lnTo>
                  <a:pt x="53" y="0"/>
                </a:lnTo>
                <a:lnTo>
                  <a:pt x="0" y="66"/>
                </a:lnTo>
                <a:lnTo>
                  <a:pt x="0" y="7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60" name="Freeform 140"/>
          <p:cNvSpPr>
            <a:spLocks/>
          </p:cNvSpPr>
          <p:nvPr/>
        </p:nvSpPr>
        <p:spPr bwMode="auto">
          <a:xfrm>
            <a:off x="4178300" y="5773738"/>
            <a:ext cx="28575" cy="39687"/>
          </a:xfrm>
          <a:custGeom>
            <a:avLst/>
            <a:gdLst>
              <a:gd name="T0" fmla="*/ 0 w 53"/>
              <a:gd name="T1" fmla="*/ 2147483647 h 75"/>
              <a:gd name="T2" fmla="*/ 2147483647 w 53"/>
              <a:gd name="T3" fmla="*/ 2147483647 h 75"/>
              <a:gd name="T4" fmla="*/ 2147483647 w 53"/>
              <a:gd name="T5" fmla="*/ 0 h 75"/>
              <a:gd name="T6" fmla="*/ 0 w 53"/>
              <a:gd name="T7" fmla="*/ 2147483647 h 75"/>
              <a:gd name="T8" fmla="*/ 0 w 53"/>
              <a:gd name="T9" fmla="*/ 2147483647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75">
                <a:moveTo>
                  <a:pt x="0" y="75"/>
                </a:moveTo>
                <a:lnTo>
                  <a:pt x="53" y="29"/>
                </a:lnTo>
                <a:lnTo>
                  <a:pt x="53" y="0"/>
                </a:lnTo>
                <a:lnTo>
                  <a:pt x="0" y="66"/>
                </a:lnTo>
                <a:lnTo>
                  <a:pt x="0" y="75"/>
                </a:lnTo>
                <a:close/>
              </a:path>
            </a:pathLst>
          </a:custGeom>
          <a:solidFill>
            <a:srgbClr val="666666"/>
          </a:solidFill>
          <a:ln w="3175">
            <a:solidFill>
              <a:srgbClr val="000000"/>
            </a:solidFill>
            <a:prstDash val="solid"/>
            <a:round/>
            <a:headEnd/>
            <a:tailEnd/>
          </a:ln>
        </p:spPr>
        <p:txBody>
          <a:bodyPr/>
          <a:lstStyle/>
          <a:p>
            <a:endParaRPr lang="zh-TW" altLang="en-US"/>
          </a:p>
        </p:txBody>
      </p:sp>
      <p:sp>
        <p:nvSpPr>
          <p:cNvPr id="5261" name="Freeform 141"/>
          <p:cNvSpPr>
            <a:spLocks/>
          </p:cNvSpPr>
          <p:nvPr/>
        </p:nvSpPr>
        <p:spPr bwMode="auto">
          <a:xfrm>
            <a:off x="4178300" y="5773738"/>
            <a:ext cx="28575" cy="39687"/>
          </a:xfrm>
          <a:custGeom>
            <a:avLst/>
            <a:gdLst>
              <a:gd name="T0" fmla="*/ 0 w 53"/>
              <a:gd name="T1" fmla="*/ 2147483647 h 75"/>
              <a:gd name="T2" fmla="*/ 2147483647 w 53"/>
              <a:gd name="T3" fmla="*/ 2147483647 h 75"/>
              <a:gd name="T4" fmla="*/ 2147483647 w 53"/>
              <a:gd name="T5" fmla="*/ 0 h 75"/>
              <a:gd name="T6" fmla="*/ 0 w 53"/>
              <a:gd name="T7" fmla="*/ 2147483647 h 75"/>
              <a:gd name="T8" fmla="*/ 0 w 53"/>
              <a:gd name="T9" fmla="*/ 2147483647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75">
                <a:moveTo>
                  <a:pt x="0" y="75"/>
                </a:moveTo>
                <a:lnTo>
                  <a:pt x="53" y="29"/>
                </a:lnTo>
                <a:lnTo>
                  <a:pt x="53" y="0"/>
                </a:lnTo>
                <a:lnTo>
                  <a:pt x="0" y="66"/>
                </a:lnTo>
                <a:lnTo>
                  <a:pt x="0" y="7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62" name="Rectangle 142"/>
          <p:cNvSpPr>
            <a:spLocks noChangeArrowheads="1"/>
          </p:cNvSpPr>
          <p:nvPr/>
        </p:nvSpPr>
        <p:spPr bwMode="auto">
          <a:xfrm>
            <a:off x="3983038" y="5810250"/>
            <a:ext cx="193675" cy="1588"/>
          </a:xfrm>
          <a:prstGeom prst="rect">
            <a:avLst/>
          </a:prstGeom>
          <a:solidFill>
            <a:srgbClr val="B2B2B2"/>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63" name="Rectangle 143"/>
          <p:cNvSpPr>
            <a:spLocks noChangeArrowheads="1"/>
          </p:cNvSpPr>
          <p:nvPr/>
        </p:nvSpPr>
        <p:spPr bwMode="auto">
          <a:xfrm>
            <a:off x="3983038" y="5810250"/>
            <a:ext cx="193675" cy="1588"/>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64" name="Rectangle 144"/>
          <p:cNvSpPr>
            <a:spLocks noChangeArrowheads="1"/>
          </p:cNvSpPr>
          <p:nvPr/>
        </p:nvSpPr>
        <p:spPr bwMode="auto">
          <a:xfrm>
            <a:off x="3983038" y="5810250"/>
            <a:ext cx="193675" cy="1588"/>
          </a:xfrm>
          <a:prstGeom prst="rect">
            <a:avLst/>
          </a:prstGeom>
          <a:solidFill>
            <a:srgbClr val="B2B2B2"/>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65" name="Rectangle 145"/>
          <p:cNvSpPr>
            <a:spLocks noChangeArrowheads="1"/>
          </p:cNvSpPr>
          <p:nvPr/>
        </p:nvSpPr>
        <p:spPr bwMode="auto">
          <a:xfrm>
            <a:off x="3983038" y="5810250"/>
            <a:ext cx="193675" cy="15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66" name="Freeform 146"/>
          <p:cNvSpPr>
            <a:spLocks/>
          </p:cNvSpPr>
          <p:nvPr/>
        </p:nvSpPr>
        <p:spPr bwMode="auto">
          <a:xfrm>
            <a:off x="4021138" y="5700713"/>
            <a:ext cx="201612" cy="20637"/>
          </a:xfrm>
          <a:custGeom>
            <a:avLst/>
            <a:gdLst>
              <a:gd name="T0" fmla="*/ 0 w 380"/>
              <a:gd name="T1" fmla="*/ 2147483647 h 40"/>
              <a:gd name="T2" fmla="*/ 2147483647 w 380"/>
              <a:gd name="T3" fmla="*/ 0 h 40"/>
              <a:gd name="T4" fmla="*/ 2147483647 w 380"/>
              <a:gd name="T5" fmla="*/ 0 h 40"/>
              <a:gd name="T6" fmla="*/ 2147483647 w 380"/>
              <a:gd name="T7" fmla="*/ 2147483647 h 40"/>
              <a:gd name="T8" fmla="*/ 0 w 38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40">
                <a:moveTo>
                  <a:pt x="0" y="40"/>
                </a:moveTo>
                <a:lnTo>
                  <a:pt x="38" y="0"/>
                </a:lnTo>
                <a:lnTo>
                  <a:pt x="380" y="0"/>
                </a:lnTo>
                <a:lnTo>
                  <a:pt x="340" y="40"/>
                </a:lnTo>
                <a:lnTo>
                  <a:pt x="0" y="40"/>
                </a:lnTo>
                <a:close/>
              </a:path>
            </a:pathLst>
          </a:custGeom>
          <a:solidFill>
            <a:srgbClr val="000000"/>
          </a:solidFill>
          <a:ln w="3175">
            <a:solidFill>
              <a:srgbClr val="000000"/>
            </a:solidFill>
            <a:prstDash val="solid"/>
            <a:round/>
            <a:headEnd/>
            <a:tailEnd/>
          </a:ln>
        </p:spPr>
        <p:txBody>
          <a:bodyPr/>
          <a:lstStyle/>
          <a:p>
            <a:endParaRPr lang="zh-TW" altLang="en-US"/>
          </a:p>
        </p:txBody>
      </p:sp>
      <p:sp>
        <p:nvSpPr>
          <p:cNvPr id="5267" name="Freeform 147"/>
          <p:cNvSpPr>
            <a:spLocks/>
          </p:cNvSpPr>
          <p:nvPr/>
        </p:nvSpPr>
        <p:spPr bwMode="auto">
          <a:xfrm>
            <a:off x="4021138" y="5700713"/>
            <a:ext cx="201612" cy="20637"/>
          </a:xfrm>
          <a:custGeom>
            <a:avLst/>
            <a:gdLst>
              <a:gd name="T0" fmla="*/ 0 w 380"/>
              <a:gd name="T1" fmla="*/ 2147483647 h 40"/>
              <a:gd name="T2" fmla="*/ 2147483647 w 380"/>
              <a:gd name="T3" fmla="*/ 0 h 40"/>
              <a:gd name="T4" fmla="*/ 2147483647 w 380"/>
              <a:gd name="T5" fmla="*/ 0 h 40"/>
              <a:gd name="T6" fmla="*/ 2147483647 w 380"/>
              <a:gd name="T7" fmla="*/ 2147483647 h 40"/>
              <a:gd name="T8" fmla="*/ 0 w 38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40">
                <a:moveTo>
                  <a:pt x="0" y="40"/>
                </a:moveTo>
                <a:lnTo>
                  <a:pt x="38" y="0"/>
                </a:lnTo>
                <a:lnTo>
                  <a:pt x="380" y="0"/>
                </a:lnTo>
                <a:lnTo>
                  <a:pt x="340" y="40"/>
                </a:lnTo>
                <a:lnTo>
                  <a:pt x="0" y="4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68" name="Freeform 148"/>
          <p:cNvSpPr>
            <a:spLocks/>
          </p:cNvSpPr>
          <p:nvPr/>
        </p:nvSpPr>
        <p:spPr bwMode="auto">
          <a:xfrm>
            <a:off x="4021138" y="5700713"/>
            <a:ext cx="201612" cy="20637"/>
          </a:xfrm>
          <a:custGeom>
            <a:avLst/>
            <a:gdLst>
              <a:gd name="T0" fmla="*/ 0 w 380"/>
              <a:gd name="T1" fmla="*/ 2147483647 h 40"/>
              <a:gd name="T2" fmla="*/ 2147483647 w 380"/>
              <a:gd name="T3" fmla="*/ 0 h 40"/>
              <a:gd name="T4" fmla="*/ 2147483647 w 380"/>
              <a:gd name="T5" fmla="*/ 0 h 40"/>
              <a:gd name="T6" fmla="*/ 2147483647 w 380"/>
              <a:gd name="T7" fmla="*/ 2147483647 h 40"/>
              <a:gd name="T8" fmla="*/ 0 w 38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40">
                <a:moveTo>
                  <a:pt x="0" y="40"/>
                </a:moveTo>
                <a:lnTo>
                  <a:pt x="38" y="0"/>
                </a:lnTo>
                <a:lnTo>
                  <a:pt x="380" y="0"/>
                </a:lnTo>
                <a:lnTo>
                  <a:pt x="340" y="40"/>
                </a:lnTo>
                <a:lnTo>
                  <a:pt x="0" y="40"/>
                </a:lnTo>
                <a:close/>
              </a:path>
            </a:pathLst>
          </a:custGeom>
          <a:solidFill>
            <a:srgbClr val="000000"/>
          </a:solidFill>
          <a:ln w="3175">
            <a:solidFill>
              <a:srgbClr val="000000"/>
            </a:solidFill>
            <a:prstDash val="solid"/>
            <a:round/>
            <a:headEnd/>
            <a:tailEnd/>
          </a:ln>
        </p:spPr>
        <p:txBody>
          <a:bodyPr/>
          <a:lstStyle/>
          <a:p>
            <a:endParaRPr lang="zh-TW" altLang="en-US"/>
          </a:p>
        </p:txBody>
      </p:sp>
      <p:sp>
        <p:nvSpPr>
          <p:cNvPr id="5269" name="Freeform 149"/>
          <p:cNvSpPr>
            <a:spLocks/>
          </p:cNvSpPr>
          <p:nvPr/>
        </p:nvSpPr>
        <p:spPr bwMode="auto">
          <a:xfrm>
            <a:off x="4021138" y="5700713"/>
            <a:ext cx="201612" cy="20637"/>
          </a:xfrm>
          <a:custGeom>
            <a:avLst/>
            <a:gdLst>
              <a:gd name="T0" fmla="*/ 0 w 380"/>
              <a:gd name="T1" fmla="*/ 2147483647 h 40"/>
              <a:gd name="T2" fmla="*/ 2147483647 w 380"/>
              <a:gd name="T3" fmla="*/ 0 h 40"/>
              <a:gd name="T4" fmla="*/ 2147483647 w 380"/>
              <a:gd name="T5" fmla="*/ 0 h 40"/>
              <a:gd name="T6" fmla="*/ 2147483647 w 380"/>
              <a:gd name="T7" fmla="*/ 2147483647 h 40"/>
              <a:gd name="T8" fmla="*/ 0 w 38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40">
                <a:moveTo>
                  <a:pt x="0" y="40"/>
                </a:moveTo>
                <a:lnTo>
                  <a:pt x="38" y="0"/>
                </a:lnTo>
                <a:lnTo>
                  <a:pt x="380" y="0"/>
                </a:lnTo>
                <a:lnTo>
                  <a:pt x="340" y="40"/>
                </a:lnTo>
                <a:lnTo>
                  <a:pt x="0" y="4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70" name="Freeform 150"/>
          <p:cNvSpPr>
            <a:spLocks/>
          </p:cNvSpPr>
          <p:nvPr/>
        </p:nvSpPr>
        <p:spPr bwMode="auto">
          <a:xfrm>
            <a:off x="4021138" y="5553075"/>
            <a:ext cx="195262" cy="19050"/>
          </a:xfrm>
          <a:custGeom>
            <a:avLst/>
            <a:gdLst>
              <a:gd name="T0" fmla="*/ 0 w 370"/>
              <a:gd name="T1" fmla="*/ 2147483647 h 37"/>
              <a:gd name="T2" fmla="*/ 2147483647 w 370"/>
              <a:gd name="T3" fmla="*/ 0 h 37"/>
              <a:gd name="T4" fmla="*/ 2147483647 w 370"/>
              <a:gd name="T5" fmla="*/ 0 h 37"/>
              <a:gd name="T6" fmla="*/ 2147483647 w 370"/>
              <a:gd name="T7" fmla="*/ 2147483647 h 37"/>
              <a:gd name="T8" fmla="*/ 0 w 37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0" h="37">
                <a:moveTo>
                  <a:pt x="0" y="37"/>
                </a:moveTo>
                <a:lnTo>
                  <a:pt x="38" y="0"/>
                </a:lnTo>
                <a:lnTo>
                  <a:pt x="370" y="0"/>
                </a:lnTo>
                <a:lnTo>
                  <a:pt x="332" y="37"/>
                </a:lnTo>
                <a:lnTo>
                  <a:pt x="0" y="37"/>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271" name="Freeform 151"/>
          <p:cNvSpPr>
            <a:spLocks/>
          </p:cNvSpPr>
          <p:nvPr/>
        </p:nvSpPr>
        <p:spPr bwMode="auto">
          <a:xfrm>
            <a:off x="4021138" y="5553075"/>
            <a:ext cx="195262" cy="19050"/>
          </a:xfrm>
          <a:custGeom>
            <a:avLst/>
            <a:gdLst>
              <a:gd name="T0" fmla="*/ 0 w 370"/>
              <a:gd name="T1" fmla="*/ 2147483647 h 37"/>
              <a:gd name="T2" fmla="*/ 2147483647 w 370"/>
              <a:gd name="T3" fmla="*/ 0 h 37"/>
              <a:gd name="T4" fmla="*/ 2147483647 w 370"/>
              <a:gd name="T5" fmla="*/ 0 h 37"/>
              <a:gd name="T6" fmla="*/ 2147483647 w 370"/>
              <a:gd name="T7" fmla="*/ 2147483647 h 37"/>
              <a:gd name="T8" fmla="*/ 0 w 37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0" h="37">
                <a:moveTo>
                  <a:pt x="0" y="37"/>
                </a:moveTo>
                <a:lnTo>
                  <a:pt x="38" y="0"/>
                </a:lnTo>
                <a:lnTo>
                  <a:pt x="370" y="0"/>
                </a:lnTo>
                <a:lnTo>
                  <a:pt x="332" y="37"/>
                </a:lnTo>
                <a:lnTo>
                  <a:pt x="0" y="3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72" name="Freeform 152"/>
          <p:cNvSpPr>
            <a:spLocks/>
          </p:cNvSpPr>
          <p:nvPr/>
        </p:nvSpPr>
        <p:spPr bwMode="auto">
          <a:xfrm>
            <a:off x="4021138" y="5553075"/>
            <a:ext cx="195262" cy="19050"/>
          </a:xfrm>
          <a:custGeom>
            <a:avLst/>
            <a:gdLst>
              <a:gd name="T0" fmla="*/ 0 w 370"/>
              <a:gd name="T1" fmla="*/ 2147483647 h 37"/>
              <a:gd name="T2" fmla="*/ 2147483647 w 370"/>
              <a:gd name="T3" fmla="*/ 0 h 37"/>
              <a:gd name="T4" fmla="*/ 2147483647 w 370"/>
              <a:gd name="T5" fmla="*/ 0 h 37"/>
              <a:gd name="T6" fmla="*/ 2147483647 w 370"/>
              <a:gd name="T7" fmla="*/ 2147483647 h 37"/>
              <a:gd name="T8" fmla="*/ 0 w 37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0" h="37">
                <a:moveTo>
                  <a:pt x="0" y="37"/>
                </a:moveTo>
                <a:lnTo>
                  <a:pt x="38" y="0"/>
                </a:lnTo>
                <a:lnTo>
                  <a:pt x="370" y="0"/>
                </a:lnTo>
                <a:lnTo>
                  <a:pt x="332" y="37"/>
                </a:lnTo>
                <a:lnTo>
                  <a:pt x="0" y="37"/>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273" name="Freeform 153"/>
          <p:cNvSpPr>
            <a:spLocks/>
          </p:cNvSpPr>
          <p:nvPr/>
        </p:nvSpPr>
        <p:spPr bwMode="auto">
          <a:xfrm>
            <a:off x="4021138" y="5553075"/>
            <a:ext cx="195262" cy="19050"/>
          </a:xfrm>
          <a:custGeom>
            <a:avLst/>
            <a:gdLst>
              <a:gd name="T0" fmla="*/ 0 w 370"/>
              <a:gd name="T1" fmla="*/ 2147483647 h 37"/>
              <a:gd name="T2" fmla="*/ 2147483647 w 370"/>
              <a:gd name="T3" fmla="*/ 0 h 37"/>
              <a:gd name="T4" fmla="*/ 2147483647 w 370"/>
              <a:gd name="T5" fmla="*/ 0 h 37"/>
              <a:gd name="T6" fmla="*/ 2147483647 w 370"/>
              <a:gd name="T7" fmla="*/ 2147483647 h 37"/>
              <a:gd name="T8" fmla="*/ 0 w 37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0" h="37">
                <a:moveTo>
                  <a:pt x="0" y="37"/>
                </a:moveTo>
                <a:lnTo>
                  <a:pt x="38" y="0"/>
                </a:lnTo>
                <a:lnTo>
                  <a:pt x="370" y="0"/>
                </a:lnTo>
                <a:lnTo>
                  <a:pt x="332" y="37"/>
                </a:lnTo>
                <a:lnTo>
                  <a:pt x="0"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74" name="Rectangle 154"/>
          <p:cNvSpPr>
            <a:spLocks noChangeArrowheads="1"/>
          </p:cNvSpPr>
          <p:nvPr/>
        </p:nvSpPr>
        <p:spPr bwMode="auto">
          <a:xfrm>
            <a:off x="4022725" y="5573713"/>
            <a:ext cx="173038" cy="146050"/>
          </a:xfrm>
          <a:prstGeom prst="rect">
            <a:avLst/>
          </a:prstGeom>
          <a:solidFill>
            <a:srgbClr val="B2B2B2"/>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75" name="Rectangle 155"/>
          <p:cNvSpPr>
            <a:spLocks noChangeArrowheads="1"/>
          </p:cNvSpPr>
          <p:nvPr/>
        </p:nvSpPr>
        <p:spPr bwMode="auto">
          <a:xfrm>
            <a:off x="4022725" y="5573713"/>
            <a:ext cx="173038" cy="1460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76" name="Freeform 156"/>
          <p:cNvSpPr>
            <a:spLocks/>
          </p:cNvSpPr>
          <p:nvPr/>
        </p:nvSpPr>
        <p:spPr bwMode="auto">
          <a:xfrm>
            <a:off x="4197350" y="5553075"/>
            <a:ext cx="19050" cy="168275"/>
          </a:xfrm>
          <a:custGeom>
            <a:avLst/>
            <a:gdLst>
              <a:gd name="T0" fmla="*/ 0 w 38"/>
              <a:gd name="T1" fmla="*/ 2147483647 h 320"/>
              <a:gd name="T2" fmla="*/ 2147483647 w 38"/>
              <a:gd name="T3" fmla="*/ 2147483647 h 320"/>
              <a:gd name="T4" fmla="*/ 2147483647 w 38"/>
              <a:gd name="T5" fmla="*/ 0 h 320"/>
              <a:gd name="T6" fmla="*/ 0 w 38"/>
              <a:gd name="T7" fmla="*/ 2147483647 h 320"/>
              <a:gd name="T8" fmla="*/ 0 w 38"/>
              <a:gd name="T9" fmla="*/ 2147483647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20">
                <a:moveTo>
                  <a:pt x="0" y="320"/>
                </a:moveTo>
                <a:lnTo>
                  <a:pt x="38" y="280"/>
                </a:lnTo>
                <a:lnTo>
                  <a:pt x="38" y="0"/>
                </a:lnTo>
                <a:lnTo>
                  <a:pt x="0" y="37"/>
                </a:lnTo>
                <a:lnTo>
                  <a:pt x="0" y="320"/>
                </a:lnTo>
                <a:close/>
              </a:path>
            </a:pathLst>
          </a:custGeom>
          <a:solidFill>
            <a:srgbClr val="666666"/>
          </a:solidFill>
          <a:ln w="3175">
            <a:solidFill>
              <a:srgbClr val="000000"/>
            </a:solidFill>
            <a:prstDash val="solid"/>
            <a:round/>
            <a:headEnd/>
            <a:tailEnd/>
          </a:ln>
        </p:spPr>
        <p:txBody>
          <a:bodyPr/>
          <a:lstStyle/>
          <a:p>
            <a:endParaRPr lang="zh-TW" altLang="en-US"/>
          </a:p>
        </p:txBody>
      </p:sp>
      <p:sp>
        <p:nvSpPr>
          <p:cNvPr id="5277" name="Freeform 157"/>
          <p:cNvSpPr>
            <a:spLocks/>
          </p:cNvSpPr>
          <p:nvPr/>
        </p:nvSpPr>
        <p:spPr bwMode="auto">
          <a:xfrm>
            <a:off x="4197350" y="5553075"/>
            <a:ext cx="19050" cy="168275"/>
          </a:xfrm>
          <a:custGeom>
            <a:avLst/>
            <a:gdLst>
              <a:gd name="T0" fmla="*/ 0 w 38"/>
              <a:gd name="T1" fmla="*/ 2147483647 h 320"/>
              <a:gd name="T2" fmla="*/ 2147483647 w 38"/>
              <a:gd name="T3" fmla="*/ 2147483647 h 320"/>
              <a:gd name="T4" fmla="*/ 2147483647 w 38"/>
              <a:gd name="T5" fmla="*/ 0 h 320"/>
              <a:gd name="T6" fmla="*/ 0 w 38"/>
              <a:gd name="T7" fmla="*/ 2147483647 h 320"/>
              <a:gd name="T8" fmla="*/ 0 w 38"/>
              <a:gd name="T9" fmla="*/ 2147483647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20">
                <a:moveTo>
                  <a:pt x="0" y="320"/>
                </a:moveTo>
                <a:lnTo>
                  <a:pt x="38" y="280"/>
                </a:lnTo>
                <a:lnTo>
                  <a:pt x="38" y="0"/>
                </a:lnTo>
                <a:lnTo>
                  <a:pt x="0" y="37"/>
                </a:lnTo>
                <a:lnTo>
                  <a:pt x="0" y="32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78" name="Freeform 158"/>
          <p:cNvSpPr>
            <a:spLocks/>
          </p:cNvSpPr>
          <p:nvPr/>
        </p:nvSpPr>
        <p:spPr bwMode="auto">
          <a:xfrm>
            <a:off x="4197350" y="5553075"/>
            <a:ext cx="19050" cy="168275"/>
          </a:xfrm>
          <a:custGeom>
            <a:avLst/>
            <a:gdLst>
              <a:gd name="T0" fmla="*/ 0 w 38"/>
              <a:gd name="T1" fmla="*/ 2147483647 h 320"/>
              <a:gd name="T2" fmla="*/ 2147483647 w 38"/>
              <a:gd name="T3" fmla="*/ 2147483647 h 320"/>
              <a:gd name="T4" fmla="*/ 2147483647 w 38"/>
              <a:gd name="T5" fmla="*/ 0 h 320"/>
              <a:gd name="T6" fmla="*/ 0 w 38"/>
              <a:gd name="T7" fmla="*/ 2147483647 h 320"/>
              <a:gd name="T8" fmla="*/ 0 w 38"/>
              <a:gd name="T9" fmla="*/ 2147483647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20">
                <a:moveTo>
                  <a:pt x="0" y="320"/>
                </a:moveTo>
                <a:lnTo>
                  <a:pt x="38" y="280"/>
                </a:lnTo>
                <a:lnTo>
                  <a:pt x="38" y="0"/>
                </a:lnTo>
                <a:lnTo>
                  <a:pt x="0" y="37"/>
                </a:lnTo>
                <a:lnTo>
                  <a:pt x="0" y="320"/>
                </a:lnTo>
                <a:close/>
              </a:path>
            </a:pathLst>
          </a:custGeom>
          <a:solidFill>
            <a:srgbClr val="666666"/>
          </a:solidFill>
          <a:ln w="3175">
            <a:solidFill>
              <a:srgbClr val="000000"/>
            </a:solidFill>
            <a:prstDash val="solid"/>
            <a:round/>
            <a:headEnd/>
            <a:tailEnd/>
          </a:ln>
        </p:spPr>
        <p:txBody>
          <a:bodyPr/>
          <a:lstStyle/>
          <a:p>
            <a:endParaRPr lang="zh-TW" altLang="en-US"/>
          </a:p>
        </p:txBody>
      </p:sp>
      <p:sp>
        <p:nvSpPr>
          <p:cNvPr id="5279" name="Freeform 159"/>
          <p:cNvSpPr>
            <a:spLocks/>
          </p:cNvSpPr>
          <p:nvPr/>
        </p:nvSpPr>
        <p:spPr bwMode="auto">
          <a:xfrm>
            <a:off x="4197350" y="5553075"/>
            <a:ext cx="19050" cy="168275"/>
          </a:xfrm>
          <a:custGeom>
            <a:avLst/>
            <a:gdLst>
              <a:gd name="T0" fmla="*/ 0 w 38"/>
              <a:gd name="T1" fmla="*/ 2147483647 h 320"/>
              <a:gd name="T2" fmla="*/ 2147483647 w 38"/>
              <a:gd name="T3" fmla="*/ 2147483647 h 320"/>
              <a:gd name="T4" fmla="*/ 2147483647 w 38"/>
              <a:gd name="T5" fmla="*/ 0 h 320"/>
              <a:gd name="T6" fmla="*/ 0 w 38"/>
              <a:gd name="T7" fmla="*/ 2147483647 h 320"/>
              <a:gd name="T8" fmla="*/ 0 w 38"/>
              <a:gd name="T9" fmla="*/ 2147483647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20">
                <a:moveTo>
                  <a:pt x="0" y="320"/>
                </a:moveTo>
                <a:lnTo>
                  <a:pt x="38" y="280"/>
                </a:lnTo>
                <a:lnTo>
                  <a:pt x="38" y="0"/>
                </a:lnTo>
                <a:lnTo>
                  <a:pt x="0" y="37"/>
                </a:lnTo>
                <a:lnTo>
                  <a:pt x="0" y="3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80" name="Rectangle 160"/>
          <p:cNvSpPr>
            <a:spLocks noChangeArrowheads="1"/>
          </p:cNvSpPr>
          <p:nvPr/>
        </p:nvSpPr>
        <p:spPr bwMode="auto">
          <a:xfrm>
            <a:off x="4037013" y="5589588"/>
            <a:ext cx="142875" cy="107950"/>
          </a:xfrm>
          <a:prstGeom prst="rect">
            <a:avLst/>
          </a:prstGeom>
          <a:solidFill>
            <a:srgbClr val="0000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81" name="Rectangle 161"/>
          <p:cNvSpPr>
            <a:spLocks noChangeArrowheads="1"/>
          </p:cNvSpPr>
          <p:nvPr/>
        </p:nvSpPr>
        <p:spPr bwMode="auto">
          <a:xfrm>
            <a:off x="4037013" y="5589588"/>
            <a:ext cx="142875" cy="1079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82" name="Rectangle 162"/>
          <p:cNvSpPr>
            <a:spLocks noChangeArrowheads="1"/>
          </p:cNvSpPr>
          <p:nvPr/>
        </p:nvSpPr>
        <p:spPr bwMode="auto">
          <a:xfrm>
            <a:off x="2911475" y="5791200"/>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500" b="1" dirty="0">
                <a:solidFill>
                  <a:srgbClr val="000000"/>
                </a:solidFill>
                <a:ea typeface="標楷體" pitchFamily="65" charset="-120"/>
              </a:rPr>
              <a:t>17,000</a:t>
            </a:r>
          </a:p>
          <a:p>
            <a:pPr eaLnBrk="1" hangingPunct="1">
              <a:spcBef>
                <a:spcPct val="0"/>
              </a:spcBef>
              <a:buFontTx/>
              <a:buNone/>
            </a:pPr>
            <a:r>
              <a:rPr lang="en-US" altLang="zh-TW" sz="1500" b="1" dirty="0">
                <a:solidFill>
                  <a:srgbClr val="000000"/>
                </a:solidFill>
                <a:ea typeface="標楷體" pitchFamily="65" charset="-120"/>
              </a:rPr>
              <a:t>Clinics</a:t>
            </a:r>
          </a:p>
        </p:txBody>
      </p:sp>
      <p:sp>
        <p:nvSpPr>
          <p:cNvPr id="5283" name="Rectangle 163"/>
          <p:cNvSpPr>
            <a:spLocks noChangeArrowheads="1"/>
          </p:cNvSpPr>
          <p:nvPr/>
        </p:nvSpPr>
        <p:spPr bwMode="auto">
          <a:xfrm>
            <a:off x="3794125" y="990600"/>
            <a:ext cx="12700" cy="203200"/>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84" name="Rectangle 164"/>
          <p:cNvSpPr>
            <a:spLocks noChangeArrowheads="1"/>
          </p:cNvSpPr>
          <p:nvPr/>
        </p:nvSpPr>
        <p:spPr bwMode="auto">
          <a:xfrm>
            <a:off x="3794125" y="990600"/>
            <a:ext cx="12700" cy="203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85" name="Freeform 165"/>
          <p:cNvSpPr>
            <a:spLocks/>
          </p:cNvSpPr>
          <p:nvPr/>
        </p:nvSpPr>
        <p:spPr bwMode="auto">
          <a:xfrm>
            <a:off x="3563938" y="1147763"/>
            <a:ext cx="473075" cy="265112"/>
          </a:xfrm>
          <a:custGeom>
            <a:avLst/>
            <a:gdLst>
              <a:gd name="T0" fmla="*/ 0 w 895"/>
              <a:gd name="T1" fmla="*/ 2147483647 h 500"/>
              <a:gd name="T2" fmla="*/ 2147483647 w 895"/>
              <a:gd name="T3" fmla="*/ 2147483647 h 500"/>
              <a:gd name="T4" fmla="*/ 2147483647 w 895"/>
              <a:gd name="T5" fmla="*/ 2147483647 h 500"/>
              <a:gd name="T6" fmla="*/ 2147483647 w 895"/>
              <a:gd name="T7" fmla="*/ 2147483647 h 500"/>
              <a:gd name="T8" fmla="*/ 2147483647 w 895"/>
              <a:gd name="T9" fmla="*/ 2147483647 h 500"/>
              <a:gd name="T10" fmla="*/ 2147483647 w 895"/>
              <a:gd name="T11" fmla="*/ 2147483647 h 500"/>
              <a:gd name="T12" fmla="*/ 2147483647 w 895"/>
              <a:gd name="T13" fmla="*/ 2147483647 h 500"/>
              <a:gd name="T14" fmla="*/ 2147483647 w 895"/>
              <a:gd name="T15" fmla="*/ 2147483647 h 500"/>
              <a:gd name="T16" fmla="*/ 2147483647 w 895"/>
              <a:gd name="T17" fmla="*/ 2147483647 h 500"/>
              <a:gd name="T18" fmla="*/ 2147483647 w 895"/>
              <a:gd name="T19" fmla="*/ 2147483647 h 500"/>
              <a:gd name="T20" fmla="*/ 2147483647 w 895"/>
              <a:gd name="T21" fmla="*/ 2147483647 h 500"/>
              <a:gd name="T22" fmla="*/ 2147483647 w 895"/>
              <a:gd name="T23" fmla="*/ 2147483647 h 500"/>
              <a:gd name="T24" fmla="*/ 2147483647 w 895"/>
              <a:gd name="T25" fmla="*/ 2147483647 h 500"/>
              <a:gd name="T26" fmla="*/ 2147483647 w 895"/>
              <a:gd name="T27" fmla="*/ 2147483647 h 500"/>
              <a:gd name="T28" fmla="*/ 2147483647 w 895"/>
              <a:gd name="T29" fmla="*/ 2147483647 h 500"/>
              <a:gd name="T30" fmla="*/ 2147483647 w 895"/>
              <a:gd name="T31" fmla="*/ 0 h 500"/>
              <a:gd name="T32" fmla="*/ 2147483647 w 895"/>
              <a:gd name="T33" fmla="*/ 2147483647 h 500"/>
              <a:gd name="T34" fmla="*/ 2147483647 w 895"/>
              <a:gd name="T35" fmla="*/ 2147483647 h 500"/>
              <a:gd name="T36" fmla="*/ 2147483647 w 895"/>
              <a:gd name="T37" fmla="*/ 2147483647 h 500"/>
              <a:gd name="T38" fmla="*/ 2147483647 w 895"/>
              <a:gd name="T39" fmla="*/ 2147483647 h 500"/>
              <a:gd name="T40" fmla="*/ 2147483647 w 895"/>
              <a:gd name="T41" fmla="*/ 2147483647 h 500"/>
              <a:gd name="T42" fmla="*/ 2147483647 w 895"/>
              <a:gd name="T43" fmla="*/ 2147483647 h 500"/>
              <a:gd name="T44" fmla="*/ 2147483647 w 895"/>
              <a:gd name="T45" fmla="*/ 2147483647 h 500"/>
              <a:gd name="T46" fmla="*/ 2147483647 w 895"/>
              <a:gd name="T47" fmla="*/ 2147483647 h 500"/>
              <a:gd name="T48" fmla="*/ 2147483647 w 895"/>
              <a:gd name="T49" fmla="*/ 2147483647 h 500"/>
              <a:gd name="T50" fmla="*/ 2147483647 w 895"/>
              <a:gd name="T51" fmla="*/ 2147483647 h 500"/>
              <a:gd name="T52" fmla="*/ 2147483647 w 895"/>
              <a:gd name="T53" fmla="*/ 2147483647 h 500"/>
              <a:gd name="T54" fmla="*/ 2147483647 w 895"/>
              <a:gd name="T55" fmla="*/ 2147483647 h 500"/>
              <a:gd name="T56" fmla="*/ 2147483647 w 895"/>
              <a:gd name="T57" fmla="*/ 2147483647 h 500"/>
              <a:gd name="T58" fmla="*/ 2147483647 w 895"/>
              <a:gd name="T59" fmla="*/ 2147483647 h 500"/>
              <a:gd name="T60" fmla="*/ 2147483647 w 895"/>
              <a:gd name="T61" fmla="*/ 2147483647 h 500"/>
              <a:gd name="T62" fmla="*/ 2147483647 w 895"/>
              <a:gd name="T63" fmla="*/ 2147483647 h 500"/>
              <a:gd name="T64" fmla="*/ 2147483647 w 895"/>
              <a:gd name="T65" fmla="*/ 2147483647 h 500"/>
              <a:gd name="T66" fmla="*/ 2147483647 w 895"/>
              <a:gd name="T67" fmla="*/ 2147483647 h 500"/>
              <a:gd name="T68" fmla="*/ 2147483647 w 895"/>
              <a:gd name="T69" fmla="*/ 2147483647 h 500"/>
              <a:gd name="T70" fmla="*/ 2147483647 w 895"/>
              <a:gd name="T71" fmla="*/ 2147483647 h 500"/>
              <a:gd name="T72" fmla="*/ 2147483647 w 895"/>
              <a:gd name="T73" fmla="*/ 2147483647 h 500"/>
              <a:gd name="T74" fmla="*/ 2147483647 w 895"/>
              <a:gd name="T75" fmla="*/ 2147483647 h 500"/>
              <a:gd name="T76" fmla="*/ 2147483647 w 895"/>
              <a:gd name="T77" fmla="*/ 2147483647 h 500"/>
              <a:gd name="T78" fmla="*/ 2147483647 w 895"/>
              <a:gd name="T79" fmla="*/ 2147483647 h 500"/>
              <a:gd name="T80" fmla="*/ 2147483647 w 895"/>
              <a:gd name="T81" fmla="*/ 2147483647 h 500"/>
              <a:gd name="T82" fmla="*/ 2147483647 w 895"/>
              <a:gd name="T83" fmla="*/ 2147483647 h 500"/>
              <a:gd name="T84" fmla="*/ 0 w 895"/>
              <a:gd name="T85" fmla="*/ 2147483647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95" h="500">
                <a:moveTo>
                  <a:pt x="0" y="500"/>
                </a:moveTo>
                <a:lnTo>
                  <a:pt x="0" y="498"/>
                </a:lnTo>
                <a:lnTo>
                  <a:pt x="0" y="497"/>
                </a:lnTo>
                <a:lnTo>
                  <a:pt x="1" y="494"/>
                </a:lnTo>
                <a:lnTo>
                  <a:pt x="1" y="491"/>
                </a:lnTo>
                <a:lnTo>
                  <a:pt x="1" y="485"/>
                </a:lnTo>
                <a:lnTo>
                  <a:pt x="1" y="481"/>
                </a:lnTo>
                <a:lnTo>
                  <a:pt x="1" y="473"/>
                </a:lnTo>
                <a:lnTo>
                  <a:pt x="3" y="466"/>
                </a:lnTo>
                <a:lnTo>
                  <a:pt x="4" y="457"/>
                </a:lnTo>
                <a:lnTo>
                  <a:pt x="6" y="448"/>
                </a:lnTo>
                <a:lnTo>
                  <a:pt x="7" y="438"/>
                </a:lnTo>
                <a:lnTo>
                  <a:pt x="8" y="427"/>
                </a:lnTo>
                <a:lnTo>
                  <a:pt x="10" y="417"/>
                </a:lnTo>
                <a:lnTo>
                  <a:pt x="13" y="405"/>
                </a:lnTo>
                <a:lnTo>
                  <a:pt x="15" y="392"/>
                </a:lnTo>
                <a:lnTo>
                  <a:pt x="20" y="379"/>
                </a:lnTo>
                <a:lnTo>
                  <a:pt x="22" y="365"/>
                </a:lnTo>
                <a:lnTo>
                  <a:pt x="27" y="352"/>
                </a:lnTo>
                <a:lnTo>
                  <a:pt x="32" y="337"/>
                </a:lnTo>
                <a:lnTo>
                  <a:pt x="36" y="322"/>
                </a:lnTo>
                <a:lnTo>
                  <a:pt x="42" y="307"/>
                </a:lnTo>
                <a:lnTo>
                  <a:pt x="49" y="293"/>
                </a:lnTo>
                <a:lnTo>
                  <a:pt x="56" y="278"/>
                </a:lnTo>
                <a:lnTo>
                  <a:pt x="63" y="262"/>
                </a:lnTo>
                <a:lnTo>
                  <a:pt x="71" y="245"/>
                </a:lnTo>
                <a:lnTo>
                  <a:pt x="80" y="230"/>
                </a:lnTo>
                <a:lnTo>
                  <a:pt x="90" y="214"/>
                </a:lnTo>
                <a:lnTo>
                  <a:pt x="99" y="198"/>
                </a:lnTo>
                <a:lnTo>
                  <a:pt x="111" y="182"/>
                </a:lnTo>
                <a:lnTo>
                  <a:pt x="122" y="167"/>
                </a:lnTo>
                <a:lnTo>
                  <a:pt x="134" y="151"/>
                </a:lnTo>
                <a:lnTo>
                  <a:pt x="148" y="136"/>
                </a:lnTo>
                <a:lnTo>
                  <a:pt x="164" y="118"/>
                </a:lnTo>
                <a:lnTo>
                  <a:pt x="179" y="103"/>
                </a:lnTo>
                <a:lnTo>
                  <a:pt x="196" y="88"/>
                </a:lnTo>
                <a:lnTo>
                  <a:pt x="213" y="75"/>
                </a:lnTo>
                <a:lnTo>
                  <a:pt x="230" y="63"/>
                </a:lnTo>
                <a:lnTo>
                  <a:pt x="248" y="51"/>
                </a:lnTo>
                <a:lnTo>
                  <a:pt x="267" y="41"/>
                </a:lnTo>
                <a:lnTo>
                  <a:pt x="286" y="32"/>
                </a:lnTo>
                <a:lnTo>
                  <a:pt x="305" y="25"/>
                </a:lnTo>
                <a:lnTo>
                  <a:pt x="325" y="17"/>
                </a:lnTo>
                <a:lnTo>
                  <a:pt x="346" y="11"/>
                </a:lnTo>
                <a:lnTo>
                  <a:pt x="366" y="7"/>
                </a:lnTo>
                <a:lnTo>
                  <a:pt x="387" y="4"/>
                </a:lnTo>
                <a:lnTo>
                  <a:pt x="406" y="1"/>
                </a:lnTo>
                <a:lnTo>
                  <a:pt x="427" y="0"/>
                </a:lnTo>
                <a:lnTo>
                  <a:pt x="448" y="0"/>
                </a:lnTo>
                <a:lnTo>
                  <a:pt x="468" y="0"/>
                </a:lnTo>
                <a:lnTo>
                  <a:pt x="489" y="1"/>
                </a:lnTo>
                <a:lnTo>
                  <a:pt x="508" y="4"/>
                </a:lnTo>
                <a:lnTo>
                  <a:pt x="529" y="7"/>
                </a:lnTo>
                <a:lnTo>
                  <a:pt x="549" y="11"/>
                </a:lnTo>
                <a:lnTo>
                  <a:pt x="569" y="17"/>
                </a:lnTo>
                <a:lnTo>
                  <a:pt x="588" y="23"/>
                </a:lnTo>
                <a:lnTo>
                  <a:pt x="606" y="31"/>
                </a:lnTo>
                <a:lnTo>
                  <a:pt x="625" y="40"/>
                </a:lnTo>
                <a:lnTo>
                  <a:pt x="643" y="48"/>
                </a:lnTo>
                <a:lnTo>
                  <a:pt x="660" y="59"/>
                </a:lnTo>
                <a:lnTo>
                  <a:pt x="676" y="69"/>
                </a:lnTo>
                <a:lnTo>
                  <a:pt x="692" y="81"/>
                </a:lnTo>
                <a:lnTo>
                  <a:pt x="707" y="94"/>
                </a:lnTo>
                <a:lnTo>
                  <a:pt x="721" y="108"/>
                </a:lnTo>
                <a:lnTo>
                  <a:pt x="735" y="122"/>
                </a:lnTo>
                <a:lnTo>
                  <a:pt x="748" y="136"/>
                </a:lnTo>
                <a:lnTo>
                  <a:pt x="761" y="151"/>
                </a:lnTo>
                <a:lnTo>
                  <a:pt x="772" y="165"/>
                </a:lnTo>
                <a:lnTo>
                  <a:pt x="783" y="180"/>
                </a:lnTo>
                <a:lnTo>
                  <a:pt x="793" y="196"/>
                </a:lnTo>
                <a:lnTo>
                  <a:pt x="803" y="211"/>
                </a:lnTo>
                <a:lnTo>
                  <a:pt x="812" y="228"/>
                </a:lnTo>
                <a:lnTo>
                  <a:pt x="821" y="244"/>
                </a:lnTo>
                <a:lnTo>
                  <a:pt x="828" y="259"/>
                </a:lnTo>
                <a:lnTo>
                  <a:pt x="836" y="275"/>
                </a:lnTo>
                <a:lnTo>
                  <a:pt x="843" y="291"/>
                </a:lnTo>
                <a:lnTo>
                  <a:pt x="849" y="306"/>
                </a:lnTo>
                <a:lnTo>
                  <a:pt x="854" y="322"/>
                </a:lnTo>
                <a:lnTo>
                  <a:pt x="860" y="337"/>
                </a:lnTo>
                <a:lnTo>
                  <a:pt x="864" y="352"/>
                </a:lnTo>
                <a:lnTo>
                  <a:pt x="870" y="367"/>
                </a:lnTo>
                <a:lnTo>
                  <a:pt x="873" y="380"/>
                </a:lnTo>
                <a:lnTo>
                  <a:pt x="877" y="393"/>
                </a:lnTo>
                <a:lnTo>
                  <a:pt x="880" y="407"/>
                </a:lnTo>
                <a:lnTo>
                  <a:pt x="882" y="418"/>
                </a:lnTo>
                <a:lnTo>
                  <a:pt x="885" y="430"/>
                </a:lnTo>
                <a:lnTo>
                  <a:pt x="888" y="442"/>
                </a:lnTo>
                <a:lnTo>
                  <a:pt x="889" y="453"/>
                </a:lnTo>
                <a:lnTo>
                  <a:pt x="891" y="461"/>
                </a:lnTo>
                <a:lnTo>
                  <a:pt x="892" y="470"/>
                </a:lnTo>
                <a:lnTo>
                  <a:pt x="894" y="478"/>
                </a:lnTo>
                <a:lnTo>
                  <a:pt x="894" y="484"/>
                </a:lnTo>
                <a:lnTo>
                  <a:pt x="895" y="490"/>
                </a:lnTo>
                <a:lnTo>
                  <a:pt x="895" y="494"/>
                </a:lnTo>
                <a:lnTo>
                  <a:pt x="895" y="497"/>
                </a:lnTo>
                <a:lnTo>
                  <a:pt x="895" y="498"/>
                </a:lnTo>
                <a:lnTo>
                  <a:pt x="895" y="500"/>
                </a:lnTo>
                <a:lnTo>
                  <a:pt x="892" y="500"/>
                </a:lnTo>
                <a:lnTo>
                  <a:pt x="885" y="500"/>
                </a:lnTo>
                <a:lnTo>
                  <a:pt x="873" y="500"/>
                </a:lnTo>
                <a:lnTo>
                  <a:pt x="857" y="500"/>
                </a:lnTo>
                <a:lnTo>
                  <a:pt x="836" y="500"/>
                </a:lnTo>
                <a:lnTo>
                  <a:pt x="812" y="500"/>
                </a:lnTo>
                <a:lnTo>
                  <a:pt x="786" y="500"/>
                </a:lnTo>
                <a:lnTo>
                  <a:pt x="755" y="500"/>
                </a:lnTo>
                <a:lnTo>
                  <a:pt x="723" y="500"/>
                </a:lnTo>
                <a:lnTo>
                  <a:pt x="688" y="500"/>
                </a:lnTo>
                <a:lnTo>
                  <a:pt x="650" y="500"/>
                </a:lnTo>
                <a:lnTo>
                  <a:pt x="612" y="500"/>
                </a:lnTo>
                <a:lnTo>
                  <a:pt x="571" y="500"/>
                </a:lnTo>
                <a:lnTo>
                  <a:pt x="531" y="500"/>
                </a:lnTo>
                <a:lnTo>
                  <a:pt x="490" y="500"/>
                </a:lnTo>
                <a:lnTo>
                  <a:pt x="448" y="500"/>
                </a:lnTo>
                <a:lnTo>
                  <a:pt x="406" y="500"/>
                </a:lnTo>
                <a:lnTo>
                  <a:pt x="364" y="500"/>
                </a:lnTo>
                <a:lnTo>
                  <a:pt x="323" y="500"/>
                </a:lnTo>
                <a:lnTo>
                  <a:pt x="284" y="500"/>
                </a:lnTo>
                <a:lnTo>
                  <a:pt x="245" y="500"/>
                </a:lnTo>
                <a:lnTo>
                  <a:pt x="207" y="500"/>
                </a:lnTo>
                <a:lnTo>
                  <a:pt x="174" y="500"/>
                </a:lnTo>
                <a:lnTo>
                  <a:pt x="140" y="500"/>
                </a:lnTo>
                <a:lnTo>
                  <a:pt x="111" y="500"/>
                </a:lnTo>
                <a:lnTo>
                  <a:pt x="83" y="500"/>
                </a:lnTo>
                <a:lnTo>
                  <a:pt x="59" y="500"/>
                </a:lnTo>
                <a:lnTo>
                  <a:pt x="39" y="500"/>
                </a:lnTo>
                <a:lnTo>
                  <a:pt x="22" y="500"/>
                </a:lnTo>
                <a:lnTo>
                  <a:pt x="11" y="500"/>
                </a:lnTo>
                <a:lnTo>
                  <a:pt x="3" y="500"/>
                </a:lnTo>
                <a:lnTo>
                  <a:pt x="0" y="500"/>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286" name="Freeform 166"/>
          <p:cNvSpPr>
            <a:spLocks/>
          </p:cNvSpPr>
          <p:nvPr/>
        </p:nvSpPr>
        <p:spPr bwMode="auto">
          <a:xfrm>
            <a:off x="3563938" y="1147763"/>
            <a:ext cx="473075" cy="265112"/>
          </a:xfrm>
          <a:custGeom>
            <a:avLst/>
            <a:gdLst>
              <a:gd name="T0" fmla="*/ 0 w 895"/>
              <a:gd name="T1" fmla="*/ 2147483647 h 500"/>
              <a:gd name="T2" fmla="*/ 2147483647 w 895"/>
              <a:gd name="T3" fmla="*/ 2147483647 h 500"/>
              <a:gd name="T4" fmla="*/ 2147483647 w 895"/>
              <a:gd name="T5" fmla="*/ 2147483647 h 500"/>
              <a:gd name="T6" fmla="*/ 2147483647 w 895"/>
              <a:gd name="T7" fmla="*/ 2147483647 h 500"/>
              <a:gd name="T8" fmla="*/ 2147483647 w 895"/>
              <a:gd name="T9" fmla="*/ 2147483647 h 500"/>
              <a:gd name="T10" fmla="*/ 2147483647 w 895"/>
              <a:gd name="T11" fmla="*/ 2147483647 h 500"/>
              <a:gd name="T12" fmla="*/ 2147483647 w 895"/>
              <a:gd name="T13" fmla="*/ 2147483647 h 500"/>
              <a:gd name="T14" fmla="*/ 2147483647 w 895"/>
              <a:gd name="T15" fmla="*/ 2147483647 h 500"/>
              <a:gd name="T16" fmla="*/ 2147483647 w 895"/>
              <a:gd name="T17" fmla="*/ 2147483647 h 500"/>
              <a:gd name="T18" fmla="*/ 2147483647 w 895"/>
              <a:gd name="T19" fmla="*/ 2147483647 h 500"/>
              <a:gd name="T20" fmla="*/ 2147483647 w 895"/>
              <a:gd name="T21" fmla="*/ 2147483647 h 500"/>
              <a:gd name="T22" fmla="*/ 2147483647 w 895"/>
              <a:gd name="T23" fmla="*/ 2147483647 h 500"/>
              <a:gd name="T24" fmla="*/ 2147483647 w 895"/>
              <a:gd name="T25" fmla="*/ 2147483647 h 500"/>
              <a:gd name="T26" fmla="*/ 2147483647 w 895"/>
              <a:gd name="T27" fmla="*/ 2147483647 h 500"/>
              <a:gd name="T28" fmla="*/ 2147483647 w 895"/>
              <a:gd name="T29" fmla="*/ 2147483647 h 500"/>
              <a:gd name="T30" fmla="*/ 2147483647 w 895"/>
              <a:gd name="T31" fmla="*/ 0 h 500"/>
              <a:gd name="T32" fmla="*/ 2147483647 w 895"/>
              <a:gd name="T33" fmla="*/ 2147483647 h 500"/>
              <a:gd name="T34" fmla="*/ 2147483647 w 895"/>
              <a:gd name="T35" fmla="*/ 2147483647 h 500"/>
              <a:gd name="T36" fmla="*/ 2147483647 w 895"/>
              <a:gd name="T37" fmla="*/ 2147483647 h 500"/>
              <a:gd name="T38" fmla="*/ 2147483647 w 895"/>
              <a:gd name="T39" fmla="*/ 2147483647 h 500"/>
              <a:gd name="T40" fmla="*/ 2147483647 w 895"/>
              <a:gd name="T41" fmla="*/ 2147483647 h 500"/>
              <a:gd name="T42" fmla="*/ 2147483647 w 895"/>
              <a:gd name="T43" fmla="*/ 2147483647 h 500"/>
              <a:gd name="T44" fmla="*/ 2147483647 w 895"/>
              <a:gd name="T45" fmla="*/ 2147483647 h 500"/>
              <a:gd name="T46" fmla="*/ 2147483647 w 895"/>
              <a:gd name="T47" fmla="*/ 2147483647 h 500"/>
              <a:gd name="T48" fmla="*/ 2147483647 w 895"/>
              <a:gd name="T49" fmla="*/ 2147483647 h 500"/>
              <a:gd name="T50" fmla="*/ 2147483647 w 895"/>
              <a:gd name="T51" fmla="*/ 2147483647 h 500"/>
              <a:gd name="T52" fmla="*/ 2147483647 w 895"/>
              <a:gd name="T53" fmla="*/ 2147483647 h 500"/>
              <a:gd name="T54" fmla="*/ 2147483647 w 895"/>
              <a:gd name="T55" fmla="*/ 2147483647 h 500"/>
              <a:gd name="T56" fmla="*/ 2147483647 w 895"/>
              <a:gd name="T57" fmla="*/ 2147483647 h 500"/>
              <a:gd name="T58" fmla="*/ 2147483647 w 895"/>
              <a:gd name="T59" fmla="*/ 2147483647 h 500"/>
              <a:gd name="T60" fmla="*/ 2147483647 w 895"/>
              <a:gd name="T61" fmla="*/ 2147483647 h 500"/>
              <a:gd name="T62" fmla="*/ 2147483647 w 895"/>
              <a:gd name="T63" fmla="*/ 2147483647 h 500"/>
              <a:gd name="T64" fmla="*/ 2147483647 w 895"/>
              <a:gd name="T65" fmla="*/ 2147483647 h 500"/>
              <a:gd name="T66" fmla="*/ 2147483647 w 895"/>
              <a:gd name="T67" fmla="*/ 2147483647 h 500"/>
              <a:gd name="T68" fmla="*/ 2147483647 w 895"/>
              <a:gd name="T69" fmla="*/ 2147483647 h 500"/>
              <a:gd name="T70" fmla="*/ 2147483647 w 895"/>
              <a:gd name="T71" fmla="*/ 2147483647 h 500"/>
              <a:gd name="T72" fmla="*/ 2147483647 w 895"/>
              <a:gd name="T73" fmla="*/ 2147483647 h 500"/>
              <a:gd name="T74" fmla="*/ 2147483647 w 895"/>
              <a:gd name="T75" fmla="*/ 2147483647 h 500"/>
              <a:gd name="T76" fmla="*/ 2147483647 w 895"/>
              <a:gd name="T77" fmla="*/ 2147483647 h 500"/>
              <a:gd name="T78" fmla="*/ 2147483647 w 895"/>
              <a:gd name="T79" fmla="*/ 2147483647 h 500"/>
              <a:gd name="T80" fmla="*/ 2147483647 w 895"/>
              <a:gd name="T81" fmla="*/ 2147483647 h 500"/>
              <a:gd name="T82" fmla="*/ 2147483647 w 895"/>
              <a:gd name="T83" fmla="*/ 2147483647 h 500"/>
              <a:gd name="T84" fmla="*/ 0 w 895"/>
              <a:gd name="T85" fmla="*/ 2147483647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95" h="500">
                <a:moveTo>
                  <a:pt x="0" y="500"/>
                </a:moveTo>
                <a:lnTo>
                  <a:pt x="0" y="498"/>
                </a:lnTo>
                <a:lnTo>
                  <a:pt x="0" y="497"/>
                </a:lnTo>
                <a:lnTo>
                  <a:pt x="1" y="494"/>
                </a:lnTo>
                <a:lnTo>
                  <a:pt x="1" y="491"/>
                </a:lnTo>
                <a:lnTo>
                  <a:pt x="1" y="485"/>
                </a:lnTo>
                <a:lnTo>
                  <a:pt x="1" y="481"/>
                </a:lnTo>
                <a:lnTo>
                  <a:pt x="1" y="473"/>
                </a:lnTo>
                <a:lnTo>
                  <a:pt x="3" y="466"/>
                </a:lnTo>
                <a:lnTo>
                  <a:pt x="4" y="457"/>
                </a:lnTo>
                <a:lnTo>
                  <a:pt x="6" y="448"/>
                </a:lnTo>
                <a:lnTo>
                  <a:pt x="7" y="438"/>
                </a:lnTo>
                <a:lnTo>
                  <a:pt x="8" y="427"/>
                </a:lnTo>
                <a:lnTo>
                  <a:pt x="10" y="417"/>
                </a:lnTo>
                <a:lnTo>
                  <a:pt x="13" y="405"/>
                </a:lnTo>
                <a:lnTo>
                  <a:pt x="15" y="392"/>
                </a:lnTo>
                <a:lnTo>
                  <a:pt x="20" y="379"/>
                </a:lnTo>
                <a:lnTo>
                  <a:pt x="22" y="365"/>
                </a:lnTo>
                <a:lnTo>
                  <a:pt x="27" y="352"/>
                </a:lnTo>
                <a:lnTo>
                  <a:pt x="32" y="337"/>
                </a:lnTo>
                <a:lnTo>
                  <a:pt x="36" y="322"/>
                </a:lnTo>
                <a:lnTo>
                  <a:pt x="42" y="307"/>
                </a:lnTo>
                <a:lnTo>
                  <a:pt x="49" y="293"/>
                </a:lnTo>
                <a:lnTo>
                  <a:pt x="56" y="278"/>
                </a:lnTo>
                <a:lnTo>
                  <a:pt x="63" y="262"/>
                </a:lnTo>
                <a:lnTo>
                  <a:pt x="71" y="245"/>
                </a:lnTo>
                <a:lnTo>
                  <a:pt x="80" y="230"/>
                </a:lnTo>
                <a:lnTo>
                  <a:pt x="90" y="214"/>
                </a:lnTo>
                <a:lnTo>
                  <a:pt x="99" y="198"/>
                </a:lnTo>
                <a:lnTo>
                  <a:pt x="111" y="182"/>
                </a:lnTo>
                <a:lnTo>
                  <a:pt x="122" y="167"/>
                </a:lnTo>
                <a:lnTo>
                  <a:pt x="134" y="151"/>
                </a:lnTo>
                <a:lnTo>
                  <a:pt x="148" y="136"/>
                </a:lnTo>
                <a:lnTo>
                  <a:pt x="164" y="118"/>
                </a:lnTo>
                <a:lnTo>
                  <a:pt x="179" y="103"/>
                </a:lnTo>
                <a:lnTo>
                  <a:pt x="196" y="88"/>
                </a:lnTo>
                <a:lnTo>
                  <a:pt x="213" y="75"/>
                </a:lnTo>
                <a:lnTo>
                  <a:pt x="230" y="63"/>
                </a:lnTo>
                <a:lnTo>
                  <a:pt x="248" y="51"/>
                </a:lnTo>
                <a:lnTo>
                  <a:pt x="267" y="41"/>
                </a:lnTo>
                <a:lnTo>
                  <a:pt x="286" y="32"/>
                </a:lnTo>
                <a:lnTo>
                  <a:pt x="305" y="25"/>
                </a:lnTo>
                <a:lnTo>
                  <a:pt x="325" y="17"/>
                </a:lnTo>
                <a:lnTo>
                  <a:pt x="346" y="11"/>
                </a:lnTo>
                <a:lnTo>
                  <a:pt x="366" y="7"/>
                </a:lnTo>
                <a:lnTo>
                  <a:pt x="387" y="4"/>
                </a:lnTo>
                <a:lnTo>
                  <a:pt x="406" y="1"/>
                </a:lnTo>
                <a:lnTo>
                  <a:pt x="427" y="0"/>
                </a:lnTo>
                <a:lnTo>
                  <a:pt x="448" y="0"/>
                </a:lnTo>
                <a:lnTo>
                  <a:pt x="468" y="0"/>
                </a:lnTo>
                <a:lnTo>
                  <a:pt x="489" y="1"/>
                </a:lnTo>
                <a:lnTo>
                  <a:pt x="508" y="4"/>
                </a:lnTo>
                <a:lnTo>
                  <a:pt x="529" y="7"/>
                </a:lnTo>
                <a:lnTo>
                  <a:pt x="549" y="11"/>
                </a:lnTo>
                <a:lnTo>
                  <a:pt x="569" y="17"/>
                </a:lnTo>
                <a:lnTo>
                  <a:pt x="588" y="23"/>
                </a:lnTo>
                <a:lnTo>
                  <a:pt x="606" y="31"/>
                </a:lnTo>
                <a:lnTo>
                  <a:pt x="625" y="40"/>
                </a:lnTo>
                <a:lnTo>
                  <a:pt x="643" y="48"/>
                </a:lnTo>
                <a:lnTo>
                  <a:pt x="660" y="59"/>
                </a:lnTo>
                <a:lnTo>
                  <a:pt x="676" y="69"/>
                </a:lnTo>
                <a:lnTo>
                  <a:pt x="692" y="81"/>
                </a:lnTo>
                <a:lnTo>
                  <a:pt x="707" y="94"/>
                </a:lnTo>
                <a:lnTo>
                  <a:pt x="721" y="108"/>
                </a:lnTo>
                <a:lnTo>
                  <a:pt x="735" y="122"/>
                </a:lnTo>
                <a:lnTo>
                  <a:pt x="748" y="136"/>
                </a:lnTo>
                <a:lnTo>
                  <a:pt x="761" y="151"/>
                </a:lnTo>
                <a:lnTo>
                  <a:pt x="772" y="165"/>
                </a:lnTo>
                <a:lnTo>
                  <a:pt x="783" y="180"/>
                </a:lnTo>
                <a:lnTo>
                  <a:pt x="793" y="196"/>
                </a:lnTo>
                <a:lnTo>
                  <a:pt x="803" y="211"/>
                </a:lnTo>
                <a:lnTo>
                  <a:pt x="812" y="228"/>
                </a:lnTo>
                <a:lnTo>
                  <a:pt x="821" y="244"/>
                </a:lnTo>
                <a:lnTo>
                  <a:pt x="828" y="259"/>
                </a:lnTo>
                <a:lnTo>
                  <a:pt x="836" y="275"/>
                </a:lnTo>
                <a:lnTo>
                  <a:pt x="843" y="291"/>
                </a:lnTo>
                <a:lnTo>
                  <a:pt x="849" y="306"/>
                </a:lnTo>
                <a:lnTo>
                  <a:pt x="854" y="322"/>
                </a:lnTo>
                <a:lnTo>
                  <a:pt x="860" y="337"/>
                </a:lnTo>
                <a:lnTo>
                  <a:pt x="864" y="352"/>
                </a:lnTo>
                <a:lnTo>
                  <a:pt x="870" y="367"/>
                </a:lnTo>
                <a:lnTo>
                  <a:pt x="873" y="380"/>
                </a:lnTo>
                <a:lnTo>
                  <a:pt x="877" y="393"/>
                </a:lnTo>
                <a:lnTo>
                  <a:pt x="880" y="407"/>
                </a:lnTo>
                <a:lnTo>
                  <a:pt x="882" y="418"/>
                </a:lnTo>
                <a:lnTo>
                  <a:pt x="885" y="430"/>
                </a:lnTo>
                <a:lnTo>
                  <a:pt x="888" y="442"/>
                </a:lnTo>
                <a:lnTo>
                  <a:pt x="889" y="453"/>
                </a:lnTo>
                <a:lnTo>
                  <a:pt x="891" y="461"/>
                </a:lnTo>
                <a:lnTo>
                  <a:pt x="892" y="470"/>
                </a:lnTo>
                <a:lnTo>
                  <a:pt x="894" y="478"/>
                </a:lnTo>
                <a:lnTo>
                  <a:pt x="894" y="484"/>
                </a:lnTo>
                <a:lnTo>
                  <a:pt x="895" y="490"/>
                </a:lnTo>
                <a:lnTo>
                  <a:pt x="895" y="494"/>
                </a:lnTo>
                <a:lnTo>
                  <a:pt x="895" y="497"/>
                </a:lnTo>
                <a:lnTo>
                  <a:pt x="895" y="498"/>
                </a:lnTo>
                <a:lnTo>
                  <a:pt x="895" y="500"/>
                </a:lnTo>
                <a:lnTo>
                  <a:pt x="892" y="500"/>
                </a:lnTo>
                <a:lnTo>
                  <a:pt x="885" y="500"/>
                </a:lnTo>
                <a:lnTo>
                  <a:pt x="873" y="500"/>
                </a:lnTo>
                <a:lnTo>
                  <a:pt x="857" y="500"/>
                </a:lnTo>
                <a:lnTo>
                  <a:pt x="836" y="500"/>
                </a:lnTo>
                <a:lnTo>
                  <a:pt x="812" y="500"/>
                </a:lnTo>
                <a:lnTo>
                  <a:pt x="786" y="500"/>
                </a:lnTo>
                <a:lnTo>
                  <a:pt x="755" y="500"/>
                </a:lnTo>
                <a:lnTo>
                  <a:pt x="723" y="500"/>
                </a:lnTo>
                <a:lnTo>
                  <a:pt x="688" y="500"/>
                </a:lnTo>
                <a:lnTo>
                  <a:pt x="650" y="500"/>
                </a:lnTo>
                <a:lnTo>
                  <a:pt x="612" y="500"/>
                </a:lnTo>
                <a:lnTo>
                  <a:pt x="571" y="500"/>
                </a:lnTo>
                <a:lnTo>
                  <a:pt x="531" y="500"/>
                </a:lnTo>
                <a:lnTo>
                  <a:pt x="490" y="500"/>
                </a:lnTo>
                <a:lnTo>
                  <a:pt x="448" y="500"/>
                </a:lnTo>
                <a:lnTo>
                  <a:pt x="406" y="500"/>
                </a:lnTo>
                <a:lnTo>
                  <a:pt x="364" y="500"/>
                </a:lnTo>
                <a:lnTo>
                  <a:pt x="323" y="500"/>
                </a:lnTo>
                <a:lnTo>
                  <a:pt x="284" y="500"/>
                </a:lnTo>
                <a:lnTo>
                  <a:pt x="245" y="500"/>
                </a:lnTo>
                <a:lnTo>
                  <a:pt x="207" y="500"/>
                </a:lnTo>
                <a:lnTo>
                  <a:pt x="174" y="500"/>
                </a:lnTo>
                <a:lnTo>
                  <a:pt x="140" y="500"/>
                </a:lnTo>
                <a:lnTo>
                  <a:pt x="111" y="500"/>
                </a:lnTo>
                <a:lnTo>
                  <a:pt x="83" y="500"/>
                </a:lnTo>
                <a:lnTo>
                  <a:pt x="59" y="500"/>
                </a:lnTo>
                <a:lnTo>
                  <a:pt x="39" y="500"/>
                </a:lnTo>
                <a:lnTo>
                  <a:pt x="22" y="500"/>
                </a:lnTo>
                <a:lnTo>
                  <a:pt x="11" y="500"/>
                </a:lnTo>
                <a:lnTo>
                  <a:pt x="3" y="500"/>
                </a:lnTo>
                <a:lnTo>
                  <a:pt x="0" y="50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87" name="Freeform 167"/>
          <p:cNvSpPr>
            <a:spLocks/>
          </p:cNvSpPr>
          <p:nvPr/>
        </p:nvSpPr>
        <p:spPr bwMode="auto">
          <a:xfrm>
            <a:off x="2955925" y="1389063"/>
            <a:ext cx="1684338" cy="576262"/>
          </a:xfrm>
          <a:custGeom>
            <a:avLst/>
            <a:gdLst>
              <a:gd name="T0" fmla="*/ 2147483647 w 3184"/>
              <a:gd name="T1" fmla="*/ 2147483647 h 1089"/>
              <a:gd name="T2" fmla="*/ 2147483647 w 3184"/>
              <a:gd name="T3" fmla="*/ 2147483647 h 1089"/>
              <a:gd name="T4" fmla="*/ 2147483647 w 3184"/>
              <a:gd name="T5" fmla="*/ 2147483647 h 1089"/>
              <a:gd name="T6" fmla="*/ 0 w 3184"/>
              <a:gd name="T7" fmla="*/ 2147483647 h 1089"/>
              <a:gd name="T8" fmla="*/ 0 w 3184"/>
              <a:gd name="T9" fmla="*/ 2147483647 h 1089"/>
              <a:gd name="T10" fmla="*/ 2147483647 w 3184"/>
              <a:gd name="T11" fmla="*/ 2147483647 h 1089"/>
              <a:gd name="T12" fmla="*/ 2147483647 w 3184"/>
              <a:gd name="T13" fmla="*/ 2147483647 h 1089"/>
              <a:gd name="T14" fmla="*/ 2147483647 w 3184"/>
              <a:gd name="T15" fmla="*/ 2147483647 h 1089"/>
              <a:gd name="T16" fmla="*/ 2147483647 w 3184"/>
              <a:gd name="T17" fmla="*/ 2147483647 h 1089"/>
              <a:gd name="T18" fmla="*/ 2147483647 w 3184"/>
              <a:gd name="T19" fmla="*/ 2147483647 h 1089"/>
              <a:gd name="T20" fmla="*/ 2147483647 w 3184"/>
              <a:gd name="T21" fmla="*/ 2147483647 h 1089"/>
              <a:gd name="T22" fmla="*/ 2147483647 w 3184"/>
              <a:gd name="T23" fmla="*/ 2147483647 h 1089"/>
              <a:gd name="T24" fmla="*/ 2147483647 w 3184"/>
              <a:gd name="T25" fmla="*/ 2147483647 h 1089"/>
              <a:gd name="T26" fmla="*/ 2147483647 w 3184"/>
              <a:gd name="T27" fmla="*/ 2147483647 h 1089"/>
              <a:gd name="T28" fmla="*/ 2147483647 w 3184"/>
              <a:gd name="T29" fmla="*/ 2147483647 h 1089"/>
              <a:gd name="T30" fmla="*/ 2147483647 w 3184"/>
              <a:gd name="T31" fmla="*/ 2147483647 h 1089"/>
              <a:gd name="T32" fmla="*/ 2147483647 w 3184"/>
              <a:gd name="T33" fmla="*/ 2147483647 h 1089"/>
              <a:gd name="T34" fmla="*/ 2147483647 w 3184"/>
              <a:gd name="T35" fmla="*/ 0 h 1089"/>
              <a:gd name="T36" fmla="*/ 2147483647 w 3184"/>
              <a:gd name="T37" fmla="*/ 0 h 1089"/>
              <a:gd name="T38" fmla="*/ 2147483647 w 3184"/>
              <a:gd name="T39" fmla="*/ 2147483647 h 1089"/>
              <a:gd name="T40" fmla="*/ 2147483647 w 3184"/>
              <a:gd name="T41" fmla="*/ 2147483647 h 1089"/>
              <a:gd name="T42" fmla="*/ 2147483647 w 3184"/>
              <a:gd name="T43" fmla="*/ 2147483647 h 1089"/>
              <a:gd name="T44" fmla="*/ 2147483647 w 3184"/>
              <a:gd name="T45" fmla="*/ 2147483647 h 1089"/>
              <a:gd name="T46" fmla="*/ 2147483647 w 3184"/>
              <a:gd name="T47" fmla="*/ 2147483647 h 1089"/>
              <a:gd name="T48" fmla="*/ 2147483647 w 3184"/>
              <a:gd name="T49" fmla="*/ 2147483647 h 1089"/>
              <a:gd name="T50" fmla="*/ 2147483647 w 3184"/>
              <a:gd name="T51" fmla="*/ 2147483647 h 1089"/>
              <a:gd name="T52" fmla="*/ 2147483647 w 3184"/>
              <a:gd name="T53" fmla="*/ 2147483647 h 1089"/>
              <a:gd name="T54" fmla="*/ 2147483647 w 3184"/>
              <a:gd name="T55" fmla="*/ 2147483647 h 1089"/>
              <a:gd name="T56" fmla="*/ 2147483647 w 3184"/>
              <a:gd name="T57" fmla="*/ 2147483647 h 1089"/>
              <a:gd name="T58" fmla="*/ 2147483647 w 3184"/>
              <a:gd name="T59" fmla="*/ 2147483647 h 1089"/>
              <a:gd name="T60" fmla="*/ 2147483647 w 3184"/>
              <a:gd name="T61" fmla="*/ 2147483647 h 1089"/>
              <a:gd name="T62" fmla="*/ 2147483647 w 3184"/>
              <a:gd name="T63" fmla="*/ 2147483647 h 1089"/>
              <a:gd name="T64" fmla="*/ 2147483647 w 3184"/>
              <a:gd name="T65" fmla="*/ 2147483647 h 1089"/>
              <a:gd name="T66" fmla="*/ 2147483647 w 3184"/>
              <a:gd name="T67" fmla="*/ 2147483647 h 1089"/>
              <a:gd name="T68" fmla="*/ 2147483647 w 3184"/>
              <a:gd name="T69" fmla="*/ 2147483647 h 10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84" h="1089">
                <a:moveTo>
                  <a:pt x="3165" y="1089"/>
                </a:moveTo>
                <a:lnTo>
                  <a:pt x="21" y="1089"/>
                </a:lnTo>
                <a:lnTo>
                  <a:pt x="21" y="690"/>
                </a:lnTo>
                <a:lnTo>
                  <a:pt x="0" y="690"/>
                </a:lnTo>
                <a:lnTo>
                  <a:pt x="0" y="628"/>
                </a:lnTo>
                <a:lnTo>
                  <a:pt x="192" y="611"/>
                </a:lnTo>
                <a:lnTo>
                  <a:pt x="192" y="258"/>
                </a:lnTo>
                <a:lnTo>
                  <a:pt x="173" y="258"/>
                </a:lnTo>
                <a:lnTo>
                  <a:pt x="173" y="221"/>
                </a:lnTo>
                <a:lnTo>
                  <a:pt x="984" y="221"/>
                </a:lnTo>
                <a:lnTo>
                  <a:pt x="984" y="258"/>
                </a:lnTo>
                <a:lnTo>
                  <a:pt x="961" y="258"/>
                </a:lnTo>
                <a:lnTo>
                  <a:pt x="961" y="308"/>
                </a:lnTo>
                <a:lnTo>
                  <a:pt x="1097" y="308"/>
                </a:lnTo>
                <a:lnTo>
                  <a:pt x="1155" y="243"/>
                </a:lnTo>
                <a:lnTo>
                  <a:pt x="1155" y="55"/>
                </a:lnTo>
                <a:lnTo>
                  <a:pt x="1111" y="40"/>
                </a:lnTo>
                <a:lnTo>
                  <a:pt x="1111" y="0"/>
                </a:lnTo>
                <a:lnTo>
                  <a:pt x="2076" y="0"/>
                </a:lnTo>
                <a:lnTo>
                  <a:pt x="2076" y="30"/>
                </a:lnTo>
                <a:lnTo>
                  <a:pt x="2030" y="55"/>
                </a:lnTo>
                <a:lnTo>
                  <a:pt x="2030" y="234"/>
                </a:lnTo>
                <a:lnTo>
                  <a:pt x="2089" y="296"/>
                </a:lnTo>
                <a:lnTo>
                  <a:pt x="2222" y="296"/>
                </a:lnTo>
                <a:lnTo>
                  <a:pt x="2222" y="258"/>
                </a:lnTo>
                <a:lnTo>
                  <a:pt x="2201" y="258"/>
                </a:lnTo>
                <a:lnTo>
                  <a:pt x="2201" y="221"/>
                </a:lnTo>
                <a:lnTo>
                  <a:pt x="3015" y="221"/>
                </a:lnTo>
                <a:lnTo>
                  <a:pt x="3015" y="250"/>
                </a:lnTo>
                <a:lnTo>
                  <a:pt x="2991" y="250"/>
                </a:lnTo>
                <a:lnTo>
                  <a:pt x="2991" y="604"/>
                </a:lnTo>
                <a:lnTo>
                  <a:pt x="3184" y="628"/>
                </a:lnTo>
                <a:lnTo>
                  <a:pt x="3184" y="682"/>
                </a:lnTo>
                <a:lnTo>
                  <a:pt x="3165" y="682"/>
                </a:lnTo>
                <a:lnTo>
                  <a:pt x="3165" y="1089"/>
                </a:lnTo>
                <a:close/>
              </a:path>
            </a:pathLst>
          </a:custGeom>
          <a:solidFill>
            <a:srgbClr val="7F7F7F"/>
          </a:solidFill>
          <a:ln w="3175">
            <a:solidFill>
              <a:srgbClr val="000000"/>
            </a:solidFill>
            <a:prstDash val="solid"/>
            <a:round/>
            <a:headEnd/>
            <a:tailEnd/>
          </a:ln>
        </p:spPr>
        <p:txBody>
          <a:bodyPr/>
          <a:lstStyle/>
          <a:p>
            <a:endParaRPr lang="zh-TW" altLang="en-US"/>
          </a:p>
        </p:txBody>
      </p:sp>
      <p:sp>
        <p:nvSpPr>
          <p:cNvPr id="5288" name="Freeform 168"/>
          <p:cNvSpPr>
            <a:spLocks/>
          </p:cNvSpPr>
          <p:nvPr/>
        </p:nvSpPr>
        <p:spPr bwMode="auto">
          <a:xfrm>
            <a:off x="2955925" y="1389063"/>
            <a:ext cx="1684338" cy="576262"/>
          </a:xfrm>
          <a:custGeom>
            <a:avLst/>
            <a:gdLst>
              <a:gd name="T0" fmla="*/ 2147483647 w 3184"/>
              <a:gd name="T1" fmla="*/ 2147483647 h 1089"/>
              <a:gd name="T2" fmla="*/ 2147483647 w 3184"/>
              <a:gd name="T3" fmla="*/ 2147483647 h 1089"/>
              <a:gd name="T4" fmla="*/ 2147483647 w 3184"/>
              <a:gd name="T5" fmla="*/ 2147483647 h 1089"/>
              <a:gd name="T6" fmla="*/ 0 w 3184"/>
              <a:gd name="T7" fmla="*/ 2147483647 h 1089"/>
              <a:gd name="T8" fmla="*/ 0 w 3184"/>
              <a:gd name="T9" fmla="*/ 2147483647 h 1089"/>
              <a:gd name="T10" fmla="*/ 2147483647 w 3184"/>
              <a:gd name="T11" fmla="*/ 2147483647 h 1089"/>
              <a:gd name="T12" fmla="*/ 2147483647 w 3184"/>
              <a:gd name="T13" fmla="*/ 2147483647 h 1089"/>
              <a:gd name="T14" fmla="*/ 2147483647 w 3184"/>
              <a:gd name="T15" fmla="*/ 2147483647 h 1089"/>
              <a:gd name="T16" fmla="*/ 2147483647 w 3184"/>
              <a:gd name="T17" fmla="*/ 2147483647 h 1089"/>
              <a:gd name="T18" fmla="*/ 2147483647 w 3184"/>
              <a:gd name="T19" fmla="*/ 2147483647 h 1089"/>
              <a:gd name="T20" fmla="*/ 2147483647 w 3184"/>
              <a:gd name="T21" fmla="*/ 2147483647 h 1089"/>
              <a:gd name="T22" fmla="*/ 2147483647 w 3184"/>
              <a:gd name="T23" fmla="*/ 2147483647 h 1089"/>
              <a:gd name="T24" fmla="*/ 2147483647 w 3184"/>
              <a:gd name="T25" fmla="*/ 2147483647 h 1089"/>
              <a:gd name="T26" fmla="*/ 2147483647 w 3184"/>
              <a:gd name="T27" fmla="*/ 2147483647 h 1089"/>
              <a:gd name="T28" fmla="*/ 2147483647 w 3184"/>
              <a:gd name="T29" fmla="*/ 2147483647 h 1089"/>
              <a:gd name="T30" fmla="*/ 2147483647 w 3184"/>
              <a:gd name="T31" fmla="*/ 2147483647 h 1089"/>
              <a:gd name="T32" fmla="*/ 2147483647 w 3184"/>
              <a:gd name="T33" fmla="*/ 2147483647 h 1089"/>
              <a:gd name="T34" fmla="*/ 2147483647 w 3184"/>
              <a:gd name="T35" fmla="*/ 0 h 1089"/>
              <a:gd name="T36" fmla="*/ 2147483647 w 3184"/>
              <a:gd name="T37" fmla="*/ 0 h 1089"/>
              <a:gd name="T38" fmla="*/ 2147483647 w 3184"/>
              <a:gd name="T39" fmla="*/ 2147483647 h 1089"/>
              <a:gd name="T40" fmla="*/ 2147483647 w 3184"/>
              <a:gd name="T41" fmla="*/ 2147483647 h 1089"/>
              <a:gd name="T42" fmla="*/ 2147483647 w 3184"/>
              <a:gd name="T43" fmla="*/ 2147483647 h 1089"/>
              <a:gd name="T44" fmla="*/ 2147483647 w 3184"/>
              <a:gd name="T45" fmla="*/ 2147483647 h 1089"/>
              <a:gd name="T46" fmla="*/ 2147483647 w 3184"/>
              <a:gd name="T47" fmla="*/ 2147483647 h 1089"/>
              <a:gd name="T48" fmla="*/ 2147483647 w 3184"/>
              <a:gd name="T49" fmla="*/ 2147483647 h 1089"/>
              <a:gd name="T50" fmla="*/ 2147483647 w 3184"/>
              <a:gd name="T51" fmla="*/ 2147483647 h 1089"/>
              <a:gd name="T52" fmla="*/ 2147483647 w 3184"/>
              <a:gd name="T53" fmla="*/ 2147483647 h 1089"/>
              <a:gd name="T54" fmla="*/ 2147483647 w 3184"/>
              <a:gd name="T55" fmla="*/ 2147483647 h 1089"/>
              <a:gd name="T56" fmla="*/ 2147483647 w 3184"/>
              <a:gd name="T57" fmla="*/ 2147483647 h 1089"/>
              <a:gd name="T58" fmla="*/ 2147483647 w 3184"/>
              <a:gd name="T59" fmla="*/ 2147483647 h 1089"/>
              <a:gd name="T60" fmla="*/ 2147483647 w 3184"/>
              <a:gd name="T61" fmla="*/ 2147483647 h 1089"/>
              <a:gd name="T62" fmla="*/ 2147483647 w 3184"/>
              <a:gd name="T63" fmla="*/ 2147483647 h 1089"/>
              <a:gd name="T64" fmla="*/ 2147483647 w 3184"/>
              <a:gd name="T65" fmla="*/ 2147483647 h 1089"/>
              <a:gd name="T66" fmla="*/ 2147483647 w 3184"/>
              <a:gd name="T67" fmla="*/ 2147483647 h 1089"/>
              <a:gd name="T68" fmla="*/ 2147483647 w 3184"/>
              <a:gd name="T69" fmla="*/ 2147483647 h 10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84" h="1089">
                <a:moveTo>
                  <a:pt x="3165" y="1089"/>
                </a:moveTo>
                <a:lnTo>
                  <a:pt x="21" y="1089"/>
                </a:lnTo>
                <a:lnTo>
                  <a:pt x="21" y="690"/>
                </a:lnTo>
                <a:lnTo>
                  <a:pt x="0" y="690"/>
                </a:lnTo>
                <a:lnTo>
                  <a:pt x="0" y="628"/>
                </a:lnTo>
                <a:lnTo>
                  <a:pt x="192" y="611"/>
                </a:lnTo>
                <a:lnTo>
                  <a:pt x="192" y="258"/>
                </a:lnTo>
                <a:lnTo>
                  <a:pt x="173" y="258"/>
                </a:lnTo>
                <a:lnTo>
                  <a:pt x="173" y="221"/>
                </a:lnTo>
                <a:lnTo>
                  <a:pt x="984" y="221"/>
                </a:lnTo>
                <a:lnTo>
                  <a:pt x="984" y="258"/>
                </a:lnTo>
                <a:lnTo>
                  <a:pt x="961" y="258"/>
                </a:lnTo>
                <a:lnTo>
                  <a:pt x="961" y="308"/>
                </a:lnTo>
                <a:lnTo>
                  <a:pt x="1097" y="308"/>
                </a:lnTo>
                <a:lnTo>
                  <a:pt x="1155" y="243"/>
                </a:lnTo>
                <a:lnTo>
                  <a:pt x="1155" y="55"/>
                </a:lnTo>
                <a:lnTo>
                  <a:pt x="1111" y="40"/>
                </a:lnTo>
                <a:lnTo>
                  <a:pt x="1111" y="0"/>
                </a:lnTo>
                <a:lnTo>
                  <a:pt x="2076" y="0"/>
                </a:lnTo>
                <a:lnTo>
                  <a:pt x="2076" y="30"/>
                </a:lnTo>
                <a:lnTo>
                  <a:pt x="2030" y="55"/>
                </a:lnTo>
                <a:lnTo>
                  <a:pt x="2030" y="234"/>
                </a:lnTo>
                <a:lnTo>
                  <a:pt x="2089" y="296"/>
                </a:lnTo>
                <a:lnTo>
                  <a:pt x="2222" y="296"/>
                </a:lnTo>
                <a:lnTo>
                  <a:pt x="2222" y="258"/>
                </a:lnTo>
                <a:lnTo>
                  <a:pt x="2201" y="258"/>
                </a:lnTo>
                <a:lnTo>
                  <a:pt x="2201" y="221"/>
                </a:lnTo>
                <a:lnTo>
                  <a:pt x="3015" y="221"/>
                </a:lnTo>
                <a:lnTo>
                  <a:pt x="3015" y="250"/>
                </a:lnTo>
                <a:lnTo>
                  <a:pt x="2991" y="250"/>
                </a:lnTo>
                <a:lnTo>
                  <a:pt x="2991" y="604"/>
                </a:lnTo>
                <a:lnTo>
                  <a:pt x="3184" y="628"/>
                </a:lnTo>
                <a:lnTo>
                  <a:pt x="3184" y="682"/>
                </a:lnTo>
                <a:lnTo>
                  <a:pt x="3165" y="682"/>
                </a:lnTo>
                <a:lnTo>
                  <a:pt x="3165" y="108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289" name="Rectangle 169"/>
          <p:cNvSpPr>
            <a:spLocks noChangeArrowheads="1"/>
          </p:cNvSpPr>
          <p:nvPr/>
        </p:nvSpPr>
        <p:spPr bwMode="auto">
          <a:xfrm>
            <a:off x="3730625" y="1778000"/>
            <a:ext cx="127000" cy="144463"/>
          </a:xfrm>
          <a:prstGeom prst="rect">
            <a:avLst/>
          </a:prstGeom>
          <a:solidFill>
            <a:srgbClr val="4C4C4C"/>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0" name="Rectangle 170"/>
          <p:cNvSpPr>
            <a:spLocks noChangeArrowheads="1"/>
          </p:cNvSpPr>
          <p:nvPr/>
        </p:nvSpPr>
        <p:spPr bwMode="auto">
          <a:xfrm>
            <a:off x="3730625" y="1778000"/>
            <a:ext cx="127000" cy="1444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1" name="Rectangle 171"/>
          <p:cNvSpPr>
            <a:spLocks noChangeArrowheads="1"/>
          </p:cNvSpPr>
          <p:nvPr/>
        </p:nvSpPr>
        <p:spPr bwMode="auto">
          <a:xfrm>
            <a:off x="3730625" y="1778000"/>
            <a:ext cx="127000" cy="144463"/>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2" name="Rectangle 172"/>
          <p:cNvSpPr>
            <a:spLocks noChangeArrowheads="1"/>
          </p:cNvSpPr>
          <p:nvPr/>
        </p:nvSpPr>
        <p:spPr bwMode="auto">
          <a:xfrm>
            <a:off x="3730625" y="1778000"/>
            <a:ext cx="127000" cy="1444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3" name="Rectangle 173"/>
          <p:cNvSpPr>
            <a:spLocks noChangeArrowheads="1"/>
          </p:cNvSpPr>
          <p:nvPr/>
        </p:nvSpPr>
        <p:spPr bwMode="auto">
          <a:xfrm>
            <a:off x="3109913" y="1595438"/>
            <a:ext cx="39687" cy="9048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4" name="Rectangle 174"/>
          <p:cNvSpPr>
            <a:spLocks noChangeArrowheads="1"/>
          </p:cNvSpPr>
          <p:nvPr/>
        </p:nvSpPr>
        <p:spPr bwMode="auto">
          <a:xfrm>
            <a:off x="3109913" y="1595438"/>
            <a:ext cx="39687" cy="90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5" name="Rectangle 175"/>
          <p:cNvSpPr>
            <a:spLocks noChangeArrowheads="1"/>
          </p:cNvSpPr>
          <p:nvPr/>
        </p:nvSpPr>
        <p:spPr bwMode="auto">
          <a:xfrm>
            <a:off x="3109913" y="1595438"/>
            <a:ext cx="39687" cy="9048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6" name="Rectangle 176"/>
          <p:cNvSpPr>
            <a:spLocks noChangeArrowheads="1"/>
          </p:cNvSpPr>
          <p:nvPr/>
        </p:nvSpPr>
        <p:spPr bwMode="auto">
          <a:xfrm>
            <a:off x="3109913" y="1595438"/>
            <a:ext cx="39687" cy="90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7" name="Rectangle 177"/>
          <p:cNvSpPr>
            <a:spLocks noChangeArrowheads="1"/>
          </p:cNvSpPr>
          <p:nvPr/>
        </p:nvSpPr>
        <p:spPr bwMode="auto">
          <a:xfrm>
            <a:off x="3194050" y="1595438"/>
            <a:ext cx="39688" cy="9048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8" name="Rectangle 178"/>
          <p:cNvSpPr>
            <a:spLocks noChangeArrowheads="1"/>
          </p:cNvSpPr>
          <p:nvPr/>
        </p:nvSpPr>
        <p:spPr bwMode="auto">
          <a:xfrm>
            <a:off x="3194050" y="1595438"/>
            <a:ext cx="39688" cy="90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299" name="Rectangle 179"/>
          <p:cNvSpPr>
            <a:spLocks noChangeArrowheads="1"/>
          </p:cNvSpPr>
          <p:nvPr/>
        </p:nvSpPr>
        <p:spPr bwMode="auto">
          <a:xfrm>
            <a:off x="3194050" y="1595438"/>
            <a:ext cx="39688" cy="9048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0" name="Rectangle 180"/>
          <p:cNvSpPr>
            <a:spLocks noChangeArrowheads="1"/>
          </p:cNvSpPr>
          <p:nvPr/>
        </p:nvSpPr>
        <p:spPr bwMode="auto">
          <a:xfrm>
            <a:off x="3194050" y="1595438"/>
            <a:ext cx="39688" cy="90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1" name="Rectangle 181"/>
          <p:cNvSpPr>
            <a:spLocks noChangeArrowheads="1"/>
          </p:cNvSpPr>
          <p:nvPr/>
        </p:nvSpPr>
        <p:spPr bwMode="auto">
          <a:xfrm>
            <a:off x="3276600" y="1595438"/>
            <a:ext cx="41275" cy="9048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2" name="Rectangle 182"/>
          <p:cNvSpPr>
            <a:spLocks noChangeArrowheads="1"/>
          </p:cNvSpPr>
          <p:nvPr/>
        </p:nvSpPr>
        <p:spPr bwMode="auto">
          <a:xfrm>
            <a:off x="3276600" y="1595438"/>
            <a:ext cx="41275" cy="90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3" name="Rectangle 183"/>
          <p:cNvSpPr>
            <a:spLocks noChangeArrowheads="1"/>
          </p:cNvSpPr>
          <p:nvPr/>
        </p:nvSpPr>
        <p:spPr bwMode="auto">
          <a:xfrm>
            <a:off x="3276600" y="1595438"/>
            <a:ext cx="41275" cy="9048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4" name="Rectangle 184"/>
          <p:cNvSpPr>
            <a:spLocks noChangeArrowheads="1"/>
          </p:cNvSpPr>
          <p:nvPr/>
        </p:nvSpPr>
        <p:spPr bwMode="auto">
          <a:xfrm>
            <a:off x="3276600" y="1595438"/>
            <a:ext cx="41275" cy="90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5" name="Rectangle 185"/>
          <p:cNvSpPr>
            <a:spLocks noChangeArrowheads="1"/>
          </p:cNvSpPr>
          <p:nvPr/>
        </p:nvSpPr>
        <p:spPr bwMode="auto">
          <a:xfrm>
            <a:off x="3359150" y="1595438"/>
            <a:ext cx="39688" cy="9048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6" name="Rectangle 186"/>
          <p:cNvSpPr>
            <a:spLocks noChangeArrowheads="1"/>
          </p:cNvSpPr>
          <p:nvPr/>
        </p:nvSpPr>
        <p:spPr bwMode="auto">
          <a:xfrm>
            <a:off x="3359150" y="1595438"/>
            <a:ext cx="39688" cy="90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7" name="Rectangle 187"/>
          <p:cNvSpPr>
            <a:spLocks noChangeArrowheads="1"/>
          </p:cNvSpPr>
          <p:nvPr/>
        </p:nvSpPr>
        <p:spPr bwMode="auto">
          <a:xfrm>
            <a:off x="3359150" y="1595438"/>
            <a:ext cx="39688" cy="9048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8" name="Rectangle 188"/>
          <p:cNvSpPr>
            <a:spLocks noChangeArrowheads="1"/>
          </p:cNvSpPr>
          <p:nvPr/>
        </p:nvSpPr>
        <p:spPr bwMode="auto">
          <a:xfrm>
            <a:off x="3359150" y="1595438"/>
            <a:ext cx="39688" cy="904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09" name="Rectangle 189"/>
          <p:cNvSpPr>
            <a:spLocks noChangeArrowheads="1"/>
          </p:cNvSpPr>
          <p:nvPr/>
        </p:nvSpPr>
        <p:spPr bwMode="auto">
          <a:xfrm>
            <a:off x="3109913" y="1784350"/>
            <a:ext cx="39687"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0" name="Rectangle 190"/>
          <p:cNvSpPr>
            <a:spLocks noChangeArrowheads="1"/>
          </p:cNvSpPr>
          <p:nvPr/>
        </p:nvSpPr>
        <p:spPr bwMode="auto">
          <a:xfrm>
            <a:off x="3109913" y="1784350"/>
            <a:ext cx="39687"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1" name="Rectangle 191"/>
          <p:cNvSpPr>
            <a:spLocks noChangeArrowheads="1"/>
          </p:cNvSpPr>
          <p:nvPr/>
        </p:nvSpPr>
        <p:spPr bwMode="auto">
          <a:xfrm>
            <a:off x="3109913" y="1784350"/>
            <a:ext cx="39687"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2" name="Rectangle 192"/>
          <p:cNvSpPr>
            <a:spLocks noChangeArrowheads="1"/>
          </p:cNvSpPr>
          <p:nvPr/>
        </p:nvSpPr>
        <p:spPr bwMode="auto">
          <a:xfrm>
            <a:off x="3109913" y="1784350"/>
            <a:ext cx="39687"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3" name="Rectangle 193"/>
          <p:cNvSpPr>
            <a:spLocks noChangeArrowheads="1"/>
          </p:cNvSpPr>
          <p:nvPr/>
        </p:nvSpPr>
        <p:spPr bwMode="auto">
          <a:xfrm>
            <a:off x="3194050" y="1784350"/>
            <a:ext cx="39688"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4" name="Rectangle 194"/>
          <p:cNvSpPr>
            <a:spLocks noChangeArrowheads="1"/>
          </p:cNvSpPr>
          <p:nvPr/>
        </p:nvSpPr>
        <p:spPr bwMode="auto">
          <a:xfrm>
            <a:off x="3194050" y="1784350"/>
            <a:ext cx="39688"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5" name="Rectangle 195"/>
          <p:cNvSpPr>
            <a:spLocks noChangeArrowheads="1"/>
          </p:cNvSpPr>
          <p:nvPr/>
        </p:nvSpPr>
        <p:spPr bwMode="auto">
          <a:xfrm>
            <a:off x="3194050" y="1784350"/>
            <a:ext cx="39688"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6" name="Rectangle 196"/>
          <p:cNvSpPr>
            <a:spLocks noChangeArrowheads="1"/>
          </p:cNvSpPr>
          <p:nvPr/>
        </p:nvSpPr>
        <p:spPr bwMode="auto">
          <a:xfrm>
            <a:off x="3194050" y="1784350"/>
            <a:ext cx="39688"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7" name="Rectangle 197"/>
          <p:cNvSpPr>
            <a:spLocks noChangeArrowheads="1"/>
          </p:cNvSpPr>
          <p:nvPr/>
        </p:nvSpPr>
        <p:spPr bwMode="auto">
          <a:xfrm>
            <a:off x="3276600" y="1784350"/>
            <a:ext cx="41275"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8" name="Rectangle 198"/>
          <p:cNvSpPr>
            <a:spLocks noChangeArrowheads="1"/>
          </p:cNvSpPr>
          <p:nvPr/>
        </p:nvSpPr>
        <p:spPr bwMode="auto">
          <a:xfrm>
            <a:off x="3276600" y="1784350"/>
            <a:ext cx="41275"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19" name="Rectangle 199"/>
          <p:cNvSpPr>
            <a:spLocks noChangeArrowheads="1"/>
          </p:cNvSpPr>
          <p:nvPr/>
        </p:nvSpPr>
        <p:spPr bwMode="auto">
          <a:xfrm>
            <a:off x="3276600" y="1784350"/>
            <a:ext cx="41275"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0" name="Rectangle 200"/>
          <p:cNvSpPr>
            <a:spLocks noChangeArrowheads="1"/>
          </p:cNvSpPr>
          <p:nvPr/>
        </p:nvSpPr>
        <p:spPr bwMode="auto">
          <a:xfrm>
            <a:off x="3276600" y="1773238"/>
            <a:ext cx="41275"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1" name="Rectangle 201"/>
          <p:cNvSpPr>
            <a:spLocks noChangeArrowheads="1"/>
          </p:cNvSpPr>
          <p:nvPr/>
        </p:nvSpPr>
        <p:spPr bwMode="auto">
          <a:xfrm>
            <a:off x="3359150" y="1773238"/>
            <a:ext cx="39688"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2" name="Rectangle 202"/>
          <p:cNvSpPr>
            <a:spLocks noChangeArrowheads="1"/>
          </p:cNvSpPr>
          <p:nvPr/>
        </p:nvSpPr>
        <p:spPr bwMode="auto">
          <a:xfrm>
            <a:off x="3359150" y="1773238"/>
            <a:ext cx="39688"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3" name="Rectangle 203"/>
          <p:cNvSpPr>
            <a:spLocks noChangeArrowheads="1"/>
          </p:cNvSpPr>
          <p:nvPr/>
        </p:nvSpPr>
        <p:spPr bwMode="auto">
          <a:xfrm>
            <a:off x="3359150" y="1773238"/>
            <a:ext cx="39688"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4" name="Rectangle 204"/>
          <p:cNvSpPr>
            <a:spLocks noChangeArrowheads="1"/>
          </p:cNvSpPr>
          <p:nvPr/>
        </p:nvSpPr>
        <p:spPr bwMode="auto">
          <a:xfrm>
            <a:off x="3359150" y="1773238"/>
            <a:ext cx="39688"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5" name="Rectangle 205"/>
          <p:cNvSpPr>
            <a:spLocks noChangeArrowheads="1"/>
          </p:cNvSpPr>
          <p:nvPr/>
        </p:nvSpPr>
        <p:spPr bwMode="auto">
          <a:xfrm>
            <a:off x="2987675" y="1747838"/>
            <a:ext cx="20638" cy="1682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6" name="Rectangle 206"/>
          <p:cNvSpPr>
            <a:spLocks noChangeArrowheads="1"/>
          </p:cNvSpPr>
          <p:nvPr/>
        </p:nvSpPr>
        <p:spPr bwMode="auto">
          <a:xfrm>
            <a:off x="2987675" y="1747838"/>
            <a:ext cx="20638" cy="168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7" name="Rectangle 207"/>
          <p:cNvSpPr>
            <a:spLocks noChangeArrowheads="1"/>
          </p:cNvSpPr>
          <p:nvPr/>
        </p:nvSpPr>
        <p:spPr bwMode="auto">
          <a:xfrm>
            <a:off x="2987675" y="1747838"/>
            <a:ext cx="20638" cy="1682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8" name="Rectangle 208"/>
          <p:cNvSpPr>
            <a:spLocks noChangeArrowheads="1"/>
          </p:cNvSpPr>
          <p:nvPr/>
        </p:nvSpPr>
        <p:spPr bwMode="auto">
          <a:xfrm>
            <a:off x="2987675" y="1747838"/>
            <a:ext cx="20638" cy="168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29" name="Rectangle 209"/>
          <p:cNvSpPr>
            <a:spLocks noChangeArrowheads="1"/>
          </p:cNvSpPr>
          <p:nvPr/>
        </p:nvSpPr>
        <p:spPr bwMode="auto">
          <a:xfrm>
            <a:off x="4195763" y="1584325"/>
            <a:ext cx="41275" cy="9048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0" name="Rectangle 210"/>
          <p:cNvSpPr>
            <a:spLocks noChangeArrowheads="1"/>
          </p:cNvSpPr>
          <p:nvPr/>
        </p:nvSpPr>
        <p:spPr bwMode="auto">
          <a:xfrm>
            <a:off x="4195763" y="1584325"/>
            <a:ext cx="41275" cy="90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1" name="Rectangle 211"/>
          <p:cNvSpPr>
            <a:spLocks noChangeArrowheads="1"/>
          </p:cNvSpPr>
          <p:nvPr/>
        </p:nvSpPr>
        <p:spPr bwMode="auto">
          <a:xfrm>
            <a:off x="4195763" y="1584325"/>
            <a:ext cx="41275" cy="9048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2" name="Rectangle 212"/>
          <p:cNvSpPr>
            <a:spLocks noChangeArrowheads="1"/>
          </p:cNvSpPr>
          <p:nvPr/>
        </p:nvSpPr>
        <p:spPr bwMode="auto">
          <a:xfrm>
            <a:off x="4195763" y="1584325"/>
            <a:ext cx="41275" cy="90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3" name="Rectangle 213"/>
          <p:cNvSpPr>
            <a:spLocks noChangeArrowheads="1"/>
          </p:cNvSpPr>
          <p:nvPr/>
        </p:nvSpPr>
        <p:spPr bwMode="auto">
          <a:xfrm>
            <a:off x="4279900" y="1584325"/>
            <a:ext cx="39688" cy="9048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4" name="Rectangle 214"/>
          <p:cNvSpPr>
            <a:spLocks noChangeArrowheads="1"/>
          </p:cNvSpPr>
          <p:nvPr/>
        </p:nvSpPr>
        <p:spPr bwMode="auto">
          <a:xfrm>
            <a:off x="4279900" y="1584325"/>
            <a:ext cx="39688" cy="90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5" name="Rectangle 215"/>
          <p:cNvSpPr>
            <a:spLocks noChangeArrowheads="1"/>
          </p:cNvSpPr>
          <p:nvPr/>
        </p:nvSpPr>
        <p:spPr bwMode="auto">
          <a:xfrm>
            <a:off x="4279900" y="1584325"/>
            <a:ext cx="39688" cy="9048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6" name="Rectangle 216"/>
          <p:cNvSpPr>
            <a:spLocks noChangeArrowheads="1"/>
          </p:cNvSpPr>
          <p:nvPr/>
        </p:nvSpPr>
        <p:spPr bwMode="auto">
          <a:xfrm>
            <a:off x="4279900" y="1584325"/>
            <a:ext cx="39688" cy="90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7" name="Rectangle 217"/>
          <p:cNvSpPr>
            <a:spLocks noChangeArrowheads="1"/>
          </p:cNvSpPr>
          <p:nvPr/>
        </p:nvSpPr>
        <p:spPr bwMode="auto">
          <a:xfrm>
            <a:off x="4364038" y="1584325"/>
            <a:ext cx="39687" cy="9048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8" name="Rectangle 218"/>
          <p:cNvSpPr>
            <a:spLocks noChangeArrowheads="1"/>
          </p:cNvSpPr>
          <p:nvPr/>
        </p:nvSpPr>
        <p:spPr bwMode="auto">
          <a:xfrm>
            <a:off x="4364038" y="1584325"/>
            <a:ext cx="39687" cy="90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39" name="Rectangle 219"/>
          <p:cNvSpPr>
            <a:spLocks noChangeArrowheads="1"/>
          </p:cNvSpPr>
          <p:nvPr/>
        </p:nvSpPr>
        <p:spPr bwMode="auto">
          <a:xfrm>
            <a:off x="4364038" y="1584325"/>
            <a:ext cx="39687" cy="9048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0" name="Rectangle 220"/>
          <p:cNvSpPr>
            <a:spLocks noChangeArrowheads="1"/>
          </p:cNvSpPr>
          <p:nvPr/>
        </p:nvSpPr>
        <p:spPr bwMode="auto">
          <a:xfrm>
            <a:off x="4364038" y="1584325"/>
            <a:ext cx="39687" cy="90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1" name="Rectangle 221"/>
          <p:cNvSpPr>
            <a:spLocks noChangeArrowheads="1"/>
          </p:cNvSpPr>
          <p:nvPr/>
        </p:nvSpPr>
        <p:spPr bwMode="auto">
          <a:xfrm>
            <a:off x="4445000" y="1584325"/>
            <a:ext cx="39688" cy="9048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2" name="Rectangle 222"/>
          <p:cNvSpPr>
            <a:spLocks noChangeArrowheads="1"/>
          </p:cNvSpPr>
          <p:nvPr/>
        </p:nvSpPr>
        <p:spPr bwMode="auto">
          <a:xfrm>
            <a:off x="4445000" y="1584325"/>
            <a:ext cx="39688" cy="90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3" name="Rectangle 223"/>
          <p:cNvSpPr>
            <a:spLocks noChangeArrowheads="1"/>
          </p:cNvSpPr>
          <p:nvPr/>
        </p:nvSpPr>
        <p:spPr bwMode="auto">
          <a:xfrm>
            <a:off x="4445000" y="1584325"/>
            <a:ext cx="39688" cy="90488"/>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4" name="Rectangle 224"/>
          <p:cNvSpPr>
            <a:spLocks noChangeArrowheads="1"/>
          </p:cNvSpPr>
          <p:nvPr/>
        </p:nvSpPr>
        <p:spPr bwMode="auto">
          <a:xfrm>
            <a:off x="4445000" y="1584325"/>
            <a:ext cx="39688" cy="90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5" name="Rectangle 225"/>
          <p:cNvSpPr>
            <a:spLocks noChangeArrowheads="1"/>
          </p:cNvSpPr>
          <p:nvPr/>
        </p:nvSpPr>
        <p:spPr bwMode="auto">
          <a:xfrm>
            <a:off x="4195763" y="1773238"/>
            <a:ext cx="41275"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6" name="Rectangle 226"/>
          <p:cNvSpPr>
            <a:spLocks noChangeArrowheads="1"/>
          </p:cNvSpPr>
          <p:nvPr/>
        </p:nvSpPr>
        <p:spPr bwMode="auto">
          <a:xfrm>
            <a:off x="4195763" y="1773238"/>
            <a:ext cx="41275"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7" name="Rectangle 227"/>
          <p:cNvSpPr>
            <a:spLocks noChangeArrowheads="1"/>
          </p:cNvSpPr>
          <p:nvPr/>
        </p:nvSpPr>
        <p:spPr bwMode="auto">
          <a:xfrm>
            <a:off x="4195763" y="1773238"/>
            <a:ext cx="41275"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8" name="Rectangle 228"/>
          <p:cNvSpPr>
            <a:spLocks noChangeArrowheads="1"/>
          </p:cNvSpPr>
          <p:nvPr/>
        </p:nvSpPr>
        <p:spPr bwMode="auto">
          <a:xfrm>
            <a:off x="4195763" y="1773238"/>
            <a:ext cx="41275"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49" name="Rectangle 229"/>
          <p:cNvSpPr>
            <a:spLocks noChangeArrowheads="1"/>
          </p:cNvSpPr>
          <p:nvPr/>
        </p:nvSpPr>
        <p:spPr bwMode="auto">
          <a:xfrm>
            <a:off x="4279900" y="1773238"/>
            <a:ext cx="39688"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0" name="Rectangle 230"/>
          <p:cNvSpPr>
            <a:spLocks noChangeArrowheads="1"/>
          </p:cNvSpPr>
          <p:nvPr/>
        </p:nvSpPr>
        <p:spPr bwMode="auto">
          <a:xfrm>
            <a:off x="4279900" y="1773238"/>
            <a:ext cx="39688"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1" name="Rectangle 231"/>
          <p:cNvSpPr>
            <a:spLocks noChangeArrowheads="1"/>
          </p:cNvSpPr>
          <p:nvPr/>
        </p:nvSpPr>
        <p:spPr bwMode="auto">
          <a:xfrm>
            <a:off x="4279900" y="1773238"/>
            <a:ext cx="39688"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2" name="Rectangle 232"/>
          <p:cNvSpPr>
            <a:spLocks noChangeArrowheads="1"/>
          </p:cNvSpPr>
          <p:nvPr/>
        </p:nvSpPr>
        <p:spPr bwMode="auto">
          <a:xfrm>
            <a:off x="4279900" y="1773238"/>
            <a:ext cx="39688"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3" name="Rectangle 233"/>
          <p:cNvSpPr>
            <a:spLocks noChangeArrowheads="1"/>
          </p:cNvSpPr>
          <p:nvPr/>
        </p:nvSpPr>
        <p:spPr bwMode="auto">
          <a:xfrm>
            <a:off x="4364038" y="1773238"/>
            <a:ext cx="39687"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4" name="Rectangle 234"/>
          <p:cNvSpPr>
            <a:spLocks noChangeArrowheads="1"/>
          </p:cNvSpPr>
          <p:nvPr/>
        </p:nvSpPr>
        <p:spPr bwMode="auto">
          <a:xfrm>
            <a:off x="4364038" y="1773238"/>
            <a:ext cx="39687"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5" name="Rectangle 235"/>
          <p:cNvSpPr>
            <a:spLocks noChangeArrowheads="1"/>
          </p:cNvSpPr>
          <p:nvPr/>
        </p:nvSpPr>
        <p:spPr bwMode="auto">
          <a:xfrm>
            <a:off x="4364038" y="1773238"/>
            <a:ext cx="39687"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6" name="Rectangle 236"/>
          <p:cNvSpPr>
            <a:spLocks noChangeArrowheads="1"/>
          </p:cNvSpPr>
          <p:nvPr/>
        </p:nvSpPr>
        <p:spPr bwMode="auto">
          <a:xfrm>
            <a:off x="4364038" y="1773238"/>
            <a:ext cx="39687"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7" name="Rectangle 237"/>
          <p:cNvSpPr>
            <a:spLocks noChangeArrowheads="1"/>
          </p:cNvSpPr>
          <p:nvPr/>
        </p:nvSpPr>
        <p:spPr bwMode="auto">
          <a:xfrm>
            <a:off x="4445000" y="1773238"/>
            <a:ext cx="39688"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8" name="Rectangle 238"/>
          <p:cNvSpPr>
            <a:spLocks noChangeArrowheads="1"/>
          </p:cNvSpPr>
          <p:nvPr/>
        </p:nvSpPr>
        <p:spPr bwMode="auto">
          <a:xfrm>
            <a:off x="4445000" y="1773238"/>
            <a:ext cx="39688"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59" name="Rectangle 239"/>
          <p:cNvSpPr>
            <a:spLocks noChangeArrowheads="1"/>
          </p:cNvSpPr>
          <p:nvPr/>
        </p:nvSpPr>
        <p:spPr bwMode="auto">
          <a:xfrm>
            <a:off x="4445000" y="1773238"/>
            <a:ext cx="39688" cy="920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0" name="Rectangle 240"/>
          <p:cNvSpPr>
            <a:spLocks noChangeArrowheads="1"/>
          </p:cNvSpPr>
          <p:nvPr/>
        </p:nvSpPr>
        <p:spPr bwMode="auto">
          <a:xfrm>
            <a:off x="4445000" y="1773238"/>
            <a:ext cx="39688" cy="920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1" name="Rectangle 241"/>
          <p:cNvSpPr>
            <a:spLocks noChangeArrowheads="1"/>
          </p:cNvSpPr>
          <p:nvPr/>
        </p:nvSpPr>
        <p:spPr bwMode="auto">
          <a:xfrm>
            <a:off x="3473450" y="1595438"/>
            <a:ext cx="31750"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2" name="Rectangle 242"/>
          <p:cNvSpPr>
            <a:spLocks noChangeArrowheads="1"/>
          </p:cNvSpPr>
          <p:nvPr/>
        </p:nvSpPr>
        <p:spPr bwMode="auto">
          <a:xfrm>
            <a:off x="3473450" y="1595438"/>
            <a:ext cx="31750"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3" name="Rectangle 243"/>
          <p:cNvSpPr>
            <a:spLocks noChangeArrowheads="1"/>
          </p:cNvSpPr>
          <p:nvPr/>
        </p:nvSpPr>
        <p:spPr bwMode="auto">
          <a:xfrm>
            <a:off x="3473450" y="1595438"/>
            <a:ext cx="31750"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4" name="Rectangle 244"/>
          <p:cNvSpPr>
            <a:spLocks noChangeArrowheads="1"/>
          </p:cNvSpPr>
          <p:nvPr/>
        </p:nvSpPr>
        <p:spPr bwMode="auto">
          <a:xfrm>
            <a:off x="3473450" y="1595438"/>
            <a:ext cx="31750"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5" name="Rectangle 245"/>
          <p:cNvSpPr>
            <a:spLocks noChangeArrowheads="1"/>
          </p:cNvSpPr>
          <p:nvPr/>
        </p:nvSpPr>
        <p:spPr bwMode="auto">
          <a:xfrm>
            <a:off x="3544888" y="1595438"/>
            <a:ext cx="33337"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6" name="Rectangle 246"/>
          <p:cNvSpPr>
            <a:spLocks noChangeArrowheads="1"/>
          </p:cNvSpPr>
          <p:nvPr/>
        </p:nvSpPr>
        <p:spPr bwMode="auto">
          <a:xfrm>
            <a:off x="3544888" y="1595438"/>
            <a:ext cx="33337"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7" name="Rectangle 247"/>
          <p:cNvSpPr>
            <a:spLocks noChangeArrowheads="1"/>
          </p:cNvSpPr>
          <p:nvPr/>
        </p:nvSpPr>
        <p:spPr bwMode="auto">
          <a:xfrm>
            <a:off x="3544888" y="1595438"/>
            <a:ext cx="33337"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8" name="Rectangle 248"/>
          <p:cNvSpPr>
            <a:spLocks noChangeArrowheads="1"/>
          </p:cNvSpPr>
          <p:nvPr/>
        </p:nvSpPr>
        <p:spPr bwMode="auto">
          <a:xfrm>
            <a:off x="3544888" y="1595438"/>
            <a:ext cx="33337"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69" name="Rectangle 249"/>
          <p:cNvSpPr>
            <a:spLocks noChangeArrowheads="1"/>
          </p:cNvSpPr>
          <p:nvPr/>
        </p:nvSpPr>
        <p:spPr bwMode="auto">
          <a:xfrm>
            <a:off x="3616325" y="1595438"/>
            <a:ext cx="31750"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0" name="Rectangle 250"/>
          <p:cNvSpPr>
            <a:spLocks noChangeArrowheads="1"/>
          </p:cNvSpPr>
          <p:nvPr/>
        </p:nvSpPr>
        <p:spPr bwMode="auto">
          <a:xfrm>
            <a:off x="3616325" y="1595438"/>
            <a:ext cx="31750"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1" name="Rectangle 251"/>
          <p:cNvSpPr>
            <a:spLocks noChangeArrowheads="1"/>
          </p:cNvSpPr>
          <p:nvPr/>
        </p:nvSpPr>
        <p:spPr bwMode="auto">
          <a:xfrm>
            <a:off x="3616325" y="1595438"/>
            <a:ext cx="31750"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2" name="Rectangle 252"/>
          <p:cNvSpPr>
            <a:spLocks noChangeArrowheads="1"/>
          </p:cNvSpPr>
          <p:nvPr/>
        </p:nvSpPr>
        <p:spPr bwMode="auto">
          <a:xfrm>
            <a:off x="3616325" y="1595438"/>
            <a:ext cx="31750"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3" name="Rectangle 253"/>
          <p:cNvSpPr>
            <a:spLocks noChangeArrowheads="1"/>
          </p:cNvSpPr>
          <p:nvPr/>
        </p:nvSpPr>
        <p:spPr bwMode="auto">
          <a:xfrm>
            <a:off x="3473450" y="1787525"/>
            <a:ext cx="31750"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4" name="Rectangle 254"/>
          <p:cNvSpPr>
            <a:spLocks noChangeArrowheads="1"/>
          </p:cNvSpPr>
          <p:nvPr/>
        </p:nvSpPr>
        <p:spPr bwMode="auto">
          <a:xfrm>
            <a:off x="3473450" y="1787525"/>
            <a:ext cx="31750"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5" name="Rectangle 255"/>
          <p:cNvSpPr>
            <a:spLocks noChangeArrowheads="1"/>
          </p:cNvSpPr>
          <p:nvPr/>
        </p:nvSpPr>
        <p:spPr bwMode="auto">
          <a:xfrm>
            <a:off x="3473450" y="1787525"/>
            <a:ext cx="31750"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6" name="Rectangle 256"/>
          <p:cNvSpPr>
            <a:spLocks noChangeArrowheads="1"/>
          </p:cNvSpPr>
          <p:nvPr/>
        </p:nvSpPr>
        <p:spPr bwMode="auto">
          <a:xfrm>
            <a:off x="3473450" y="1787525"/>
            <a:ext cx="31750"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7" name="Rectangle 257"/>
          <p:cNvSpPr>
            <a:spLocks noChangeArrowheads="1"/>
          </p:cNvSpPr>
          <p:nvPr/>
        </p:nvSpPr>
        <p:spPr bwMode="auto">
          <a:xfrm>
            <a:off x="3544888" y="1787525"/>
            <a:ext cx="33337"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8" name="Rectangle 258"/>
          <p:cNvSpPr>
            <a:spLocks noChangeArrowheads="1"/>
          </p:cNvSpPr>
          <p:nvPr/>
        </p:nvSpPr>
        <p:spPr bwMode="auto">
          <a:xfrm>
            <a:off x="3544888" y="1787525"/>
            <a:ext cx="33337"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79" name="Rectangle 259"/>
          <p:cNvSpPr>
            <a:spLocks noChangeArrowheads="1"/>
          </p:cNvSpPr>
          <p:nvPr/>
        </p:nvSpPr>
        <p:spPr bwMode="auto">
          <a:xfrm>
            <a:off x="3544888" y="1787525"/>
            <a:ext cx="33337"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0" name="Rectangle 260"/>
          <p:cNvSpPr>
            <a:spLocks noChangeArrowheads="1"/>
          </p:cNvSpPr>
          <p:nvPr/>
        </p:nvSpPr>
        <p:spPr bwMode="auto">
          <a:xfrm>
            <a:off x="3544888" y="1787525"/>
            <a:ext cx="33337"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1" name="Rectangle 261"/>
          <p:cNvSpPr>
            <a:spLocks noChangeArrowheads="1"/>
          </p:cNvSpPr>
          <p:nvPr/>
        </p:nvSpPr>
        <p:spPr bwMode="auto">
          <a:xfrm>
            <a:off x="3616325" y="1787525"/>
            <a:ext cx="31750"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2" name="Rectangle 262"/>
          <p:cNvSpPr>
            <a:spLocks noChangeArrowheads="1"/>
          </p:cNvSpPr>
          <p:nvPr/>
        </p:nvSpPr>
        <p:spPr bwMode="auto">
          <a:xfrm>
            <a:off x="3616325" y="1787525"/>
            <a:ext cx="31750"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3" name="Rectangle 263"/>
          <p:cNvSpPr>
            <a:spLocks noChangeArrowheads="1"/>
          </p:cNvSpPr>
          <p:nvPr/>
        </p:nvSpPr>
        <p:spPr bwMode="auto">
          <a:xfrm>
            <a:off x="3616325" y="1787525"/>
            <a:ext cx="31750"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4" name="Rectangle 264"/>
          <p:cNvSpPr>
            <a:spLocks noChangeArrowheads="1"/>
          </p:cNvSpPr>
          <p:nvPr/>
        </p:nvSpPr>
        <p:spPr bwMode="auto">
          <a:xfrm>
            <a:off x="3616325" y="1787525"/>
            <a:ext cx="31750"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5" name="Rectangle 265"/>
          <p:cNvSpPr>
            <a:spLocks noChangeArrowheads="1"/>
          </p:cNvSpPr>
          <p:nvPr/>
        </p:nvSpPr>
        <p:spPr bwMode="auto">
          <a:xfrm>
            <a:off x="3948113" y="1595438"/>
            <a:ext cx="31750"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6" name="Rectangle 266"/>
          <p:cNvSpPr>
            <a:spLocks noChangeArrowheads="1"/>
          </p:cNvSpPr>
          <p:nvPr/>
        </p:nvSpPr>
        <p:spPr bwMode="auto">
          <a:xfrm>
            <a:off x="3948113" y="1595438"/>
            <a:ext cx="31750"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7" name="Rectangle 267"/>
          <p:cNvSpPr>
            <a:spLocks noChangeArrowheads="1"/>
          </p:cNvSpPr>
          <p:nvPr/>
        </p:nvSpPr>
        <p:spPr bwMode="auto">
          <a:xfrm>
            <a:off x="3948113" y="1595438"/>
            <a:ext cx="31750"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8" name="Rectangle 268"/>
          <p:cNvSpPr>
            <a:spLocks noChangeArrowheads="1"/>
          </p:cNvSpPr>
          <p:nvPr/>
        </p:nvSpPr>
        <p:spPr bwMode="auto">
          <a:xfrm>
            <a:off x="3948113" y="1595438"/>
            <a:ext cx="31750"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89" name="Rectangle 269"/>
          <p:cNvSpPr>
            <a:spLocks noChangeArrowheads="1"/>
          </p:cNvSpPr>
          <p:nvPr/>
        </p:nvSpPr>
        <p:spPr bwMode="auto">
          <a:xfrm>
            <a:off x="4017963" y="1595438"/>
            <a:ext cx="34925"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0" name="Rectangle 270"/>
          <p:cNvSpPr>
            <a:spLocks noChangeArrowheads="1"/>
          </p:cNvSpPr>
          <p:nvPr/>
        </p:nvSpPr>
        <p:spPr bwMode="auto">
          <a:xfrm>
            <a:off x="4017963" y="1595438"/>
            <a:ext cx="34925"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1" name="Rectangle 271"/>
          <p:cNvSpPr>
            <a:spLocks noChangeArrowheads="1"/>
          </p:cNvSpPr>
          <p:nvPr/>
        </p:nvSpPr>
        <p:spPr bwMode="auto">
          <a:xfrm>
            <a:off x="4017963" y="1595438"/>
            <a:ext cx="34925"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2" name="Rectangle 272"/>
          <p:cNvSpPr>
            <a:spLocks noChangeArrowheads="1"/>
          </p:cNvSpPr>
          <p:nvPr/>
        </p:nvSpPr>
        <p:spPr bwMode="auto">
          <a:xfrm>
            <a:off x="4017963" y="1595438"/>
            <a:ext cx="34925"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3" name="Rectangle 273"/>
          <p:cNvSpPr>
            <a:spLocks noChangeArrowheads="1"/>
          </p:cNvSpPr>
          <p:nvPr/>
        </p:nvSpPr>
        <p:spPr bwMode="auto">
          <a:xfrm>
            <a:off x="4089400" y="1595438"/>
            <a:ext cx="33338"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4" name="Rectangle 274"/>
          <p:cNvSpPr>
            <a:spLocks noChangeArrowheads="1"/>
          </p:cNvSpPr>
          <p:nvPr/>
        </p:nvSpPr>
        <p:spPr bwMode="auto">
          <a:xfrm>
            <a:off x="4089400" y="1595438"/>
            <a:ext cx="33338"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5" name="Rectangle 275"/>
          <p:cNvSpPr>
            <a:spLocks noChangeArrowheads="1"/>
          </p:cNvSpPr>
          <p:nvPr/>
        </p:nvSpPr>
        <p:spPr bwMode="auto">
          <a:xfrm>
            <a:off x="4089400" y="1595438"/>
            <a:ext cx="33338" cy="71437"/>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6" name="Rectangle 276"/>
          <p:cNvSpPr>
            <a:spLocks noChangeArrowheads="1"/>
          </p:cNvSpPr>
          <p:nvPr/>
        </p:nvSpPr>
        <p:spPr bwMode="auto">
          <a:xfrm>
            <a:off x="4089400" y="1595438"/>
            <a:ext cx="33338" cy="714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7" name="Rectangle 277"/>
          <p:cNvSpPr>
            <a:spLocks noChangeArrowheads="1"/>
          </p:cNvSpPr>
          <p:nvPr/>
        </p:nvSpPr>
        <p:spPr bwMode="auto">
          <a:xfrm>
            <a:off x="3948113" y="1787525"/>
            <a:ext cx="31750"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8" name="Rectangle 278"/>
          <p:cNvSpPr>
            <a:spLocks noChangeArrowheads="1"/>
          </p:cNvSpPr>
          <p:nvPr/>
        </p:nvSpPr>
        <p:spPr bwMode="auto">
          <a:xfrm>
            <a:off x="3948113" y="1787525"/>
            <a:ext cx="31750"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399" name="Rectangle 279"/>
          <p:cNvSpPr>
            <a:spLocks noChangeArrowheads="1"/>
          </p:cNvSpPr>
          <p:nvPr/>
        </p:nvSpPr>
        <p:spPr bwMode="auto">
          <a:xfrm>
            <a:off x="3948113" y="1787525"/>
            <a:ext cx="31750"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0" name="Rectangle 280"/>
          <p:cNvSpPr>
            <a:spLocks noChangeArrowheads="1"/>
          </p:cNvSpPr>
          <p:nvPr/>
        </p:nvSpPr>
        <p:spPr bwMode="auto">
          <a:xfrm>
            <a:off x="3948113" y="1787525"/>
            <a:ext cx="31750"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1" name="Rectangle 281"/>
          <p:cNvSpPr>
            <a:spLocks noChangeArrowheads="1"/>
          </p:cNvSpPr>
          <p:nvPr/>
        </p:nvSpPr>
        <p:spPr bwMode="auto">
          <a:xfrm>
            <a:off x="4017963" y="1787525"/>
            <a:ext cx="34925"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2" name="Rectangle 282"/>
          <p:cNvSpPr>
            <a:spLocks noChangeArrowheads="1"/>
          </p:cNvSpPr>
          <p:nvPr/>
        </p:nvSpPr>
        <p:spPr bwMode="auto">
          <a:xfrm>
            <a:off x="4017963" y="1787525"/>
            <a:ext cx="34925"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3" name="Rectangle 283"/>
          <p:cNvSpPr>
            <a:spLocks noChangeArrowheads="1"/>
          </p:cNvSpPr>
          <p:nvPr/>
        </p:nvSpPr>
        <p:spPr bwMode="auto">
          <a:xfrm>
            <a:off x="4017963" y="1787525"/>
            <a:ext cx="34925"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4" name="Rectangle 284"/>
          <p:cNvSpPr>
            <a:spLocks noChangeArrowheads="1"/>
          </p:cNvSpPr>
          <p:nvPr/>
        </p:nvSpPr>
        <p:spPr bwMode="auto">
          <a:xfrm>
            <a:off x="4017963" y="1787525"/>
            <a:ext cx="34925"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5" name="Rectangle 285"/>
          <p:cNvSpPr>
            <a:spLocks noChangeArrowheads="1"/>
          </p:cNvSpPr>
          <p:nvPr/>
        </p:nvSpPr>
        <p:spPr bwMode="auto">
          <a:xfrm>
            <a:off x="4089400" y="1787525"/>
            <a:ext cx="33338"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6" name="Rectangle 286"/>
          <p:cNvSpPr>
            <a:spLocks noChangeArrowheads="1"/>
          </p:cNvSpPr>
          <p:nvPr/>
        </p:nvSpPr>
        <p:spPr bwMode="auto">
          <a:xfrm>
            <a:off x="4089400" y="1787525"/>
            <a:ext cx="33338"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7" name="Rectangle 287"/>
          <p:cNvSpPr>
            <a:spLocks noChangeArrowheads="1"/>
          </p:cNvSpPr>
          <p:nvPr/>
        </p:nvSpPr>
        <p:spPr bwMode="auto">
          <a:xfrm>
            <a:off x="4089400" y="1787525"/>
            <a:ext cx="33338" cy="69850"/>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8" name="Rectangle 288"/>
          <p:cNvSpPr>
            <a:spLocks noChangeArrowheads="1"/>
          </p:cNvSpPr>
          <p:nvPr/>
        </p:nvSpPr>
        <p:spPr bwMode="auto">
          <a:xfrm>
            <a:off x="4089400" y="1787525"/>
            <a:ext cx="33338" cy="69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09" name="Rectangle 289"/>
          <p:cNvSpPr>
            <a:spLocks noChangeArrowheads="1"/>
          </p:cNvSpPr>
          <p:nvPr/>
        </p:nvSpPr>
        <p:spPr bwMode="auto">
          <a:xfrm>
            <a:off x="3644900" y="1452563"/>
            <a:ext cx="31750"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0" name="Rectangle 290"/>
          <p:cNvSpPr>
            <a:spLocks noChangeArrowheads="1"/>
          </p:cNvSpPr>
          <p:nvPr/>
        </p:nvSpPr>
        <p:spPr bwMode="auto">
          <a:xfrm>
            <a:off x="3644900" y="1452563"/>
            <a:ext cx="31750"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1" name="Rectangle 291"/>
          <p:cNvSpPr>
            <a:spLocks noChangeArrowheads="1"/>
          </p:cNvSpPr>
          <p:nvPr/>
        </p:nvSpPr>
        <p:spPr bwMode="auto">
          <a:xfrm>
            <a:off x="3644900" y="1452563"/>
            <a:ext cx="31750"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2" name="Rectangle 292"/>
          <p:cNvSpPr>
            <a:spLocks noChangeArrowheads="1"/>
          </p:cNvSpPr>
          <p:nvPr/>
        </p:nvSpPr>
        <p:spPr bwMode="auto">
          <a:xfrm>
            <a:off x="3644900" y="1452563"/>
            <a:ext cx="31750"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3" name="Rectangle 293"/>
          <p:cNvSpPr>
            <a:spLocks noChangeArrowheads="1"/>
          </p:cNvSpPr>
          <p:nvPr/>
        </p:nvSpPr>
        <p:spPr bwMode="auto">
          <a:xfrm>
            <a:off x="3698875" y="1452563"/>
            <a:ext cx="33338"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4" name="Rectangle 294"/>
          <p:cNvSpPr>
            <a:spLocks noChangeArrowheads="1"/>
          </p:cNvSpPr>
          <p:nvPr/>
        </p:nvSpPr>
        <p:spPr bwMode="auto">
          <a:xfrm>
            <a:off x="3698875" y="1452563"/>
            <a:ext cx="33338"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5" name="Rectangle 295"/>
          <p:cNvSpPr>
            <a:spLocks noChangeArrowheads="1"/>
          </p:cNvSpPr>
          <p:nvPr/>
        </p:nvSpPr>
        <p:spPr bwMode="auto">
          <a:xfrm>
            <a:off x="3698875" y="1452563"/>
            <a:ext cx="33338"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6" name="Rectangle 296"/>
          <p:cNvSpPr>
            <a:spLocks noChangeArrowheads="1"/>
          </p:cNvSpPr>
          <p:nvPr/>
        </p:nvSpPr>
        <p:spPr bwMode="auto">
          <a:xfrm>
            <a:off x="3698875" y="1452563"/>
            <a:ext cx="33338"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7" name="Rectangle 297"/>
          <p:cNvSpPr>
            <a:spLocks noChangeArrowheads="1"/>
          </p:cNvSpPr>
          <p:nvPr/>
        </p:nvSpPr>
        <p:spPr bwMode="auto">
          <a:xfrm>
            <a:off x="3754438" y="1452563"/>
            <a:ext cx="31750"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8" name="Rectangle 298"/>
          <p:cNvSpPr>
            <a:spLocks noChangeArrowheads="1"/>
          </p:cNvSpPr>
          <p:nvPr/>
        </p:nvSpPr>
        <p:spPr bwMode="auto">
          <a:xfrm>
            <a:off x="3754438" y="1452563"/>
            <a:ext cx="31750"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19" name="Rectangle 299"/>
          <p:cNvSpPr>
            <a:spLocks noChangeArrowheads="1"/>
          </p:cNvSpPr>
          <p:nvPr/>
        </p:nvSpPr>
        <p:spPr bwMode="auto">
          <a:xfrm>
            <a:off x="3754438" y="1452563"/>
            <a:ext cx="31750"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0" name="Rectangle 300"/>
          <p:cNvSpPr>
            <a:spLocks noChangeArrowheads="1"/>
          </p:cNvSpPr>
          <p:nvPr/>
        </p:nvSpPr>
        <p:spPr bwMode="auto">
          <a:xfrm>
            <a:off x="3754438" y="1452563"/>
            <a:ext cx="31750"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1" name="Rectangle 301"/>
          <p:cNvSpPr>
            <a:spLocks noChangeArrowheads="1"/>
          </p:cNvSpPr>
          <p:nvPr/>
        </p:nvSpPr>
        <p:spPr bwMode="auto">
          <a:xfrm>
            <a:off x="3810000" y="1452563"/>
            <a:ext cx="31750"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2" name="Rectangle 302"/>
          <p:cNvSpPr>
            <a:spLocks noChangeArrowheads="1"/>
          </p:cNvSpPr>
          <p:nvPr/>
        </p:nvSpPr>
        <p:spPr bwMode="auto">
          <a:xfrm>
            <a:off x="3810000" y="1452563"/>
            <a:ext cx="31750"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3" name="Rectangle 303"/>
          <p:cNvSpPr>
            <a:spLocks noChangeArrowheads="1"/>
          </p:cNvSpPr>
          <p:nvPr/>
        </p:nvSpPr>
        <p:spPr bwMode="auto">
          <a:xfrm>
            <a:off x="3810000" y="1452563"/>
            <a:ext cx="31750"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4" name="Rectangle 304"/>
          <p:cNvSpPr>
            <a:spLocks noChangeArrowheads="1"/>
          </p:cNvSpPr>
          <p:nvPr/>
        </p:nvSpPr>
        <p:spPr bwMode="auto">
          <a:xfrm>
            <a:off x="3810000" y="1452563"/>
            <a:ext cx="31750"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5" name="Rectangle 305"/>
          <p:cNvSpPr>
            <a:spLocks noChangeArrowheads="1"/>
          </p:cNvSpPr>
          <p:nvPr/>
        </p:nvSpPr>
        <p:spPr bwMode="auto">
          <a:xfrm>
            <a:off x="3865563" y="1452563"/>
            <a:ext cx="31750"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6" name="Rectangle 306"/>
          <p:cNvSpPr>
            <a:spLocks noChangeArrowheads="1"/>
          </p:cNvSpPr>
          <p:nvPr/>
        </p:nvSpPr>
        <p:spPr bwMode="auto">
          <a:xfrm>
            <a:off x="3865563" y="1452563"/>
            <a:ext cx="31750"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7" name="Rectangle 307"/>
          <p:cNvSpPr>
            <a:spLocks noChangeArrowheads="1"/>
          </p:cNvSpPr>
          <p:nvPr/>
        </p:nvSpPr>
        <p:spPr bwMode="auto">
          <a:xfrm>
            <a:off x="3865563" y="1452563"/>
            <a:ext cx="31750"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8" name="Rectangle 308"/>
          <p:cNvSpPr>
            <a:spLocks noChangeArrowheads="1"/>
          </p:cNvSpPr>
          <p:nvPr/>
        </p:nvSpPr>
        <p:spPr bwMode="auto">
          <a:xfrm>
            <a:off x="3865563" y="1452563"/>
            <a:ext cx="31750"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29" name="Rectangle 309"/>
          <p:cNvSpPr>
            <a:spLocks noChangeArrowheads="1"/>
          </p:cNvSpPr>
          <p:nvPr/>
        </p:nvSpPr>
        <p:spPr bwMode="auto">
          <a:xfrm>
            <a:off x="3919538" y="1452563"/>
            <a:ext cx="33337"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30" name="Rectangle 310"/>
          <p:cNvSpPr>
            <a:spLocks noChangeArrowheads="1"/>
          </p:cNvSpPr>
          <p:nvPr/>
        </p:nvSpPr>
        <p:spPr bwMode="auto">
          <a:xfrm>
            <a:off x="3919538" y="1452563"/>
            <a:ext cx="33337"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31" name="Rectangle 311"/>
          <p:cNvSpPr>
            <a:spLocks noChangeArrowheads="1"/>
          </p:cNvSpPr>
          <p:nvPr/>
        </p:nvSpPr>
        <p:spPr bwMode="auto">
          <a:xfrm>
            <a:off x="3919538" y="1452563"/>
            <a:ext cx="33337" cy="36512"/>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32" name="Rectangle 312"/>
          <p:cNvSpPr>
            <a:spLocks noChangeArrowheads="1"/>
          </p:cNvSpPr>
          <p:nvPr/>
        </p:nvSpPr>
        <p:spPr bwMode="auto">
          <a:xfrm>
            <a:off x="3919538" y="1452563"/>
            <a:ext cx="33337" cy="36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33" name="Freeform 313"/>
          <p:cNvSpPr>
            <a:spLocks/>
          </p:cNvSpPr>
          <p:nvPr/>
        </p:nvSpPr>
        <p:spPr bwMode="auto">
          <a:xfrm>
            <a:off x="3662363" y="1654175"/>
            <a:ext cx="280987" cy="52388"/>
          </a:xfrm>
          <a:custGeom>
            <a:avLst/>
            <a:gdLst>
              <a:gd name="T0" fmla="*/ 2147483647 w 532"/>
              <a:gd name="T1" fmla="*/ 0 h 97"/>
              <a:gd name="T2" fmla="*/ 0 w 532"/>
              <a:gd name="T3" fmla="*/ 2147483647 h 97"/>
              <a:gd name="T4" fmla="*/ 2147483647 w 532"/>
              <a:gd name="T5" fmla="*/ 2147483647 h 97"/>
              <a:gd name="T6" fmla="*/ 2147483647 w 532"/>
              <a:gd name="T7" fmla="*/ 0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2" h="97">
                <a:moveTo>
                  <a:pt x="255" y="0"/>
                </a:moveTo>
                <a:lnTo>
                  <a:pt x="0" y="97"/>
                </a:lnTo>
                <a:lnTo>
                  <a:pt x="532" y="97"/>
                </a:lnTo>
                <a:lnTo>
                  <a:pt x="255" y="0"/>
                </a:lnTo>
                <a:close/>
              </a:path>
            </a:pathLst>
          </a:custGeom>
          <a:solidFill>
            <a:srgbClr val="B2B2B2"/>
          </a:solidFill>
          <a:ln w="3175">
            <a:solidFill>
              <a:srgbClr val="000000"/>
            </a:solidFill>
            <a:prstDash val="solid"/>
            <a:round/>
            <a:headEnd/>
            <a:tailEnd/>
          </a:ln>
        </p:spPr>
        <p:txBody>
          <a:bodyPr/>
          <a:lstStyle/>
          <a:p>
            <a:endParaRPr lang="zh-TW" altLang="en-US"/>
          </a:p>
        </p:txBody>
      </p:sp>
      <p:sp>
        <p:nvSpPr>
          <p:cNvPr id="5434" name="Freeform 314"/>
          <p:cNvSpPr>
            <a:spLocks/>
          </p:cNvSpPr>
          <p:nvPr/>
        </p:nvSpPr>
        <p:spPr bwMode="auto">
          <a:xfrm>
            <a:off x="3662363" y="1654175"/>
            <a:ext cx="280987" cy="52388"/>
          </a:xfrm>
          <a:custGeom>
            <a:avLst/>
            <a:gdLst>
              <a:gd name="T0" fmla="*/ 2147483647 w 532"/>
              <a:gd name="T1" fmla="*/ 0 h 97"/>
              <a:gd name="T2" fmla="*/ 0 w 532"/>
              <a:gd name="T3" fmla="*/ 2147483647 h 97"/>
              <a:gd name="T4" fmla="*/ 2147483647 w 532"/>
              <a:gd name="T5" fmla="*/ 2147483647 h 97"/>
              <a:gd name="T6" fmla="*/ 2147483647 w 532"/>
              <a:gd name="T7" fmla="*/ 0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2" h="97">
                <a:moveTo>
                  <a:pt x="255" y="0"/>
                </a:moveTo>
                <a:lnTo>
                  <a:pt x="0" y="97"/>
                </a:lnTo>
                <a:lnTo>
                  <a:pt x="532" y="97"/>
                </a:lnTo>
                <a:lnTo>
                  <a:pt x="25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35" name="Freeform 315"/>
          <p:cNvSpPr>
            <a:spLocks/>
          </p:cNvSpPr>
          <p:nvPr/>
        </p:nvSpPr>
        <p:spPr bwMode="auto">
          <a:xfrm>
            <a:off x="3662363" y="1654175"/>
            <a:ext cx="280987" cy="52388"/>
          </a:xfrm>
          <a:custGeom>
            <a:avLst/>
            <a:gdLst>
              <a:gd name="T0" fmla="*/ 2147483647 w 532"/>
              <a:gd name="T1" fmla="*/ 0 h 97"/>
              <a:gd name="T2" fmla="*/ 0 w 532"/>
              <a:gd name="T3" fmla="*/ 2147483647 h 97"/>
              <a:gd name="T4" fmla="*/ 2147483647 w 532"/>
              <a:gd name="T5" fmla="*/ 2147483647 h 97"/>
              <a:gd name="T6" fmla="*/ 2147483647 w 532"/>
              <a:gd name="T7" fmla="*/ 0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2" h="97">
                <a:moveTo>
                  <a:pt x="255" y="0"/>
                </a:moveTo>
                <a:lnTo>
                  <a:pt x="0" y="97"/>
                </a:lnTo>
                <a:lnTo>
                  <a:pt x="532" y="97"/>
                </a:lnTo>
                <a:lnTo>
                  <a:pt x="255" y="0"/>
                </a:lnTo>
                <a:close/>
              </a:path>
            </a:pathLst>
          </a:custGeom>
          <a:solidFill>
            <a:srgbClr val="B2B2B2"/>
          </a:solidFill>
          <a:ln w="3175">
            <a:solidFill>
              <a:srgbClr val="000000"/>
            </a:solidFill>
            <a:prstDash val="solid"/>
            <a:round/>
            <a:headEnd/>
            <a:tailEnd/>
          </a:ln>
        </p:spPr>
        <p:txBody>
          <a:bodyPr/>
          <a:lstStyle/>
          <a:p>
            <a:endParaRPr lang="zh-TW" altLang="en-US"/>
          </a:p>
        </p:txBody>
      </p:sp>
      <p:sp>
        <p:nvSpPr>
          <p:cNvPr id="5436" name="Freeform 316"/>
          <p:cNvSpPr>
            <a:spLocks/>
          </p:cNvSpPr>
          <p:nvPr/>
        </p:nvSpPr>
        <p:spPr bwMode="auto">
          <a:xfrm>
            <a:off x="3662363" y="1654175"/>
            <a:ext cx="280987" cy="52388"/>
          </a:xfrm>
          <a:custGeom>
            <a:avLst/>
            <a:gdLst>
              <a:gd name="T0" fmla="*/ 2147483647 w 532"/>
              <a:gd name="T1" fmla="*/ 0 h 97"/>
              <a:gd name="T2" fmla="*/ 0 w 532"/>
              <a:gd name="T3" fmla="*/ 2147483647 h 97"/>
              <a:gd name="T4" fmla="*/ 2147483647 w 532"/>
              <a:gd name="T5" fmla="*/ 2147483647 h 97"/>
              <a:gd name="T6" fmla="*/ 2147483647 w 532"/>
              <a:gd name="T7" fmla="*/ 0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2" h="97">
                <a:moveTo>
                  <a:pt x="255" y="0"/>
                </a:moveTo>
                <a:lnTo>
                  <a:pt x="0" y="97"/>
                </a:lnTo>
                <a:lnTo>
                  <a:pt x="532" y="97"/>
                </a:lnTo>
                <a:lnTo>
                  <a:pt x="25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37" name="Rectangle 317"/>
          <p:cNvSpPr>
            <a:spLocks noChangeArrowheads="1"/>
          </p:cNvSpPr>
          <p:nvPr/>
        </p:nvSpPr>
        <p:spPr bwMode="auto">
          <a:xfrm>
            <a:off x="4587875" y="1747838"/>
            <a:ext cx="20638" cy="1682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38" name="Rectangle 318"/>
          <p:cNvSpPr>
            <a:spLocks noChangeArrowheads="1"/>
          </p:cNvSpPr>
          <p:nvPr/>
        </p:nvSpPr>
        <p:spPr bwMode="auto">
          <a:xfrm>
            <a:off x="4587875" y="1747838"/>
            <a:ext cx="20638" cy="168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39" name="Rectangle 319"/>
          <p:cNvSpPr>
            <a:spLocks noChangeArrowheads="1"/>
          </p:cNvSpPr>
          <p:nvPr/>
        </p:nvSpPr>
        <p:spPr bwMode="auto">
          <a:xfrm>
            <a:off x="4587875" y="1747838"/>
            <a:ext cx="20638" cy="168275"/>
          </a:xfrm>
          <a:prstGeom prst="rect">
            <a:avLst/>
          </a:prstGeom>
          <a:solidFill>
            <a:srgbClr val="FFFF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0" name="Rectangle 320"/>
          <p:cNvSpPr>
            <a:spLocks noChangeArrowheads="1"/>
          </p:cNvSpPr>
          <p:nvPr/>
        </p:nvSpPr>
        <p:spPr bwMode="auto">
          <a:xfrm>
            <a:off x="4587875" y="1747838"/>
            <a:ext cx="20638" cy="168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1" name="Rectangle 321"/>
          <p:cNvSpPr>
            <a:spLocks noChangeArrowheads="1"/>
          </p:cNvSpPr>
          <p:nvPr/>
        </p:nvSpPr>
        <p:spPr bwMode="auto">
          <a:xfrm>
            <a:off x="3600450" y="1741488"/>
            <a:ext cx="20638"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2" name="Rectangle 322"/>
          <p:cNvSpPr>
            <a:spLocks noChangeArrowheads="1"/>
          </p:cNvSpPr>
          <p:nvPr/>
        </p:nvSpPr>
        <p:spPr bwMode="auto">
          <a:xfrm>
            <a:off x="3600450" y="1741488"/>
            <a:ext cx="20638"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3" name="Rectangle 323"/>
          <p:cNvSpPr>
            <a:spLocks noChangeArrowheads="1"/>
          </p:cNvSpPr>
          <p:nvPr/>
        </p:nvSpPr>
        <p:spPr bwMode="auto">
          <a:xfrm>
            <a:off x="3600450" y="1741488"/>
            <a:ext cx="20638"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4" name="Rectangle 324"/>
          <p:cNvSpPr>
            <a:spLocks noChangeArrowheads="1"/>
          </p:cNvSpPr>
          <p:nvPr/>
        </p:nvSpPr>
        <p:spPr bwMode="auto">
          <a:xfrm>
            <a:off x="3600450" y="1741488"/>
            <a:ext cx="20638"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5" name="Rectangle 325"/>
          <p:cNvSpPr>
            <a:spLocks noChangeArrowheads="1"/>
          </p:cNvSpPr>
          <p:nvPr/>
        </p:nvSpPr>
        <p:spPr bwMode="auto">
          <a:xfrm>
            <a:off x="3640138" y="1741488"/>
            <a:ext cx="20637"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6" name="Rectangle 326"/>
          <p:cNvSpPr>
            <a:spLocks noChangeArrowheads="1"/>
          </p:cNvSpPr>
          <p:nvPr/>
        </p:nvSpPr>
        <p:spPr bwMode="auto">
          <a:xfrm>
            <a:off x="3640138" y="1741488"/>
            <a:ext cx="20637"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7" name="Rectangle 327"/>
          <p:cNvSpPr>
            <a:spLocks noChangeArrowheads="1"/>
          </p:cNvSpPr>
          <p:nvPr/>
        </p:nvSpPr>
        <p:spPr bwMode="auto">
          <a:xfrm>
            <a:off x="3640138" y="1741488"/>
            <a:ext cx="20637"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8" name="Rectangle 328"/>
          <p:cNvSpPr>
            <a:spLocks noChangeArrowheads="1"/>
          </p:cNvSpPr>
          <p:nvPr/>
        </p:nvSpPr>
        <p:spPr bwMode="auto">
          <a:xfrm>
            <a:off x="3640138" y="1741488"/>
            <a:ext cx="20637"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49" name="Rectangle 329"/>
          <p:cNvSpPr>
            <a:spLocks noChangeArrowheads="1"/>
          </p:cNvSpPr>
          <p:nvPr/>
        </p:nvSpPr>
        <p:spPr bwMode="auto">
          <a:xfrm>
            <a:off x="3679825" y="1741488"/>
            <a:ext cx="19050"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0" name="Rectangle 330"/>
          <p:cNvSpPr>
            <a:spLocks noChangeArrowheads="1"/>
          </p:cNvSpPr>
          <p:nvPr/>
        </p:nvSpPr>
        <p:spPr bwMode="auto">
          <a:xfrm>
            <a:off x="3679825" y="1741488"/>
            <a:ext cx="19050"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1" name="Rectangle 331"/>
          <p:cNvSpPr>
            <a:spLocks noChangeArrowheads="1"/>
          </p:cNvSpPr>
          <p:nvPr/>
        </p:nvSpPr>
        <p:spPr bwMode="auto">
          <a:xfrm>
            <a:off x="3679825" y="1741488"/>
            <a:ext cx="19050"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2" name="Rectangle 332"/>
          <p:cNvSpPr>
            <a:spLocks noChangeArrowheads="1"/>
          </p:cNvSpPr>
          <p:nvPr/>
        </p:nvSpPr>
        <p:spPr bwMode="auto">
          <a:xfrm>
            <a:off x="3679825" y="1741488"/>
            <a:ext cx="19050"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3" name="Rectangle 333"/>
          <p:cNvSpPr>
            <a:spLocks noChangeArrowheads="1"/>
          </p:cNvSpPr>
          <p:nvPr/>
        </p:nvSpPr>
        <p:spPr bwMode="auto">
          <a:xfrm>
            <a:off x="3895725" y="1741488"/>
            <a:ext cx="20638"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4" name="Rectangle 334"/>
          <p:cNvSpPr>
            <a:spLocks noChangeArrowheads="1"/>
          </p:cNvSpPr>
          <p:nvPr/>
        </p:nvSpPr>
        <p:spPr bwMode="auto">
          <a:xfrm>
            <a:off x="3895725" y="1741488"/>
            <a:ext cx="20638"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5" name="Rectangle 335"/>
          <p:cNvSpPr>
            <a:spLocks noChangeArrowheads="1"/>
          </p:cNvSpPr>
          <p:nvPr/>
        </p:nvSpPr>
        <p:spPr bwMode="auto">
          <a:xfrm>
            <a:off x="3895725" y="1741488"/>
            <a:ext cx="20638"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6" name="Rectangle 336"/>
          <p:cNvSpPr>
            <a:spLocks noChangeArrowheads="1"/>
          </p:cNvSpPr>
          <p:nvPr/>
        </p:nvSpPr>
        <p:spPr bwMode="auto">
          <a:xfrm>
            <a:off x="3895725" y="1741488"/>
            <a:ext cx="20638"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7" name="Rectangle 337"/>
          <p:cNvSpPr>
            <a:spLocks noChangeArrowheads="1"/>
          </p:cNvSpPr>
          <p:nvPr/>
        </p:nvSpPr>
        <p:spPr bwMode="auto">
          <a:xfrm>
            <a:off x="3937000" y="1741488"/>
            <a:ext cx="19050"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8" name="Rectangle 338"/>
          <p:cNvSpPr>
            <a:spLocks noChangeArrowheads="1"/>
          </p:cNvSpPr>
          <p:nvPr/>
        </p:nvSpPr>
        <p:spPr bwMode="auto">
          <a:xfrm>
            <a:off x="3937000" y="1741488"/>
            <a:ext cx="19050"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59" name="Rectangle 339"/>
          <p:cNvSpPr>
            <a:spLocks noChangeArrowheads="1"/>
          </p:cNvSpPr>
          <p:nvPr/>
        </p:nvSpPr>
        <p:spPr bwMode="auto">
          <a:xfrm>
            <a:off x="3937000" y="1741488"/>
            <a:ext cx="19050"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60" name="Rectangle 340"/>
          <p:cNvSpPr>
            <a:spLocks noChangeArrowheads="1"/>
          </p:cNvSpPr>
          <p:nvPr/>
        </p:nvSpPr>
        <p:spPr bwMode="auto">
          <a:xfrm>
            <a:off x="3937000" y="1741488"/>
            <a:ext cx="19050"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61" name="Rectangle 341"/>
          <p:cNvSpPr>
            <a:spLocks noChangeArrowheads="1"/>
          </p:cNvSpPr>
          <p:nvPr/>
        </p:nvSpPr>
        <p:spPr bwMode="auto">
          <a:xfrm>
            <a:off x="3975100" y="1741488"/>
            <a:ext cx="20638"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62" name="Rectangle 342"/>
          <p:cNvSpPr>
            <a:spLocks noChangeArrowheads="1"/>
          </p:cNvSpPr>
          <p:nvPr/>
        </p:nvSpPr>
        <p:spPr bwMode="auto">
          <a:xfrm>
            <a:off x="3975100" y="1741488"/>
            <a:ext cx="20638"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63" name="Rectangle 343"/>
          <p:cNvSpPr>
            <a:spLocks noChangeArrowheads="1"/>
          </p:cNvSpPr>
          <p:nvPr/>
        </p:nvSpPr>
        <p:spPr bwMode="auto">
          <a:xfrm>
            <a:off x="3975100" y="1741488"/>
            <a:ext cx="20638" cy="1746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64" name="Rectangle 344"/>
          <p:cNvSpPr>
            <a:spLocks noChangeArrowheads="1"/>
          </p:cNvSpPr>
          <p:nvPr/>
        </p:nvSpPr>
        <p:spPr bwMode="auto">
          <a:xfrm>
            <a:off x="3975100" y="1741488"/>
            <a:ext cx="20638" cy="1746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65" name="Freeform 345"/>
          <p:cNvSpPr>
            <a:spLocks/>
          </p:cNvSpPr>
          <p:nvPr/>
        </p:nvSpPr>
        <p:spPr bwMode="auto">
          <a:xfrm>
            <a:off x="3573463" y="1631950"/>
            <a:ext cx="436562" cy="114300"/>
          </a:xfrm>
          <a:custGeom>
            <a:avLst/>
            <a:gdLst>
              <a:gd name="T0" fmla="*/ 2147483647 w 823"/>
              <a:gd name="T1" fmla="*/ 0 h 218"/>
              <a:gd name="T2" fmla="*/ 2147483647 w 823"/>
              <a:gd name="T3" fmla="*/ 2147483647 h 218"/>
              <a:gd name="T4" fmla="*/ 0 w 823"/>
              <a:gd name="T5" fmla="*/ 2147483647 h 218"/>
              <a:gd name="T6" fmla="*/ 0 w 823"/>
              <a:gd name="T7" fmla="*/ 2147483647 h 218"/>
              <a:gd name="T8" fmla="*/ 2147483647 w 823"/>
              <a:gd name="T9" fmla="*/ 2147483647 h 218"/>
              <a:gd name="T10" fmla="*/ 2147483647 w 823"/>
              <a:gd name="T11" fmla="*/ 2147483647 h 218"/>
              <a:gd name="T12" fmla="*/ 2147483647 w 823"/>
              <a:gd name="T13" fmla="*/ 2147483647 h 218"/>
              <a:gd name="T14" fmla="*/ 2147483647 w 823"/>
              <a:gd name="T15" fmla="*/ 2147483647 h 218"/>
              <a:gd name="T16" fmla="*/ 2147483647 w 823"/>
              <a:gd name="T17" fmla="*/ 2147483647 h 218"/>
              <a:gd name="T18" fmla="*/ 2147483647 w 823"/>
              <a:gd name="T19" fmla="*/ 2147483647 h 218"/>
              <a:gd name="T20" fmla="*/ 2147483647 w 823"/>
              <a:gd name="T21" fmla="*/ 2147483647 h 218"/>
              <a:gd name="T22" fmla="*/ 2147483647 w 823"/>
              <a:gd name="T23" fmla="*/ 2147483647 h 218"/>
              <a:gd name="T24" fmla="*/ 2147483647 w 823"/>
              <a:gd name="T25" fmla="*/ 2147483647 h 218"/>
              <a:gd name="T26" fmla="*/ 2147483647 w 823"/>
              <a:gd name="T27" fmla="*/ 0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3" h="218">
                <a:moveTo>
                  <a:pt x="414" y="0"/>
                </a:moveTo>
                <a:lnTo>
                  <a:pt x="53" y="150"/>
                </a:lnTo>
                <a:lnTo>
                  <a:pt x="0" y="150"/>
                </a:lnTo>
                <a:lnTo>
                  <a:pt x="0" y="218"/>
                </a:lnTo>
                <a:lnTo>
                  <a:pt x="294" y="218"/>
                </a:lnTo>
                <a:lnTo>
                  <a:pt x="294" y="187"/>
                </a:lnTo>
                <a:lnTo>
                  <a:pt x="330" y="163"/>
                </a:lnTo>
                <a:lnTo>
                  <a:pt x="501" y="163"/>
                </a:lnTo>
                <a:lnTo>
                  <a:pt x="533" y="187"/>
                </a:lnTo>
                <a:lnTo>
                  <a:pt x="533" y="218"/>
                </a:lnTo>
                <a:lnTo>
                  <a:pt x="823" y="218"/>
                </a:lnTo>
                <a:lnTo>
                  <a:pt x="823" y="150"/>
                </a:lnTo>
                <a:lnTo>
                  <a:pt x="780" y="150"/>
                </a:lnTo>
                <a:lnTo>
                  <a:pt x="414" y="0"/>
                </a:lnTo>
                <a:close/>
              </a:path>
            </a:pathLst>
          </a:custGeom>
          <a:solidFill>
            <a:srgbClr val="999999"/>
          </a:solidFill>
          <a:ln w="3175">
            <a:solidFill>
              <a:srgbClr val="000000"/>
            </a:solidFill>
            <a:prstDash val="solid"/>
            <a:round/>
            <a:headEnd/>
            <a:tailEnd/>
          </a:ln>
        </p:spPr>
        <p:txBody>
          <a:bodyPr/>
          <a:lstStyle/>
          <a:p>
            <a:endParaRPr lang="zh-TW" altLang="en-US"/>
          </a:p>
        </p:txBody>
      </p:sp>
      <p:sp>
        <p:nvSpPr>
          <p:cNvPr id="5466" name="Freeform 346"/>
          <p:cNvSpPr>
            <a:spLocks/>
          </p:cNvSpPr>
          <p:nvPr/>
        </p:nvSpPr>
        <p:spPr bwMode="auto">
          <a:xfrm>
            <a:off x="3573463" y="1631950"/>
            <a:ext cx="436562" cy="114300"/>
          </a:xfrm>
          <a:custGeom>
            <a:avLst/>
            <a:gdLst>
              <a:gd name="T0" fmla="*/ 2147483647 w 823"/>
              <a:gd name="T1" fmla="*/ 0 h 218"/>
              <a:gd name="T2" fmla="*/ 2147483647 w 823"/>
              <a:gd name="T3" fmla="*/ 2147483647 h 218"/>
              <a:gd name="T4" fmla="*/ 0 w 823"/>
              <a:gd name="T5" fmla="*/ 2147483647 h 218"/>
              <a:gd name="T6" fmla="*/ 0 w 823"/>
              <a:gd name="T7" fmla="*/ 2147483647 h 218"/>
              <a:gd name="T8" fmla="*/ 2147483647 w 823"/>
              <a:gd name="T9" fmla="*/ 2147483647 h 218"/>
              <a:gd name="T10" fmla="*/ 2147483647 w 823"/>
              <a:gd name="T11" fmla="*/ 2147483647 h 218"/>
              <a:gd name="T12" fmla="*/ 2147483647 w 823"/>
              <a:gd name="T13" fmla="*/ 2147483647 h 218"/>
              <a:gd name="T14" fmla="*/ 2147483647 w 823"/>
              <a:gd name="T15" fmla="*/ 2147483647 h 218"/>
              <a:gd name="T16" fmla="*/ 2147483647 w 823"/>
              <a:gd name="T17" fmla="*/ 2147483647 h 218"/>
              <a:gd name="T18" fmla="*/ 2147483647 w 823"/>
              <a:gd name="T19" fmla="*/ 2147483647 h 218"/>
              <a:gd name="T20" fmla="*/ 2147483647 w 823"/>
              <a:gd name="T21" fmla="*/ 2147483647 h 218"/>
              <a:gd name="T22" fmla="*/ 2147483647 w 823"/>
              <a:gd name="T23" fmla="*/ 2147483647 h 218"/>
              <a:gd name="T24" fmla="*/ 2147483647 w 823"/>
              <a:gd name="T25" fmla="*/ 2147483647 h 218"/>
              <a:gd name="T26" fmla="*/ 2147483647 w 823"/>
              <a:gd name="T27" fmla="*/ 0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3" h="218">
                <a:moveTo>
                  <a:pt x="414" y="0"/>
                </a:moveTo>
                <a:lnTo>
                  <a:pt x="53" y="150"/>
                </a:lnTo>
                <a:lnTo>
                  <a:pt x="0" y="150"/>
                </a:lnTo>
                <a:lnTo>
                  <a:pt x="0" y="218"/>
                </a:lnTo>
                <a:lnTo>
                  <a:pt x="294" y="218"/>
                </a:lnTo>
                <a:lnTo>
                  <a:pt x="294" y="187"/>
                </a:lnTo>
                <a:lnTo>
                  <a:pt x="330" y="163"/>
                </a:lnTo>
                <a:lnTo>
                  <a:pt x="501" y="163"/>
                </a:lnTo>
                <a:lnTo>
                  <a:pt x="533" y="187"/>
                </a:lnTo>
                <a:lnTo>
                  <a:pt x="533" y="218"/>
                </a:lnTo>
                <a:lnTo>
                  <a:pt x="823" y="218"/>
                </a:lnTo>
                <a:lnTo>
                  <a:pt x="823" y="150"/>
                </a:lnTo>
                <a:lnTo>
                  <a:pt x="780" y="150"/>
                </a:lnTo>
                <a:lnTo>
                  <a:pt x="41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67" name="Freeform 347"/>
          <p:cNvSpPr>
            <a:spLocks/>
          </p:cNvSpPr>
          <p:nvPr/>
        </p:nvSpPr>
        <p:spPr bwMode="auto">
          <a:xfrm>
            <a:off x="3573463" y="1631950"/>
            <a:ext cx="436562" cy="114300"/>
          </a:xfrm>
          <a:custGeom>
            <a:avLst/>
            <a:gdLst>
              <a:gd name="T0" fmla="*/ 2147483647 w 823"/>
              <a:gd name="T1" fmla="*/ 0 h 218"/>
              <a:gd name="T2" fmla="*/ 2147483647 w 823"/>
              <a:gd name="T3" fmla="*/ 2147483647 h 218"/>
              <a:gd name="T4" fmla="*/ 0 w 823"/>
              <a:gd name="T5" fmla="*/ 2147483647 h 218"/>
              <a:gd name="T6" fmla="*/ 0 w 823"/>
              <a:gd name="T7" fmla="*/ 2147483647 h 218"/>
              <a:gd name="T8" fmla="*/ 2147483647 w 823"/>
              <a:gd name="T9" fmla="*/ 2147483647 h 218"/>
              <a:gd name="T10" fmla="*/ 2147483647 w 823"/>
              <a:gd name="T11" fmla="*/ 2147483647 h 218"/>
              <a:gd name="T12" fmla="*/ 2147483647 w 823"/>
              <a:gd name="T13" fmla="*/ 2147483647 h 218"/>
              <a:gd name="T14" fmla="*/ 2147483647 w 823"/>
              <a:gd name="T15" fmla="*/ 2147483647 h 218"/>
              <a:gd name="T16" fmla="*/ 2147483647 w 823"/>
              <a:gd name="T17" fmla="*/ 2147483647 h 218"/>
              <a:gd name="T18" fmla="*/ 2147483647 w 823"/>
              <a:gd name="T19" fmla="*/ 2147483647 h 218"/>
              <a:gd name="T20" fmla="*/ 2147483647 w 823"/>
              <a:gd name="T21" fmla="*/ 2147483647 h 218"/>
              <a:gd name="T22" fmla="*/ 2147483647 w 823"/>
              <a:gd name="T23" fmla="*/ 2147483647 h 218"/>
              <a:gd name="T24" fmla="*/ 2147483647 w 823"/>
              <a:gd name="T25" fmla="*/ 2147483647 h 218"/>
              <a:gd name="T26" fmla="*/ 2147483647 w 823"/>
              <a:gd name="T27" fmla="*/ 0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3" h="218">
                <a:moveTo>
                  <a:pt x="414" y="0"/>
                </a:moveTo>
                <a:lnTo>
                  <a:pt x="53" y="150"/>
                </a:lnTo>
                <a:lnTo>
                  <a:pt x="0" y="150"/>
                </a:lnTo>
                <a:lnTo>
                  <a:pt x="0" y="218"/>
                </a:lnTo>
                <a:lnTo>
                  <a:pt x="294" y="218"/>
                </a:lnTo>
                <a:lnTo>
                  <a:pt x="294" y="187"/>
                </a:lnTo>
                <a:lnTo>
                  <a:pt x="330" y="163"/>
                </a:lnTo>
                <a:lnTo>
                  <a:pt x="501" y="163"/>
                </a:lnTo>
                <a:lnTo>
                  <a:pt x="533" y="187"/>
                </a:lnTo>
                <a:lnTo>
                  <a:pt x="533" y="218"/>
                </a:lnTo>
                <a:lnTo>
                  <a:pt x="823" y="218"/>
                </a:lnTo>
                <a:lnTo>
                  <a:pt x="823" y="150"/>
                </a:lnTo>
                <a:lnTo>
                  <a:pt x="780" y="150"/>
                </a:lnTo>
                <a:lnTo>
                  <a:pt x="414" y="0"/>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468" name="Freeform 348"/>
          <p:cNvSpPr>
            <a:spLocks/>
          </p:cNvSpPr>
          <p:nvPr/>
        </p:nvSpPr>
        <p:spPr bwMode="auto">
          <a:xfrm>
            <a:off x="3573463" y="1631950"/>
            <a:ext cx="436562" cy="114300"/>
          </a:xfrm>
          <a:custGeom>
            <a:avLst/>
            <a:gdLst>
              <a:gd name="T0" fmla="*/ 2147483647 w 823"/>
              <a:gd name="T1" fmla="*/ 0 h 218"/>
              <a:gd name="T2" fmla="*/ 2147483647 w 823"/>
              <a:gd name="T3" fmla="*/ 2147483647 h 218"/>
              <a:gd name="T4" fmla="*/ 0 w 823"/>
              <a:gd name="T5" fmla="*/ 2147483647 h 218"/>
              <a:gd name="T6" fmla="*/ 0 w 823"/>
              <a:gd name="T7" fmla="*/ 2147483647 h 218"/>
              <a:gd name="T8" fmla="*/ 2147483647 w 823"/>
              <a:gd name="T9" fmla="*/ 2147483647 h 218"/>
              <a:gd name="T10" fmla="*/ 2147483647 w 823"/>
              <a:gd name="T11" fmla="*/ 2147483647 h 218"/>
              <a:gd name="T12" fmla="*/ 2147483647 w 823"/>
              <a:gd name="T13" fmla="*/ 2147483647 h 218"/>
              <a:gd name="T14" fmla="*/ 2147483647 w 823"/>
              <a:gd name="T15" fmla="*/ 2147483647 h 218"/>
              <a:gd name="T16" fmla="*/ 2147483647 w 823"/>
              <a:gd name="T17" fmla="*/ 2147483647 h 218"/>
              <a:gd name="T18" fmla="*/ 2147483647 w 823"/>
              <a:gd name="T19" fmla="*/ 2147483647 h 218"/>
              <a:gd name="T20" fmla="*/ 2147483647 w 823"/>
              <a:gd name="T21" fmla="*/ 2147483647 h 218"/>
              <a:gd name="T22" fmla="*/ 2147483647 w 823"/>
              <a:gd name="T23" fmla="*/ 2147483647 h 218"/>
              <a:gd name="T24" fmla="*/ 2147483647 w 823"/>
              <a:gd name="T25" fmla="*/ 2147483647 h 218"/>
              <a:gd name="T26" fmla="*/ 2147483647 w 823"/>
              <a:gd name="T27" fmla="*/ 0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3" h="218">
                <a:moveTo>
                  <a:pt x="414" y="0"/>
                </a:moveTo>
                <a:lnTo>
                  <a:pt x="53" y="150"/>
                </a:lnTo>
                <a:lnTo>
                  <a:pt x="0" y="150"/>
                </a:lnTo>
                <a:lnTo>
                  <a:pt x="0" y="218"/>
                </a:lnTo>
                <a:lnTo>
                  <a:pt x="294" y="218"/>
                </a:lnTo>
                <a:lnTo>
                  <a:pt x="294" y="187"/>
                </a:lnTo>
                <a:lnTo>
                  <a:pt x="330" y="163"/>
                </a:lnTo>
                <a:lnTo>
                  <a:pt x="501" y="163"/>
                </a:lnTo>
                <a:lnTo>
                  <a:pt x="533" y="187"/>
                </a:lnTo>
                <a:lnTo>
                  <a:pt x="533" y="218"/>
                </a:lnTo>
                <a:lnTo>
                  <a:pt x="823" y="218"/>
                </a:lnTo>
                <a:lnTo>
                  <a:pt x="823" y="150"/>
                </a:lnTo>
                <a:lnTo>
                  <a:pt x="780" y="150"/>
                </a:lnTo>
                <a:lnTo>
                  <a:pt x="41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69" name="Freeform 349"/>
          <p:cNvSpPr>
            <a:spLocks/>
          </p:cNvSpPr>
          <p:nvPr/>
        </p:nvSpPr>
        <p:spPr bwMode="auto">
          <a:xfrm>
            <a:off x="3514725" y="1908175"/>
            <a:ext cx="573088" cy="71438"/>
          </a:xfrm>
          <a:custGeom>
            <a:avLst/>
            <a:gdLst>
              <a:gd name="T0" fmla="*/ 2147483647 w 1083"/>
              <a:gd name="T1" fmla="*/ 0 h 135"/>
              <a:gd name="T2" fmla="*/ 0 w 1083"/>
              <a:gd name="T3" fmla="*/ 2147483647 h 135"/>
              <a:gd name="T4" fmla="*/ 2147483647 w 1083"/>
              <a:gd name="T5" fmla="*/ 2147483647 h 135"/>
              <a:gd name="T6" fmla="*/ 2147483647 w 1083"/>
              <a:gd name="T7" fmla="*/ 0 h 135"/>
              <a:gd name="T8" fmla="*/ 2147483647 w 1083"/>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3" h="135">
                <a:moveTo>
                  <a:pt x="122" y="0"/>
                </a:moveTo>
                <a:lnTo>
                  <a:pt x="0" y="135"/>
                </a:lnTo>
                <a:lnTo>
                  <a:pt x="1083" y="135"/>
                </a:lnTo>
                <a:lnTo>
                  <a:pt x="958" y="0"/>
                </a:lnTo>
                <a:lnTo>
                  <a:pt x="122" y="0"/>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470" name="Freeform 350"/>
          <p:cNvSpPr>
            <a:spLocks/>
          </p:cNvSpPr>
          <p:nvPr/>
        </p:nvSpPr>
        <p:spPr bwMode="auto">
          <a:xfrm>
            <a:off x="3514725" y="1908175"/>
            <a:ext cx="573088" cy="71438"/>
          </a:xfrm>
          <a:custGeom>
            <a:avLst/>
            <a:gdLst>
              <a:gd name="T0" fmla="*/ 2147483647 w 1083"/>
              <a:gd name="T1" fmla="*/ 0 h 135"/>
              <a:gd name="T2" fmla="*/ 0 w 1083"/>
              <a:gd name="T3" fmla="*/ 2147483647 h 135"/>
              <a:gd name="T4" fmla="*/ 2147483647 w 1083"/>
              <a:gd name="T5" fmla="*/ 2147483647 h 135"/>
              <a:gd name="T6" fmla="*/ 2147483647 w 1083"/>
              <a:gd name="T7" fmla="*/ 0 h 135"/>
              <a:gd name="T8" fmla="*/ 2147483647 w 1083"/>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3" h="135">
                <a:moveTo>
                  <a:pt x="122" y="0"/>
                </a:moveTo>
                <a:lnTo>
                  <a:pt x="0" y="135"/>
                </a:lnTo>
                <a:lnTo>
                  <a:pt x="1083" y="135"/>
                </a:lnTo>
                <a:lnTo>
                  <a:pt x="958" y="0"/>
                </a:lnTo>
                <a:lnTo>
                  <a:pt x="12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71" name="Freeform 351"/>
          <p:cNvSpPr>
            <a:spLocks/>
          </p:cNvSpPr>
          <p:nvPr/>
        </p:nvSpPr>
        <p:spPr bwMode="auto">
          <a:xfrm>
            <a:off x="3657600" y="1654175"/>
            <a:ext cx="268288" cy="47625"/>
          </a:xfrm>
          <a:custGeom>
            <a:avLst/>
            <a:gdLst>
              <a:gd name="T0" fmla="*/ 2147483647 w 507"/>
              <a:gd name="T1" fmla="*/ 0 h 89"/>
              <a:gd name="T2" fmla="*/ 0 w 507"/>
              <a:gd name="T3" fmla="*/ 2147483647 h 89"/>
              <a:gd name="T4" fmla="*/ 2147483647 w 507"/>
              <a:gd name="T5" fmla="*/ 2147483647 h 89"/>
              <a:gd name="T6" fmla="*/ 2147483647 w 507"/>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7" h="89">
                <a:moveTo>
                  <a:pt x="256" y="0"/>
                </a:moveTo>
                <a:lnTo>
                  <a:pt x="0" y="89"/>
                </a:lnTo>
                <a:lnTo>
                  <a:pt x="507" y="89"/>
                </a:lnTo>
                <a:lnTo>
                  <a:pt x="256" y="0"/>
                </a:lnTo>
                <a:close/>
              </a:path>
            </a:pathLst>
          </a:custGeom>
          <a:solidFill>
            <a:srgbClr val="B2B2B2"/>
          </a:solidFill>
          <a:ln w="3175">
            <a:solidFill>
              <a:srgbClr val="000000"/>
            </a:solidFill>
            <a:prstDash val="solid"/>
            <a:round/>
            <a:headEnd/>
            <a:tailEnd/>
          </a:ln>
        </p:spPr>
        <p:txBody>
          <a:bodyPr/>
          <a:lstStyle/>
          <a:p>
            <a:endParaRPr lang="zh-TW" altLang="en-US"/>
          </a:p>
        </p:txBody>
      </p:sp>
      <p:sp>
        <p:nvSpPr>
          <p:cNvPr id="5472" name="Freeform 352"/>
          <p:cNvSpPr>
            <a:spLocks/>
          </p:cNvSpPr>
          <p:nvPr/>
        </p:nvSpPr>
        <p:spPr bwMode="auto">
          <a:xfrm>
            <a:off x="3657600" y="1654175"/>
            <a:ext cx="268288" cy="47625"/>
          </a:xfrm>
          <a:custGeom>
            <a:avLst/>
            <a:gdLst>
              <a:gd name="T0" fmla="*/ 2147483647 w 507"/>
              <a:gd name="T1" fmla="*/ 0 h 89"/>
              <a:gd name="T2" fmla="*/ 0 w 507"/>
              <a:gd name="T3" fmla="*/ 2147483647 h 89"/>
              <a:gd name="T4" fmla="*/ 2147483647 w 507"/>
              <a:gd name="T5" fmla="*/ 2147483647 h 89"/>
              <a:gd name="T6" fmla="*/ 2147483647 w 507"/>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7" h="89">
                <a:moveTo>
                  <a:pt x="256" y="0"/>
                </a:moveTo>
                <a:lnTo>
                  <a:pt x="0" y="89"/>
                </a:lnTo>
                <a:lnTo>
                  <a:pt x="507" y="89"/>
                </a:lnTo>
                <a:lnTo>
                  <a:pt x="25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73" name="Freeform 353"/>
          <p:cNvSpPr>
            <a:spLocks/>
          </p:cNvSpPr>
          <p:nvPr/>
        </p:nvSpPr>
        <p:spPr bwMode="auto">
          <a:xfrm>
            <a:off x="3657600" y="1654175"/>
            <a:ext cx="268288" cy="47625"/>
          </a:xfrm>
          <a:custGeom>
            <a:avLst/>
            <a:gdLst>
              <a:gd name="T0" fmla="*/ 2147483647 w 507"/>
              <a:gd name="T1" fmla="*/ 0 h 89"/>
              <a:gd name="T2" fmla="*/ 0 w 507"/>
              <a:gd name="T3" fmla="*/ 2147483647 h 89"/>
              <a:gd name="T4" fmla="*/ 2147483647 w 507"/>
              <a:gd name="T5" fmla="*/ 2147483647 h 89"/>
              <a:gd name="T6" fmla="*/ 2147483647 w 507"/>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7" h="89">
                <a:moveTo>
                  <a:pt x="256" y="0"/>
                </a:moveTo>
                <a:lnTo>
                  <a:pt x="0" y="89"/>
                </a:lnTo>
                <a:lnTo>
                  <a:pt x="507" y="89"/>
                </a:lnTo>
                <a:lnTo>
                  <a:pt x="256" y="0"/>
                </a:lnTo>
                <a:close/>
              </a:path>
            </a:pathLst>
          </a:custGeom>
          <a:solidFill>
            <a:srgbClr val="7F7F7F"/>
          </a:solidFill>
          <a:ln w="3175">
            <a:solidFill>
              <a:srgbClr val="000000"/>
            </a:solidFill>
            <a:prstDash val="solid"/>
            <a:round/>
            <a:headEnd/>
            <a:tailEnd/>
          </a:ln>
        </p:spPr>
        <p:txBody>
          <a:bodyPr/>
          <a:lstStyle/>
          <a:p>
            <a:endParaRPr lang="zh-TW" altLang="en-US"/>
          </a:p>
        </p:txBody>
      </p:sp>
      <p:sp>
        <p:nvSpPr>
          <p:cNvPr id="5474" name="Freeform 354"/>
          <p:cNvSpPr>
            <a:spLocks/>
          </p:cNvSpPr>
          <p:nvPr/>
        </p:nvSpPr>
        <p:spPr bwMode="auto">
          <a:xfrm>
            <a:off x="3657600" y="1654175"/>
            <a:ext cx="268288" cy="47625"/>
          </a:xfrm>
          <a:custGeom>
            <a:avLst/>
            <a:gdLst>
              <a:gd name="T0" fmla="*/ 2147483647 w 507"/>
              <a:gd name="T1" fmla="*/ 0 h 89"/>
              <a:gd name="T2" fmla="*/ 0 w 507"/>
              <a:gd name="T3" fmla="*/ 2147483647 h 89"/>
              <a:gd name="T4" fmla="*/ 2147483647 w 507"/>
              <a:gd name="T5" fmla="*/ 2147483647 h 89"/>
              <a:gd name="T6" fmla="*/ 2147483647 w 507"/>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7" h="89">
                <a:moveTo>
                  <a:pt x="256" y="0"/>
                </a:moveTo>
                <a:lnTo>
                  <a:pt x="0" y="89"/>
                </a:lnTo>
                <a:lnTo>
                  <a:pt x="507" y="89"/>
                </a:lnTo>
                <a:lnTo>
                  <a:pt x="25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75" name="Line 355"/>
          <p:cNvSpPr>
            <a:spLocks noChangeShapeType="1"/>
          </p:cNvSpPr>
          <p:nvPr/>
        </p:nvSpPr>
        <p:spPr bwMode="auto">
          <a:xfrm>
            <a:off x="3794125" y="1765300"/>
            <a:ext cx="1588" cy="141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76" name="Oval 356"/>
          <p:cNvSpPr>
            <a:spLocks noChangeArrowheads="1"/>
          </p:cNvSpPr>
          <p:nvPr/>
        </p:nvSpPr>
        <p:spPr bwMode="auto">
          <a:xfrm>
            <a:off x="3767138" y="1539875"/>
            <a:ext cx="53975" cy="57150"/>
          </a:xfrm>
          <a:prstGeom prst="ellipse">
            <a:avLst/>
          </a:prstGeom>
          <a:solidFill>
            <a:srgbClr val="FFFFFF"/>
          </a:solidFill>
          <a:ln w="3175">
            <a:solidFill>
              <a:srgbClr val="000000"/>
            </a:solidFill>
            <a:round/>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77" name="Oval 357"/>
          <p:cNvSpPr>
            <a:spLocks noChangeArrowheads="1"/>
          </p:cNvSpPr>
          <p:nvPr/>
        </p:nvSpPr>
        <p:spPr bwMode="auto">
          <a:xfrm>
            <a:off x="3767138" y="1539875"/>
            <a:ext cx="53975" cy="57150"/>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78" name="Rectangle 358"/>
          <p:cNvSpPr>
            <a:spLocks noChangeArrowheads="1"/>
          </p:cNvSpPr>
          <p:nvPr/>
        </p:nvSpPr>
        <p:spPr bwMode="auto">
          <a:xfrm>
            <a:off x="4681538" y="1363663"/>
            <a:ext cx="423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500" b="1" dirty="0">
                <a:solidFill>
                  <a:srgbClr val="FF0000"/>
                </a:solidFill>
              </a:rPr>
              <a:t>DOH</a:t>
            </a:r>
            <a:endParaRPr lang="en-US" altLang="zh-TW" sz="2400" dirty="0"/>
          </a:p>
        </p:txBody>
      </p:sp>
      <p:sp>
        <p:nvSpPr>
          <p:cNvPr id="5479" name="Freeform 359"/>
          <p:cNvSpPr>
            <a:spLocks/>
          </p:cNvSpPr>
          <p:nvPr/>
        </p:nvSpPr>
        <p:spPr bwMode="auto">
          <a:xfrm>
            <a:off x="4132263" y="2667000"/>
            <a:ext cx="668337" cy="685800"/>
          </a:xfrm>
          <a:custGeom>
            <a:avLst/>
            <a:gdLst>
              <a:gd name="T0" fmla="*/ 2147483647 w 1408"/>
              <a:gd name="T1" fmla="*/ 2147483647 h 1483"/>
              <a:gd name="T2" fmla="*/ 2147483647 w 1408"/>
              <a:gd name="T3" fmla="*/ 2147483647 h 1483"/>
              <a:gd name="T4" fmla="*/ 2147483647 w 1408"/>
              <a:gd name="T5" fmla="*/ 2147483647 h 1483"/>
              <a:gd name="T6" fmla="*/ 2147483647 w 1408"/>
              <a:gd name="T7" fmla="*/ 2147483647 h 1483"/>
              <a:gd name="T8" fmla="*/ 2147483647 w 1408"/>
              <a:gd name="T9" fmla="*/ 2147483647 h 1483"/>
              <a:gd name="T10" fmla="*/ 2147483647 w 1408"/>
              <a:gd name="T11" fmla="*/ 2147483647 h 1483"/>
              <a:gd name="T12" fmla="*/ 2147483647 w 1408"/>
              <a:gd name="T13" fmla="*/ 2147483647 h 1483"/>
              <a:gd name="T14" fmla="*/ 2147483647 w 1408"/>
              <a:gd name="T15" fmla="*/ 2147483647 h 1483"/>
              <a:gd name="T16" fmla="*/ 2147483647 w 1408"/>
              <a:gd name="T17" fmla="*/ 2147483647 h 1483"/>
              <a:gd name="T18" fmla="*/ 2147483647 w 1408"/>
              <a:gd name="T19" fmla="*/ 2147483647 h 1483"/>
              <a:gd name="T20" fmla="*/ 2147483647 w 1408"/>
              <a:gd name="T21" fmla="*/ 2147483647 h 1483"/>
              <a:gd name="T22" fmla="*/ 2147483647 w 1408"/>
              <a:gd name="T23" fmla="*/ 2147483647 h 1483"/>
              <a:gd name="T24" fmla="*/ 2147483647 w 1408"/>
              <a:gd name="T25" fmla="*/ 2147483647 h 1483"/>
              <a:gd name="T26" fmla="*/ 2147483647 w 1408"/>
              <a:gd name="T27" fmla="*/ 2147483647 h 1483"/>
              <a:gd name="T28" fmla="*/ 2147483647 w 1408"/>
              <a:gd name="T29" fmla="*/ 2147483647 h 1483"/>
              <a:gd name="T30" fmla="*/ 2147483647 w 1408"/>
              <a:gd name="T31" fmla="*/ 2147483647 h 1483"/>
              <a:gd name="T32" fmla="*/ 2147483647 w 1408"/>
              <a:gd name="T33" fmla="*/ 2147483647 h 1483"/>
              <a:gd name="T34" fmla="*/ 2147483647 w 1408"/>
              <a:gd name="T35" fmla="*/ 2147483647 h 1483"/>
              <a:gd name="T36" fmla="*/ 2147483647 w 1408"/>
              <a:gd name="T37" fmla="*/ 2147483647 h 1483"/>
              <a:gd name="T38" fmla="*/ 2147483647 w 1408"/>
              <a:gd name="T39" fmla="*/ 2147483647 h 1483"/>
              <a:gd name="T40" fmla="*/ 2147483647 w 1408"/>
              <a:gd name="T41" fmla="*/ 2147483647 h 1483"/>
              <a:gd name="T42" fmla="*/ 2147483647 w 1408"/>
              <a:gd name="T43" fmla="*/ 2147483647 h 1483"/>
              <a:gd name="T44" fmla="*/ 2147483647 w 1408"/>
              <a:gd name="T45" fmla="*/ 2147483647 h 1483"/>
              <a:gd name="T46" fmla="*/ 2147483647 w 1408"/>
              <a:gd name="T47" fmla="*/ 2147483647 h 1483"/>
              <a:gd name="T48" fmla="*/ 2147483647 w 1408"/>
              <a:gd name="T49" fmla="*/ 2147483647 h 1483"/>
              <a:gd name="T50" fmla="*/ 2147483647 w 1408"/>
              <a:gd name="T51" fmla="*/ 2147483647 h 1483"/>
              <a:gd name="T52" fmla="*/ 0 w 1408"/>
              <a:gd name="T53" fmla="*/ 2147483647 h 1483"/>
              <a:gd name="T54" fmla="*/ 2147483647 w 1408"/>
              <a:gd name="T55" fmla="*/ 2147483647 h 1483"/>
              <a:gd name="T56" fmla="*/ 2147483647 w 1408"/>
              <a:gd name="T57" fmla="*/ 2147483647 h 1483"/>
              <a:gd name="T58" fmla="*/ 2147483647 w 1408"/>
              <a:gd name="T59" fmla="*/ 2147483647 h 1483"/>
              <a:gd name="T60" fmla="*/ 2147483647 w 1408"/>
              <a:gd name="T61" fmla="*/ 2147483647 h 1483"/>
              <a:gd name="T62" fmla="*/ 2147483647 w 1408"/>
              <a:gd name="T63" fmla="*/ 2147483647 h 1483"/>
              <a:gd name="T64" fmla="*/ 2147483647 w 1408"/>
              <a:gd name="T65" fmla="*/ 2147483647 h 1483"/>
              <a:gd name="T66" fmla="*/ 2147483647 w 1408"/>
              <a:gd name="T67" fmla="*/ 2147483647 h 1483"/>
              <a:gd name="T68" fmla="*/ 2147483647 w 1408"/>
              <a:gd name="T69" fmla="*/ 2147483647 h 1483"/>
              <a:gd name="T70" fmla="*/ 2147483647 w 1408"/>
              <a:gd name="T71" fmla="*/ 2147483647 h 1483"/>
              <a:gd name="T72" fmla="*/ 2147483647 w 1408"/>
              <a:gd name="T73" fmla="*/ 2147483647 h 1483"/>
              <a:gd name="T74" fmla="*/ 2147483647 w 1408"/>
              <a:gd name="T75" fmla="*/ 2147483647 h 1483"/>
              <a:gd name="T76" fmla="*/ 2147483647 w 1408"/>
              <a:gd name="T77" fmla="*/ 2147483647 h 1483"/>
              <a:gd name="T78" fmla="*/ 2147483647 w 1408"/>
              <a:gd name="T79" fmla="*/ 2147483647 h 1483"/>
              <a:gd name="T80" fmla="*/ 2147483647 w 1408"/>
              <a:gd name="T81" fmla="*/ 2147483647 h 1483"/>
              <a:gd name="T82" fmla="*/ 2147483647 w 1408"/>
              <a:gd name="T83" fmla="*/ 2147483647 h 1483"/>
              <a:gd name="T84" fmla="*/ 2147483647 w 1408"/>
              <a:gd name="T85" fmla="*/ 2147483647 h 1483"/>
              <a:gd name="T86" fmla="*/ 2147483647 w 1408"/>
              <a:gd name="T87" fmla="*/ 2147483647 h 1483"/>
              <a:gd name="T88" fmla="*/ 2147483647 w 1408"/>
              <a:gd name="T89" fmla="*/ 2147483647 h 1483"/>
              <a:gd name="T90" fmla="*/ 2147483647 w 1408"/>
              <a:gd name="T91" fmla="*/ 2147483647 h 1483"/>
              <a:gd name="T92" fmla="*/ 2147483647 w 1408"/>
              <a:gd name="T93" fmla="*/ 2147483647 h 1483"/>
              <a:gd name="T94" fmla="*/ 2147483647 w 1408"/>
              <a:gd name="T95" fmla="*/ 2147483647 h 1483"/>
              <a:gd name="T96" fmla="*/ 2147483647 w 1408"/>
              <a:gd name="T97" fmla="*/ 2147483647 h 1483"/>
              <a:gd name="T98" fmla="*/ 2147483647 w 1408"/>
              <a:gd name="T99" fmla="*/ 2147483647 h 1483"/>
              <a:gd name="T100" fmla="*/ 2147483647 w 1408"/>
              <a:gd name="T101" fmla="*/ 2147483647 h 1483"/>
              <a:gd name="T102" fmla="*/ 2147483647 w 1408"/>
              <a:gd name="T103" fmla="*/ 2147483647 h 1483"/>
              <a:gd name="T104" fmla="*/ 2147483647 w 1408"/>
              <a:gd name="T105" fmla="*/ 2147483647 h 14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08" h="1483">
                <a:moveTo>
                  <a:pt x="1408" y="741"/>
                </a:moveTo>
                <a:lnTo>
                  <a:pt x="1408" y="722"/>
                </a:lnTo>
                <a:lnTo>
                  <a:pt x="1406" y="703"/>
                </a:lnTo>
                <a:lnTo>
                  <a:pt x="1406" y="685"/>
                </a:lnTo>
                <a:lnTo>
                  <a:pt x="1404" y="666"/>
                </a:lnTo>
                <a:lnTo>
                  <a:pt x="1402" y="647"/>
                </a:lnTo>
                <a:lnTo>
                  <a:pt x="1399" y="629"/>
                </a:lnTo>
                <a:lnTo>
                  <a:pt x="1397" y="610"/>
                </a:lnTo>
                <a:lnTo>
                  <a:pt x="1394" y="592"/>
                </a:lnTo>
                <a:lnTo>
                  <a:pt x="1390" y="574"/>
                </a:lnTo>
                <a:lnTo>
                  <a:pt x="1385" y="556"/>
                </a:lnTo>
                <a:lnTo>
                  <a:pt x="1381" y="539"/>
                </a:lnTo>
                <a:lnTo>
                  <a:pt x="1376" y="521"/>
                </a:lnTo>
                <a:lnTo>
                  <a:pt x="1371" y="503"/>
                </a:lnTo>
                <a:lnTo>
                  <a:pt x="1366" y="487"/>
                </a:lnTo>
                <a:lnTo>
                  <a:pt x="1359" y="469"/>
                </a:lnTo>
                <a:lnTo>
                  <a:pt x="1353" y="453"/>
                </a:lnTo>
                <a:lnTo>
                  <a:pt x="1346" y="436"/>
                </a:lnTo>
                <a:lnTo>
                  <a:pt x="1338" y="420"/>
                </a:lnTo>
                <a:lnTo>
                  <a:pt x="1331" y="404"/>
                </a:lnTo>
                <a:lnTo>
                  <a:pt x="1322" y="388"/>
                </a:lnTo>
                <a:lnTo>
                  <a:pt x="1314" y="373"/>
                </a:lnTo>
                <a:lnTo>
                  <a:pt x="1305" y="356"/>
                </a:lnTo>
                <a:lnTo>
                  <a:pt x="1287" y="327"/>
                </a:lnTo>
                <a:lnTo>
                  <a:pt x="1268" y="297"/>
                </a:lnTo>
                <a:lnTo>
                  <a:pt x="1247" y="269"/>
                </a:lnTo>
                <a:lnTo>
                  <a:pt x="1224" y="242"/>
                </a:lnTo>
                <a:lnTo>
                  <a:pt x="1202" y="217"/>
                </a:lnTo>
                <a:lnTo>
                  <a:pt x="1177" y="192"/>
                </a:lnTo>
                <a:lnTo>
                  <a:pt x="1151" y="168"/>
                </a:lnTo>
                <a:lnTo>
                  <a:pt x="1125" y="148"/>
                </a:lnTo>
                <a:lnTo>
                  <a:pt x="1097" y="127"/>
                </a:lnTo>
                <a:lnTo>
                  <a:pt x="1069" y="108"/>
                </a:lnTo>
                <a:lnTo>
                  <a:pt x="1039" y="89"/>
                </a:lnTo>
                <a:lnTo>
                  <a:pt x="1024" y="81"/>
                </a:lnTo>
                <a:lnTo>
                  <a:pt x="1009" y="72"/>
                </a:lnTo>
                <a:lnTo>
                  <a:pt x="993" y="65"/>
                </a:lnTo>
                <a:lnTo>
                  <a:pt x="978" y="57"/>
                </a:lnTo>
                <a:lnTo>
                  <a:pt x="962" y="52"/>
                </a:lnTo>
                <a:lnTo>
                  <a:pt x="945" y="44"/>
                </a:lnTo>
                <a:lnTo>
                  <a:pt x="930" y="38"/>
                </a:lnTo>
                <a:lnTo>
                  <a:pt x="913" y="32"/>
                </a:lnTo>
                <a:lnTo>
                  <a:pt x="896" y="28"/>
                </a:lnTo>
                <a:lnTo>
                  <a:pt x="880" y="23"/>
                </a:lnTo>
                <a:lnTo>
                  <a:pt x="863" y="19"/>
                </a:lnTo>
                <a:lnTo>
                  <a:pt x="846" y="15"/>
                </a:lnTo>
                <a:lnTo>
                  <a:pt x="828" y="12"/>
                </a:lnTo>
                <a:lnTo>
                  <a:pt x="811" y="9"/>
                </a:lnTo>
                <a:lnTo>
                  <a:pt x="793" y="6"/>
                </a:lnTo>
                <a:lnTo>
                  <a:pt x="776" y="3"/>
                </a:lnTo>
                <a:lnTo>
                  <a:pt x="758" y="1"/>
                </a:lnTo>
                <a:lnTo>
                  <a:pt x="740" y="1"/>
                </a:lnTo>
                <a:lnTo>
                  <a:pt x="721" y="0"/>
                </a:lnTo>
                <a:lnTo>
                  <a:pt x="703" y="0"/>
                </a:lnTo>
                <a:lnTo>
                  <a:pt x="686" y="0"/>
                </a:lnTo>
                <a:lnTo>
                  <a:pt x="668" y="1"/>
                </a:lnTo>
                <a:lnTo>
                  <a:pt x="650" y="1"/>
                </a:lnTo>
                <a:lnTo>
                  <a:pt x="632" y="4"/>
                </a:lnTo>
                <a:lnTo>
                  <a:pt x="615" y="6"/>
                </a:lnTo>
                <a:lnTo>
                  <a:pt x="597" y="9"/>
                </a:lnTo>
                <a:lnTo>
                  <a:pt x="580" y="12"/>
                </a:lnTo>
                <a:lnTo>
                  <a:pt x="562" y="15"/>
                </a:lnTo>
                <a:lnTo>
                  <a:pt x="545" y="19"/>
                </a:lnTo>
                <a:lnTo>
                  <a:pt x="528" y="23"/>
                </a:lnTo>
                <a:lnTo>
                  <a:pt x="511" y="28"/>
                </a:lnTo>
                <a:lnTo>
                  <a:pt x="494" y="34"/>
                </a:lnTo>
                <a:lnTo>
                  <a:pt x="478" y="38"/>
                </a:lnTo>
                <a:lnTo>
                  <a:pt x="462" y="44"/>
                </a:lnTo>
                <a:lnTo>
                  <a:pt x="445" y="52"/>
                </a:lnTo>
                <a:lnTo>
                  <a:pt x="430" y="57"/>
                </a:lnTo>
                <a:lnTo>
                  <a:pt x="415" y="65"/>
                </a:lnTo>
                <a:lnTo>
                  <a:pt x="399" y="72"/>
                </a:lnTo>
                <a:lnTo>
                  <a:pt x="384" y="81"/>
                </a:lnTo>
                <a:lnTo>
                  <a:pt x="368" y="89"/>
                </a:lnTo>
                <a:lnTo>
                  <a:pt x="339" y="108"/>
                </a:lnTo>
                <a:lnTo>
                  <a:pt x="311" y="127"/>
                </a:lnTo>
                <a:lnTo>
                  <a:pt x="283" y="148"/>
                </a:lnTo>
                <a:lnTo>
                  <a:pt x="256" y="168"/>
                </a:lnTo>
                <a:lnTo>
                  <a:pt x="231" y="192"/>
                </a:lnTo>
                <a:lnTo>
                  <a:pt x="206" y="217"/>
                </a:lnTo>
                <a:lnTo>
                  <a:pt x="183" y="242"/>
                </a:lnTo>
                <a:lnTo>
                  <a:pt x="161" y="269"/>
                </a:lnTo>
                <a:lnTo>
                  <a:pt x="140" y="297"/>
                </a:lnTo>
                <a:lnTo>
                  <a:pt x="120" y="327"/>
                </a:lnTo>
                <a:lnTo>
                  <a:pt x="102" y="356"/>
                </a:lnTo>
                <a:lnTo>
                  <a:pt x="94" y="373"/>
                </a:lnTo>
                <a:lnTo>
                  <a:pt x="85" y="388"/>
                </a:lnTo>
                <a:lnTo>
                  <a:pt x="77" y="404"/>
                </a:lnTo>
                <a:lnTo>
                  <a:pt x="70" y="420"/>
                </a:lnTo>
                <a:lnTo>
                  <a:pt x="62" y="436"/>
                </a:lnTo>
                <a:lnTo>
                  <a:pt x="55" y="453"/>
                </a:lnTo>
                <a:lnTo>
                  <a:pt x="49" y="469"/>
                </a:lnTo>
                <a:lnTo>
                  <a:pt x="42" y="487"/>
                </a:lnTo>
                <a:lnTo>
                  <a:pt x="36" y="503"/>
                </a:lnTo>
                <a:lnTo>
                  <a:pt x="32" y="521"/>
                </a:lnTo>
                <a:lnTo>
                  <a:pt x="27" y="539"/>
                </a:lnTo>
                <a:lnTo>
                  <a:pt x="22" y="556"/>
                </a:lnTo>
                <a:lnTo>
                  <a:pt x="18" y="574"/>
                </a:lnTo>
                <a:lnTo>
                  <a:pt x="14" y="592"/>
                </a:lnTo>
                <a:lnTo>
                  <a:pt x="11" y="610"/>
                </a:lnTo>
                <a:lnTo>
                  <a:pt x="8" y="629"/>
                </a:lnTo>
                <a:lnTo>
                  <a:pt x="6" y="647"/>
                </a:lnTo>
                <a:lnTo>
                  <a:pt x="4" y="666"/>
                </a:lnTo>
                <a:lnTo>
                  <a:pt x="1" y="685"/>
                </a:lnTo>
                <a:lnTo>
                  <a:pt x="1" y="703"/>
                </a:lnTo>
                <a:lnTo>
                  <a:pt x="0" y="722"/>
                </a:lnTo>
                <a:lnTo>
                  <a:pt x="0" y="741"/>
                </a:lnTo>
                <a:lnTo>
                  <a:pt x="0" y="761"/>
                </a:lnTo>
                <a:lnTo>
                  <a:pt x="1" y="780"/>
                </a:lnTo>
                <a:lnTo>
                  <a:pt x="1" y="799"/>
                </a:lnTo>
                <a:lnTo>
                  <a:pt x="4" y="818"/>
                </a:lnTo>
                <a:lnTo>
                  <a:pt x="6" y="836"/>
                </a:lnTo>
                <a:lnTo>
                  <a:pt x="8" y="855"/>
                </a:lnTo>
                <a:lnTo>
                  <a:pt x="11" y="873"/>
                </a:lnTo>
                <a:lnTo>
                  <a:pt x="14" y="891"/>
                </a:lnTo>
                <a:lnTo>
                  <a:pt x="18" y="909"/>
                </a:lnTo>
                <a:lnTo>
                  <a:pt x="22" y="928"/>
                </a:lnTo>
                <a:lnTo>
                  <a:pt x="27" y="944"/>
                </a:lnTo>
                <a:lnTo>
                  <a:pt x="32" y="962"/>
                </a:lnTo>
                <a:lnTo>
                  <a:pt x="36" y="980"/>
                </a:lnTo>
                <a:lnTo>
                  <a:pt x="43" y="997"/>
                </a:lnTo>
                <a:lnTo>
                  <a:pt x="49" y="1014"/>
                </a:lnTo>
                <a:lnTo>
                  <a:pt x="56" y="1030"/>
                </a:lnTo>
                <a:lnTo>
                  <a:pt x="62" y="1048"/>
                </a:lnTo>
                <a:lnTo>
                  <a:pt x="70" y="1064"/>
                </a:lnTo>
                <a:lnTo>
                  <a:pt x="77" y="1079"/>
                </a:lnTo>
                <a:lnTo>
                  <a:pt x="85" y="1095"/>
                </a:lnTo>
                <a:lnTo>
                  <a:pt x="94" y="1111"/>
                </a:lnTo>
                <a:lnTo>
                  <a:pt x="102" y="1126"/>
                </a:lnTo>
                <a:lnTo>
                  <a:pt x="120" y="1156"/>
                </a:lnTo>
                <a:lnTo>
                  <a:pt x="140" y="1185"/>
                </a:lnTo>
                <a:lnTo>
                  <a:pt x="161" y="1213"/>
                </a:lnTo>
                <a:lnTo>
                  <a:pt x="183" y="1240"/>
                </a:lnTo>
                <a:lnTo>
                  <a:pt x="206" y="1267"/>
                </a:lnTo>
                <a:lnTo>
                  <a:pt x="231" y="1290"/>
                </a:lnTo>
                <a:lnTo>
                  <a:pt x="256" y="1314"/>
                </a:lnTo>
                <a:lnTo>
                  <a:pt x="283" y="1336"/>
                </a:lnTo>
                <a:lnTo>
                  <a:pt x="311" y="1357"/>
                </a:lnTo>
                <a:lnTo>
                  <a:pt x="339" y="1376"/>
                </a:lnTo>
                <a:lnTo>
                  <a:pt x="353" y="1385"/>
                </a:lnTo>
                <a:lnTo>
                  <a:pt x="368" y="1394"/>
                </a:lnTo>
                <a:lnTo>
                  <a:pt x="384" y="1403"/>
                </a:lnTo>
                <a:lnTo>
                  <a:pt x="399" y="1410"/>
                </a:lnTo>
                <a:lnTo>
                  <a:pt x="415" y="1418"/>
                </a:lnTo>
                <a:lnTo>
                  <a:pt x="430" y="1425"/>
                </a:lnTo>
                <a:lnTo>
                  <a:pt x="445" y="1433"/>
                </a:lnTo>
                <a:lnTo>
                  <a:pt x="462" y="1438"/>
                </a:lnTo>
                <a:lnTo>
                  <a:pt x="478" y="1444"/>
                </a:lnTo>
                <a:lnTo>
                  <a:pt x="494" y="1450"/>
                </a:lnTo>
                <a:lnTo>
                  <a:pt x="511" y="1455"/>
                </a:lnTo>
                <a:lnTo>
                  <a:pt x="528" y="1461"/>
                </a:lnTo>
                <a:lnTo>
                  <a:pt x="545" y="1465"/>
                </a:lnTo>
                <a:lnTo>
                  <a:pt x="562" y="1468"/>
                </a:lnTo>
                <a:lnTo>
                  <a:pt x="578" y="1473"/>
                </a:lnTo>
                <a:lnTo>
                  <a:pt x="597" y="1475"/>
                </a:lnTo>
                <a:lnTo>
                  <a:pt x="614" y="1477"/>
                </a:lnTo>
                <a:lnTo>
                  <a:pt x="632" y="1480"/>
                </a:lnTo>
                <a:lnTo>
                  <a:pt x="650" y="1481"/>
                </a:lnTo>
                <a:lnTo>
                  <a:pt x="668" y="1483"/>
                </a:lnTo>
                <a:lnTo>
                  <a:pt x="685" y="1483"/>
                </a:lnTo>
                <a:lnTo>
                  <a:pt x="703" y="1483"/>
                </a:lnTo>
                <a:lnTo>
                  <a:pt x="721" y="1483"/>
                </a:lnTo>
                <a:lnTo>
                  <a:pt x="740" y="1483"/>
                </a:lnTo>
                <a:lnTo>
                  <a:pt x="758" y="1481"/>
                </a:lnTo>
                <a:lnTo>
                  <a:pt x="776" y="1480"/>
                </a:lnTo>
                <a:lnTo>
                  <a:pt x="794" y="1477"/>
                </a:lnTo>
                <a:lnTo>
                  <a:pt x="811" y="1475"/>
                </a:lnTo>
                <a:lnTo>
                  <a:pt x="828" y="1473"/>
                </a:lnTo>
                <a:lnTo>
                  <a:pt x="846" y="1468"/>
                </a:lnTo>
                <a:lnTo>
                  <a:pt x="863" y="1465"/>
                </a:lnTo>
                <a:lnTo>
                  <a:pt x="880" y="1461"/>
                </a:lnTo>
                <a:lnTo>
                  <a:pt x="896" y="1455"/>
                </a:lnTo>
                <a:lnTo>
                  <a:pt x="913" y="1450"/>
                </a:lnTo>
                <a:lnTo>
                  <a:pt x="930" y="1444"/>
                </a:lnTo>
                <a:lnTo>
                  <a:pt x="945" y="1438"/>
                </a:lnTo>
                <a:lnTo>
                  <a:pt x="962" y="1433"/>
                </a:lnTo>
                <a:lnTo>
                  <a:pt x="978" y="1425"/>
                </a:lnTo>
                <a:lnTo>
                  <a:pt x="993" y="1418"/>
                </a:lnTo>
                <a:lnTo>
                  <a:pt x="1009" y="1410"/>
                </a:lnTo>
                <a:lnTo>
                  <a:pt x="1024" y="1403"/>
                </a:lnTo>
                <a:lnTo>
                  <a:pt x="1039" y="1394"/>
                </a:lnTo>
                <a:lnTo>
                  <a:pt x="1055" y="1385"/>
                </a:lnTo>
                <a:lnTo>
                  <a:pt x="1069" y="1376"/>
                </a:lnTo>
                <a:lnTo>
                  <a:pt x="1097" y="1357"/>
                </a:lnTo>
                <a:lnTo>
                  <a:pt x="1125" y="1336"/>
                </a:lnTo>
                <a:lnTo>
                  <a:pt x="1151" y="1314"/>
                </a:lnTo>
                <a:lnTo>
                  <a:pt x="1177" y="1290"/>
                </a:lnTo>
                <a:lnTo>
                  <a:pt x="1202" y="1267"/>
                </a:lnTo>
                <a:lnTo>
                  <a:pt x="1224" y="1240"/>
                </a:lnTo>
                <a:lnTo>
                  <a:pt x="1247" y="1213"/>
                </a:lnTo>
                <a:lnTo>
                  <a:pt x="1268" y="1185"/>
                </a:lnTo>
                <a:lnTo>
                  <a:pt x="1287" y="1156"/>
                </a:lnTo>
                <a:lnTo>
                  <a:pt x="1305" y="1126"/>
                </a:lnTo>
                <a:lnTo>
                  <a:pt x="1314" y="1111"/>
                </a:lnTo>
                <a:lnTo>
                  <a:pt x="1322" y="1095"/>
                </a:lnTo>
                <a:lnTo>
                  <a:pt x="1331" y="1079"/>
                </a:lnTo>
                <a:lnTo>
                  <a:pt x="1338" y="1064"/>
                </a:lnTo>
                <a:lnTo>
                  <a:pt x="1346" y="1048"/>
                </a:lnTo>
                <a:lnTo>
                  <a:pt x="1352" y="1030"/>
                </a:lnTo>
                <a:lnTo>
                  <a:pt x="1359" y="1014"/>
                </a:lnTo>
                <a:lnTo>
                  <a:pt x="1364" y="997"/>
                </a:lnTo>
                <a:lnTo>
                  <a:pt x="1371" y="980"/>
                </a:lnTo>
                <a:lnTo>
                  <a:pt x="1376" y="962"/>
                </a:lnTo>
                <a:lnTo>
                  <a:pt x="1381" y="944"/>
                </a:lnTo>
                <a:lnTo>
                  <a:pt x="1385" y="926"/>
                </a:lnTo>
                <a:lnTo>
                  <a:pt x="1390" y="909"/>
                </a:lnTo>
                <a:lnTo>
                  <a:pt x="1394" y="891"/>
                </a:lnTo>
                <a:lnTo>
                  <a:pt x="1397" y="873"/>
                </a:lnTo>
                <a:lnTo>
                  <a:pt x="1399" y="855"/>
                </a:lnTo>
                <a:lnTo>
                  <a:pt x="1402" y="836"/>
                </a:lnTo>
                <a:lnTo>
                  <a:pt x="1404" y="817"/>
                </a:lnTo>
                <a:lnTo>
                  <a:pt x="1405" y="799"/>
                </a:lnTo>
                <a:lnTo>
                  <a:pt x="1406" y="780"/>
                </a:lnTo>
                <a:lnTo>
                  <a:pt x="1408" y="761"/>
                </a:lnTo>
                <a:lnTo>
                  <a:pt x="1408" y="7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480" name="Freeform 360"/>
          <p:cNvSpPr>
            <a:spLocks/>
          </p:cNvSpPr>
          <p:nvPr/>
        </p:nvSpPr>
        <p:spPr bwMode="auto">
          <a:xfrm>
            <a:off x="4114800" y="2667000"/>
            <a:ext cx="685800" cy="685800"/>
          </a:xfrm>
          <a:custGeom>
            <a:avLst/>
            <a:gdLst>
              <a:gd name="T0" fmla="*/ 2147483647 w 1408"/>
              <a:gd name="T1" fmla="*/ 2147483647 h 1483"/>
              <a:gd name="T2" fmla="*/ 2147483647 w 1408"/>
              <a:gd name="T3" fmla="*/ 2147483647 h 1483"/>
              <a:gd name="T4" fmla="*/ 2147483647 w 1408"/>
              <a:gd name="T5" fmla="*/ 2147483647 h 1483"/>
              <a:gd name="T6" fmla="*/ 2147483647 w 1408"/>
              <a:gd name="T7" fmla="*/ 2147483647 h 1483"/>
              <a:gd name="T8" fmla="*/ 2147483647 w 1408"/>
              <a:gd name="T9" fmla="*/ 2147483647 h 1483"/>
              <a:gd name="T10" fmla="*/ 2147483647 w 1408"/>
              <a:gd name="T11" fmla="*/ 2147483647 h 1483"/>
              <a:gd name="T12" fmla="*/ 2147483647 w 1408"/>
              <a:gd name="T13" fmla="*/ 2147483647 h 1483"/>
              <a:gd name="T14" fmla="*/ 2147483647 w 1408"/>
              <a:gd name="T15" fmla="*/ 2147483647 h 1483"/>
              <a:gd name="T16" fmla="*/ 2147483647 w 1408"/>
              <a:gd name="T17" fmla="*/ 2147483647 h 1483"/>
              <a:gd name="T18" fmla="*/ 2147483647 w 1408"/>
              <a:gd name="T19" fmla="*/ 2147483647 h 1483"/>
              <a:gd name="T20" fmla="*/ 2147483647 w 1408"/>
              <a:gd name="T21" fmla="*/ 2147483647 h 1483"/>
              <a:gd name="T22" fmla="*/ 2147483647 w 1408"/>
              <a:gd name="T23" fmla="*/ 2147483647 h 1483"/>
              <a:gd name="T24" fmla="*/ 2147483647 w 1408"/>
              <a:gd name="T25" fmla="*/ 2147483647 h 1483"/>
              <a:gd name="T26" fmla="*/ 2147483647 w 1408"/>
              <a:gd name="T27" fmla="*/ 2147483647 h 1483"/>
              <a:gd name="T28" fmla="*/ 2147483647 w 1408"/>
              <a:gd name="T29" fmla="*/ 2147483647 h 1483"/>
              <a:gd name="T30" fmla="*/ 2147483647 w 1408"/>
              <a:gd name="T31" fmla="*/ 2147483647 h 1483"/>
              <a:gd name="T32" fmla="*/ 2147483647 w 1408"/>
              <a:gd name="T33" fmla="*/ 2147483647 h 1483"/>
              <a:gd name="T34" fmla="*/ 2147483647 w 1408"/>
              <a:gd name="T35" fmla="*/ 2147483647 h 1483"/>
              <a:gd name="T36" fmla="*/ 2147483647 w 1408"/>
              <a:gd name="T37" fmla="*/ 2147483647 h 1483"/>
              <a:gd name="T38" fmla="*/ 2147483647 w 1408"/>
              <a:gd name="T39" fmla="*/ 2147483647 h 1483"/>
              <a:gd name="T40" fmla="*/ 2147483647 w 1408"/>
              <a:gd name="T41" fmla="*/ 2147483647 h 1483"/>
              <a:gd name="T42" fmla="*/ 2147483647 w 1408"/>
              <a:gd name="T43" fmla="*/ 2147483647 h 1483"/>
              <a:gd name="T44" fmla="*/ 2147483647 w 1408"/>
              <a:gd name="T45" fmla="*/ 2147483647 h 1483"/>
              <a:gd name="T46" fmla="*/ 2147483647 w 1408"/>
              <a:gd name="T47" fmla="*/ 2147483647 h 1483"/>
              <a:gd name="T48" fmla="*/ 2147483647 w 1408"/>
              <a:gd name="T49" fmla="*/ 2147483647 h 1483"/>
              <a:gd name="T50" fmla="*/ 2147483647 w 1408"/>
              <a:gd name="T51" fmla="*/ 2147483647 h 1483"/>
              <a:gd name="T52" fmla="*/ 0 w 1408"/>
              <a:gd name="T53" fmla="*/ 2147483647 h 1483"/>
              <a:gd name="T54" fmla="*/ 2147483647 w 1408"/>
              <a:gd name="T55" fmla="*/ 2147483647 h 1483"/>
              <a:gd name="T56" fmla="*/ 2147483647 w 1408"/>
              <a:gd name="T57" fmla="*/ 2147483647 h 1483"/>
              <a:gd name="T58" fmla="*/ 2147483647 w 1408"/>
              <a:gd name="T59" fmla="*/ 2147483647 h 1483"/>
              <a:gd name="T60" fmla="*/ 2147483647 w 1408"/>
              <a:gd name="T61" fmla="*/ 2147483647 h 1483"/>
              <a:gd name="T62" fmla="*/ 2147483647 w 1408"/>
              <a:gd name="T63" fmla="*/ 2147483647 h 1483"/>
              <a:gd name="T64" fmla="*/ 2147483647 w 1408"/>
              <a:gd name="T65" fmla="*/ 2147483647 h 1483"/>
              <a:gd name="T66" fmla="*/ 2147483647 w 1408"/>
              <a:gd name="T67" fmla="*/ 2147483647 h 1483"/>
              <a:gd name="T68" fmla="*/ 2147483647 w 1408"/>
              <a:gd name="T69" fmla="*/ 2147483647 h 1483"/>
              <a:gd name="T70" fmla="*/ 2147483647 w 1408"/>
              <a:gd name="T71" fmla="*/ 2147483647 h 1483"/>
              <a:gd name="T72" fmla="*/ 2147483647 w 1408"/>
              <a:gd name="T73" fmla="*/ 2147483647 h 1483"/>
              <a:gd name="T74" fmla="*/ 2147483647 w 1408"/>
              <a:gd name="T75" fmla="*/ 2147483647 h 1483"/>
              <a:gd name="T76" fmla="*/ 2147483647 w 1408"/>
              <a:gd name="T77" fmla="*/ 2147483647 h 1483"/>
              <a:gd name="T78" fmla="*/ 2147483647 w 1408"/>
              <a:gd name="T79" fmla="*/ 2147483647 h 1483"/>
              <a:gd name="T80" fmla="*/ 2147483647 w 1408"/>
              <a:gd name="T81" fmla="*/ 2147483647 h 1483"/>
              <a:gd name="T82" fmla="*/ 2147483647 w 1408"/>
              <a:gd name="T83" fmla="*/ 2147483647 h 1483"/>
              <a:gd name="T84" fmla="*/ 2147483647 w 1408"/>
              <a:gd name="T85" fmla="*/ 2147483647 h 1483"/>
              <a:gd name="T86" fmla="*/ 2147483647 w 1408"/>
              <a:gd name="T87" fmla="*/ 2147483647 h 1483"/>
              <a:gd name="T88" fmla="*/ 2147483647 w 1408"/>
              <a:gd name="T89" fmla="*/ 2147483647 h 1483"/>
              <a:gd name="T90" fmla="*/ 2147483647 w 1408"/>
              <a:gd name="T91" fmla="*/ 2147483647 h 1483"/>
              <a:gd name="T92" fmla="*/ 2147483647 w 1408"/>
              <a:gd name="T93" fmla="*/ 2147483647 h 1483"/>
              <a:gd name="T94" fmla="*/ 2147483647 w 1408"/>
              <a:gd name="T95" fmla="*/ 2147483647 h 1483"/>
              <a:gd name="T96" fmla="*/ 2147483647 w 1408"/>
              <a:gd name="T97" fmla="*/ 2147483647 h 1483"/>
              <a:gd name="T98" fmla="*/ 2147483647 w 1408"/>
              <a:gd name="T99" fmla="*/ 2147483647 h 1483"/>
              <a:gd name="T100" fmla="*/ 2147483647 w 1408"/>
              <a:gd name="T101" fmla="*/ 2147483647 h 1483"/>
              <a:gd name="T102" fmla="*/ 2147483647 w 1408"/>
              <a:gd name="T103" fmla="*/ 2147483647 h 1483"/>
              <a:gd name="T104" fmla="*/ 2147483647 w 1408"/>
              <a:gd name="T105" fmla="*/ 2147483647 h 14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08" h="1483">
                <a:moveTo>
                  <a:pt x="1408" y="741"/>
                </a:moveTo>
                <a:lnTo>
                  <a:pt x="1408" y="722"/>
                </a:lnTo>
                <a:lnTo>
                  <a:pt x="1406" y="703"/>
                </a:lnTo>
                <a:lnTo>
                  <a:pt x="1406" y="685"/>
                </a:lnTo>
                <a:lnTo>
                  <a:pt x="1404" y="666"/>
                </a:lnTo>
                <a:lnTo>
                  <a:pt x="1402" y="647"/>
                </a:lnTo>
                <a:lnTo>
                  <a:pt x="1399" y="629"/>
                </a:lnTo>
                <a:lnTo>
                  <a:pt x="1397" y="610"/>
                </a:lnTo>
                <a:lnTo>
                  <a:pt x="1394" y="592"/>
                </a:lnTo>
                <a:lnTo>
                  <a:pt x="1390" y="574"/>
                </a:lnTo>
                <a:lnTo>
                  <a:pt x="1385" y="556"/>
                </a:lnTo>
                <a:lnTo>
                  <a:pt x="1381" y="539"/>
                </a:lnTo>
                <a:lnTo>
                  <a:pt x="1376" y="521"/>
                </a:lnTo>
                <a:lnTo>
                  <a:pt x="1371" y="503"/>
                </a:lnTo>
                <a:lnTo>
                  <a:pt x="1366" y="487"/>
                </a:lnTo>
                <a:lnTo>
                  <a:pt x="1359" y="469"/>
                </a:lnTo>
                <a:lnTo>
                  <a:pt x="1353" y="453"/>
                </a:lnTo>
                <a:lnTo>
                  <a:pt x="1346" y="436"/>
                </a:lnTo>
                <a:lnTo>
                  <a:pt x="1338" y="420"/>
                </a:lnTo>
                <a:lnTo>
                  <a:pt x="1331" y="404"/>
                </a:lnTo>
                <a:lnTo>
                  <a:pt x="1322" y="388"/>
                </a:lnTo>
                <a:lnTo>
                  <a:pt x="1314" y="373"/>
                </a:lnTo>
                <a:lnTo>
                  <a:pt x="1305" y="356"/>
                </a:lnTo>
                <a:lnTo>
                  <a:pt x="1287" y="327"/>
                </a:lnTo>
                <a:lnTo>
                  <a:pt x="1268" y="297"/>
                </a:lnTo>
                <a:lnTo>
                  <a:pt x="1247" y="269"/>
                </a:lnTo>
                <a:lnTo>
                  <a:pt x="1224" y="242"/>
                </a:lnTo>
                <a:lnTo>
                  <a:pt x="1202" y="217"/>
                </a:lnTo>
                <a:lnTo>
                  <a:pt x="1177" y="192"/>
                </a:lnTo>
                <a:lnTo>
                  <a:pt x="1151" y="168"/>
                </a:lnTo>
                <a:lnTo>
                  <a:pt x="1125" y="148"/>
                </a:lnTo>
                <a:lnTo>
                  <a:pt x="1097" y="127"/>
                </a:lnTo>
                <a:lnTo>
                  <a:pt x="1069" y="108"/>
                </a:lnTo>
                <a:lnTo>
                  <a:pt x="1039" y="89"/>
                </a:lnTo>
                <a:lnTo>
                  <a:pt x="1024" y="81"/>
                </a:lnTo>
                <a:lnTo>
                  <a:pt x="1009" y="72"/>
                </a:lnTo>
                <a:lnTo>
                  <a:pt x="993" y="65"/>
                </a:lnTo>
                <a:lnTo>
                  <a:pt x="978" y="57"/>
                </a:lnTo>
                <a:lnTo>
                  <a:pt x="962" y="52"/>
                </a:lnTo>
                <a:lnTo>
                  <a:pt x="945" y="44"/>
                </a:lnTo>
                <a:lnTo>
                  <a:pt x="930" y="38"/>
                </a:lnTo>
                <a:lnTo>
                  <a:pt x="913" y="32"/>
                </a:lnTo>
                <a:lnTo>
                  <a:pt x="896" y="28"/>
                </a:lnTo>
                <a:lnTo>
                  <a:pt x="880" y="23"/>
                </a:lnTo>
                <a:lnTo>
                  <a:pt x="863" y="19"/>
                </a:lnTo>
                <a:lnTo>
                  <a:pt x="846" y="15"/>
                </a:lnTo>
                <a:lnTo>
                  <a:pt x="828" y="12"/>
                </a:lnTo>
                <a:lnTo>
                  <a:pt x="811" y="9"/>
                </a:lnTo>
                <a:lnTo>
                  <a:pt x="793" y="6"/>
                </a:lnTo>
                <a:lnTo>
                  <a:pt x="776" y="3"/>
                </a:lnTo>
                <a:lnTo>
                  <a:pt x="758" y="1"/>
                </a:lnTo>
                <a:lnTo>
                  <a:pt x="740" y="1"/>
                </a:lnTo>
                <a:lnTo>
                  <a:pt x="721" y="0"/>
                </a:lnTo>
                <a:lnTo>
                  <a:pt x="703" y="0"/>
                </a:lnTo>
                <a:lnTo>
                  <a:pt x="686" y="0"/>
                </a:lnTo>
                <a:lnTo>
                  <a:pt x="668" y="1"/>
                </a:lnTo>
                <a:lnTo>
                  <a:pt x="650" y="1"/>
                </a:lnTo>
                <a:lnTo>
                  <a:pt x="632" y="4"/>
                </a:lnTo>
                <a:lnTo>
                  <a:pt x="615" y="6"/>
                </a:lnTo>
                <a:lnTo>
                  <a:pt x="597" y="9"/>
                </a:lnTo>
                <a:lnTo>
                  <a:pt x="580" y="12"/>
                </a:lnTo>
                <a:lnTo>
                  <a:pt x="562" y="15"/>
                </a:lnTo>
                <a:lnTo>
                  <a:pt x="545" y="19"/>
                </a:lnTo>
                <a:lnTo>
                  <a:pt x="528" y="23"/>
                </a:lnTo>
                <a:lnTo>
                  <a:pt x="511" y="28"/>
                </a:lnTo>
                <a:lnTo>
                  <a:pt x="494" y="34"/>
                </a:lnTo>
                <a:lnTo>
                  <a:pt x="478" y="38"/>
                </a:lnTo>
                <a:lnTo>
                  <a:pt x="462" y="44"/>
                </a:lnTo>
                <a:lnTo>
                  <a:pt x="445" y="52"/>
                </a:lnTo>
                <a:lnTo>
                  <a:pt x="430" y="57"/>
                </a:lnTo>
                <a:lnTo>
                  <a:pt x="415" y="65"/>
                </a:lnTo>
                <a:lnTo>
                  <a:pt x="399" y="72"/>
                </a:lnTo>
                <a:lnTo>
                  <a:pt x="384" y="81"/>
                </a:lnTo>
                <a:lnTo>
                  <a:pt x="368" y="89"/>
                </a:lnTo>
                <a:lnTo>
                  <a:pt x="339" y="108"/>
                </a:lnTo>
                <a:lnTo>
                  <a:pt x="311" y="127"/>
                </a:lnTo>
                <a:lnTo>
                  <a:pt x="283" y="148"/>
                </a:lnTo>
                <a:lnTo>
                  <a:pt x="256" y="168"/>
                </a:lnTo>
                <a:lnTo>
                  <a:pt x="231" y="192"/>
                </a:lnTo>
                <a:lnTo>
                  <a:pt x="206" y="217"/>
                </a:lnTo>
                <a:lnTo>
                  <a:pt x="183" y="242"/>
                </a:lnTo>
                <a:lnTo>
                  <a:pt x="161" y="269"/>
                </a:lnTo>
                <a:lnTo>
                  <a:pt x="140" y="297"/>
                </a:lnTo>
                <a:lnTo>
                  <a:pt x="120" y="327"/>
                </a:lnTo>
                <a:lnTo>
                  <a:pt x="102" y="356"/>
                </a:lnTo>
                <a:lnTo>
                  <a:pt x="94" y="373"/>
                </a:lnTo>
                <a:lnTo>
                  <a:pt x="85" y="388"/>
                </a:lnTo>
                <a:lnTo>
                  <a:pt x="77" y="404"/>
                </a:lnTo>
                <a:lnTo>
                  <a:pt x="70" y="420"/>
                </a:lnTo>
                <a:lnTo>
                  <a:pt x="62" y="436"/>
                </a:lnTo>
                <a:lnTo>
                  <a:pt x="55" y="453"/>
                </a:lnTo>
                <a:lnTo>
                  <a:pt x="49" y="469"/>
                </a:lnTo>
                <a:lnTo>
                  <a:pt x="42" y="487"/>
                </a:lnTo>
                <a:lnTo>
                  <a:pt x="36" y="503"/>
                </a:lnTo>
                <a:lnTo>
                  <a:pt x="32" y="521"/>
                </a:lnTo>
                <a:lnTo>
                  <a:pt x="27" y="539"/>
                </a:lnTo>
                <a:lnTo>
                  <a:pt x="22" y="556"/>
                </a:lnTo>
                <a:lnTo>
                  <a:pt x="18" y="574"/>
                </a:lnTo>
                <a:lnTo>
                  <a:pt x="14" y="592"/>
                </a:lnTo>
                <a:lnTo>
                  <a:pt x="11" y="610"/>
                </a:lnTo>
                <a:lnTo>
                  <a:pt x="8" y="629"/>
                </a:lnTo>
                <a:lnTo>
                  <a:pt x="6" y="647"/>
                </a:lnTo>
                <a:lnTo>
                  <a:pt x="4" y="666"/>
                </a:lnTo>
                <a:lnTo>
                  <a:pt x="1" y="685"/>
                </a:lnTo>
                <a:lnTo>
                  <a:pt x="1" y="703"/>
                </a:lnTo>
                <a:lnTo>
                  <a:pt x="0" y="722"/>
                </a:lnTo>
                <a:lnTo>
                  <a:pt x="0" y="741"/>
                </a:lnTo>
                <a:lnTo>
                  <a:pt x="0" y="761"/>
                </a:lnTo>
                <a:lnTo>
                  <a:pt x="1" y="780"/>
                </a:lnTo>
                <a:lnTo>
                  <a:pt x="1" y="799"/>
                </a:lnTo>
                <a:lnTo>
                  <a:pt x="4" y="818"/>
                </a:lnTo>
                <a:lnTo>
                  <a:pt x="6" y="836"/>
                </a:lnTo>
                <a:lnTo>
                  <a:pt x="8" y="855"/>
                </a:lnTo>
                <a:lnTo>
                  <a:pt x="11" y="873"/>
                </a:lnTo>
                <a:lnTo>
                  <a:pt x="14" y="891"/>
                </a:lnTo>
                <a:lnTo>
                  <a:pt x="18" y="909"/>
                </a:lnTo>
                <a:lnTo>
                  <a:pt x="22" y="928"/>
                </a:lnTo>
                <a:lnTo>
                  <a:pt x="27" y="944"/>
                </a:lnTo>
                <a:lnTo>
                  <a:pt x="32" y="962"/>
                </a:lnTo>
                <a:lnTo>
                  <a:pt x="36" y="980"/>
                </a:lnTo>
                <a:lnTo>
                  <a:pt x="43" y="997"/>
                </a:lnTo>
                <a:lnTo>
                  <a:pt x="49" y="1014"/>
                </a:lnTo>
                <a:lnTo>
                  <a:pt x="56" y="1030"/>
                </a:lnTo>
                <a:lnTo>
                  <a:pt x="62" y="1048"/>
                </a:lnTo>
                <a:lnTo>
                  <a:pt x="70" y="1064"/>
                </a:lnTo>
                <a:lnTo>
                  <a:pt x="77" y="1079"/>
                </a:lnTo>
                <a:lnTo>
                  <a:pt x="85" y="1095"/>
                </a:lnTo>
                <a:lnTo>
                  <a:pt x="94" y="1111"/>
                </a:lnTo>
                <a:lnTo>
                  <a:pt x="102" y="1126"/>
                </a:lnTo>
                <a:lnTo>
                  <a:pt x="120" y="1156"/>
                </a:lnTo>
                <a:lnTo>
                  <a:pt x="140" y="1185"/>
                </a:lnTo>
                <a:lnTo>
                  <a:pt x="161" y="1213"/>
                </a:lnTo>
                <a:lnTo>
                  <a:pt x="183" y="1240"/>
                </a:lnTo>
                <a:lnTo>
                  <a:pt x="206" y="1267"/>
                </a:lnTo>
                <a:lnTo>
                  <a:pt x="231" y="1290"/>
                </a:lnTo>
                <a:lnTo>
                  <a:pt x="256" y="1314"/>
                </a:lnTo>
                <a:lnTo>
                  <a:pt x="283" y="1336"/>
                </a:lnTo>
                <a:lnTo>
                  <a:pt x="311" y="1357"/>
                </a:lnTo>
                <a:lnTo>
                  <a:pt x="339" y="1376"/>
                </a:lnTo>
                <a:lnTo>
                  <a:pt x="353" y="1385"/>
                </a:lnTo>
                <a:lnTo>
                  <a:pt x="368" y="1394"/>
                </a:lnTo>
                <a:lnTo>
                  <a:pt x="384" y="1403"/>
                </a:lnTo>
                <a:lnTo>
                  <a:pt x="399" y="1410"/>
                </a:lnTo>
                <a:lnTo>
                  <a:pt x="415" y="1418"/>
                </a:lnTo>
                <a:lnTo>
                  <a:pt x="430" y="1425"/>
                </a:lnTo>
                <a:lnTo>
                  <a:pt x="445" y="1433"/>
                </a:lnTo>
                <a:lnTo>
                  <a:pt x="462" y="1438"/>
                </a:lnTo>
                <a:lnTo>
                  <a:pt x="478" y="1444"/>
                </a:lnTo>
                <a:lnTo>
                  <a:pt x="494" y="1450"/>
                </a:lnTo>
                <a:lnTo>
                  <a:pt x="511" y="1455"/>
                </a:lnTo>
                <a:lnTo>
                  <a:pt x="528" y="1461"/>
                </a:lnTo>
                <a:lnTo>
                  <a:pt x="545" y="1465"/>
                </a:lnTo>
                <a:lnTo>
                  <a:pt x="562" y="1468"/>
                </a:lnTo>
                <a:lnTo>
                  <a:pt x="578" y="1473"/>
                </a:lnTo>
                <a:lnTo>
                  <a:pt x="597" y="1475"/>
                </a:lnTo>
                <a:lnTo>
                  <a:pt x="614" y="1477"/>
                </a:lnTo>
                <a:lnTo>
                  <a:pt x="632" y="1480"/>
                </a:lnTo>
                <a:lnTo>
                  <a:pt x="650" y="1481"/>
                </a:lnTo>
                <a:lnTo>
                  <a:pt x="668" y="1483"/>
                </a:lnTo>
                <a:lnTo>
                  <a:pt x="685" y="1483"/>
                </a:lnTo>
                <a:lnTo>
                  <a:pt x="703" y="1483"/>
                </a:lnTo>
                <a:lnTo>
                  <a:pt x="721" y="1483"/>
                </a:lnTo>
                <a:lnTo>
                  <a:pt x="740" y="1483"/>
                </a:lnTo>
                <a:lnTo>
                  <a:pt x="758" y="1481"/>
                </a:lnTo>
                <a:lnTo>
                  <a:pt x="776" y="1480"/>
                </a:lnTo>
                <a:lnTo>
                  <a:pt x="794" y="1477"/>
                </a:lnTo>
                <a:lnTo>
                  <a:pt x="811" y="1475"/>
                </a:lnTo>
                <a:lnTo>
                  <a:pt x="828" y="1473"/>
                </a:lnTo>
                <a:lnTo>
                  <a:pt x="846" y="1468"/>
                </a:lnTo>
                <a:lnTo>
                  <a:pt x="863" y="1465"/>
                </a:lnTo>
                <a:lnTo>
                  <a:pt x="880" y="1461"/>
                </a:lnTo>
                <a:lnTo>
                  <a:pt x="896" y="1455"/>
                </a:lnTo>
                <a:lnTo>
                  <a:pt x="913" y="1450"/>
                </a:lnTo>
                <a:lnTo>
                  <a:pt x="930" y="1444"/>
                </a:lnTo>
                <a:lnTo>
                  <a:pt x="945" y="1438"/>
                </a:lnTo>
                <a:lnTo>
                  <a:pt x="962" y="1433"/>
                </a:lnTo>
                <a:lnTo>
                  <a:pt x="978" y="1425"/>
                </a:lnTo>
                <a:lnTo>
                  <a:pt x="993" y="1418"/>
                </a:lnTo>
                <a:lnTo>
                  <a:pt x="1009" y="1410"/>
                </a:lnTo>
                <a:lnTo>
                  <a:pt x="1024" y="1403"/>
                </a:lnTo>
                <a:lnTo>
                  <a:pt x="1039" y="1394"/>
                </a:lnTo>
                <a:lnTo>
                  <a:pt x="1055" y="1385"/>
                </a:lnTo>
                <a:lnTo>
                  <a:pt x="1069" y="1376"/>
                </a:lnTo>
                <a:lnTo>
                  <a:pt x="1097" y="1357"/>
                </a:lnTo>
                <a:lnTo>
                  <a:pt x="1125" y="1336"/>
                </a:lnTo>
                <a:lnTo>
                  <a:pt x="1151" y="1314"/>
                </a:lnTo>
                <a:lnTo>
                  <a:pt x="1177" y="1290"/>
                </a:lnTo>
                <a:lnTo>
                  <a:pt x="1202" y="1267"/>
                </a:lnTo>
                <a:lnTo>
                  <a:pt x="1224" y="1240"/>
                </a:lnTo>
                <a:lnTo>
                  <a:pt x="1247" y="1213"/>
                </a:lnTo>
                <a:lnTo>
                  <a:pt x="1268" y="1185"/>
                </a:lnTo>
                <a:lnTo>
                  <a:pt x="1287" y="1156"/>
                </a:lnTo>
                <a:lnTo>
                  <a:pt x="1305" y="1126"/>
                </a:lnTo>
                <a:lnTo>
                  <a:pt x="1314" y="1111"/>
                </a:lnTo>
                <a:lnTo>
                  <a:pt x="1322" y="1095"/>
                </a:lnTo>
                <a:lnTo>
                  <a:pt x="1331" y="1079"/>
                </a:lnTo>
                <a:lnTo>
                  <a:pt x="1338" y="1064"/>
                </a:lnTo>
                <a:lnTo>
                  <a:pt x="1346" y="1048"/>
                </a:lnTo>
                <a:lnTo>
                  <a:pt x="1352" y="1030"/>
                </a:lnTo>
                <a:lnTo>
                  <a:pt x="1359" y="1014"/>
                </a:lnTo>
                <a:lnTo>
                  <a:pt x="1364" y="997"/>
                </a:lnTo>
                <a:lnTo>
                  <a:pt x="1371" y="980"/>
                </a:lnTo>
                <a:lnTo>
                  <a:pt x="1376" y="962"/>
                </a:lnTo>
                <a:lnTo>
                  <a:pt x="1381" y="944"/>
                </a:lnTo>
                <a:lnTo>
                  <a:pt x="1385" y="926"/>
                </a:lnTo>
                <a:lnTo>
                  <a:pt x="1390" y="909"/>
                </a:lnTo>
                <a:lnTo>
                  <a:pt x="1394" y="891"/>
                </a:lnTo>
                <a:lnTo>
                  <a:pt x="1397" y="873"/>
                </a:lnTo>
                <a:lnTo>
                  <a:pt x="1399" y="855"/>
                </a:lnTo>
                <a:lnTo>
                  <a:pt x="1402" y="836"/>
                </a:lnTo>
                <a:lnTo>
                  <a:pt x="1404" y="817"/>
                </a:lnTo>
                <a:lnTo>
                  <a:pt x="1405" y="799"/>
                </a:lnTo>
                <a:lnTo>
                  <a:pt x="1406" y="780"/>
                </a:lnTo>
                <a:lnTo>
                  <a:pt x="1408" y="761"/>
                </a:lnTo>
                <a:lnTo>
                  <a:pt x="1408" y="74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81" name="Rectangle 361"/>
          <p:cNvSpPr>
            <a:spLocks noChangeArrowheads="1"/>
          </p:cNvSpPr>
          <p:nvPr/>
        </p:nvSpPr>
        <p:spPr bwMode="auto">
          <a:xfrm>
            <a:off x="4267200" y="2819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2000" b="1" i="1" dirty="0">
                <a:solidFill>
                  <a:srgbClr val="000000"/>
                </a:solidFill>
              </a:rPr>
              <a:t>SC</a:t>
            </a:r>
            <a:endParaRPr lang="en-US" altLang="zh-TW" sz="2400" dirty="0"/>
          </a:p>
        </p:txBody>
      </p:sp>
      <p:sp>
        <p:nvSpPr>
          <p:cNvPr id="5482" name="Rectangle 362"/>
          <p:cNvSpPr>
            <a:spLocks noChangeArrowheads="1"/>
          </p:cNvSpPr>
          <p:nvPr/>
        </p:nvSpPr>
        <p:spPr bwMode="auto">
          <a:xfrm>
            <a:off x="1189038" y="2209800"/>
            <a:ext cx="692150" cy="41275"/>
          </a:xfrm>
          <a:prstGeom prst="rect">
            <a:avLst/>
          </a:prstGeom>
          <a:solidFill>
            <a:srgbClr val="000000"/>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83" name="Rectangle 363"/>
          <p:cNvSpPr>
            <a:spLocks noChangeArrowheads="1"/>
          </p:cNvSpPr>
          <p:nvPr/>
        </p:nvSpPr>
        <p:spPr bwMode="auto">
          <a:xfrm>
            <a:off x="1189038" y="2209800"/>
            <a:ext cx="692150" cy="41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84" name="Freeform 364"/>
          <p:cNvSpPr>
            <a:spLocks/>
          </p:cNvSpPr>
          <p:nvPr/>
        </p:nvSpPr>
        <p:spPr bwMode="auto">
          <a:xfrm>
            <a:off x="1143000" y="2252663"/>
            <a:ext cx="781050" cy="44450"/>
          </a:xfrm>
          <a:custGeom>
            <a:avLst/>
            <a:gdLst>
              <a:gd name="T0" fmla="*/ 2147483647 w 1476"/>
              <a:gd name="T1" fmla="*/ 0 h 84"/>
              <a:gd name="T2" fmla="*/ 0 w 1476"/>
              <a:gd name="T3" fmla="*/ 2147483647 h 84"/>
              <a:gd name="T4" fmla="*/ 2147483647 w 1476"/>
              <a:gd name="T5" fmla="*/ 2147483647 h 84"/>
              <a:gd name="T6" fmla="*/ 2147483647 w 1476"/>
              <a:gd name="T7" fmla="*/ 0 h 84"/>
              <a:gd name="T8" fmla="*/ 2147483647 w 1476"/>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6" h="84">
                <a:moveTo>
                  <a:pt x="83" y="0"/>
                </a:moveTo>
                <a:lnTo>
                  <a:pt x="0" y="84"/>
                </a:lnTo>
                <a:lnTo>
                  <a:pt x="1476" y="84"/>
                </a:lnTo>
                <a:lnTo>
                  <a:pt x="1399" y="0"/>
                </a:lnTo>
                <a:lnTo>
                  <a:pt x="83" y="0"/>
                </a:lnTo>
                <a:close/>
              </a:path>
            </a:pathLst>
          </a:custGeom>
          <a:solidFill>
            <a:srgbClr val="333333"/>
          </a:solidFill>
          <a:ln w="3175">
            <a:solidFill>
              <a:srgbClr val="000000"/>
            </a:solidFill>
            <a:prstDash val="solid"/>
            <a:round/>
            <a:headEnd/>
            <a:tailEnd/>
          </a:ln>
        </p:spPr>
        <p:txBody>
          <a:bodyPr/>
          <a:lstStyle/>
          <a:p>
            <a:endParaRPr lang="zh-TW" altLang="en-US"/>
          </a:p>
        </p:txBody>
      </p:sp>
      <p:sp>
        <p:nvSpPr>
          <p:cNvPr id="5485" name="Freeform 365"/>
          <p:cNvSpPr>
            <a:spLocks/>
          </p:cNvSpPr>
          <p:nvPr/>
        </p:nvSpPr>
        <p:spPr bwMode="auto">
          <a:xfrm>
            <a:off x="1143000" y="2252663"/>
            <a:ext cx="781050" cy="44450"/>
          </a:xfrm>
          <a:custGeom>
            <a:avLst/>
            <a:gdLst>
              <a:gd name="T0" fmla="*/ 2147483647 w 1476"/>
              <a:gd name="T1" fmla="*/ 0 h 84"/>
              <a:gd name="T2" fmla="*/ 0 w 1476"/>
              <a:gd name="T3" fmla="*/ 2147483647 h 84"/>
              <a:gd name="T4" fmla="*/ 2147483647 w 1476"/>
              <a:gd name="T5" fmla="*/ 2147483647 h 84"/>
              <a:gd name="T6" fmla="*/ 2147483647 w 1476"/>
              <a:gd name="T7" fmla="*/ 0 h 84"/>
              <a:gd name="T8" fmla="*/ 2147483647 w 1476"/>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6" h="84">
                <a:moveTo>
                  <a:pt x="83" y="0"/>
                </a:moveTo>
                <a:lnTo>
                  <a:pt x="0" y="84"/>
                </a:lnTo>
                <a:lnTo>
                  <a:pt x="1476" y="84"/>
                </a:lnTo>
                <a:lnTo>
                  <a:pt x="1399" y="0"/>
                </a:lnTo>
                <a:lnTo>
                  <a:pt x="8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86" name="Rectangle 366"/>
          <p:cNvSpPr>
            <a:spLocks noChangeArrowheads="1"/>
          </p:cNvSpPr>
          <p:nvPr/>
        </p:nvSpPr>
        <p:spPr bwMode="auto">
          <a:xfrm>
            <a:off x="1189038" y="2298700"/>
            <a:ext cx="692150" cy="371475"/>
          </a:xfrm>
          <a:prstGeom prst="rect">
            <a:avLst/>
          </a:prstGeom>
          <a:solidFill>
            <a:srgbClr val="7F7F7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87" name="Rectangle 367"/>
          <p:cNvSpPr>
            <a:spLocks noChangeArrowheads="1"/>
          </p:cNvSpPr>
          <p:nvPr/>
        </p:nvSpPr>
        <p:spPr bwMode="auto">
          <a:xfrm>
            <a:off x="1189038" y="2298700"/>
            <a:ext cx="692150" cy="3714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88" name="Rectangle 368"/>
          <p:cNvSpPr>
            <a:spLocks noChangeArrowheads="1"/>
          </p:cNvSpPr>
          <p:nvPr/>
        </p:nvSpPr>
        <p:spPr bwMode="auto">
          <a:xfrm>
            <a:off x="1423988" y="2381250"/>
            <a:ext cx="222250" cy="288925"/>
          </a:xfrm>
          <a:prstGeom prst="rect">
            <a:avLst/>
          </a:prstGeom>
          <a:solidFill>
            <a:srgbClr val="BFBFB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89" name="Rectangle 369"/>
          <p:cNvSpPr>
            <a:spLocks noChangeArrowheads="1"/>
          </p:cNvSpPr>
          <p:nvPr/>
        </p:nvSpPr>
        <p:spPr bwMode="auto">
          <a:xfrm>
            <a:off x="1423988" y="2381250"/>
            <a:ext cx="222250" cy="2889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90" name="Line 370"/>
          <p:cNvSpPr>
            <a:spLocks noChangeShapeType="1"/>
          </p:cNvSpPr>
          <p:nvPr/>
        </p:nvSpPr>
        <p:spPr bwMode="auto">
          <a:xfrm>
            <a:off x="1536700" y="2379663"/>
            <a:ext cx="1588" cy="2905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91" name="Freeform 371"/>
          <p:cNvSpPr>
            <a:spLocks/>
          </p:cNvSpPr>
          <p:nvPr/>
        </p:nvSpPr>
        <p:spPr bwMode="auto">
          <a:xfrm>
            <a:off x="1382713" y="2671763"/>
            <a:ext cx="311150" cy="36512"/>
          </a:xfrm>
          <a:custGeom>
            <a:avLst/>
            <a:gdLst>
              <a:gd name="T0" fmla="*/ 2147483647 w 590"/>
              <a:gd name="T1" fmla="*/ 0 h 67"/>
              <a:gd name="T2" fmla="*/ 0 w 590"/>
              <a:gd name="T3" fmla="*/ 2147483647 h 67"/>
              <a:gd name="T4" fmla="*/ 2147483647 w 590"/>
              <a:gd name="T5" fmla="*/ 2147483647 h 67"/>
              <a:gd name="T6" fmla="*/ 2147483647 w 590"/>
              <a:gd name="T7" fmla="*/ 0 h 67"/>
              <a:gd name="T8" fmla="*/ 2147483647 w 590"/>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7">
                <a:moveTo>
                  <a:pt x="77" y="0"/>
                </a:moveTo>
                <a:lnTo>
                  <a:pt x="0" y="67"/>
                </a:lnTo>
                <a:lnTo>
                  <a:pt x="590" y="67"/>
                </a:lnTo>
                <a:lnTo>
                  <a:pt x="506" y="0"/>
                </a:lnTo>
                <a:lnTo>
                  <a:pt x="77" y="0"/>
                </a:lnTo>
                <a:close/>
              </a:path>
            </a:pathLst>
          </a:custGeom>
          <a:solidFill>
            <a:srgbClr val="BFBFBF"/>
          </a:solidFill>
          <a:ln w="3175">
            <a:solidFill>
              <a:srgbClr val="000000"/>
            </a:solidFill>
            <a:prstDash val="solid"/>
            <a:round/>
            <a:headEnd/>
            <a:tailEnd/>
          </a:ln>
        </p:spPr>
        <p:txBody>
          <a:bodyPr/>
          <a:lstStyle/>
          <a:p>
            <a:endParaRPr lang="zh-TW" altLang="en-US"/>
          </a:p>
        </p:txBody>
      </p:sp>
      <p:sp>
        <p:nvSpPr>
          <p:cNvPr id="5492" name="Freeform 372"/>
          <p:cNvSpPr>
            <a:spLocks/>
          </p:cNvSpPr>
          <p:nvPr/>
        </p:nvSpPr>
        <p:spPr bwMode="auto">
          <a:xfrm>
            <a:off x="1382713" y="2671763"/>
            <a:ext cx="311150" cy="36512"/>
          </a:xfrm>
          <a:custGeom>
            <a:avLst/>
            <a:gdLst>
              <a:gd name="T0" fmla="*/ 2147483647 w 590"/>
              <a:gd name="T1" fmla="*/ 0 h 67"/>
              <a:gd name="T2" fmla="*/ 0 w 590"/>
              <a:gd name="T3" fmla="*/ 2147483647 h 67"/>
              <a:gd name="T4" fmla="*/ 2147483647 w 590"/>
              <a:gd name="T5" fmla="*/ 2147483647 h 67"/>
              <a:gd name="T6" fmla="*/ 2147483647 w 590"/>
              <a:gd name="T7" fmla="*/ 0 h 67"/>
              <a:gd name="T8" fmla="*/ 2147483647 w 590"/>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7">
                <a:moveTo>
                  <a:pt x="77" y="0"/>
                </a:moveTo>
                <a:lnTo>
                  <a:pt x="0" y="67"/>
                </a:lnTo>
                <a:lnTo>
                  <a:pt x="590" y="67"/>
                </a:lnTo>
                <a:lnTo>
                  <a:pt x="506" y="0"/>
                </a:lnTo>
                <a:lnTo>
                  <a:pt x="7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493" name="Oval 373"/>
          <p:cNvSpPr>
            <a:spLocks noChangeArrowheads="1"/>
          </p:cNvSpPr>
          <p:nvPr/>
        </p:nvSpPr>
        <p:spPr bwMode="auto">
          <a:xfrm>
            <a:off x="1504950" y="2516188"/>
            <a:ext cx="19050" cy="19050"/>
          </a:xfrm>
          <a:prstGeom prst="ellipse">
            <a:avLst/>
          </a:prstGeom>
          <a:solidFill>
            <a:srgbClr val="000000"/>
          </a:solidFill>
          <a:ln w="3175">
            <a:solidFill>
              <a:srgbClr val="000000"/>
            </a:solidFill>
            <a:round/>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94" name="Oval 374"/>
          <p:cNvSpPr>
            <a:spLocks noChangeArrowheads="1"/>
          </p:cNvSpPr>
          <p:nvPr/>
        </p:nvSpPr>
        <p:spPr bwMode="auto">
          <a:xfrm>
            <a:off x="1504950" y="2516188"/>
            <a:ext cx="19050" cy="19050"/>
          </a:xfrm>
          <a:prstGeom prst="ellipse">
            <a:avLst/>
          </a:prstGeom>
          <a:noFill/>
          <a:ln w="3175">
            <a:solidFill>
              <a:srgbClr val="F2F2F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95" name="Oval 375"/>
          <p:cNvSpPr>
            <a:spLocks noChangeArrowheads="1"/>
          </p:cNvSpPr>
          <p:nvPr/>
        </p:nvSpPr>
        <p:spPr bwMode="auto">
          <a:xfrm>
            <a:off x="1549400" y="2516188"/>
            <a:ext cx="19050" cy="19050"/>
          </a:xfrm>
          <a:prstGeom prst="ellipse">
            <a:avLst/>
          </a:prstGeom>
          <a:solidFill>
            <a:srgbClr val="000000"/>
          </a:solidFill>
          <a:ln w="3175">
            <a:solidFill>
              <a:srgbClr val="000000"/>
            </a:solidFill>
            <a:round/>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96" name="Oval 376"/>
          <p:cNvSpPr>
            <a:spLocks noChangeArrowheads="1"/>
          </p:cNvSpPr>
          <p:nvPr/>
        </p:nvSpPr>
        <p:spPr bwMode="auto">
          <a:xfrm>
            <a:off x="1549400" y="2516188"/>
            <a:ext cx="19050" cy="19050"/>
          </a:xfrm>
          <a:prstGeom prst="ellipse">
            <a:avLst/>
          </a:prstGeom>
          <a:noFill/>
          <a:ln w="3175">
            <a:solidFill>
              <a:srgbClr val="F2F2F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97" name="Rectangle 377"/>
          <p:cNvSpPr>
            <a:spLocks noChangeArrowheads="1"/>
          </p:cNvSpPr>
          <p:nvPr/>
        </p:nvSpPr>
        <p:spPr bwMode="auto">
          <a:xfrm>
            <a:off x="1230313" y="2378075"/>
            <a:ext cx="150812" cy="168275"/>
          </a:xfrm>
          <a:prstGeom prst="rect">
            <a:avLst/>
          </a:prstGeom>
          <a:solidFill>
            <a:srgbClr val="0000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98" name="Rectangle 378"/>
          <p:cNvSpPr>
            <a:spLocks noChangeArrowheads="1"/>
          </p:cNvSpPr>
          <p:nvPr/>
        </p:nvSpPr>
        <p:spPr bwMode="auto">
          <a:xfrm>
            <a:off x="1230313" y="2378075"/>
            <a:ext cx="150812" cy="168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499" name="Rectangle 379"/>
          <p:cNvSpPr>
            <a:spLocks noChangeArrowheads="1"/>
          </p:cNvSpPr>
          <p:nvPr/>
        </p:nvSpPr>
        <p:spPr bwMode="auto">
          <a:xfrm>
            <a:off x="1695450" y="2378075"/>
            <a:ext cx="150813" cy="168275"/>
          </a:xfrm>
          <a:prstGeom prst="rect">
            <a:avLst/>
          </a:prstGeom>
          <a:solidFill>
            <a:srgbClr val="0000FF"/>
          </a:solidFill>
          <a:ln w="3175">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500" name="Rectangle 380"/>
          <p:cNvSpPr>
            <a:spLocks noChangeArrowheads="1"/>
          </p:cNvSpPr>
          <p:nvPr/>
        </p:nvSpPr>
        <p:spPr bwMode="auto">
          <a:xfrm>
            <a:off x="1695450" y="2378075"/>
            <a:ext cx="150813" cy="168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501" name="Freeform 381"/>
          <p:cNvSpPr>
            <a:spLocks/>
          </p:cNvSpPr>
          <p:nvPr/>
        </p:nvSpPr>
        <p:spPr bwMode="auto">
          <a:xfrm>
            <a:off x="1228725" y="2376488"/>
            <a:ext cx="153988" cy="171450"/>
          </a:xfrm>
          <a:custGeom>
            <a:avLst/>
            <a:gdLst>
              <a:gd name="T0" fmla="*/ 0 w 290"/>
              <a:gd name="T1" fmla="*/ 0 h 324"/>
              <a:gd name="T2" fmla="*/ 0 w 290"/>
              <a:gd name="T3" fmla="*/ 2147483647 h 324"/>
              <a:gd name="T4" fmla="*/ 2147483647 w 290"/>
              <a:gd name="T5" fmla="*/ 2147483647 h 324"/>
              <a:gd name="T6" fmla="*/ 0 60000 65536"/>
              <a:gd name="T7" fmla="*/ 0 60000 65536"/>
              <a:gd name="T8" fmla="*/ 0 60000 65536"/>
            </a:gdLst>
            <a:ahLst/>
            <a:cxnLst>
              <a:cxn ang="T6">
                <a:pos x="T0" y="T1"/>
              </a:cxn>
              <a:cxn ang="T7">
                <a:pos x="T2" y="T3"/>
              </a:cxn>
              <a:cxn ang="T8">
                <a:pos x="T4" y="T5"/>
              </a:cxn>
            </a:cxnLst>
            <a:rect l="0" t="0" r="r" b="b"/>
            <a:pathLst>
              <a:path w="290" h="324">
                <a:moveTo>
                  <a:pt x="0" y="0"/>
                </a:moveTo>
                <a:lnTo>
                  <a:pt x="0" y="324"/>
                </a:lnTo>
                <a:lnTo>
                  <a:pt x="290" y="324"/>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02" name="Freeform 382"/>
          <p:cNvSpPr>
            <a:spLocks/>
          </p:cNvSpPr>
          <p:nvPr/>
        </p:nvSpPr>
        <p:spPr bwMode="auto">
          <a:xfrm>
            <a:off x="1228725" y="2376488"/>
            <a:ext cx="153988" cy="171450"/>
          </a:xfrm>
          <a:custGeom>
            <a:avLst/>
            <a:gdLst>
              <a:gd name="T0" fmla="*/ 2147483647 w 290"/>
              <a:gd name="T1" fmla="*/ 2147483647 h 324"/>
              <a:gd name="T2" fmla="*/ 2147483647 w 290"/>
              <a:gd name="T3" fmla="*/ 0 h 324"/>
              <a:gd name="T4" fmla="*/ 0 w 290"/>
              <a:gd name="T5" fmla="*/ 0 h 324"/>
              <a:gd name="T6" fmla="*/ 0 60000 65536"/>
              <a:gd name="T7" fmla="*/ 0 60000 65536"/>
              <a:gd name="T8" fmla="*/ 0 60000 65536"/>
            </a:gdLst>
            <a:ahLst/>
            <a:cxnLst>
              <a:cxn ang="T6">
                <a:pos x="T0" y="T1"/>
              </a:cxn>
              <a:cxn ang="T7">
                <a:pos x="T2" y="T3"/>
              </a:cxn>
              <a:cxn ang="T8">
                <a:pos x="T4" y="T5"/>
              </a:cxn>
            </a:cxnLst>
            <a:rect l="0" t="0" r="r" b="b"/>
            <a:pathLst>
              <a:path w="290" h="324">
                <a:moveTo>
                  <a:pt x="290" y="324"/>
                </a:moveTo>
                <a:lnTo>
                  <a:pt x="290" y="0"/>
                </a:lnTo>
                <a:lnTo>
                  <a:pt x="0" y="0"/>
                </a:lnTo>
              </a:path>
            </a:pathLst>
          </a:custGeom>
          <a:noFill/>
          <a:ln w="3175">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03" name="Freeform 383"/>
          <p:cNvSpPr>
            <a:spLocks/>
          </p:cNvSpPr>
          <p:nvPr/>
        </p:nvSpPr>
        <p:spPr bwMode="auto">
          <a:xfrm>
            <a:off x="1693863" y="2376488"/>
            <a:ext cx="153987" cy="171450"/>
          </a:xfrm>
          <a:custGeom>
            <a:avLst/>
            <a:gdLst>
              <a:gd name="T0" fmla="*/ 0 w 291"/>
              <a:gd name="T1" fmla="*/ 0 h 324"/>
              <a:gd name="T2" fmla="*/ 0 w 291"/>
              <a:gd name="T3" fmla="*/ 2147483647 h 324"/>
              <a:gd name="T4" fmla="*/ 2147483647 w 291"/>
              <a:gd name="T5" fmla="*/ 2147483647 h 324"/>
              <a:gd name="T6" fmla="*/ 0 60000 65536"/>
              <a:gd name="T7" fmla="*/ 0 60000 65536"/>
              <a:gd name="T8" fmla="*/ 0 60000 65536"/>
            </a:gdLst>
            <a:ahLst/>
            <a:cxnLst>
              <a:cxn ang="T6">
                <a:pos x="T0" y="T1"/>
              </a:cxn>
              <a:cxn ang="T7">
                <a:pos x="T2" y="T3"/>
              </a:cxn>
              <a:cxn ang="T8">
                <a:pos x="T4" y="T5"/>
              </a:cxn>
            </a:cxnLst>
            <a:rect l="0" t="0" r="r" b="b"/>
            <a:pathLst>
              <a:path w="291" h="324">
                <a:moveTo>
                  <a:pt x="0" y="0"/>
                </a:moveTo>
                <a:lnTo>
                  <a:pt x="0" y="324"/>
                </a:lnTo>
                <a:lnTo>
                  <a:pt x="291" y="324"/>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04" name="Freeform 384"/>
          <p:cNvSpPr>
            <a:spLocks/>
          </p:cNvSpPr>
          <p:nvPr/>
        </p:nvSpPr>
        <p:spPr bwMode="auto">
          <a:xfrm>
            <a:off x="1693863" y="2376488"/>
            <a:ext cx="153987" cy="171450"/>
          </a:xfrm>
          <a:custGeom>
            <a:avLst/>
            <a:gdLst>
              <a:gd name="T0" fmla="*/ 2147483647 w 291"/>
              <a:gd name="T1" fmla="*/ 2147483647 h 324"/>
              <a:gd name="T2" fmla="*/ 2147483647 w 291"/>
              <a:gd name="T3" fmla="*/ 0 h 324"/>
              <a:gd name="T4" fmla="*/ 0 w 291"/>
              <a:gd name="T5" fmla="*/ 0 h 324"/>
              <a:gd name="T6" fmla="*/ 0 60000 65536"/>
              <a:gd name="T7" fmla="*/ 0 60000 65536"/>
              <a:gd name="T8" fmla="*/ 0 60000 65536"/>
            </a:gdLst>
            <a:ahLst/>
            <a:cxnLst>
              <a:cxn ang="T6">
                <a:pos x="T0" y="T1"/>
              </a:cxn>
              <a:cxn ang="T7">
                <a:pos x="T2" y="T3"/>
              </a:cxn>
              <a:cxn ang="T8">
                <a:pos x="T4" y="T5"/>
              </a:cxn>
            </a:cxnLst>
            <a:rect l="0" t="0" r="r" b="b"/>
            <a:pathLst>
              <a:path w="291" h="324">
                <a:moveTo>
                  <a:pt x="291" y="324"/>
                </a:moveTo>
                <a:lnTo>
                  <a:pt x="291" y="0"/>
                </a:lnTo>
                <a:lnTo>
                  <a:pt x="0" y="0"/>
                </a:lnTo>
              </a:path>
            </a:pathLst>
          </a:custGeom>
          <a:noFill/>
          <a:ln w="3175">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05" name="Rectangle 385"/>
          <p:cNvSpPr>
            <a:spLocks noChangeArrowheads="1"/>
          </p:cNvSpPr>
          <p:nvPr/>
        </p:nvSpPr>
        <p:spPr bwMode="auto">
          <a:xfrm>
            <a:off x="1905000" y="2362200"/>
            <a:ext cx="5921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500" b="1" dirty="0">
                <a:solidFill>
                  <a:srgbClr val="FF0000"/>
                </a:solidFill>
                <a:ea typeface="標楷體" pitchFamily="65" charset="-120"/>
              </a:rPr>
              <a:t>Admin</a:t>
            </a:r>
            <a:endParaRPr lang="en-US" altLang="zh-TW" sz="2400" dirty="0"/>
          </a:p>
        </p:txBody>
      </p:sp>
      <p:sp>
        <p:nvSpPr>
          <p:cNvPr id="5506" name="Freeform 386"/>
          <p:cNvSpPr>
            <a:spLocks/>
          </p:cNvSpPr>
          <p:nvPr/>
        </p:nvSpPr>
        <p:spPr bwMode="auto">
          <a:xfrm>
            <a:off x="4705350" y="2246313"/>
            <a:ext cx="644525" cy="84137"/>
          </a:xfrm>
          <a:custGeom>
            <a:avLst/>
            <a:gdLst>
              <a:gd name="T0" fmla="*/ 0 w 1219"/>
              <a:gd name="T1" fmla="*/ 2147483647 h 160"/>
              <a:gd name="T2" fmla="*/ 2147483647 w 1219"/>
              <a:gd name="T3" fmla="*/ 0 h 160"/>
              <a:gd name="T4" fmla="*/ 2147483647 w 1219"/>
              <a:gd name="T5" fmla="*/ 0 h 160"/>
              <a:gd name="T6" fmla="*/ 2147483647 w 1219"/>
              <a:gd name="T7" fmla="*/ 2147483647 h 160"/>
              <a:gd name="T8" fmla="*/ 0 w 1219"/>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 h="160">
                <a:moveTo>
                  <a:pt x="0" y="160"/>
                </a:moveTo>
                <a:lnTo>
                  <a:pt x="154" y="0"/>
                </a:lnTo>
                <a:lnTo>
                  <a:pt x="1219" y="0"/>
                </a:lnTo>
                <a:lnTo>
                  <a:pt x="1063" y="160"/>
                </a:lnTo>
                <a:lnTo>
                  <a:pt x="0" y="160"/>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5507" name="Freeform 387"/>
          <p:cNvSpPr>
            <a:spLocks/>
          </p:cNvSpPr>
          <p:nvPr/>
        </p:nvSpPr>
        <p:spPr bwMode="auto">
          <a:xfrm>
            <a:off x="4705350" y="2246313"/>
            <a:ext cx="644525" cy="84137"/>
          </a:xfrm>
          <a:custGeom>
            <a:avLst/>
            <a:gdLst>
              <a:gd name="T0" fmla="*/ 0 w 1219"/>
              <a:gd name="T1" fmla="*/ 2147483647 h 160"/>
              <a:gd name="T2" fmla="*/ 2147483647 w 1219"/>
              <a:gd name="T3" fmla="*/ 0 h 160"/>
              <a:gd name="T4" fmla="*/ 2147483647 w 1219"/>
              <a:gd name="T5" fmla="*/ 0 h 160"/>
              <a:gd name="T6" fmla="*/ 2147483647 w 1219"/>
              <a:gd name="T7" fmla="*/ 2147483647 h 160"/>
              <a:gd name="T8" fmla="*/ 0 w 1219"/>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 h="160">
                <a:moveTo>
                  <a:pt x="0" y="160"/>
                </a:moveTo>
                <a:lnTo>
                  <a:pt x="154" y="0"/>
                </a:lnTo>
                <a:lnTo>
                  <a:pt x="1219" y="0"/>
                </a:lnTo>
                <a:lnTo>
                  <a:pt x="1063" y="160"/>
                </a:lnTo>
                <a:lnTo>
                  <a:pt x="0" y="16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08" name="Freeform 388"/>
          <p:cNvSpPr>
            <a:spLocks/>
          </p:cNvSpPr>
          <p:nvPr/>
        </p:nvSpPr>
        <p:spPr bwMode="auto">
          <a:xfrm>
            <a:off x="4700588" y="2246313"/>
            <a:ext cx="354012" cy="84137"/>
          </a:xfrm>
          <a:custGeom>
            <a:avLst/>
            <a:gdLst>
              <a:gd name="T0" fmla="*/ 0 w 667"/>
              <a:gd name="T1" fmla="*/ 2147483647 h 160"/>
              <a:gd name="T2" fmla="*/ 2147483647 w 667"/>
              <a:gd name="T3" fmla="*/ 0 h 160"/>
              <a:gd name="T4" fmla="*/ 2147483647 w 667"/>
              <a:gd name="T5" fmla="*/ 0 h 160"/>
              <a:gd name="T6" fmla="*/ 2147483647 w 667"/>
              <a:gd name="T7" fmla="*/ 2147483647 h 160"/>
              <a:gd name="T8" fmla="*/ 0 w 667"/>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 h="160">
                <a:moveTo>
                  <a:pt x="0" y="160"/>
                </a:moveTo>
                <a:lnTo>
                  <a:pt x="153" y="0"/>
                </a:lnTo>
                <a:lnTo>
                  <a:pt x="667" y="0"/>
                </a:lnTo>
                <a:lnTo>
                  <a:pt x="514" y="160"/>
                </a:lnTo>
                <a:lnTo>
                  <a:pt x="0" y="160"/>
                </a:lnTo>
                <a:close/>
              </a:path>
            </a:pathLst>
          </a:custGeom>
          <a:solidFill>
            <a:srgbClr val="999999"/>
          </a:solidFill>
          <a:ln w="1588">
            <a:solidFill>
              <a:srgbClr val="000000"/>
            </a:solidFill>
            <a:prstDash val="solid"/>
            <a:round/>
            <a:headEnd/>
            <a:tailEnd/>
          </a:ln>
        </p:spPr>
        <p:txBody>
          <a:bodyPr/>
          <a:lstStyle/>
          <a:p>
            <a:endParaRPr lang="zh-TW" altLang="en-US"/>
          </a:p>
        </p:txBody>
      </p:sp>
      <p:sp>
        <p:nvSpPr>
          <p:cNvPr id="5509" name="Freeform 389"/>
          <p:cNvSpPr>
            <a:spLocks/>
          </p:cNvSpPr>
          <p:nvPr/>
        </p:nvSpPr>
        <p:spPr bwMode="auto">
          <a:xfrm>
            <a:off x="4700588" y="2246313"/>
            <a:ext cx="354012" cy="84137"/>
          </a:xfrm>
          <a:custGeom>
            <a:avLst/>
            <a:gdLst>
              <a:gd name="T0" fmla="*/ 0 w 667"/>
              <a:gd name="T1" fmla="*/ 2147483647 h 160"/>
              <a:gd name="T2" fmla="*/ 2147483647 w 667"/>
              <a:gd name="T3" fmla="*/ 0 h 160"/>
              <a:gd name="T4" fmla="*/ 2147483647 w 667"/>
              <a:gd name="T5" fmla="*/ 0 h 160"/>
              <a:gd name="T6" fmla="*/ 2147483647 w 667"/>
              <a:gd name="T7" fmla="*/ 2147483647 h 160"/>
              <a:gd name="T8" fmla="*/ 0 w 667"/>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 h="160">
                <a:moveTo>
                  <a:pt x="0" y="160"/>
                </a:moveTo>
                <a:lnTo>
                  <a:pt x="153" y="0"/>
                </a:lnTo>
                <a:lnTo>
                  <a:pt x="667" y="0"/>
                </a:lnTo>
                <a:lnTo>
                  <a:pt x="514" y="160"/>
                </a:lnTo>
                <a:lnTo>
                  <a:pt x="0" y="16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10" name="Freeform 390"/>
          <p:cNvSpPr>
            <a:spLocks/>
          </p:cNvSpPr>
          <p:nvPr/>
        </p:nvSpPr>
        <p:spPr bwMode="auto">
          <a:xfrm>
            <a:off x="4699000" y="2246313"/>
            <a:ext cx="358775" cy="84137"/>
          </a:xfrm>
          <a:custGeom>
            <a:avLst/>
            <a:gdLst>
              <a:gd name="T0" fmla="*/ 0 w 676"/>
              <a:gd name="T1" fmla="*/ 2147483647 h 160"/>
              <a:gd name="T2" fmla="*/ 2147483647 w 676"/>
              <a:gd name="T3" fmla="*/ 0 h 160"/>
              <a:gd name="T4" fmla="*/ 2147483647 w 676"/>
              <a:gd name="T5" fmla="*/ 0 h 160"/>
              <a:gd name="T6" fmla="*/ 2147483647 w 676"/>
              <a:gd name="T7" fmla="*/ 2147483647 h 160"/>
              <a:gd name="T8" fmla="*/ 0 w 676"/>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160">
                <a:moveTo>
                  <a:pt x="0" y="160"/>
                </a:moveTo>
                <a:lnTo>
                  <a:pt x="155" y="0"/>
                </a:lnTo>
                <a:lnTo>
                  <a:pt x="676" y="0"/>
                </a:lnTo>
                <a:lnTo>
                  <a:pt x="516" y="160"/>
                </a:lnTo>
                <a:lnTo>
                  <a:pt x="0" y="160"/>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5511" name="Freeform 391"/>
          <p:cNvSpPr>
            <a:spLocks/>
          </p:cNvSpPr>
          <p:nvPr/>
        </p:nvSpPr>
        <p:spPr bwMode="auto">
          <a:xfrm>
            <a:off x="4699000" y="2246313"/>
            <a:ext cx="358775" cy="84137"/>
          </a:xfrm>
          <a:custGeom>
            <a:avLst/>
            <a:gdLst>
              <a:gd name="T0" fmla="*/ 0 w 676"/>
              <a:gd name="T1" fmla="*/ 2147483647 h 160"/>
              <a:gd name="T2" fmla="*/ 2147483647 w 676"/>
              <a:gd name="T3" fmla="*/ 0 h 160"/>
              <a:gd name="T4" fmla="*/ 2147483647 w 676"/>
              <a:gd name="T5" fmla="*/ 0 h 160"/>
              <a:gd name="T6" fmla="*/ 2147483647 w 676"/>
              <a:gd name="T7" fmla="*/ 2147483647 h 160"/>
              <a:gd name="T8" fmla="*/ 0 w 676"/>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160">
                <a:moveTo>
                  <a:pt x="0" y="160"/>
                </a:moveTo>
                <a:lnTo>
                  <a:pt x="155" y="0"/>
                </a:lnTo>
                <a:lnTo>
                  <a:pt x="676" y="0"/>
                </a:lnTo>
                <a:lnTo>
                  <a:pt x="516" y="160"/>
                </a:lnTo>
                <a:lnTo>
                  <a:pt x="0" y="16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12" name="Rectangle 392"/>
          <p:cNvSpPr>
            <a:spLocks noChangeArrowheads="1"/>
          </p:cNvSpPr>
          <p:nvPr/>
        </p:nvSpPr>
        <p:spPr bwMode="auto">
          <a:xfrm>
            <a:off x="4964113" y="2271713"/>
            <a:ext cx="1587" cy="55562"/>
          </a:xfrm>
          <a:prstGeom prst="rect">
            <a:avLst/>
          </a:prstGeom>
          <a:solidFill>
            <a:srgbClr val="666666"/>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513" name="Rectangle 393"/>
          <p:cNvSpPr>
            <a:spLocks noChangeArrowheads="1"/>
          </p:cNvSpPr>
          <p:nvPr/>
        </p:nvSpPr>
        <p:spPr bwMode="auto">
          <a:xfrm>
            <a:off x="4964113" y="2271713"/>
            <a:ext cx="1587" cy="5556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514" name="Rectangle 394"/>
          <p:cNvSpPr>
            <a:spLocks noChangeArrowheads="1"/>
          </p:cNvSpPr>
          <p:nvPr/>
        </p:nvSpPr>
        <p:spPr bwMode="auto">
          <a:xfrm>
            <a:off x="4964113" y="2271713"/>
            <a:ext cx="1587" cy="55562"/>
          </a:xfrm>
          <a:prstGeom prst="rect">
            <a:avLst/>
          </a:prstGeom>
          <a:solidFill>
            <a:srgbClr val="666666"/>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515" name="Rectangle 395"/>
          <p:cNvSpPr>
            <a:spLocks noChangeArrowheads="1"/>
          </p:cNvSpPr>
          <p:nvPr/>
        </p:nvSpPr>
        <p:spPr bwMode="auto">
          <a:xfrm>
            <a:off x="4964113" y="2271713"/>
            <a:ext cx="1587" cy="5556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516" name="Rectangle 396"/>
          <p:cNvSpPr>
            <a:spLocks noChangeArrowheads="1"/>
          </p:cNvSpPr>
          <p:nvPr/>
        </p:nvSpPr>
        <p:spPr bwMode="auto">
          <a:xfrm>
            <a:off x="4903788" y="2271713"/>
            <a:ext cx="3175" cy="55562"/>
          </a:xfrm>
          <a:prstGeom prst="rect">
            <a:avLst/>
          </a:prstGeom>
          <a:solidFill>
            <a:srgbClr val="666666"/>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517" name="Rectangle 397"/>
          <p:cNvSpPr>
            <a:spLocks noChangeArrowheads="1"/>
          </p:cNvSpPr>
          <p:nvPr/>
        </p:nvSpPr>
        <p:spPr bwMode="auto">
          <a:xfrm>
            <a:off x="4903788" y="2271713"/>
            <a:ext cx="3175" cy="5556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518" name="Rectangle 398"/>
          <p:cNvSpPr>
            <a:spLocks noChangeArrowheads="1"/>
          </p:cNvSpPr>
          <p:nvPr/>
        </p:nvSpPr>
        <p:spPr bwMode="auto">
          <a:xfrm>
            <a:off x="4903788" y="2271713"/>
            <a:ext cx="3175" cy="55562"/>
          </a:xfrm>
          <a:prstGeom prst="rect">
            <a:avLst/>
          </a:prstGeom>
          <a:solidFill>
            <a:srgbClr val="666666"/>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519" name="Rectangle 399"/>
          <p:cNvSpPr>
            <a:spLocks noChangeArrowheads="1"/>
          </p:cNvSpPr>
          <p:nvPr/>
        </p:nvSpPr>
        <p:spPr bwMode="auto">
          <a:xfrm>
            <a:off x="4903788" y="2271713"/>
            <a:ext cx="3175" cy="5556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nvGrpSpPr>
          <p:cNvPr id="5520" name="Group 400"/>
          <p:cNvGrpSpPr>
            <a:grpSpLocks/>
          </p:cNvGrpSpPr>
          <p:nvPr/>
        </p:nvGrpSpPr>
        <p:grpSpPr bwMode="auto">
          <a:xfrm>
            <a:off x="4699000" y="1979613"/>
            <a:ext cx="346075" cy="476250"/>
            <a:chOff x="3234" y="1376"/>
            <a:chExt cx="218" cy="300"/>
          </a:xfrm>
        </p:grpSpPr>
        <p:sp>
          <p:nvSpPr>
            <p:cNvPr id="5952" name="Freeform 401"/>
            <p:cNvSpPr>
              <a:spLocks/>
            </p:cNvSpPr>
            <p:nvPr/>
          </p:nvSpPr>
          <p:spPr bwMode="auto">
            <a:xfrm>
              <a:off x="3234" y="1376"/>
              <a:ext cx="204" cy="300"/>
            </a:xfrm>
            <a:custGeom>
              <a:avLst/>
              <a:gdLst>
                <a:gd name="T0" fmla="*/ 0 w 610"/>
                <a:gd name="T1" fmla="*/ 1 h 900"/>
                <a:gd name="T2" fmla="*/ 0 w 610"/>
                <a:gd name="T3" fmla="*/ 1 h 900"/>
                <a:gd name="T4" fmla="*/ 0 w 610"/>
                <a:gd name="T5" fmla="*/ 0 h 900"/>
                <a:gd name="T6" fmla="*/ 1 w 610"/>
                <a:gd name="T7" fmla="*/ 0 h 900"/>
                <a:gd name="T8" fmla="*/ 0 w 610"/>
                <a:gd name="T9" fmla="*/ 1 h 900"/>
                <a:gd name="T10" fmla="*/ 0 w 610"/>
                <a:gd name="T11" fmla="*/ 1 h 9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0" h="900">
                  <a:moveTo>
                    <a:pt x="0" y="900"/>
                  </a:moveTo>
                  <a:lnTo>
                    <a:pt x="155" y="740"/>
                  </a:lnTo>
                  <a:lnTo>
                    <a:pt x="155" y="345"/>
                  </a:lnTo>
                  <a:lnTo>
                    <a:pt x="610" y="0"/>
                  </a:lnTo>
                  <a:lnTo>
                    <a:pt x="0" y="459"/>
                  </a:lnTo>
                  <a:lnTo>
                    <a:pt x="0" y="900"/>
                  </a:lnTo>
                  <a:close/>
                </a:path>
              </a:pathLst>
            </a:custGeom>
            <a:solidFill>
              <a:srgbClr val="7F7F7F"/>
            </a:solidFill>
            <a:ln w="1588">
              <a:solidFill>
                <a:srgbClr val="000000"/>
              </a:solidFill>
              <a:prstDash val="solid"/>
              <a:round/>
              <a:headEnd/>
              <a:tailEnd/>
            </a:ln>
          </p:spPr>
          <p:txBody>
            <a:bodyPr/>
            <a:lstStyle/>
            <a:p>
              <a:endParaRPr lang="zh-TW" altLang="en-US"/>
            </a:p>
          </p:txBody>
        </p:sp>
        <p:sp>
          <p:nvSpPr>
            <p:cNvPr id="5953" name="Freeform 402"/>
            <p:cNvSpPr>
              <a:spLocks/>
            </p:cNvSpPr>
            <p:nvPr/>
          </p:nvSpPr>
          <p:spPr bwMode="auto">
            <a:xfrm>
              <a:off x="3234" y="1376"/>
              <a:ext cx="204" cy="300"/>
            </a:xfrm>
            <a:custGeom>
              <a:avLst/>
              <a:gdLst>
                <a:gd name="T0" fmla="*/ 0 w 610"/>
                <a:gd name="T1" fmla="*/ 1 h 900"/>
                <a:gd name="T2" fmla="*/ 0 w 610"/>
                <a:gd name="T3" fmla="*/ 1 h 900"/>
                <a:gd name="T4" fmla="*/ 0 w 610"/>
                <a:gd name="T5" fmla="*/ 0 h 900"/>
                <a:gd name="T6" fmla="*/ 1 w 610"/>
                <a:gd name="T7" fmla="*/ 0 h 900"/>
                <a:gd name="T8" fmla="*/ 0 w 610"/>
                <a:gd name="T9" fmla="*/ 1 h 900"/>
                <a:gd name="T10" fmla="*/ 0 w 610"/>
                <a:gd name="T11" fmla="*/ 1 h 9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0" h="900">
                  <a:moveTo>
                    <a:pt x="0" y="900"/>
                  </a:moveTo>
                  <a:lnTo>
                    <a:pt x="155" y="740"/>
                  </a:lnTo>
                  <a:lnTo>
                    <a:pt x="155" y="345"/>
                  </a:lnTo>
                  <a:lnTo>
                    <a:pt x="610" y="0"/>
                  </a:lnTo>
                  <a:lnTo>
                    <a:pt x="0" y="459"/>
                  </a:lnTo>
                  <a:lnTo>
                    <a:pt x="0" y="90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54" name="Rectangle 403"/>
            <p:cNvSpPr>
              <a:spLocks noChangeArrowheads="1"/>
            </p:cNvSpPr>
            <p:nvPr/>
          </p:nvSpPr>
          <p:spPr bwMode="auto">
            <a:xfrm>
              <a:off x="3271" y="1608"/>
              <a:ext cx="115" cy="1"/>
            </a:xfrm>
            <a:prstGeom prst="rect">
              <a:avLst/>
            </a:prstGeom>
            <a:solidFill>
              <a:srgbClr val="666666"/>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55" name="Rectangle 404"/>
            <p:cNvSpPr>
              <a:spLocks noChangeArrowheads="1"/>
            </p:cNvSpPr>
            <p:nvPr/>
          </p:nvSpPr>
          <p:spPr bwMode="auto">
            <a:xfrm>
              <a:off x="3271" y="1608"/>
              <a:ext cx="115"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56" name="Rectangle 405"/>
            <p:cNvSpPr>
              <a:spLocks noChangeArrowheads="1"/>
            </p:cNvSpPr>
            <p:nvPr/>
          </p:nvSpPr>
          <p:spPr bwMode="auto">
            <a:xfrm>
              <a:off x="3271" y="1608"/>
              <a:ext cx="115" cy="1"/>
            </a:xfrm>
            <a:prstGeom prst="rect">
              <a:avLst/>
            </a:prstGeom>
            <a:solidFill>
              <a:srgbClr val="666666"/>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57" name="Rectangle 406"/>
            <p:cNvSpPr>
              <a:spLocks noChangeArrowheads="1"/>
            </p:cNvSpPr>
            <p:nvPr/>
          </p:nvSpPr>
          <p:spPr bwMode="auto">
            <a:xfrm>
              <a:off x="3271" y="1608"/>
              <a:ext cx="115"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58" name="Rectangle 407"/>
            <p:cNvSpPr>
              <a:spLocks noChangeArrowheads="1"/>
            </p:cNvSpPr>
            <p:nvPr/>
          </p:nvSpPr>
          <p:spPr bwMode="auto">
            <a:xfrm>
              <a:off x="3357" y="1639"/>
              <a:ext cx="51" cy="3"/>
            </a:xfrm>
            <a:prstGeom prst="rect">
              <a:avLst/>
            </a:prstGeom>
            <a:solidFill>
              <a:srgbClr val="666666"/>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59" name="Rectangle 408"/>
            <p:cNvSpPr>
              <a:spLocks noChangeArrowheads="1"/>
            </p:cNvSpPr>
            <p:nvPr/>
          </p:nvSpPr>
          <p:spPr bwMode="auto">
            <a:xfrm>
              <a:off x="3357" y="1639"/>
              <a:ext cx="51" cy="3"/>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60" name="Rectangle 409"/>
            <p:cNvSpPr>
              <a:spLocks noChangeArrowheads="1"/>
            </p:cNvSpPr>
            <p:nvPr/>
          </p:nvSpPr>
          <p:spPr bwMode="auto">
            <a:xfrm>
              <a:off x="3357" y="1639"/>
              <a:ext cx="51" cy="3"/>
            </a:xfrm>
            <a:prstGeom prst="rect">
              <a:avLst/>
            </a:prstGeom>
            <a:solidFill>
              <a:srgbClr val="666666"/>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61" name="Rectangle 410"/>
            <p:cNvSpPr>
              <a:spLocks noChangeArrowheads="1"/>
            </p:cNvSpPr>
            <p:nvPr/>
          </p:nvSpPr>
          <p:spPr bwMode="auto">
            <a:xfrm>
              <a:off x="3357" y="1639"/>
              <a:ext cx="51" cy="3"/>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62" name="Freeform 411"/>
            <p:cNvSpPr>
              <a:spLocks/>
            </p:cNvSpPr>
            <p:nvPr/>
          </p:nvSpPr>
          <p:spPr bwMode="auto">
            <a:xfrm>
              <a:off x="3271" y="1592"/>
              <a:ext cx="181" cy="47"/>
            </a:xfrm>
            <a:custGeom>
              <a:avLst/>
              <a:gdLst>
                <a:gd name="T0" fmla="*/ 0 w 541"/>
                <a:gd name="T1" fmla="*/ 0 h 142"/>
                <a:gd name="T2" fmla="*/ 0 w 541"/>
                <a:gd name="T3" fmla="*/ 0 h 142"/>
                <a:gd name="T4" fmla="*/ 1 w 541"/>
                <a:gd name="T5" fmla="*/ 0 h 142"/>
                <a:gd name="T6" fmla="*/ 1 w 541"/>
                <a:gd name="T7" fmla="*/ 0 h 142"/>
                <a:gd name="T8" fmla="*/ 0 w 541"/>
                <a:gd name="T9" fmla="*/ 0 h 142"/>
                <a:gd name="T10" fmla="*/ 0 w 541"/>
                <a:gd name="T11" fmla="*/ 0 h 142"/>
                <a:gd name="T12" fmla="*/ 0 w 541"/>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 h="142">
                  <a:moveTo>
                    <a:pt x="0" y="50"/>
                  </a:moveTo>
                  <a:lnTo>
                    <a:pt x="49" y="0"/>
                  </a:lnTo>
                  <a:lnTo>
                    <a:pt x="541" y="0"/>
                  </a:lnTo>
                  <a:lnTo>
                    <a:pt x="406" y="142"/>
                  </a:lnTo>
                  <a:lnTo>
                    <a:pt x="258" y="142"/>
                  </a:lnTo>
                  <a:lnTo>
                    <a:pt x="345" y="50"/>
                  </a:lnTo>
                  <a:lnTo>
                    <a:pt x="0" y="50"/>
                  </a:lnTo>
                  <a:close/>
                </a:path>
              </a:pathLst>
            </a:custGeom>
            <a:solidFill>
              <a:srgbClr val="7F7F7F"/>
            </a:solidFill>
            <a:ln w="1588">
              <a:solidFill>
                <a:srgbClr val="000000"/>
              </a:solidFill>
              <a:prstDash val="solid"/>
              <a:round/>
              <a:headEnd/>
              <a:tailEnd/>
            </a:ln>
          </p:spPr>
          <p:txBody>
            <a:bodyPr/>
            <a:lstStyle/>
            <a:p>
              <a:endParaRPr lang="zh-TW" altLang="en-US"/>
            </a:p>
          </p:txBody>
        </p:sp>
        <p:sp>
          <p:nvSpPr>
            <p:cNvPr id="5963" name="Freeform 412"/>
            <p:cNvSpPr>
              <a:spLocks/>
            </p:cNvSpPr>
            <p:nvPr/>
          </p:nvSpPr>
          <p:spPr bwMode="auto">
            <a:xfrm>
              <a:off x="3271" y="1592"/>
              <a:ext cx="181" cy="47"/>
            </a:xfrm>
            <a:custGeom>
              <a:avLst/>
              <a:gdLst>
                <a:gd name="T0" fmla="*/ 0 w 541"/>
                <a:gd name="T1" fmla="*/ 0 h 142"/>
                <a:gd name="T2" fmla="*/ 0 w 541"/>
                <a:gd name="T3" fmla="*/ 0 h 142"/>
                <a:gd name="T4" fmla="*/ 1 w 541"/>
                <a:gd name="T5" fmla="*/ 0 h 142"/>
                <a:gd name="T6" fmla="*/ 1 w 541"/>
                <a:gd name="T7" fmla="*/ 0 h 142"/>
                <a:gd name="T8" fmla="*/ 0 w 541"/>
                <a:gd name="T9" fmla="*/ 0 h 142"/>
                <a:gd name="T10" fmla="*/ 0 w 541"/>
                <a:gd name="T11" fmla="*/ 0 h 142"/>
                <a:gd name="T12" fmla="*/ 0 w 541"/>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 h="142">
                  <a:moveTo>
                    <a:pt x="0" y="50"/>
                  </a:moveTo>
                  <a:lnTo>
                    <a:pt x="49" y="0"/>
                  </a:lnTo>
                  <a:lnTo>
                    <a:pt x="541" y="0"/>
                  </a:lnTo>
                  <a:lnTo>
                    <a:pt x="406" y="142"/>
                  </a:lnTo>
                  <a:lnTo>
                    <a:pt x="258" y="142"/>
                  </a:lnTo>
                  <a:lnTo>
                    <a:pt x="345" y="50"/>
                  </a:lnTo>
                  <a:lnTo>
                    <a:pt x="0" y="5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64" name="Freeform 413"/>
            <p:cNvSpPr>
              <a:spLocks/>
            </p:cNvSpPr>
            <p:nvPr/>
          </p:nvSpPr>
          <p:spPr bwMode="auto">
            <a:xfrm>
              <a:off x="3271" y="1592"/>
              <a:ext cx="181" cy="47"/>
            </a:xfrm>
            <a:custGeom>
              <a:avLst/>
              <a:gdLst>
                <a:gd name="T0" fmla="*/ 0 w 541"/>
                <a:gd name="T1" fmla="*/ 0 h 142"/>
                <a:gd name="T2" fmla="*/ 0 w 541"/>
                <a:gd name="T3" fmla="*/ 0 h 142"/>
                <a:gd name="T4" fmla="*/ 1 w 541"/>
                <a:gd name="T5" fmla="*/ 0 h 142"/>
                <a:gd name="T6" fmla="*/ 1 w 541"/>
                <a:gd name="T7" fmla="*/ 0 h 142"/>
                <a:gd name="T8" fmla="*/ 0 w 541"/>
                <a:gd name="T9" fmla="*/ 0 h 142"/>
                <a:gd name="T10" fmla="*/ 0 w 541"/>
                <a:gd name="T11" fmla="*/ 0 h 142"/>
                <a:gd name="T12" fmla="*/ 0 w 541"/>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 h="142">
                  <a:moveTo>
                    <a:pt x="0" y="50"/>
                  </a:moveTo>
                  <a:lnTo>
                    <a:pt x="49" y="0"/>
                  </a:lnTo>
                  <a:lnTo>
                    <a:pt x="541" y="0"/>
                  </a:lnTo>
                  <a:lnTo>
                    <a:pt x="406" y="142"/>
                  </a:lnTo>
                  <a:lnTo>
                    <a:pt x="258" y="142"/>
                  </a:lnTo>
                  <a:lnTo>
                    <a:pt x="345" y="50"/>
                  </a:lnTo>
                  <a:lnTo>
                    <a:pt x="0" y="50"/>
                  </a:lnTo>
                  <a:close/>
                </a:path>
              </a:pathLst>
            </a:custGeom>
            <a:solidFill>
              <a:srgbClr val="7F7F7F"/>
            </a:solidFill>
            <a:ln w="1588">
              <a:solidFill>
                <a:srgbClr val="000000"/>
              </a:solidFill>
              <a:prstDash val="solid"/>
              <a:round/>
              <a:headEnd/>
              <a:tailEnd/>
            </a:ln>
          </p:spPr>
          <p:txBody>
            <a:bodyPr/>
            <a:lstStyle/>
            <a:p>
              <a:endParaRPr lang="zh-TW" altLang="en-US"/>
            </a:p>
          </p:txBody>
        </p:sp>
        <p:sp>
          <p:nvSpPr>
            <p:cNvPr id="5965" name="Freeform 414"/>
            <p:cNvSpPr>
              <a:spLocks/>
            </p:cNvSpPr>
            <p:nvPr/>
          </p:nvSpPr>
          <p:spPr bwMode="auto">
            <a:xfrm>
              <a:off x="3271" y="1592"/>
              <a:ext cx="181" cy="47"/>
            </a:xfrm>
            <a:custGeom>
              <a:avLst/>
              <a:gdLst>
                <a:gd name="T0" fmla="*/ 0 w 541"/>
                <a:gd name="T1" fmla="*/ 0 h 142"/>
                <a:gd name="T2" fmla="*/ 0 w 541"/>
                <a:gd name="T3" fmla="*/ 0 h 142"/>
                <a:gd name="T4" fmla="*/ 1 w 541"/>
                <a:gd name="T5" fmla="*/ 0 h 142"/>
                <a:gd name="T6" fmla="*/ 1 w 541"/>
                <a:gd name="T7" fmla="*/ 0 h 142"/>
                <a:gd name="T8" fmla="*/ 0 w 541"/>
                <a:gd name="T9" fmla="*/ 0 h 142"/>
                <a:gd name="T10" fmla="*/ 0 w 541"/>
                <a:gd name="T11" fmla="*/ 0 h 142"/>
                <a:gd name="T12" fmla="*/ 0 w 541"/>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 h="142">
                  <a:moveTo>
                    <a:pt x="0" y="50"/>
                  </a:moveTo>
                  <a:lnTo>
                    <a:pt x="49" y="0"/>
                  </a:lnTo>
                  <a:lnTo>
                    <a:pt x="541" y="0"/>
                  </a:lnTo>
                  <a:lnTo>
                    <a:pt x="406" y="142"/>
                  </a:lnTo>
                  <a:lnTo>
                    <a:pt x="258" y="142"/>
                  </a:lnTo>
                  <a:lnTo>
                    <a:pt x="345" y="50"/>
                  </a:lnTo>
                  <a:lnTo>
                    <a:pt x="0" y="5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66" name="Freeform 415"/>
            <p:cNvSpPr>
              <a:spLocks/>
            </p:cNvSpPr>
            <p:nvPr/>
          </p:nvSpPr>
          <p:spPr bwMode="auto">
            <a:xfrm>
              <a:off x="3374" y="1595"/>
              <a:ext cx="10" cy="9"/>
            </a:xfrm>
            <a:custGeom>
              <a:avLst/>
              <a:gdLst>
                <a:gd name="T0" fmla="*/ 0 w 32"/>
                <a:gd name="T1" fmla="*/ 0 h 27"/>
                <a:gd name="T2" fmla="*/ 0 w 32"/>
                <a:gd name="T3" fmla="*/ 0 h 27"/>
                <a:gd name="T4" fmla="*/ 0 w 32"/>
                <a:gd name="T5" fmla="*/ 0 h 27"/>
                <a:gd name="T6" fmla="*/ 0 w 32"/>
                <a:gd name="T7" fmla="*/ 0 h 27"/>
                <a:gd name="T8" fmla="*/ 0 w 32"/>
                <a:gd name="T9" fmla="*/ 0 h 27"/>
                <a:gd name="T10" fmla="*/ 0 w 32"/>
                <a:gd name="T11" fmla="*/ 0 h 27"/>
                <a:gd name="T12" fmla="*/ 0 w 3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7">
                  <a:moveTo>
                    <a:pt x="31" y="27"/>
                  </a:moveTo>
                  <a:lnTo>
                    <a:pt x="32" y="18"/>
                  </a:lnTo>
                  <a:lnTo>
                    <a:pt x="32" y="9"/>
                  </a:lnTo>
                  <a:lnTo>
                    <a:pt x="27" y="3"/>
                  </a:lnTo>
                  <a:lnTo>
                    <a:pt x="17" y="0"/>
                  </a:lnTo>
                  <a:lnTo>
                    <a:pt x="7" y="2"/>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67" name="Freeform 416"/>
            <p:cNvSpPr>
              <a:spLocks/>
            </p:cNvSpPr>
            <p:nvPr/>
          </p:nvSpPr>
          <p:spPr bwMode="auto">
            <a:xfrm>
              <a:off x="3375" y="1595"/>
              <a:ext cx="9" cy="9"/>
            </a:xfrm>
            <a:custGeom>
              <a:avLst/>
              <a:gdLst>
                <a:gd name="T0" fmla="*/ 0 w 29"/>
                <a:gd name="T1" fmla="*/ 0 h 27"/>
                <a:gd name="T2" fmla="*/ 0 w 29"/>
                <a:gd name="T3" fmla="*/ 0 h 27"/>
                <a:gd name="T4" fmla="*/ 0 w 29"/>
                <a:gd name="T5" fmla="*/ 0 h 27"/>
                <a:gd name="T6" fmla="*/ 0 w 29"/>
                <a:gd name="T7" fmla="*/ 0 h 27"/>
                <a:gd name="T8" fmla="*/ 0 w 29"/>
                <a:gd name="T9" fmla="*/ 0 h 27"/>
                <a:gd name="T10" fmla="*/ 0 w 29"/>
                <a:gd name="T11" fmla="*/ 0 h 27"/>
                <a:gd name="T12" fmla="*/ 0 w 29"/>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7">
                  <a:moveTo>
                    <a:pt x="28" y="27"/>
                  </a:moveTo>
                  <a:lnTo>
                    <a:pt x="29" y="18"/>
                  </a:lnTo>
                  <a:lnTo>
                    <a:pt x="29" y="9"/>
                  </a:lnTo>
                  <a:lnTo>
                    <a:pt x="24" y="3"/>
                  </a:lnTo>
                  <a:lnTo>
                    <a:pt x="15" y="0"/>
                  </a:lnTo>
                  <a:lnTo>
                    <a:pt x="8" y="2"/>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68" name="Freeform 417"/>
            <p:cNvSpPr>
              <a:spLocks/>
            </p:cNvSpPr>
            <p:nvPr/>
          </p:nvSpPr>
          <p:spPr bwMode="auto">
            <a:xfrm>
              <a:off x="3381" y="1599"/>
              <a:ext cx="7" cy="5"/>
            </a:xfrm>
            <a:custGeom>
              <a:avLst/>
              <a:gdLst>
                <a:gd name="T0" fmla="*/ 0 w 22"/>
                <a:gd name="T1" fmla="*/ 0 h 15"/>
                <a:gd name="T2" fmla="*/ 0 w 22"/>
                <a:gd name="T3" fmla="*/ 0 h 15"/>
                <a:gd name="T4" fmla="*/ 0 w 22"/>
                <a:gd name="T5" fmla="*/ 0 h 15"/>
                <a:gd name="T6" fmla="*/ 0 w 22"/>
                <a:gd name="T7" fmla="*/ 0 h 15"/>
                <a:gd name="T8" fmla="*/ 0 w 22"/>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0" y="15"/>
                  </a:moveTo>
                  <a:lnTo>
                    <a:pt x="8" y="0"/>
                  </a:lnTo>
                  <a:lnTo>
                    <a:pt x="22" y="0"/>
                  </a:lnTo>
                  <a:lnTo>
                    <a:pt x="14" y="15"/>
                  </a:lnTo>
                  <a:lnTo>
                    <a:pt x="0" y="15"/>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5969" name="Freeform 418"/>
            <p:cNvSpPr>
              <a:spLocks/>
            </p:cNvSpPr>
            <p:nvPr/>
          </p:nvSpPr>
          <p:spPr bwMode="auto">
            <a:xfrm>
              <a:off x="3381" y="1599"/>
              <a:ext cx="7" cy="5"/>
            </a:xfrm>
            <a:custGeom>
              <a:avLst/>
              <a:gdLst>
                <a:gd name="T0" fmla="*/ 0 w 22"/>
                <a:gd name="T1" fmla="*/ 0 h 15"/>
                <a:gd name="T2" fmla="*/ 0 w 22"/>
                <a:gd name="T3" fmla="*/ 0 h 15"/>
                <a:gd name="T4" fmla="*/ 0 w 22"/>
                <a:gd name="T5" fmla="*/ 0 h 15"/>
                <a:gd name="T6" fmla="*/ 0 w 22"/>
                <a:gd name="T7" fmla="*/ 0 h 15"/>
                <a:gd name="T8" fmla="*/ 0 w 22"/>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0" y="15"/>
                  </a:moveTo>
                  <a:lnTo>
                    <a:pt x="8" y="0"/>
                  </a:lnTo>
                  <a:lnTo>
                    <a:pt x="22" y="0"/>
                  </a:lnTo>
                  <a:lnTo>
                    <a:pt x="14" y="15"/>
                  </a:lnTo>
                  <a:lnTo>
                    <a:pt x="0"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70" name="Freeform 419"/>
            <p:cNvSpPr>
              <a:spLocks/>
            </p:cNvSpPr>
            <p:nvPr/>
          </p:nvSpPr>
          <p:spPr bwMode="auto">
            <a:xfrm>
              <a:off x="3381" y="1599"/>
              <a:ext cx="7" cy="5"/>
            </a:xfrm>
            <a:custGeom>
              <a:avLst/>
              <a:gdLst>
                <a:gd name="T0" fmla="*/ 0 w 22"/>
                <a:gd name="T1" fmla="*/ 0 h 15"/>
                <a:gd name="T2" fmla="*/ 0 w 22"/>
                <a:gd name="T3" fmla="*/ 0 h 15"/>
                <a:gd name="T4" fmla="*/ 0 w 22"/>
                <a:gd name="T5" fmla="*/ 0 h 15"/>
                <a:gd name="T6" fmla="*/ 0 w 22"/>
                <a:gd name="T7" fmla="*/ 0 h 15"/>
                <a:gd name="T8" fmla="*/ 0 w 22"/>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0" y="15"/>
                  </a:moveTo>
                  <a:lnTo>
                    <a:pt x="8" y="0"/>
                  </a:lnTo>
                  <a:lnTo>
                    <a:pt x="22" y="0"/>
                  </a:lnTo>
                  <a:lnTo>
                    <a:pt x="14" y="15"/>
                  </a:lnTo>
                  <a:lnTo>
                    <a:pt x="0" y="15"/>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5971" name="Freeform 420"/>
            <p:cNvSpPr>
              <a:spLocks/>
            </p:cNvSpPr>
            <p:nvPr/>
          </p:nvSpPr>
          <p:spPr bwMode="auto">
            <a:xfrm>
              <a:off x="3381" y="1599"/>
              <a:ext cx="7" cy="5"/>
            </a:xfrm>
            <a:custGeom>
              <a:avLst/>
              <a:gdLst>
                <a:gd name="T0" fmla="*/ 0 w 22"/>
                <a:gd name="T1" fmla="*/ 0 h 15"/>
                <a:gd name="T2" fmla="*/ 0 w 22"/>
                <a:gd name="T3" fmla="*/ 0 h 15"/>
                <a:gd name="T4" fmla="*/ 0 w 22"/>
                <a:gd name="T5" fmla="*/ 0 h 15"/>
                <a:gd name="T6" fmla="*/ 0 w 22"/>
                <a:gd name="T7" fmla="*/ 0 h 15"/>
                <a:gd name="T8" fmla="*/ 0 w 22"/>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0" y="15"/>
                  </a:moveTo>
                  <a:lnTo>
                    <a:pt x="8" y="0"/>
                  </a:lnTo>
                  <a:lnTo>
                    <a:pt x="22" y="0"/>
                  </a:lnTo>
                  <a:lnTo>
                    <a:pt x="14" y="15"/>
                  </a:lnTo>
                  <a:lnTo>
                    <a:pt x="0"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72" name="Freeform 421"/>
            <p:cNvSpPr>
              <a:spLocks/>
            </p:cNvSpPr>
            <p:nvPr/>
          </p:nvSpPr>
          <p:spPr bwMode="auto">
            <a:xfrm>
              <a:off x="3385" y="1599"/>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0" y="15"/>
                  </a:moveTo>
                  <a:lnTo>
                    <a:pt x="8" y="11"/>
                  </a:lnTo>
                  <a:lnTo>
                    <a:pt x="8" y="0"/>
                  </a:lnTo>
                  <a:lnTo>
                    <a:pt x="0" y="11"/>
                  </a:lnTo>
                  <a:lnTo>
                    <a:pt x="0" y="15"/>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5973" name="Freeform 422"/>
            <p:cNvSpPr>
              <a:spLocks/>
            </p:cNvSpPr>
            <p:nvPr/>
          </p:nvSpPr>
          <p:spPr bwMode="auto">
            <a:xfrm>
              <a:off x="3385" y="1599"/>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0" y="15"/>
                  </a:moveTo>
                  <a:lnTo>
                    <a:pt x="8" y="11"/>
                  </a:lnTo>
                  <a:lnTo>
                    <a:pt x="8" y="0"/>
                  </a:lnTo>
                  <a:lnTo>
                    <a:pt x="0" y="11"/>
                  </a:lnTo>
                  <a:lnTo>
                    <a:pt x="0"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74" name="Freeform 423"/>
            <p:cNvSpPr>
              <a:spLocks/>
            </p:cNvSpPr>
            <p:nvPr/>
          </p:nvSpPr>
          <p:spPr bwMode="auto">
            <a:xfrm>
              <a:off x="3385" y="1599"/>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0" y="15"/>
                  </a:moveTo>
                  <a:lnTo>
                    <a:pt x="8" y="11"/>
                  </a:lnTo>
                  <a:lnTo>
                    <a:pt x="8" y="0"/>
                  </a:lnTo>
                  <a:lnTo>
                    <a:pt x="0" y="11"/>
                  </a:lnTo>
                  <a:lnTo>
                    <a:pt x="0" y="15"/>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5975" name="Freeform 424"/>
            <p:cNvSpPr>
              <a:spLocks/>
            </p:cNvSpPr>
            <p:nvPr/>
          </p:nvSpPr>
          <p:spPr bwMode="auto">
            <a:xfrm>
              <a:off x="3385" y="1599"/>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0" y="15"/>
                  </a:moveTo>
                  <a:lnTo>
                    <a:pt x="8" y="11"/>
                  </a:lnTo>
                  <a:lnTo>
                    <a:pt x="8" y="0"/>
                  </a:lnTo>
                  <a:lnTo>
                    <a:pt x="0" y="11"/>
                  </a:lnTo>
                  <a:lnTo>
                    <a:pt x="0"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76" name="Freeform 425"/>
            <p:cNvSpPr>
              <a:spLocks/>
            </p:cNvSpPr>
            <p:nvPr/>
          </p:nvSpPr>
          <p:spPr bwMode="auto">
            <a:xfrm>
              <a:off x="3381" y="1604"/>
              <a:ext cx="4" cy="1"/>
            </a:xfrm>
            <a:custGeom>
              <a:avLst/>
              <a:gdLst>
                <a:gd name="T0" fmla="*/ 0 w 14"/>
                <a:gd name="T1" fmla="*/ 0 h 1"/>
                <a:gd name="T2" fmla="*/ 0 w 14"/>
                <a:gd name="T3" fmla="*/ 0 h 1"/>
                <a:gd name="T4" fmla="*/ 0 w 14"/>
                <a:gd name="T5" fmla="*/ 0 h 1"/>
                <a:gd name="T6" fmla="*/ 0 60000 65536"/>
                <a:gd name="T7" fmla="*/ 0 60000 65536"/>
                <a:gd name="T8" fmla="*/ 0 60000 65536"/>
              </a:gdLst>
              <a:ahLst/>
              <a:cxnLst>
                <a:cxn ang="T6">
                  <a:pos x="T0" y="T1"/>
                </a:cxn>
                <a:cxn ang="T7">
                  <a:pos x="T2" y="T3"/>
                </a:cxn>
                <a:cxn ang="T8">
                  <a:pos x="T4" y="T5"/>
                </a:cxn>
              </a:cxnLst>
              <a:rect l="0" t="0" r="r" b="b"/>
              <a:pathLst>
                <a:path w="14" h="1">
                  <a:moveTo>
                    <a:pt x="0" y="0"/>
                  </a:moveTo>
                  <a:lnTo>
                    <a:pt x="14" y="0"/>
                  </a:lnTo>
                  <a:lnTo>
                    <a:pt x="0" y="0"/>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5977" name="Freeform 426"/>
            <p:cNvSpPr>
              <a:spLocks/>
            </p:cNvSpPr>
            <p:nvPr/>
          </p:nvSpPr>
          <p:spPr bwMode="auto">
            <a:xfrm>
              <a:off x="3381" y="1604"/>
              <a:ext cx="4" cy="1"/>
            </a:xfrm>
            <a:custGeom>
              <a:avLst/>
              <a:gdLst>
                <a:gd name="T0" fmla="*/ 0 w 14"/>
                <a:gd name="T1" fmla="*/ 0 h 1"/>
                <a:gd name="T2" fmla="*/ 0 w 14"/>
                <a:gd name="T3" fmla="*/ 0 h 1"/>
                <a:gd name="T4" fmla="*/ 0 w 14"/>
                <a:gd name="T5" fmla="*/ 0 h 1"/>
                <a:gd name="T6" fmla="*/ 0 60000 65536"/>
                <a:gd name="T7" fmla="*/ 0 60000 65536"/>
                <a:gd name="T8" fmla="*/ 0 60000 65536"/>
              </a:gdLst>
              <a:ahLst/>
              <a:cxnLst>
                <a:cxn ang="T6">
                  <a:pos x="T0" y="T1"/>
                </a:cxn>
                <a:cxn ang="T7">
                  <a:pos x="T2" y="T3"/>
                </a:cxn>
                <a:cxn ang="T8">
                  <a:pos x="T4" y="T5"/>
                </a:cxn>
              </a:cxnLst>
              <a:rect l="0" t="0" r="r" b="b"/>
              <a:pathLst>
                <a:path w="14" h="1">
                  <a:moveTo>
                    <a:pt x="0" y="0"/>
                  </a:moveTo>
                  <a:lnTo>
                    <a:pt x="14"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78" name="Freeform 427"/>
            <p:cNvSpPr>
              <a:spLocks/>
            </p:cNvSpPr>
            <p:nvPr/>
          </p:nvSpPr>
          <p:spPr bwMode="auto">
            <a:xfrm>
              <a:off x="3381" y="1604"/>
              <a:ext cx="4" cy="1"/>
            </a:xfrm>
            <a:custGeom>
              <a:avLst/>
              <a:gdLst>
                <a:gd name="T0" fmla="*/ 0 w 14"/>
                <a:gd name="T1" fmla="*/ 0 h 1"/>
                <a:gd name="T2" fmla="*/ 0 w 14"/>
                <a:gd name="T3" fmla="*/ 0 h 1"/>
                <a:gd name="T4" fmla="*/ 0 w 14"/>
                <a:gd name="T5" fmla="*/ 0 h 1"/>
                <a:gd name="T6" fmla="*/ 0 60000 65536"/>
                <a:gd name="T7" fmla="*/ 0 60000 65536"/>
                <a:gd name="T8" fmla="*/ 0 60000 65536"/>
              </a:gdLst>
              <a:ahLst/>
              <a:cxnLst>
                <a:cxn ang="T6">
                  <a:pos x="T0" y="T1"/>
                </a:cxn>
                <a:cxn ang="T7">
                  <a:pos x="T2" y="T3"/>
                </a:cxn>
                <a:cxn ang="T8">
                  <a:pos x="T4" y="T5"/>
                </a:cxn>
              </a:cxnLst>
              <a:rect l="0" t="0" r="r" b="b"/>
              <a:pathLst>
                <a:path w="14" h="1">
                  <a:moveTo>
                    <a:pt x="0" y="0"/>
                  </a:moveTo>
                  <a:lnTo>
                    <a:pt x="14" y="0"/>
                  </a:lnTo>
                  <a:lnTo>
                    <a:pt x="0" y="0"/>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5979" name="Freeform 428"/>
            <p:cNvSpPr>
              <a:spLocks/>
            </p:cNvSpPr>
            <p:nvPr/>
          </p:nvSpPr>
          <p:spPr bwMode="auto">
            <a:xfrm>
              <a:off x="3381" y="1604"/>
              <a:ext cx="4" cy="1"/>
            </a:xfrm>
            <a:custGeom>
              <a:avLst/>
              <a:gdLst>
                <a:gd name="T0" fmla="*/ 0 w 14"/>
                <a:gd name="T1" fmla="*/ 0 h 1"/>
                <a:gd name="T2" fmla="*/ 0 w 14"/>
                <a:gd name="T3" fmla="*/ 0 h 1"/>
                <a:gd name="T4" fmla="*/ 0 w 14"/>
                <a:gd name="T5" fmla="*/ 0 h 1"/>
                <a:gd name="T6" fmla="*/ 0 60000 65536"/>
                <a:gd name="T7" fmla="*/ 0 60000 65536"/>
                <a:gd name="T8" fmla="*/ 0 60000 65536"/>
              </a:gdLst>
              <a:ahLst/>
              <a:cxnLst>
                <a:cxn ang="T6">
                  <a:pos x="T0" y="T1"/>
                </a:cxn>
                <a:cxn ang="T7">
                  <a:pos x="T2" y="T3"/>
                </a:cxn>
                <a:cxn ang="T8">
                  <a:pos x="T4" y="T5"/>
                </a:cxn>
              </a:cxnLst>
              <a:rect l="0" t="0" r="r" b="b"/>
              <a:pathLst>
                <a:path w="14" h="1">
                  <a:moveTo>
                    <a:pt x="0" y="0"/>
                  </a:moveTo>
                  <a:lnTo>
                    <a:pt x="14"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80" name="Freeform 429"/>
            <p:cNvSpPr>
              <a:spLocks/>
            </p:cNvSpPr>
            <p:nvPr/>
          </p:nvSpPr>
          <p:spPr bwMode="auto">
            <a:xfrm>
              <a:off x="3365" y="1606"/>
              <a:ext cx="35" cy="6"/>
            </a:xfrm>
            <a:custGeom>
              <a:avLst/>
              <a:gdLst>
                <a:gd name="T0" fmla="*/ 0 w 105"/>
                <a:gd name="T1" fmla="*/ 0 h 19"/>
                <a:gd name="T2" fmla="*/ 0 w 105"/>
                <a:gd name="T3" fmla="*/ 0 h 19"/>
                <a:gd name="T4" fmla="*/ 0 w 105"/>
                <a:gd name="T5" fmla="*/ 0 h 19"/>
                <a:gd name="T6" fmla="*/ 0 w 105"/>
                <a:gd name="T7" fmla="*/ 0 h 19"/>
                <a:gd name="T8" fmla="*/ 0 w 10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9">
                  <a:moveTo>
                    <a:pt x="0" y="19"/>
                  </a:moveTo>
                  <a:lnTo>
                    <a:pt x="17" y="0"/>
                  </a:lnTo>
                  <a:lnTo>
                    <a:pt x="105" y="0"/>
                  </a:lnTo>
                  <a:lnTo>
                    <a:pt x="86" y="19"/>
                  </a:lnTo>
                  <a:lnTo>
                    <a:pt x="0" y="1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5981" name="Freeform 430"/>
            <p:cNvSpPr>
              <a:spLocks/>
            </p:cNvSpPr>
            <p:nvPr/>
          </p:nvSpPr>
          <p:spPr bwMode="auto">
            <a:xfrm>
              <a:off x="3365" y="1606"/>
              <a:ext cx="35" cy="6"/>
            </a:xfrm>
            <a:custGeom>
              <a:avLst/>
              <a:gdLst>
                <a:gd name="T0" fmla="*/ 0 w 105"/>
                <a:gd name="T1" fmla="*/ 0 h 19"/>
                <a:gd name="T2" fmla="*/ 0 w 105"/>
                <a:gd name="T3" fmla="*/ 0 h 19"/>
                <a:gd name="T4" fmla="*/ 0 w 105"/>
                <a:gd name="T5" fmla="*/ 0 h 19"/>
                <a:gd name="T6" fmla="*/ 0 w 105"/>
                <a:gd name="T7" fmla="*/ 0 h 19"/>
                <a:gd name="T8" fmla="*/ 0 w 10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9">
                  <a:moveTo>
                    <a:pt x="0" y="19"/>
                  </a:moveTo>
                  <a:lnTo>
                    <a:pt x="17" y="0"/>
                  </a:lnTo>
                  <a:lnTo>
                    <a:pt x="105" y="0"/>
                  </a:lnTo>
                  <a:lnTo>
                    <a:pt x="86" y="19"/>
                  </a:lnTo>
                  <a:lnTo>
                    <a:pt x="0"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82" name="Freeform 431"/>
            <p:cNvSpPr>
              <a:spLocks/>
            </p:cNvSpPr>
            <p:nvPr/>
          </p:nvSpPr>
          <p:spPr bwMode="auto">
            <a:xfrm>
              <a:off x="3365" y="1606"/>
              <a:ext cx="35" cy="6"/>
            </a:xfrm>
            <a:custGeom>
              <a:avLst/>
              <a:gdLst>
                <a:gd name="T0" fmla="*/ 0 w 105"/>
                <a:gd name="T1" fmla="*/ 0 h 19"/>
                <a:gd name="T2" fmla="*/ 0 w 105"/>
                <a:gd name="T3" fmla="*/ 0 h 19"/>
                <a:gd name="T4" fmla="*/ 0 w 105"/>
                <a:gd name="T5" fmla="*/ 0 h 19"/>
                <a:gd name="T6" fmla="*/ 0 w 105"/>
                <a:gd name="T7" fmla="*/ 0 h 19"/>
                <a:gd name="T8" fmla="*/ 0 w 10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9">
                  <a:moveTo>
                    <a:pt x="0" y="19"/>
                  </a:moveTo>
                  <a:lnTo>
                    <a:pt x="17" y="0"/>
                  </a:lnTo>
                  <a:lnTo>
                    <a:pt x="105" y="0"/>
                  </a:lnTo>
                  <a:lnTo>
                    <a:pt x="86" y="19"/>
                  </a:lnTo>
                  <a:lnTo>
                    <a:pt x="0" y="1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5983" name="Freeform 432"/>
            <p:cNvSpPr>
              <a:spLocks/>
            </p:cNvSpPr>
            <p:nvPr/>
          </p:nvSpPr>
          <p:spPr bwMode="auto">
            <a:xfrm>
              <a:off x="3365" y="1606"/>
              <a:ext cx="35" cy="6"/>
            </a:xfrm>
            <a:custGeom>
              <a:avLst/>
              <a:gdLst>
                <a:gd name="T0" fmla="*/ 0 w 105"/>
                <a:gd name="T1" fmla="*/ 0 h 19"/>
                <a:gd name="T2" fmla="*/ 0 w 105"/>
                <a:gd name="T3" fmla="*/ 0 h 19"/>
                <a:gd name="T4" fmla="*/ 0 w 105"/>
                <a:gd name="T5" fmla="*/ 0 h 19"/>
                <a:gd name="T6" fmla="*/ 0 w 105"/>
                <a:gd name="T7" fmla="*/ 0 h 19"/>
                <a:gd name="T8" fmla="*/ 0 w 10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9">
                  <a:moveTo>
                    <a:pt x="0" y="19"/>
                  </a:moveTo>
                  <a:lnTo>
                    <a:pt x="17" y="0"/>
                  </a:lnTo>
                  <a:lnTo>
                    <a:pt x="105" y="0"/>
                  </a:lnTo>
                  <a:lnTo>
                    <a:pt x="86" y="19"/>
                  </a:lnTo>
                  <a:lnTo>
                    <a:pt x="0"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84" name="Rectangle 433"/>
            <p:cNvSpPr>
              <a:spLocks noChangeArrowheads="1"/>
            </p:cNvSpPr>
            <p:nvPr/>
          </p:nvSpPr>
          <p:spPr bwMode="auto">
            <a:xfrm>
              <a:off x="3365" y="1612"/>
              <a:ext cx="28" cy="24"/>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85" name="Rectangle 434"/>
            <p:cNvSpPr>
              <a:spLocks noChangeArrowheads="1"/>
            </p:cNvSpPr>
            <p:nvPr/>
          </p:nvSpPr>
          <p:spPr bwMode="auto">
            <a:xfrm>
              <a:off x="3365" y="1612"/>
              <a:ext cx="28" cy="24"/>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86" name="Rectangle 435"/>
            <p:cNvSpPr>
              <a:spLocks noChangeArrowheads="1"/>
            </p:cNvSpPr>
            <p:nvPr/>
          </p:nvSpPr>
          <p:spPr bwMode="auto">
            <a:xfrm>
              <a:off x="3365" y="1612"/>
              <a:ext cx="28" cy="24"/>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87" name="Rectangle 436"/>
            <p:cNvSpPr>
              <a:spLocks noChangeArrowheads="1"/>
            </p:cNvSpPr>
            <p:nvPr/>
          </p:nvSpPr>
          <p:spPr bwMode="auto">
            <a:xfrm>
              <a:off x="3365" y="1612"/>
              <a:ext cx="28" cy="24"/>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88" name="Freeform 437"/>
            <p:cNvSpPr>
              <a:spLocks/>
            </p:cNvSpPr>
            <p:nvPr/>
          </p:nvSpPr>
          <p:spPr bwMode="auto">
            <a:xfrm>
              <a:off x="3393" y="1606"/>
              <a:ext cx="7" cy="30"/>
            </a:xfrm>
            <a:custGeom>
              <a:avLst/>
              <a:gdLst>
                <a:gd name="T0" fmla="*/ 0 w 19"/>
                <a:gd name="T1" fmla="*/ 0 h 91"/>
                <a:gd name="T2" fmla="*/ 0 w 19"/>
                <a:gd name="T3" fmla="*/ 0 h 91"/>
                <a:gd name="T4" fmla="*/ 0 w 19"/>
                <a:gd name="T5" fmla="*/ 0 h 91"/>
                <a:gd name="T6" fmla="*/ 0 w 19"/>
                <a:gd name="T7" fmla="*/ 0 h 91"/>
                <a:gd name="T8" fmla="*/ 0 w 19"/>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91">
                  <a:moveTo>
                    <a:pt x="0" y="91"/>
                  </a:moveTo>
                  <a:lnTo>
                    <a:pt x="19" y="74"/>
                  </a:lnTo>
                  <a:lnTo>
                    <a:pt x="19" y="0"/>
                  </a:lnTo>
                  <a:lnTo>
                    <a:pt x="0" y="19"/>
                  </a:lnTo>
                  <a:lnTo>
                    <a:pt x="0" y="91"/>
                  </a:lnTo>
                  <a:close/>
                </a:path>
              </a:pathLst>
            </a:custGeom>
            <a:solidFill>
              <a:srgbClr val="4C4C4C"/>
            </a:solidFill>
            <a:ln w="1588">
              <a:solidFill>
                <a:srgbClr val="000000"/>
              </a:solidFill>
              <a:prstDash val="solid"/>
              <a:round/>
              <a:headEnd/>
              <a:tailEnd/>
            </a:ln>
          </p:spPr>
          <p:txBody>
            <a:bodyPr/>
            <a:lstStyle/>
            <a:p>
              <a:endParaRPr lang="zh-TW" altLang="en-US"/>
            </a:p>
          </p:txBody>
        </p:sp>
        <p:sp>
          <p:nvSpPr>
            <p:cNvPr id="5989" name="Freeform 438"/>
            <p:cNvSpPr>
              <a:spLocks/>
            </p:cNvSpPr>
            <p:nvPr/>
          </p:nvSpPr>
          <p:spPr bwMode="auto">
            <a:xfrm>
              <a:off x="3393" y="1606"/>
              <a:ext cx="7" cy="30"/>
            </a:xfrm>
            <a:custGeom>
              <a:avLst/>
              <a:gdLst>
                <a:gd name="T0" fmla="*/ 0 w 19"/>
                <a:gd name="T1" fmla="*/ 0 h 91"/>
                <a:gd name="T2" fmla="*/ 0 w 19"/>
                <a:gd name="T3" fmla="*/ 0 h 91"/>
                <a:gd name="T4" fmla="*/ 0 w 19"/>
                <a:gd name="T5" fmla="*/ 0 h 91"/>
                <a:gd name="T6" fmla="*/ 0 w 19"/>
                <a:gd name="T7" fmla="*/ 0 h 91"/>
                <a:gd name="T8" fmla="*/ 0 w 19"/>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91">
                  <a:moveTo>
                    <a:pt x="0" y="91"/>
                  </a:moveTo>
                  <a:lnTo>
                    <a:pt x="19" y="74"/>
                  </a:lnTo>
                  <a:lnTo>
                    <a:pt x="19" y="0"/>
                  </a:lnTo>
                  <a:lnTo>
                    <a:pt x="0" y="19"/>
                  </a:lnTo>
                  <a:lnTo>
                    <a:pt x="0" y="9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90" name="Freeform 439"/>
            <p:cNvSpPr>
              <a:spLocks/>
            </p:cNvSpPr>
            <p:nvPr/>
          </p:nvSpPr>
          <p:spPr bwMode="auto">
            <a:xfrm>
              <a:off x="3393" y="1606"/>
              <a:ext cx="7" cy="30"/>
            </a:xfrm>
            <a:custGeom>
              <a:avLst/>
              <a:gdLst>
                <a:gd name="T0" fmla="*/ 0 w 19"/>
                <a:gd name="T1" fmla="*/ 0 h 91"/>
                <a:gd name="T2" fmla="*/ 0 w 19"/>
                <a:gd name="T3" fmla="*/ 0 h 91"/>
                <a:gd name="T4" fmla="*/ 0 w 19"/>
                <a:gd name="T5" fmla="*/ 0 h 91"/>
                <a:gd name="T6" fmla="*/ 0 w 19"/>
                <a:gd name="T7" fmla="*/ 0 h 91"/>
                <a:gd name="T8" fmla="*/ 0 w 19"/>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91">
                  <a:moveTo>
                    <a:pt x="0" y="91"/>
                  </a:moveTo>
                  <a:lnTo>
                    <a:pt x="19" y="74"/>
                  </a:lnTo>
                  <a:lnTo>
                    <a:pt x="19" y="0"/>
                  </a:lnTo>
                  <a:lnTo>
                    <a:pt x="0" y="19"/>
                  </a:lnTo>
                  <a:lnTo>
                    <a:pt x="0" y="91"/>
                  </a:lnTo>
                  <a:close/>
                </a:path>
              </a:pathLst>
            </a:custGeom>
            <a:solidFill>
              <a:srgbClr val="4C4C4C"/>
            </a:solidFill>
            <a:ln w="1588">
              <a:solidFill>
                <a:srgbClr val="000000"/>
              </a:solidFill>
              <a:prstDash val="solid"/>
              <a:round/>
              <a:headEnd/>
              <a:tailEnd/>
            </a:ln>
          </p:spPr>
          <p:txBody>
            <a:bodyPr/>
            <a:lstStyle/>
            <a:p>
              <a:endParaRPr lang="zh-TW" altLang="en-US"/>
            </a:p>
          </p:txBody>
        </p:sp>
        <p:sp>
          <p:nvSpPr>
            <p:cNvPr id="5991" name="Freeform 440"/>
            <p:cNvSpPr>
              <a:spLocks/>
            </p:cNvSpPr>
            <p:nvPr/>
          </p:nvSpPr>
          <p:spPr bwMode="auto">
            <a:xfrm>
              <a:off x="3393" y="1606"/>
              <a:ext cx="7" cy="30"/>
            </a:xfrm>
            <a:custGeom>
              <a:avLst/>
              <a:gdLst>
                <a:gd name="T0" fmla="*/ 0 w 19"/>
                <a:gd name="T1" fmla="*/ 0 h 91"/>
                <a:gd name="T2" fmla="*/ 0 w 19"/>
                <a:gd name="T3" fmla="*/ 0 h 91"/>
                <a:gd name="T4" fmla="*/ 0 w 19"/>
                <a:gd name="T5" fmla="*/ 0 h 91"/>
                <a:gd name="T6" fmla="*/ 0 w 19"/>
                <a:gd name="T7" fmla="*/ 0 h 91"/>
                <a:gd name="T8" fmla="*/ 0 w 19"/>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91">
                  <a:moveTo>
                    <a:pt x="0" y="91"/>
                  </a:moveTo>
                  <a:lnTo>
                    <a:pt x="19" y="74"/>
                  </a:lnTo>
                  <a:lnTo>
                    <a:pt x="19" y="0"/>
                  </a:lnTo>
                  <a:lnTo>
                    <a:pt x="0" y="19"/>
                  </a:lnTo>
                  <a:lnTo>
                    <a:pt x="0" y="9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92" name="Line 441"/>
            <p:cNvSpPr>
              <a:spLocks noChangeShapeType="1"/>
            </p:cNvSpPr>
            <p:nvPr/>
          </p:nvSpPr>
          <p:spPr bwMode="auto">
            <a:xfrm>
              <a:off x="3365" y="1630"/>
              <a:ext cx="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993" name="Rectangle 442"/>
            <p:cNvSpPr>
              <a:spLocks noChangeArrowheads="1"/>
            </p:cNvSpPr>
            <p:nvPr/>
          </p:nvSpPr>
          <p:spPr bwMode="auto">
            <a:xfrm>
              <a:off x="3365" y="1612"/>
              <a:ext cx="28" cy="24"/>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94" name="Line 443"/>
            <p:cNvSpPr>
              <a:spLocks noChangeShapeType="1"/>
            </p:cNvSpPr>
            <p:nvPr/>
          </p:nvSpPr>
          <p:spPr bwMode="auto">
            <a:xfrm>
              <a:off x="3365" y="1630"/>
              <a:ext cx="2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995" name="Freeform 444"/>
            <p:cNvSpPr>
              <a:spLocks/>
            </p:cNvSpPr>
            <p:nvPr/>
          </p:nvSpPr>
          <p:spPr bwMode="auto">
            <a:xfrm>
              <a:off x="3393" y="1609"/>
              <a:ext cx="17" cy="14"/>
            </a:xfrm>
            <a:custGeom>
              <a:avLst/>
              <a:gdLst>
                <a:gd name="T0" fmla="*/ 0 w 49"/>
                <a:gd name="T1" fmla="*/ 0 h 40"/>
                <a:gd name="T2" fmla="*/ 0 w 49"/>
                <a:gd name="T3" fmla="*/ 0 h 40"/>
                <a:gd name="T4" fmla="*/ 0 w 49"/>
                <a:gd name="T5" fmla="*/ 0 h 40"/>
                <a:gd name="T6" fmla="*/ 0 w 49"/>
                <a:gd name="T7" fmla="*/ 0 h 40"/>
                <a:gd name="T8" fmla="*/ 0 w 4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0">
                  <a:moveTo>
                    <a:pt x="0" y="40"/>
                  </a:moveTo>
                  <a:lnTo>
                    <a:pt x="19" y="21"/>
                  </a:lnTo>
                  <a:lnTo>
                    <a:pt x="49" y="0"/>
                  </a:lnTo>
                  <a:lnTo>
                    <a:pt x="32" y="21"/>
                  </a:lnTo>
                  <a:lnTo>
                    <a:pt x="0" y="40"/>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5996" name="Freeform 445"/>
            <p:cNvSpPr>
              <a:spLocks/>
            </p:cNvSpPr>
            <p:nvPr/>
          </p:nvSpPr>
          <p:spPr bwMode="auto">
            <a:xfrm>
              <a:off x="3393" y="1609"/>
              <a:ext cx="17" cy="14"/>
            </a:xfrm>
            <a:custGeom>
              <a:avLst/>
              <a:gdLst>
                <a:gd name="T0" fmla="*/ 0 w 49"/>
                <a:gd name="T1" fmla="*/ 0 h 40"/>
                <a:gd name="T2" fmla="*/ 0 w 49"/>
                <a:gd name="T3" fmla="*/ 0 h 40"/>
                <a:gd name="T4" fmla="*/ 0 w 49"/>
                <a:gd name="T5" fmla="*/ 0 h 40"/>
                <a:gd name="T6" fmla="*/ 0 w 49"/>
                <a:gd name="T7" fmla="*/ 0 h 40"/>
                <a:gd name="T8" fmla="*/ 0 w 4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0">
                  <a:moveTo>
                    <a:pt x="0" y="40"/>
                  </a:moveTo>
                  <a:lnTo>
                    <a:pt x="19" y="21"/>
                  </a:lnTo>
                  <a:lnTo>
                    <a:pt x="49" y="0"/>
                  </a:lnTo>
                  <a:lnTo>
                    <a:pt x="32" y="21"/>
                  </a:lnTo>
                  <a:lnTo>
                    <a:pt x="0" y="4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97" name="Freeform 446"/>
            <p:cNvSpPr>
              <a:spLocks/>
            </p:cNvSpPr>
            <p:nvPr/>
          </p:nvSpPr>
          <p:spPr bwMode="auto">
            <a:xfrm>
              <a:off x="3393" y="1609"/>
              <a:ext cx="17" cy="14"/>
            </a:xfrm>
            <a:custGeom>
              <a:avLst/>
              <a:gdLst>
                <a:gd name="T0" fmla="*/ 0 w 49"/>
                <a:gd name="T1" fmla="*/ 0 h 40"/>
                <a:gd name="T2" fmla="*/ 0 w 49"/>
                <a:gd name="T3" fmla="*/ 0 h 40"/>
                <a:gd name="T4" fmla="*/ 0 w 49"/>
                <a:gd name="T5" fmla="*/ 0 h 40"/>
                <a:gd name="T6" fmla="*/ 0 w 49"/>
                <a:gd name="T7" fmla="*/ 0 h 40"/>
                <a:gd name="T8" fmla="*/ 0 w 4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0">
                  <a:moveTo>
                    <a:pt x="0" y="40"/>
                  </a:moveTo>
                  <a:lnTo>
                    <a:pt x="19" y="21"/>
                  </a:lnTo>
                  <a:lnTo>
                    <a:pt x="49" y="0"/>
                  </a:lnTo>
                  <a:lnTo>
                    <a:pt x="32" y="21"/>
                  </a:lnTo>
                  <a:lnTo>
                    <a:pt x="0" y="40"/>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5998" name="Freeform 447"/>
            <p:cNvSpPr>
              <a:spLocks/>
            </p:cNvSpPr>
            <p:nvPr/>
          </p:nvSpPr>
          <p:spPr bwMode="auto">
            <a:xfrm>
              <a:off x="3393" y="1609"/>
              <a:ext cx="17" cy="14"/>
            </a:xfrm>
            <a:custGeom>
              <a:avLst/>
              <a:gdLst>
                <a:gd name="T0" fmla="*/ 0 w 49"/>
                <a:gd name="T1" fmla="*/ 0 h 40"/>
                <a:gd name="T2" fmla="*/ 0 w 49"/>
                <a:gd name="T3" fmla="*/ 0 h 40"/>
                <a:gd name="T4" fmla="*/ 0 w 49"/>
                <a:gd name="T5" fmla="*/ 0 h 40"/>
                <a:gd name="T6" fmla="*/ 0 w 49"/>
                <a:gd name="T7" fmla="*/ 0 h 40"/>
                <a:gd name="T8" fmla="*/ 0 w 4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0">
                  <a:moveTo>
                    <a:pt x="0" y="40"/>
                  </a:moveTo>
                  <a:lnTo>
                    <a:pt x="19" y="21"/>
                  </a:lnTo>
                  <a:lnTo>
                    <a:pt x="49" y="0"/>
                  </a:lnTo>
                  <a:lnTo>
                    <a:pt x="32" y="21"/>
                  </a:lnTo>
                  <a:lnTo>
                    <a:pt x="0" y="4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99" name="Freeform 448"/>
            <p:cNvSpPr>
              <a:spLocks/>
            </p:cNvSpPr>
            <p:nvPr/>
          </p:nvSpPr>
          <p:spPr bwMode="auto">
            <a:xfrm>
              <a:off x="3393" y="1616"/>
              <a:ext cx="11" cy="8"/>
            </a:xfrm>
            <a:custGeom>
              <a:avLst/>
              <a:gdLst>
                <a:gd name="T0" fmla="*/ 0 w 32"/>
                <a:gd name="T1" fmla="*/ 0 h 24"/>
                <a:gd name="T2" fmla="*/ 0 w 32"/>
                <a:gd name="T3" fmla="*/ 0 h 24"/>
                <a:gd name="T4" fmla="*/ 0 w 32"/>
                <a:gd name="T5" fmla="*/ 0 h 24"/>
                <a:gd name="T6" fmla="*/ 0 w 32"/>
                <a:gd name="T7" fmla="*/ 0 h 24"/>
                <a:gd name="T8" fmla="*/ 0 w 3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4">
                  <a:moveTo>
                    <a:pt x="0" y="19"/>
                  </a:moveTo>
                  <a:lnTo>
                    <a:pt x="0" y="24"/>
                  </a:lnTo>
                  <a:lnTo>
                    <a:pt x="32" y="5"/>
                  </a:lnTo>
                  <a:lnTo>
                    <a:pt x="32" y="0"/>
                  </a:lnTo>
                  <a:lnTo>
                    <a:pt x="0" y="19"/>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6000" name="Freeform 449"/>
            <p:cNvSpPr>
              <a:spLocks/>
            </p:cNvSpPr>
            <p:nvPr/>
          </p:nvSpPr>
          <p:spPr bwMode="auto">
            <a:xfrm>
              <a:off x="3393" y="1616"/>
              <a:ext cx="11" cy="8"/>
            </a:xfrm>
            <a:custGeom>
              <a:avLst/>
              <a:gdLst>
                <a:gd name="T0" fmla="*/ 0 w 32"/>
                <a:gd name="T1" fmla="*/ 0 h 24"/>
                <a:gd name="T2" fmla="*/ 0 w 32"/>
                <a:gd name="T3" fmla="*/ 0 h 24"/>
                <a:gd name="T4" fmla="*/ 0 w 32"/>
                <a:gd name="T5" fmla="*/ 0 h 24"/>
                <a:gd name="T6" fmla="*/ 0 w 32"/>
                <a:gd name="T7" fmla="*/ 0 h 24"/>
                <a:gd name="T8" fmla="*/ 0 w 3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4">
                  <a:moveTo>
                    <a:pt x="0" y="19"/>
                  </a:moveTo>
                  <a:lnTo>
                    <a:pt x="0" y="24"/>
                  </a:lnTo>
                  <a:lnTo>
                    <a:pt x="32" y="5"/>
                  </a:lnTo>
                  <a:lnTo>
                    <a:pt x="32" y="0"/>
                  </a:lnTo>
                  <a:lnTo>
                    <a:pt x="0"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01" name="Freeform 450"/>
            <p:cNvSpPr>
              <a:spLocks/>
            </p:cNvSpPr>
            <p:nvPr/>
          </p:nvSpPr>
          <p:spPr bwMode="auto">
            <a:xfrm>
              <a:off x="3393" y="1616"/>
              <a:ext cx="11" cy="8"/>
            </a:xfrm>
            <a:custGeom>
              <a:avLst/>
              <a:gdLst>
                <a:gd name="T0" fmla="*/ 0 w 32"/>
                <a:gd name="T1" fmla="*/ 0 h 24"/>
                <a:gd name="T2" fmla="*/ 0 w 32"/>
                <a:gd name="T3" fmla="*/ 0 h 24"/>
                <a:gd name="T4" fmla="*/ 0 w 32"/>
                <a:gd name="T5" fmla="*/ 0 h 24"/>
                <a:gd name="T6" fmla="*/ 0 w 32"/>
                <a:gd name="T7" fmla="*/ 0 h 24"/>
                <a:gd name="T8" fmla="*/ 0 w 3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4">
                  <a:moveTo>
                    <a:pt x="0" y="19"/>
                  </a:moveTo>
                  <a:lnTo>
                    <a:pt x="0" y="24"/>
                  </a:lnTo>
                  <a:lnTo>
                    <a:pt x="32" y="5"/>
                  </a:lnTo>
                  <a:lnTo>
                    <a:pt x="32" y="0"/>
                  </a:lnTo>
                  <a:lnTo>
                    <a:pt x="0" y="19"/>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6002" name="Freeform 451"/>
            <p:cNvSpPr>
              <a:spLocks/>
            </p:cNvSpPr>
            <p:nvPr/>
          </p:nvSpPr>
          <p:spPr bwMode="auto">
            <a:xfrm>
              <a:off x="3393" y="1616"/>
              <a:ext cx="11" cy="8"/>
            </a:xfrm>
            <a:custGeom>
              <a:avLst/>
              <a:gdLst>
                <a:gd name="T0" fmla="*/ 0 w 32"/>
                <a:gd name="T1" fmla="*/ 0 h 24"/>
                <a:gd name="T2" fmla="*/ 0 w 32"/>
                <a:gd name="T3" fmla="*/ 0 h 24"/>
                <a:gd name="T4" fmla="*/ 0 w 32"/>
                <a:gd name="T5" fmla="*/ 0 h 24"/>
                <a:gd name="T6" fmla="*/ 0 w 32"/>
                <a:gd name="T7" fmla="*/ 0 h 24"/>
                <a:gd name="T8" fmla="*/ 0 w 3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4">
                  <a:moveTo>
                    <a:pt x="0" y="19"/>
                  </a:moveTo>
                  <a:lnTo>
                    <a:pt x="0" y="24"/>
                  </a:lnTo>
                  <a:lnTo>
                    <a:pt x="32" y="5"/>
                  </a:lnTo>
                  <a:lnTo>
                    <a:pt x="32" y="0"/>
                  </a:lnTo>
                  <a:lnTo>
                    <a:pt x="0"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03" name="Freeform 452"/>
            <p:cNvSpPr>
              <a:spLocks/>
            </p:cNvSpPr>
            <p:nvPr/>
          </p:nvSpPr>
          <p:spPr bwMode="auto">
            <a:xfrm>
              <a:off x="3404" y="1609"/>
              <a:ext cx="6" cy="9"/>
            </a:xfrm>
            <a:custGeom>
              <a:avLst/>
              <a:gdLst>
                <a:gd name="T0" fmla="*/ 0 w 17"/>
                <a:gd name="T1" fmla="*/ 0 h 26"/>
                <a:gd name="T2" fmla="*/ 0 w 17"/>
                <a:gd name="T3" fmla="*/ 0 h 26"/>
                <a:gd name="T4" fmla="*/ 0 w 17"/>
                <a:gd name="T5" fmla="*/ 0 h 26"/>
                <a:gd name="T6" fmla="*/ 0 w 17"/>
                <a:gd name="T7" fmla="*/ 0 h 26"/>
                <a:gd name="T8" fmla="*/ 0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17" y="0"/>
                  </a:moveTo>
                  <a:lnTo>
                    <a:pt x="17" y="8"/>
                  </a:lnTo>
                  <a:lnTo>
                    <a:pt x="0" y="26"/>
                  </a:lnTo>
                  <a:lnTo>
                    <a:pt x="0" y="21"/>
                  </a:lnTo>
                  <a:lnTo>
                    <a:pt x="17" y="0"/>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04" name="Freeform 453"/>
            <p:cNvSpPr>
              <a:spLocks/>
            </p:cNvSpPr>
            <p:nvPr/>
          </p:nvSpPr>
          <p:spPr bwMode="auto">
            <a:xfrm>
              <a:off x="3404" y="1609"/>
              <a:ext cx="6" cy="9"/>
            </a:xfrm>
            <a:custGeom>
              <a:avLst/>
              <a:gdLst>
                <a:gd name="T0" fmla="*/ 0 w 17"/>
                <a:gd name="T1" fmla="*/ 0 h 26"/>
                <a:gd name="T2" fmla="*/ 0 w 17"/>
                <a:gd name="T3" fmla="*/ 0 h 26"/>
                <a:gd name="T4" fmla="*/ 0 w 17"/>
                <a:gd name="T5" fmla="*/ 0 h 26"/>
                <a:gd name="T6" fmla="*/ 0 w 17"/>
                <a:gd name="T7" fmla="*/ 0 h 26"/>
                <a:gd name="T8" fmla="*/ 0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17" y="0"/>
                  </a:moveTo>
                  <a:lnTo>
                    <a:pt x="17" y="8"/>
                  </a:lnTo>
                  <a:lnTo>
                    <a:pt x="0" y="26"/>
                  </a:lnTo>
                  <a:lnTo>
                    <a:pt x="0" y="21"/>
                  </a:lnTo>
                  <a:lnTo>
                    <a:pt x="1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05" name="Freeform 454"/>
            <p:cNvSpPr>
              <a:spLocks/>
            </p:cNvSpPr>
            <p:nvPr/>
          </p:nvSpPr>
          <p:spPr bwMode="auto">
            <a:xfrm>
              <a:off x="3404" y="1609"/>
              <a:ext cx="6" cy="9"/>
            </a:xfrm>
            <a:custGeom>
              <a:avLst/>
              <a:gdLst>
                <a:gd name="T0" fmla="*/ 0 w 17"/>
                <a:gd name="T1" fmla="*/ 0 h 26"/>
                <a:gd name="T2" fmla="*/ 0 w 17"/>
                <a:gd name="T3" fmla="*/ 0 h 26"/>
                <a:gd name="T4" fmla="*/ 0 w 17"/>
                <a:gd name="T5" fmla="*/ 0 h 26"/>
                <a:gd name="T6" fmla="*/ 0 w 17"/>
                <a:gd name="T7" fmla="*/ 0 h 26"/>
                <a:gd name="T8" fmla="*/ 0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17" y="0"/>
                  </a:moveTo>
                  <a:lnTo>
                    <a:pt x="17" y="8"/>
                  </a:lnTo>
                  <a:lnTo>
                    <a:pt x="0" y="26"/>
                  </a:lnTo>
                  <a:lnTo>
                    <a:pt x="0" y="21"/>
                  </a:lnTo>
                  <a:lnTo>
                    <a:pt x="17" y="0"/>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06" name="Freeform 455"/>
            <p:cNvSpPr>
              <a:spLocks/>
            </p:cNvSpPr>
            <p:nvPr/>
          </p:nvSpPr>
          <p:spPr bwMode="auto">
            <a:xfrm>
              <a:off x="3404" y="1609"/>
              <a:ext cx="6" cy="9"/>
            </a:xfrm>
            <a:custGeom>
              <a:avLst/>
              <a:gdLst>
                <a:gd name="T0" fmla="*/ 0 w 17"/>
                <a:gd name="T1" fmla="*/ 0 h 26"/>
                <a:gd name="T2" fmla="*/ 0 w 17"/>
                <a:gd name="T3" fmla="*/ 0 h 26"/>
                <a:gd name="T4" fmla="*/ 0 w 17"/>
                <a:gd name="T5" fmla="*/ 0 h 26"/>
                <a:gd name="T6" fmla="*/ 0 w 17"/>
                <a:gd name="T7" fmla="*/ 0 h 26"/>
                <a:gd name="T8" fmla="*/ 0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17" y="0"/>
                  </a:moveTo>
                  <a:lnTo>
                    <a:pt x="17" y="8"/>
                  </a:lnTo>
                  <a:lnTo>
                    <a:pt x="0" y="26"/>
                  </a:lnTo>
                  <a:lnTo>
                    <a:pt x="0" y="21"/>
                  </a:lnTo>
                  <a:lnTo>
                    <a:pt x="1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07" name="Freeform 456"/>
            <p:cNvSpPr>
              <a:spLocks/>
            </p:cNvSpPr>
            <p:nvPr/>
          </p:nvSpPr>
          <p:spPr bwMode="auto">
            <a:xfrm>
              <a:off x="3395" y="1613"/>
              <a:ext cx="5" cy="8"/>
            </a:xfrm>
            <a:custGeom>
              <a:avLst/>
              <a:gdLst>
                <a:gd name="T0" fmla="*/ 0 w 15"/>
                <a:gd name="T1" fmla="*/ 0 h 22"/>
                <a:gd name="T2" fmla="*/ 0 w 15"/>
                <a:gd name="T3" fmla="*/ 0 h 22"/>
                <a:gd name="T4" fmla="*/ 0 w 15"/>
                <a:gd name="T5" fmla="*/ 0 h 22"/>
                <a:gd name="T6" fmla="*/ 0 w 15"/>
                <a:gd name="T7" fmla="*/ 0 h 22"/>
                <a:gd name="T8" fmla="*/ 0 w 15"/>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2">
                  <a:moveTo>
                    <a:pt x="0" y="18"/>
                  </a:moveTo>
                  <a:lnTo>
                    <a:pt x="0" y="22"/>
                  </a:lnTo>
                  <a:lnTo>
                    <a:pt x="15" y="9"/>
                  </a:lnTo>
                  <a:lnTo>
                    <a:pt x="15" y="0"/>
                  </a:lnTo>
                  <a:lnTo>
                    <a:pt x="0" y="18"/>
                  </a:lnTo>
                  <a:close/>
                </a:path>
              </a:pathLst>
            </a:custGeom>
            <a:solidFill>
              <a:srgbClr val="000000"/>
            </a:solidFill>
            <a:ln w="1588">
              <a:solidFill>
                <a:srgbClr val="000000"/>
              </a:solidFill>
              <a:prstDash val="solid"/>
              <a:round/>
              <a:headEnd/>
              <a:tailEnd/>
            </a:ln>
          </p:spPr>
          <p:txBody>
            <a:bodyPr/>
            <a:lstStyle/>
            <a:p>
              <a:endParaRPr lang="zh-TW" altLang="en-US"/>
            </a:p>
          </p:txBody>
        </p:sp>
        <p:sp>
          <p:nvSpPr>
            <p:cNvPr id="6008" name="Freeform 457"/>
            <p:cNvSpPr>
              <a:spLocks/>
            </p:cNvSpPr>
            <p:nvPr/>
          </p:nvSpPr>
          <p:spPr bwMode="auto">
            <a:xfrm>
              <a:off x="3395" y="1613"/>
              <a:ext cx="5" cy="8"/>
            </a:xfrm>
            <a:custGeom>
              <a:avLst/>
              <a:gdLst>
                <a:gd name="T0" fmla="*/ 0 w 15"/>
                <a:gd name="T1" fmla="*/ 0 h 22"/>
                <a:gd name="T2" fmla="*/ 0 w 15"/>
                <a:gd name="T3" fmla="*/ 0 h 22"/>
                <a:gd name="T4" fmla="*/ 0 w 15"/>
                <a:gd name="T5" fmla="*/ 0 h 22"/>
                <a:gd name="T6" fmla="*/ 0 w 15"/>
                <a:gd name="T7" fmla="*/ 0 h 22"/>
                <a:gd name="T8" fmla="*/ 0 w 15"/>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2">
                  <a:moveTo>
                    <a:pt x="0" y="18"/>
                  </a:moveTo>
                  <a:lnTo>
                    <a:pt x="0" y="22"/>
                  </a:lnTo>
                  <a:lnTo>
                    <a:pt x="15" y="9"/>
                  </a:lnTo>
                  <a:lnTo>
                    <a:pt x="15" y="0"/>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09" name="Freeform 458"/>
            <p:cNvSpPr>
              <a:spLocks/>
            </p:cNvSpPr>
            <p:nvPr/>
          </p:nvSpPr>
          <p:spPr bwMode="auto">
            <a:xfrm>
              <a:off x="3395" y="1613"/>
              <a:ext cx="5" cy="8"/>
            </a:xfrm>
            <a:custGeom>
              <a:avLst/>
              <a:gdLst>
                <a:gd name="T0" fmla="*/ 0 w 15"/>
                <a:gd name="T1" fmla="*/ 0 h 22"/>
                <a:gd name="T2" fmla="*/ 0 w 15"/>
                <a:gd name="T3" fmla="*/ 0 h 22"/>
                <a:gd name="T4" fmla="*/ 0 w 15"/>
                <a:gd name="T5" fmla="*/ 0 h 22"/>
                <a:gd name="T6" fmla="*/ 0 w 15"/>
                <a:gd name="T7" fmla="*/ 0 h 22"/>
                <a:gd name="T8" fmla="*/ 0 w 15"/>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2">
                  <a:moveTo>
                    <a:pt x="0" y="18"/>
                  </a:moveTo>
                  <a:lnTo>
                    <a:pt x="0" y="22"/>
                  </a:lnTo>
                  <a:lnTo>
                    <a:pt x="15" y="9"/>
                  </a:lnTo>
                  <a:lnTo>
                    <a:pt x="15" y="0"/>
                  </a:lnTo>
                  <a:lnTo>
                    <a:pt x="0" y="18"/>
                  </a:lnTo>
                  <a:close/>
                </a:path>
              </a:pathLst>
            </a:custGeom>
            <a:solidFill>
              <a:srgbClr val="000000"/>
            </a:solidFill>
            <a:ln w="1588">
              <a:solidFill>
                <a:srgbClr val="000000"/>
              </a:solidFill>
              <a:prstDash val="solid"/>
              <a:round/>
              <a:headEnd/>
              <a:tailEnd/>
            </a:ln>
          </p:spPr>
          <p:txBody>
            <a:bodyPr/>
            <a:lstStyle/>
            <a:p>
              <a:endParaRPr lang="zh-TW" altLang="en-US"/>
            </a:p>
          </p:txBody>
        </p:sp>
        <p:sp>
          <p:nvSpPr>
            <p:cNvPr id="6010" name="Freeform 459"/>
            <p:cNvSpPr>
              <a:spLocks/>
            </p:cNvSpPr>
            <p:nvPr/>
          </p:nvSpPr>
          <p:spPr bwMode="auto">
            <a:xfrm>
              <a:off x="3395" y="1613"/>
              <a:ext cx="5" cy="8"/>
            </a:xfrm>
            <a:custGeom>
              <a:avLst/>
              <a:gdLst>
                <a:gd name="T0" fmla="*/ 0 w 15"/>
                <a:gd name="T1" fmla="*/ 0 h 22"/>
                <a:gd name="T2" fmla="*/ 0 w 15"/>
                <a:gd name="T3" fmla="*/ 0 h 22"/>
                <a:gd name="T4" fmla="*/ 0 w 15"/>
                <a:gd name="T5" fmla="*/ 0 h 22"/>
                <a:gd name="T6" fmla="*/ 0 w 15"/>
                <a:gd name="T7" fmla="*/ 0 h 22"/>
                <a:gd name="T8" fmla="*/ 0 w 15"/>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2">
                  <a:moveTo>
                    <a:pt x="0" y="18"/>
                  </a:moveTo>
                  <a:lnTo>
                    <a:pt x="0" y="22"/>
                  </a:lnTo>
                  <a:lnTo>
                    <a:pt x="15" y="9"/>
                  </a:lnTo>
                  <a:lnTo>
                    <a:pt x="15" y="0"/>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11" name="Freeform 460"/>
            <p:cNvSpPr>
              <a:spLocks/>
            </p:cNvSpPr>
            <p:nvPr/>
          </p:nvSpPr>
          <p:spPr bwMode="auto">
            <a:xfrm>
              <a:off x="3395" y="1609"/>
              <a:ext cx="12" cy="10"/>
            </a:xfrm>
            <a:custGeom>
              <a:avLst/>
              <a:gdLst>
                <a:gd name="T0" fmla="*/ 0 w 36"/>
                <a:gd name="T1" fmla="*/ 0 h 30"/>
                <a:gd name="T2" fmla="*/ 0 w 36"/>
                <a:gd name="T3" fmla="*/ 0 h 30"/>
                <a:gd name="T4" fmla="*/ 0 w 36"/>
                <a:gd name="T5" fmla="*/ 0 h 30"/>
                <a:gd name="T6" fmla="*/ 0 w 36"/>
                <a:gd name="T7" fmla="*/ 0 h 30"/>
                <a:gd name="T8" fmla="*/ 0 w 36"/>
                <a:gd name="T9" fmla="*/ 0 h 30"/>
                <a:gd name="T10" fmla="*/ 0 w 36"/>
                <a:gd name="T11" fmla="*/ 0 h 30"/>
                <a:gd name="T12" fmla="*/ 0 w 36"/>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0">
                  <a:moveTo>
                    <a:pt x="0" y="30"/>
                  </a:moveTo>
                  <a:lnTo>
                    <a:pt x="11" y="17"/>
                  </a:lnTo>
                  <a:lnTo>
                    <a:pt x="31" y="8"/>
                  </a:lnTo>
                  <a:lnTo>
                    <a:pt x="36" y="0"/>
                  </a:lnTo>
                  <a:lnTo>
                    <a:pt x="31" y="8"/>
                  </a:lnTo>
                  <a:lnTo>
                    <a:pt x="22" y="17"/>
                  </a:lnTo>
                  <a:lnTo>
                    <a:pt x="0" y="30"/>
                  </a:lnTo>
                  <a:close/>
                </a:path>
              </a:pathLst>
            </a:custGeom>
            <a:solidFill>
              <a:srgbClr val="FFFFFF"/>
            </a:solidFill>
            <a:ln w="1588">
              <a:solidFill>
                <a:srgbClr val="000000"/>
              </a:solidFill>
              <a:prstDash val="solid"/>
              <a:round/>
              <a:headEnd/>
              <a:tailEnd/>
            </a:ln>
          </p:spPr>
          <p:txBody>
            <a:bodyPr/>
            <a:lstStyle/>
            <a:p>
              <a:endParaRPr lang="zh-TW" altLang="en-US"/>
            </a:p>
          </p:txBody>
        </p:sp>
        <p:sp>
          <p:nvSpPr>
            <p:cNvPr id="6012" name="Freeform 461"/>
            <p:cNvSpPr>
              <a:spLocks/>
            </p:cNvSpPr>
            <p:nvPr/>
          </p:nvSpPr>
          <p:spPr bwMode="auto">
            <a:xfrm>
              <a:off x="3395" y="1609"/>
              <a:ext cx="12" cy="10"/>
            </a:xfrm>
            <a:custGeom>
              <a:avLst/>
              <a:gdLst>
                <a:gd name="T0" fmla="*/ 0 w 36"/>
                <a:gd name="T1" fmla="*/ 0 h 30"/>
                <a:gd name="T2" fmla="*/ 0 w 36"/>
                <a:gd name="T3" fmla="*/ 0 h 30"/>
                <a:gd name="T4" fmla="*/ 0 w 36"/>
                <a:gd name="T5" fmla="*/ 0 h 30"/>
                <a:gd name="T6" fmla="*/ 0 w 36"/>
                <a:gd name="T7" fmla="*/ 0 h 30"/>
                <a:gd name="T8" fmla="*/ 0 w 36"/>
                <a:gd name="T9" fmla="*/ 0 h 30"/>
                <a:gd name="T10" fmla="*/ 0 w 36"/>
                <a:gd name="T11" fmla="*/ 0 h 30"/>
                <a:gd name="T12" fmla="*/ 0 w 36"/>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0">
                  <a:moveTo>
                    <a:pt x="0" y="30"/>
                  </a:moveTo>
                  <a:lnTo>
                    <a:pt x="11" y="17"/>
                  </a:lnTo>
                  <a:lnTo>
                    <a:pt x="31" y="8"/>
                  </a:lnTo>
                  <a:lnTo>
                    <a:pt x="36" y="0"/>
                  </a:lnTo>
                  <a:lnTo>
                    <a:pt x="31" y="8"/>
                  </a:lnTo>
                  <a:lnTo>
                    <a:pt x="22" y="17"/>
                  </a:lnTo>
                  <a:lnTo>
                    <a:pt x="0" y="3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13" name="Freeform 462"/>
            <p:cNvSpPr>
              <a:spLocks/>
            </p:cNvSpPr>
            <p:nvPr/>
          </p:nvSpPr>
          <p:spPr bwMode="auto">
            <a:xfrm>
              <a:off x="3395" y="1609"/>
              <a:ext cx="12" cy="10"/>
            </a:xfrm>
            <a:custGeom>
              <a:avLst/>
              <a:gdLst>
                <a:gd name="T0" fmla="*/ 0 w 36"/>
                <a:gd name="T1" fmla="*/ 0 h 30"/>
                <a:gd name="T2" fmla="*/ 0 w 36"/>
                <a:gd name="T3" fmla="*/ 0 h 30"/>
                <a:gd name="T4" fmla="*/ 0 w 36"/>
                <a:gd name="T5" fmla="*/ 0 h 30"/>
                <a:gd name="T6" fmla="*/ 0 w 36"/>
                <a:gd name="T7" fmla="*/ 0 h 30"/>
                <a:gd name="T8" fmla="*/ 0 w 36"/>
                <a:gd name="T9" fmla="*/ 0 h 30"/>
                <a:gd name="T10" fmla="*/ 0 w 36"/>
                <a:gd name="T11" fmla="*/ 0 h 30"/>
                <a:gd name="T12" fmla="*/ 0 w 36"/>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0">
                  <a:moveTo>
                    <a:pt x="0" y="30"/>
                  </a:moveTo>
                  <a:lnTo>
                    <a:pt x="11" y="17"/>
                  </a:lnTo>
                  <a:lnTo>
                    <a:pt x="31" y="8"/>
                  </a:lnTo>
                  <a:lnTo>
                    <a:pt x="36" y="0"/>
                  </a:lnTo>
                  <a:lnTo>
                    <a:pt x="31" y="8"/>
                  </a:lnTo>
                  <a:lnTo>
                    <a:pt x="22" y="17"/>
                  </a:lnTo>
                  <a:lnTo>
                    <a:pt x="0" y="30"/>
                  </a:lnTo>
                  <a:close/>
                </a:path>
              </a:pathLst>
            </a:custGeom>
            <a:solidFill>
              <a:srgbClr val="FFFFFF"/>
            </a:solidFill>
            <a:ln w="1588">
              <a:solidFill>
                <a:srgbClr val="000000"/>
              </a:solidFill>
              <a:prstDash val="solid"/>
              <a:round/>
              <a:headEnd/>
              <a:tailEnd/>
            </a:ln>
          </p:spPr>
          <p:txBody>
            <a:bodyPr/>
            <a:lstStyle/>
            <a:p>
              <a:endParaRPr lang="zh-TW" altLang="en-US"/>
            </a:p>
          </p:txBody>
        </p:sp>
        <p:sp>
          <p:nvSpPr>
            <p:cNvPr id="6014" name="Freeform 463"/>
            <p:cNvSpPr>
              <a:spLocks/>
            </p:cNvSpPr>
            <p:nvPr/>
          </p:nvSpPr>
          <p:spPr bwMode="auto">
            <a:xfrm>
              <a:off x="3395" y="1609"/>
              <a:ext cx="12" cy="10"/>
            </a:xfrm>
            <a:custGeom>
              <a:avLst/>
              <a:gdLst>
                <a:gd name="T0" fmla="*/ 0 w 36"/>
                <a:gd name="T1" fmla="*/ 0 h 30"/>
                <a:gd name="T2" fmla="*/ 0 w 36"/>
                <a:gd name="T3" fmla="*/ 0 h 30"/>
                <a:gd name="T4" fmla="*/ 0 w 36"/>
                <a:gd name="T5" fmla="*/ 0 h 30"/>
                <a:gd name="T6" fmla="*/ 0 w 36"/>
                <a:gd name="T7" fmla="*/ 0 h 30"/>
                <a:gd name="T8" fmla="*/ 0 w 36"/>
                <a:gd name="T9" fmla="*/ 0 h 30"/>
                <a:gd name="T10" fmla="*/ 0 w 36"/>
                <a:gd name="T11" fmla="*/ 0 h 30"/>
                <a:gd name="T12" fmla="*/ 0 w 36"/>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0">
                  <a:moveTo>
                    <a:pt x="0" y="30"/>
                  </a:moveTo>
                  <a:lnTo>
                    <a:pt x="11" y="17"/>
                  </a:lnTo>
                  <a:lnTo>
                    <a:pt x="31" y="8"/>
                  </a:lnTo>
                  <a:lnTo>
                    <a:pt x="36" y="0"/>
                  </a:lnTo>
                  <a:lnTo>
                    <a:pt x="31" y="8"/>
                  </a:lnTo>
                  <a:lnTo>
                    <a:pt x="22" y="17"/>
                  </a:lnTo>
                  <a:lnTo>
                    <a:pt x="0" y="3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15" name="Freeform 464"/>
            <p:cNvSpPr>
              <a:spLocks/>
            </p:cNvSpPr>
            <p:nvPr/>
          </p:nvSpPr>
          <p:spPr bwMode="auto">
            <a:xfrm>
              <a:off x="3395" y="1613"/>
              <a:ext cx="5" cy="8"/>
            </a:xfrm>
            <a:custGeom>
              <a:avLst/>
              <a:gdLst>
                <a:gd name="T0" fmla="*/ 0 w 15"/>
                <a:gd name="T1" fmla="*/ 0 h 22"/>
                <a:gd name="T2" fmla="*/ 0 w 15"/>
                <a:gd name="T3" fmla="*/ 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0"/>
                  </a:moveTo>
                  <a:lnTo>
                    <a:pt x="0" y="18"/>
                  </a:lnTo>
                  <a:lnTo>
                    <a:pt x="0" y="2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16" name="Rectangle 465"/>
            <p:cNvSpPr>
              <a:spLocks noChangeArrowheads="1"/>
            </p:cNvSpPr>
            <p:nvPr/>
          </p:nvSpPr>
          <p:spPr bwMode="auto">
            <a:xfrm>
              <a:off x="3337" y="1572"/>
              <a:ext cx="13" cy="27"/>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17" name="Rectangle 466"/>
            <p:cNvSpPr>
              <a:spLocks noChangeArrowheads="1"/>
            </p:cNvSpPr>
            <p:nvPr/>
          </p:nvSpPr>
          <p:spPr bwMode="auto">
            <a:xfrm>
              <a:off x="3337" y="1572"/>
              <a:ext cx="13" cy="27"/>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18" name="Rectangle 467"/>
            <p:cNvSpPr>
              <a:spLocks noChangeArrowheads="1"/>
            </p:cNvSpPr>
            <p:nvPr/>
          </p:nvSpPr>
          <p:spPr bwMode="auto">
            <a:xfrm>
              <a:off x="3337" y="1572"/>
              <a:ext cx="13" cy="27"/>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19" name="Rectangle 468"/>
            <p:cNvSpPr>
              <a:spLocks noChangeArrowheads="1"/>
            </p:cNvSpPr>
            <p:nvPr/>
          </p:nvSpPr>
          <p:spPr bwMode="auto">
            <a:xfrm>
              <a:off x="3337" y="1572"/>
              <a:ext cx="13" cy="27"/>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20" name="Freeform 469"/>
            <p:cNvSpPr>
              <a:spLocks/>
            </p:cNvSpPr>
            <p:nvPr/>
          </p:nvSpPr>
          <p:spPr bwMode="auto">
            <a:xfrm>
              <a:off x="3350" y="1569"/>
              <a:ext cx="3" cy="30"/>
            </a:xfrm>
            <a:custGeom>
              <a:avLst/>
              <a:gdLst>
                <a:gd name="T0" fmla="*/ 0 w 10"/>
                <a:gd name="T1" fmla="*/ 0 h 90"/>
                <a:gd name="T2" fmla="*/ 0 w 10"/>
                <a:gd name="T3" fmla="*/ 0 h 90"/>
                <a:gd name="T4" fmla="*/ 0 w 10"/>
                <a:gd name="T5" fmla="*/ 0 h 90"/>
                <a:gd name="T6" fmla="*/ 0 w 10"/>
                <a:gd name="T7" fmla="*/ 0 h 90"/>
                <a:gd name="T8" fmla="*/ 0 w 10"/>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0">
                  <a:moveTo>
                    <a:pt x="0" y="90"/>
                  </a:moveTo>
                  <a:lnTo>
                    <a:pt x="10" y="81"/>
                  </a:lnTo>
                  <a:lnTo>
                    <a:pt x="10" y="0"/>
                  </a:lnTo>
                  <a:lnTo>
                    <a:pt x="0" y="9"/>
                  </a:lnTo>
                  <a:lnTo>
                    <a:pt x="0" y="90"/>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21" name="Freeform 470"/>
            <p:cNvSpPr>
              <a:spLocks/>
            </p:cNvSpPr>
            <p:nvPr/>
          </p:nvSpPr>
          <p:spPr bwMode="auto">
            <a:xfrm>
              <a:off x="3350" y="1569"/>
              <a:ext cx="3" cy="30"/>
            </a:xfrm>
            <a:custGeom>
              <a:avLst/>
              <a:gdLst>
                <a:gd name="T0" fmla="*/ 0 w 10"/>
                <a:gd name="T1" fmla="*/ 0 h 90"/>
                <a:gd name="T2" fmla="*/ 0 w 10"/>
                <a:gd name="T3" fmla="*/ 0 h 90"/>
                <a:gd name="T4" fmla="*/ 0 w 10"/>
                <a:gd name="T5" fmla="*/ 0 h 90"/>
                <a:gd name="T6" fmla="*/ 0 w 10"/>
                <a:gd name="T7" fmla="*/ 0 h 90"/>
                <a:gd name="T8" fmla="*/ 0 w 10"/>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0">
                  <a:moveTo>
                    <a:pt x="0" y="90"/>
                  </a:moveTo>
                  <a:lnTo>
                    <a:pt x="10" y="81"/>
                  </a:lnTo>
                  <a:lnTo>
                    <a:pt x="10" y="0"/>
                  </a:lnTo>
                  <a:lnTo>
                    <a:pt x="0" y="9"/>
                  </a:lnTo>
                  <a:lnTo>
                    <a:pt x="0" y="9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22" name="Freeform 471"/>
            <p:cNvSpPr>
              <a:spLocks/>
            </p:cNvSpPr>
            <p:nvPr/>
          </p:nvSpPr>
          <p:spPr bwMode="auto">
            <a:xfrm>
              <a:off x="3350" y="1569"/>
              <a:ext cx="3" cy="30"/>
            </a:xfrm>
            <a:custGeom>
              <a:avLst/>
              <a:gdLst>
                <a:gd name="T0" fmla="*/ 0 w 10"/>
                <a:gd name="T1" fmla="*/ 0 h 90"/>
                <a:gd name="T2" fmla="*/ 0 w 10"/>
                <a:gd name="T3" fmla="*/ 0 h 90"/>
                <a:gd name="T4" fmla="*/ 0 w 10"/>
                <a:gd name="T5" fmla="*/ 0 h 90"/>
                <a:gd name="T6" fmla="*/ 0 w 10"/>
                <a:gd name="T7" fmla="*/ 0 h 90"/>
                <a:gd name="T8" fmla="*/ 0 w 10"/>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0">
                  <a:moveTo>
                    <a:pt x="0" y="90"/>
                  </a:moveTo>
                  <a:lnTo>
                    <a:pt x="10" y="81"/>
                  </a:lnTo>
                  <a:lnTo>
                    <a:pt x="10" y="0"/>
                  </a:lnTo>
                  <a:lnTo>
                    <a:pt x="0" y="9"/>
                  </a:lnTo>
                  <a:lnTo>
                    <a:pt x="0" y="90"/>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23" name="Freeform 472"/>
            <p:cNvSpPr>
              <a:spLocks/>
            </p:cNvSpPr>
            <p:nvPr/>
          </p:nvSpPr>
          <p:spPr bwMode="auto">
            <a:xfrm>
              <a:off x="3350" y="1569"/>
              <a:ext cx="3" cy="30"/>
            </a:xfrm>
            <a:custGeom>
              <a:avLst/>
              <a:gdLst>
                <a:gd name="T0" fmla="*/ 0 w 10"/>
                <a:gd name="T1" fmla="*/ 0 h 90"/>
                <a:gd name="T2" fmla="*/ 0 w 10"/>
                <a:gd name="T3" fmla="*/ 0 h 90"/>
                <a:gd name="T4" fmla="*/ 0 w 10"/>
                <a:gd name="T5" fmla="*/ 0 h 90"/>
                <a:gd name="T6" fmla="*/ 0 w 10"/>
                <a:gd name="T7" fmla="*/ 0 h 90"/>
                <a:gd name="T8" fmla="*/ 0 w 10"/>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0">
                  <a:moveTo>
                    <a:pt x="0" y="90"/>
                  </a:moveTo>
                  <a:lnTo>
                    <a:pt x="10" y="81"/>
                  </a:lnTo>
                  <a:lnTo>
                    <a:pt x="10" y="0"/>
                  </a:lnTo>
                  <a:lnTo>
                    <a:pt x="0" y="9"/>
                  </a:lnTo>
                  <a:lnTo>
                    <a:pt x="0" y="9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24" name="Freeform 473"/>
            <p:cNvSpPr>
              <a:spLocks/>
            </p:cNvSpPr>
            <p:nvPr/>
          </p:nvSpPr>
          <p:spPr bwMode="auto">
            <a:xfrm>
              <a:off x="3337" y="1569"/>
              <a:ext cx="16" cy="3"/>
            </a:xfrm>
            <a:custGeom>
              <a:avLst/>
              <a:gdLst>
                <a:gd name="T0" fmla="*/ 0 w 49"/>
                <a:gd name="T1" fmla="*/ 0 h 9"/>
                <a:gd name="T2" fmla="*/ 0 w 49"/>
                <a:gd name="T3" fmla="*/ 0 h 9"/>
                <a:gd name="T4" fmla="*/ 0 w 49"/>
                <a:gd name="T5" fmla="*/ 0 h 9"/>
                <a:gd name="T6" fmla="*/ 0 w 49"/>
                <a:gd name="T7" fmla="*/ 0 h 9"/>
                <a:gd name="T8" fmla="*/ 0 w 4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9">
                  <a:moveTo>
                    <a:pt x="0" y="9"/>
                  </a:moveTo>
                  <a:lnTo>
                    <a:pt x="16" y="0"/>
                  </a:lnTo>
                  <a:lnTo>
                    <a:pt x="49" y="0"/>
                  </a:lnTo>
                  <a:lnTo>
                    <a:pt x="39" y="9"/>
                  </a:lnTo>
                  <a:lnTo>
                    <a:pt x="0" y="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25" name="Freeform 474"/>
            <p:cNvSpPr>
              <a:spLocks/>
            </p:cNvSpPr>
            <p:nvPr/>
          </p:nvSpPr>
          <p:spPr bwMode="auto">
            <a:xfrm>
              <a:off x="3337" y="1569"/>
              <a:ext cx="16" cy="3"/>
            </a:xfrm>
            <a:custGeom>
              <a:avLst/>
              <a:gdLst>
                <a:gd name="T0" fmla="*/ 0 w 49"/>
                <a:gd name="T1" fmla="*/ 0 h 9"/>
                <a:gd name="T2" fmla="*/ 0 w 49"/>
                <a:gd name="T3" fmla="*/ 0 h 9"/>
                <a:gd name="T4" fmla="*/ 0 w 49"/>
                <a:gd name="T5" fmla="*/ 0 h 9"/>
                <a:gd name="T6" fmla="*/ 0 w 49"/>
                <a:gd name="T7" fmla="*/ 0 h 9"/>
                <a:gd name="T8" fmla="*/ 0 w 4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9">
                  <a:moveTo>
                    <a:pt x="0" y="9"/>
                  </a:moveTo>
                  <a:lnTo>
                    <a:pt x="16" y="0"/>
                  </a:lnTo>
                  <a:lnTo>
                    <a:pt x="49" y="0"/>
                  </a:lnTo>
                  <a:lnTo>
                    <a:pt x="39"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26" name="Freeform 475"/>
            <p:cNvSpPr>
              <a:spLocks/>
            </p:cNvSpPr>
            <p:nvPr/>
          </p:nvSpPr>
          <p:spPr bwMode="auto">
            <a:xfrm>
              <a:off x="3337" y="1569"/>
              <a:ext cx="16" cy="3"/>
            </a:xfrm>
            <a:custGeom>
              <a:avLst/>
              <a:gdLst>
                <a:gd name="T0" fmla="*/ 0 w 49"/>
                <a:gd name="T1" fmla="*/ 0 h 9"/>
                <a:gd name="T2" fmla="*/ 0 w 49"/>
                <a:gd name="T3" fmla="*/ 0 h 9"/>
                <a:gd name="T4" fmla="*/ 0 w 49"/>
                <a:gd name="T5" fmla="*/ 0 h 9"/>
                <a:gd name="T6" fmla="*/ 0 w 49"/>
                <a:gd name="T7" fmla="*/ 0 h 9"/>
                <a:gd name="T8" fmla="*/ 0 w 4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9">
                  <a:moveTo>
                    <a:pt x="0" y="9"/>
                  </a:moveTo>
                  <a:lnTo>
                    <a:pt x="16" y="0"/>
                  </a:lnTo>
                  <a:lnTo>
                    <a:pt x="49" y="0"/>
                  </a:lnTo>
                  <a:lnTo>
                    <a:pt x="39" y="9"/>
                  </a:lnTo>
                  <a:lnTo>
                    <a:pt x="0" y="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27" name="Freeform 476"/>
            <p:cNvSpPr>
              <a:spLocks/>
            </p:cNvSpPr>
            <p:nvPr/>
          </p:nvSpPr>
          <p:spPr bwMode="auto">
            <a:xfrm>
              <a:off x="3337" y="1569"/>
              <a:ext cx="16" cy="3"/>
            </a:xfrm>
            <a:custGeom>
              <a:avLst/>
              <a:gdLst>
                <a:gd name="T0" fmla="*/ 0 w 49"/>
                <a:gd name="T1" fmla="*/ 0 h 9"/>
                <a:gd name="T2" fmla="*/ 0 w 49"/>
                <a:gd name="T3" fmla="*/ 0 h 9"/>
                <a:gd name="T4" fmla="*/ 0 w 49"/>
                <a:gd name="T5" fmla="*/ 0 h 9"/>
                <a:gd name="T6" fmla="*/ 0 w 49"/>
                <a:gd name="T7" fmla="*/ 0 h 9"/>
                <a:gd name="T8" fmla="*/ 0 w 4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9">
                  <a:moveTo>
                    <a:pt x="0" y="9"/>
                  </a:moveTo>
                  <a:lnTo>
                    <a:pt x="16" y="0"/>
                  </a:lnTo>
                  <a:lnTo>
                    <a:pt x="49" y="0"/>
                  </a:lnTo>
                  <a:lnTo>
                    <a:pt x="39"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28" name="Line 477"/>
            <p:cNvSpPr>
              <a:spLocks noChangeShapeType="1"/>
            </p:cNvSpPr>
            <p:nvPr/>
          </p:nvSpPr>
          <p:spPr bwMode="auto">
            <a:xfrm>
              <a:off x="3343" y="1572"/>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29" name="Line 478"/>
            <p:cNvSpPr>
              <a:spLocks noChangeShapeType="1"/>
            </p:cNvSpPr>
            <p:nvPr/>
          </p:nvSpPr>
          <p:spPr bwMode="auto">
            <a:xfrm flipH="1">
              <a:off x="3342" y="1569"/>
              <a:ext cx="2"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0" name="Line 479"/>
            <p:cNvSpPr>
              <a:spLocks noChangeShapeType="1"/>
            </p:cNvSpPr>
            <p:nvPr/>
          </p:nvSpPr>
          <p:spPr bwMode="auto">
            <a:xfrm>
              <a:off x="3337" y="1572"/>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1" name="Line 480"/>
            <p:cNvSpPr>
              <a:spLocks noChangeShapeType="1"/>
            </p:cNvSpPr>
            <p:nvPr/>
          </p:nvSpPr>
          <p:spPr bwMode="auto">
            <a:xfrm>
              <a:off x="3337" y="1573"/>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2" name="Line 481"/>
            <p:cNvSpPr>
              <a:spLocks noChangeShapeType="1"/>
            </p:cNvSpPr>
            <p:nvPr/>
          </p:nvSpPr>
          <p:spPr bwMode="auto">
            <a:xfrm>
              <a:off x="3337" y="1574"/>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3" name="Line 482"/>
            <p:cNvSpPr>
              <a:spLocks noChangeShapeType="1"/>
            </p:cNvSpPr>
            <p:nvPr/>
          </p:nvSpPr>
          <p:spPr bwMode="auto">
            <a:xfrm>
              <a:off x="3337" y="1577"/>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4" name="Line 483"/>
            <p:cNvSpPr>
              <a:spLocks noChangeShapeType="1"/>
            </p:cNvSpPr>
            <p:nvPr/>
          </p:nvSpPr>
          <p:spPr bwMode="auto">
            <a:xfrm>
              <a:off x="3337" y="1578"/>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5" name="Line 484"/>
            <p:cNvSpPr>
              <a:spLocks noChangeShapeType="1"/>
            </p:cNvSpPr>
            <p:nvPr/>
          </p:nvSpPr>
          <p:spPr bwMode="auto">
            <a:xfrm>
              <a:off x="3337" y="1580"/>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6" name="Line 485"/>
            <p:cNvSpPr>
              <a:spLocks noChangeShapeType="1"/>
            </p:cNvSpPr>
            <p:nvPr/>
          </p:nvSpPr>
          <p:spPr bwMode="auto">
            <a:xfrm>
              <a:off x="3337" y="1580"/>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7" name="Line 486"/>
            <p:cNvSpPr>
              <a:spLocks noChangeShapeType="1"/>
            </p:cNvSpPr>
            <p:nvPr/>
          </p:nvSpPr>
          <p:spPr bwMode="auto">
            <a:xfrm>
              <a:off x="3337" y="1581"/>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8" name="Line 487"/>
            <p:cNvSpPr>
              <a:spLocks noChangeShapeType="1"/>
            </p:cNvSpPr>
            <p:nvPr/>
          </p:nvSpPr>
          <p:spPr bwMode="auto">
            <a:xfrm>
              <a:off x="3337" y="1582"/>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39" name="Line 488"/>
            <p:cNvSpPr>
              <a:spLocks noChangeShapeType="1"/>
            </p:cNvSpPr>
            <p:nvPr/>
          </p:nvSpPr>
          <p:spPr bwMode="auto">
            <a:xfrm>
              <a:off x="3337" y="1584"/>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0" name="Line 489"/>
            <p:cNvSpPr>
              <a:spLocks noChangeShapeType="1"/>
            </p:cNvSpPr>
            <p:nvPr/>
          </p:nvSpPr>
          <p:spPr bwMode="auto">
            <a:xfrm>
              <a:off x="3337" y="1586"/>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1" name="Line 490"/>
            <p:cNvSpPr>
              <a:spLocks noChangeShapeType="1"/>
            </p:cNvSpPr>
            <p:nvPr/>
          </p:nvSpPr>
          <p:spPr bwMode="auto">
            <a:xfrm>
              <a:off x="3337" y="1587"/>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2" name="Line 491"/>
            <p:cNvSpPr>
              <a:spLocks noChangeShapeType="1"/>
            </p:cNvSpPr>
            <p:nvPr/>
          </p:nvSpPr>
          <p:spPr bwMode="auto">
            <a:xfrm>
              <a:off x="3337" y="1589"/>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3" name="Line 492"/>
            <p:cNvSpPr>
              <a:spLocks noChangeShapeType="1"/>
            </p:cNvSpPr>
            <p:nvPr/>
          </p:nvSpPr>
          <p:spPr bwMode="auto">
            <a:xfrm>
              <a:off x="3337" y="1590"/>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4" name="Line 493"/>
            <p:cNvSpPr>
              <a:spLocks noChangeShapeType="1"/>
            </p:cNvSpPr>
            <p:nvPr/>
          </p:nvSpPr>
          <p:spPr bwMode="auto">
            <a:xfrm>
              <a:off x="3337" y="1590"/>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5" name="Line 494"/>
            <p:cNvSpPr>
              <a:spLocks noChangeShapeType="1"/>
            </p:cNvSpPr>
            <p:nvPr/>
          </p:nvSpPr>
          <p:spPr bwMode="auto">
            <a:xfrm>
              <a:off x="3337" y="1592"/>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6" name="Line 495"/>
            <p:cNvSpPr>
              <a:spLocks noChangeShapeType="1"/>
            </p:cNvSpPr>
            <p:nvPr/>
          </p:nvSpPr>
          <p:spPr bwMode="auto">
            <a:xfrm>
              <a:off x="3337" y="1594"/>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7" name="Line 496"/>
            <p:cNvSpPr>
              <a:spLocks noChangeShapeType="1"/>
            </p:cNvSpPr>
            <p:nvPr/>
          </p:nvSpPr>
          <p:spPr bwMode="auto">
            <a:xfrm>
              <a:off x="3337" y="1595"/>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8" name="Line 497"/>
            <p:cNvSpPr>
              <a:spLocks noChangeShapeType="1"/>
            </p:cNvSpPr>
            <p:nvPr/>
          </p:nvSpPr>
          <p:spPr bwMode="auto">
            <a:xfrm>
              <a:off x="3337" y="1596"/>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9" name="Line 498"/>
            <p:cNvSpPr>
              <a:spLocks noChangeShapeType="1"/>
            </p:cNvSpPr>
            <p:nvPr/>
          </p:nvSpPr>
          <p:spPr bwMode="auto">
            <a:xfrm>
              <a:off x="3337" y="1598"/>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50" name="Line 499"/>
            <p:cNvSpPr>
              <a:spLocks noChangeShapeType="1"/>
            </p:cNvSpPr>
            <p:nvPr/>
          </p:nvSpPr>
          <p:spPr bwMode="auto">
            <a:xfrm>
              <a:off x="3346" y="1572"/>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51" name="Rectangle 500"/>
            <p:cNvSpPr>
              <a:spLocks noChangeArrowheads="1"/>
            </p:cNvSpPr>
            <p:nvPr/>
          </p:nvSpPr>
          <p:spPr bwMode="auto">
            <a:xfrm>
              <a:off x="3353" y="1598"/>
              <a:ext cx="22" cy="1"/>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52" name="Rectangle 501"/>
            <p:cNvSpPr>
              <a:spLocks noChangeArrowheads="1"/>
            </p:cNvSpPr>
            <p:nvPr/>
          </p:nvSpPr>
          <p:spPr bwMode="auto">
            <a:xfrm>
              <a:off x="3353" y="1598"/>
              <a:ext cx="22"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53" name="Rectangle 502"/>
            <p:cNvSpPr>
              <a:spLocks noChangeArrowheads="1"/>
            </p:cNvSpPr>
            <p:nvPr/>
          </p:nvSpPr>
          <p:spPr bwMode="auto">
            <a:xfrm>
              <a:off x="3353" y="1598"/>
              <a:ext cx="22" cy="1"/>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54" name="Rectangle 503"/>
            <p:cNvSpPr>
              <a:spLocks noChangeArrowheads="1"/>
            </p:cNvSpPr>
            <p:nvPr/>
          </p:nvSpPr>
          <p:spPr bwMode="auto">
            <a:xfrm>
              <a:off x="3353" y="1598"/>
              <a:ext cx="22"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55" name="Freeform 504"/>
            <p:cNvSpPr>
              <a:spLocks/>
            </p:cNvSpPr>
            <p:nvPr/>
          </p:nvSpPr>
          <p:spPr bwMode="auto">
            <a:xfrm>
              <a:off x="3375" y="1594"/>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6">
                  <a:moveTo>
                    <a:pt x="0" y="16"/>
                  </a:moveTo>
                  <a:lnTo>
                    <a:pt x="7" y="7"/>
                  </a:lnTo>
                  <a:lnTo>
                    <a:pt x="7" y="0"/>
                  </a:lnTo>
                  <a:lnTo>
                    <a:pt x="0" y="12"/>
                  </a:lnTo>
                  <a:lnTo>
                    <a:pt x="0" y="16"/>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56" name="Freeform 505"/>
            <p:cNvSpPr>
              <a:spLocks/>
            </p:cNvSpPr>
            <p:nvPr/>
          </p:nvSpPr>
          <p:spPr bwMode="auto">
            <a:xfrm>
              <a:off x="3375" y="1594"/>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6">
                  <a:moveTo>
                    <a:pt x="0" y="16"/>
                  </a:moveTo>
                  <a:lnTo>
                    <a:pt x="7" y="7"/>
                  </a:lnTo>
                  <a:lnTo>
                    <a:pt x="7" y="0"/>
                  </a:lnTo>
                  <a:lnTo>
                    <a:pt x="0" y="12"/>
                  </a:lnTo>
                  <a:lnTo>
                    <a:pt x="0" y="1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57" name="Freeform 506"/>
            <p:cNvSpPr>
              <a:spLocks/>
            </p:cNvSpPr>
            <p:nvPr/>
          </p:nvSpPr>
          <p:spPr bwMode="auto">
            <a:xfrm>
              <a:off x="3375" y="1594"/>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6">
                  <a:moveTo>
                    <a:pt x="0" y="16"/>
                  </a:moveTo>
                  <a:lnTo>
                    <a:pt x="7" y="7"/>
                  </a:lnTo>
                  <a:lnTo>
                    <a:pt x="7" y="0"/>
                  </a:lnTo>
                  <a:lnTo>
                    <a:pt x="0" y="12"/>
                  </a:lnTo>
                  <a:lnTo>
                    <a:pt x="0" y="16"/>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58" name="Freeform 507"/>
            <p:cNvSpPr>
              <a:spLocks/>
            </p:cNvSpPr>
            <p:nvPr/>
          </p:nvSpPr>
          <p:spPr bwMode="auto">
            <a:xfrm>
              <a:off x="3375" y="1594"/>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6">
                  <a:moveTo>
                    <a:pt x="0" y="16"/>
                  </a:moveTo>
                  <a:lnTo>
                    <a:pt x="7" y="7"/>
                  </a:lnTo>
                  <a:lnTo>
                    <a:pt x="7" y="0"/>
                  </a:lnTo>
                  <a:lnTo>
                    <a:pt x="0" y="12"/>
                  </a:lnTo>
                  <a:lnTo>
                    <a:pt x="0" y="1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59" name="Freeform 508"/>
            <p:cNvSpPr>
              <a:spLocks/>
            </p:cNvSpPr>
            <p:nvPr/>
          </p:nvSpPr>
          <p:spPr bwMode="auto">
            <a:xfrm>
              <a:off x="3350" y="1569"/>
              <a:ext cx="31" cy="3"/>
            </a:xfrm>
            <a:custGeom>
              <a:avLst/>
              <a:gdLst>
                <a:gd name="T0" fmla="*/ 0 w 93"/>
                <a:gd name="T1" fmla="*/ 0 h 9"/>
                <a:gd name="T2" fmla="*/ 0 w 93"/>
                <a:gd name="T3" fmla="*/ 0 h 9"/>
                <a:gd name="T4" fmla="*/ 0 w 93"/>
                <a:gd name="T5" fmla="*/ 0 h 9"/>
                <a:gd name="T6" fmla="*/ 0 w 93"/>
                <a:gd name="T7" fmla="*/ 0 h 9"/>
                <a:gd name="T8" fmla="*/ 0 w 9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
                  <a:moveTo>
                    <a:pt x="0" y="9"/>
                  </a:moveTo>
                  <a:lnTo>
                    <a:pt x="10" y="0"/>
                  </a:lnTo>
                  <a:lnTo>
                    <a:pt x="93" y="0"/>
                  </a:lnTo>
                  <a:lnTo>
                    <a:pt x="83" y="9"/>
                  </a:lnTo>
                  <a:lnTo>
                    <a:pt x="0" y="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60" name="Freeform 509"/>
            <p:cNvSpPr>
              <a:spLocks/>
            </p:cNvSpPr>
            <p:nvPr/>
          </p:nvSpPr>
          <p:spPr bwMode="auto">
            <a:xfrm>
              <a:off x="3350" y="1569"/>
              <a:ext cx="31" cy="3"/>
            </a:xfrm>
            <a:custGeom>
              <a:avLst/>
              <a:gdLst>
                <a:gd name="T0" fmla="*/ 0 w 93"/>
                <a:gd name="T1" fmla="*/ 0 h 9"/>
                <a:gd name="T2" fmla="*/ 0 w 93"/>
                <a:gd name="T3" fmla="*/ 0 h 9"/>
                <a:gd name="T4" fmla="*/ 0 w 93"/>
                <a:gd name="T5" fmla="*/ 0 h 9"/>
                <a:gd name="T6" fmla="*/ 0 w 93"/>
                <a:gd name="T7" fmla="*/ 0 h 9"/>
                <a:gd name="T8" fmla="*/ 0 w 9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
                  <a:moveTo>
                    <a:pt x="0" y="9"/>
                  </a:moveTo>
                  <a:lnTo>
                    <a:pt x="10" y="0"/>
                  </a:lnTo>
                  <a:lnTo>
                    <a:pt x="93" y="0"/>
                  </a:lnTo>
                  <a:lnTo>
                    <a:pt x="83"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61" name="Freeform 510"/>
            <p:cNvSpPr>
              <a:spLocks/>
            </p:cNvSpPr>
            <p:nvPr/>
          </p:nvSpPr>
          <p:spPr bwMode="auto">
            <a:xfrm>
              <a:off x="3350" y="1569"/>
              <a:ext cx="31" cy="3"/>
            </a:xfrm>
            <a:custGeom>
              <a:avLst/>
              <a:gdLst>
                <a:gd name="T0" fmla="*/ 0 w 93"/>
                <a:gd name="T1" fmla="*/ 0 h 9"/>
                <a:gd name="T2" fmla="*/ 0 w 93"/>
                <a:gd name="T3" fmla="*/ 0 h 9"/>
                <a:gd name="T4" fmla="*/ 0 w 93"/>
                <a:gd name="T5" fmla="*/ 0 h 9"/>
                <a:gd name="T6" fmla="*/ 0 w 93"/>
                <a:gd name="T7" fmla="*/ 0 h 9"/>
                <a:gd name="T8" fmla="*/ 0 w 9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
                  <a:moveTo>
                    <a:pt x="0" y="9"/>
                  </a:moveTo>
                  <a:lnTo>
                    <a:pt x="10" y="0"/>
                  </a:lnTo>
                  <a:lnTo>
                    <a:pt x="93" y="0"/>
                  </a:lnTo>
                  <a:lnTo>
                    <a:pt x="83" y="9"/>
                  </a:lnTo>
                  <a:lnTo>
                    <a:pt x="0" y="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62" name="Freeform 511"/>
            <p:cNvSpPr>
              <a:spLocks/>
            </p:cNvSpPr>
            <p:nvPr/>
          </p:nvSpPr>
          <p:spPr bwMode="auto">
            <a:xfrm>
              <a:off x="3350" y="1569"/>
              <a:ext cx="31" cy="3"/>
            </a:xfrm>
            <a:custGeom>
              <a:avLst/>
              <a:gdLst>
                <a:gd name="T0" fmla="*/ 0 w 93"/>
                <a:gd name="T1" fmla="*/ 0 h 9"/>
                <a:gd name="T2" fmla="*/ 0 w 93"/>
                <a:gd name="T3" fmla="*/ 0 h 9"/>
                <a:gd name="T4" fmla="*/ 0 w 93"/>
                <a:gd name="T5" fmla="*/ 0 h 9"/>
                <a:gd name="T6" fmla="*/ 0 w 93"/>
                <a:gd name="T7" fmla="*/ 0 h 9"/>
                <a:gd name="T8" fmla="*/ 0 w 9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
                  <a:moveTo>
                    <a:pt x="0" y="9"/>
                  </a:moveTo>
                  <a:lnTo>
                    <a:pt x="10" y="0"/>
                  </a:lnTo>
                  <a:lnTo>
                    <a:pt x="93" y="0"/>
                  </a:lnTo>
                  <a:lnTo>
                    <a:pt x="83"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63" name="Freeform 512"/>
            <p:cNvSpPr>
              <a:spLocks/>
            </p:cNvSpPr>
            <p:nvPr/>
          </p:nvSpPr>
          <p:spPr bwMode="auto">
            <a:xfrm>
              <a:off x="3353" y="1595"/>
              <a:ext cx="23" cy="3"/>
            </a:xfrm>
            <a:custGeom>
              <a:avLst/>
              <a:gdLst>
                <a:gd name="T0" fmla="*/ 0 w 69"/>
                <a:gd name="T1" fmla="*/ 0 h 8"/>
                <a:gd name="T2" fmla="*/ 0 w 69"/>
                <a:gd name="T3" fmla="*/ 0 h 8"/>
                <a:gd name="T4" fmla="*/ 0 w 69"/>
                <a:gd name="T5" fmla="*/ 0 h 8"/>
                <a:gd name="T6" fmla="*/ 0 w 69"/>
                <a:gd name="T7" fmla="*/ 0 h 8"/>
                <a:gd name="T8" fmla="*/ 0 w 6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8">
                  <a:moveTo>
                    <a:pt x="0" y="8"/>
                  </a:moveTo>
                  <a:lnTo>
                    <a:pt x="4" y="0"/>
                  </a:lnTo>
                  <a:lnTo>
                    <a:pt x="69" y="0"/>
                  </a:lnTo>
                  <a:lnTo>
                    <a:pt x="66" y="8"/>
                  </a:lnTo>
                  <a:lnTo>
                    <a:pt x="0" y="8"/>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64" name="Freeform 513"/>
            <p:cNvSpPr>
              <a:spLocks/>
            </p:cNvSpPr>
            <p:nvPr/>
          </p:nvSpPr>
          <p:spPr bwMode="auto">
            <a:xfrm>
              <a:off x="3353" y="1595"/>
              <a:ext cx="23" cy="3"/>
            </a:xfrm>
            <a:custGeom>
              <a:avLst/>
              <a:gdLst>
                <a:gd name="T0" fmla="*/ 0 w 69"/>
                <a:gd name="T1" fmla="*/ 0 h 8"/>
                <a:gd name="T2" fmla="*/ 0 w 69"/>
                <a:gd name="T3" fmla="*/ 0 h 8"/>
                <a:gd name="T4" fmla="*/ 0 w 69"/>
                <a:gd name="T5" fmla="*/ 0 h 8"/>
                <a:gd name="T6" fmla="*/ 0 w 69"/>
                <a:gd name="T7" fmla="*/ 0 h 8"/>
                <a:gd name="T8" fmla="*/ 0 w 6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8">
                  <a:moveTo>
                    <a:pt x="0" y="8"/>
                  </a:moveTo>
                  <a:lnTo>
                    <a:pt x="4" y="0"/>
                  </a:lnTo>
                  <a:lnTo>
                    <a:pt x="69" y="0"/>
                  </a:lnTo>
                  <a:lnTo>
                    <a:pt x="66" y="8"/>
                  </a:lnTo>
                  <a:lnTo>
                    <a:pt x="0" y="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65" name="Freeform 514"/>
            <p:cNvSpPr>
              <a:spLocks/>
            </p:cNvSpPr>
            <p:nvPr/>
          </p:nvSpPr>
          <p:spPr bwMode="auto">
            <a:xfrm>
              <a:off x="3353" y="1595"/>
              <a:ext cx="23" cy="3"/>
            </a:xfrm>
            <a:custGeom>
              <a:avLst/>
              <a:gdLst>
                <a:gd name="T0" fmla="*/ 0 w 69"/>
                <a:gd name="T1" fmla="*/ 0 h 8"/>
                <a:gd name="T2" fmla="*/ 0 w 69"/>
                <a:gd name="T3" fmla="*/ 0 h 8"/>
                <a:gd name="T4" fmla="*/ 0 w 69"/>
                <a:gd name="T5" fmla="*/ 0 h 8"/>
                <a:gd name="T6" fmla="*/ 0 w 69"/>
                <a:gd name="T7" fmla="*/ 0 h 8"/>
                <a:gd name="T8" fmla="*/ 0 w 6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8">
                  <a:moveTo>
                    <a:pt x="0" y="8"/>
                  </a:moveTo>
                  <a:lnTo>
                    <a:pt x="4" y="0"/>
                  </a:lnTo>
                  <a:lnTo>
                    <a:pt x="69" y="0"/>
                  </a:lnTo>
                  <a:lnTo>
                    <a:pt x="66" y="8"/>
                  </a:lnTo>
                  <a:lnTo>
                    <a:pt x="0" y="8"/>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66" name="Freeform 515"/>
            <p:cNvSpPr>
              <a:spLocks/>
            </p:cNvSpPr>
            <p:nvPr/>
          </p:nvSpPr>
          <p:spPr bwMode="auto">
            <a:xfrm>
              <a:off x="3353" y="1595"/>
              <a:ext cx="23" cy="3"/>
            </a:xfrm>
            <a:custGeom>
              <a:avLst/>
              <a:gdLst>
                <a:gd name="T0" fmla="*/ 0 w 69"/>
                <a:gd name="T1" fmla="*/ 0 h 8"/>
                <a:gd name="T2" fmla="*/ 0 w 69"/>
                <a:gd name="T3" fmla="*/ 0 h 8"/>
                <a:gd name="T4" fmla="*/ 0 w 69"/>
                <a:gd name="T5" fmla="*/ 0 h 8"/>
                <a:gd name="T6" fmla="*/ 0 w 69"/>
                <a:gd name="T7" fmla="*/ 0 h 8"/>
                <a:gd name="T8" fmla="*/ 0 w 6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8">
                  <a:moveTo>
                    <a:pt x="0" y="8"/>
                  </a:moveTo>
                  <a:lnTo>
                    <a:pt x="4" y="0"/>
                  </a:lnTo>
                  <a:lnTo>
                    <a:pt x="69" y="0"/>
                  </a:lnTo>
                  <a:lnTo>
                    <a:pt x="66" y="8"/>
                  </a:lnTo>
                  <a:lnTo>
                    <a:pt x="0" y="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67" name="Freeform 516"/>
            <p:cNvSpPr>
              <a:spLocks/>
            </p:cNvSpPr>
            <p:nvPr/>
          </p:nvSpPr>
          <p:spPr bwMode="auto">
            <a:xfrm>
              <a:off x="3377" y="1569"/>
              <a:ext cx="4" cy="26"/>
            </a:xfrm>
            <a:custGeom>
              <a:avLst/>
              <a:gdLst>
                <a:gd name="T0" fmla="*/ 0 w 10"/>
                <a:gd name="T1" fmla="*/ 0 h 78"/>
                <a:gd name="T2" fmla="*/ 0 w 10"/>
                <a:gd name="T3" fmla="*/ 0 h 78"/>
                <a:gd name="T4" fmla="*/ 0 w 10"/>
                <a:gd name="T5" fmla="*/ 0 h 78"/>
                <a:gd name="T6" fmla="*/ 0 w 10"/>
                <a:gd name="T7" fmla="*/ 0 h 78"/>
                <a:gd name="T8" fmla="*/ 0 w 1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8">
                  <a:moveTo>
                    <a:pt x="0" y="78"/>
                  </a:moveTo>
                  <a:lnTo>
                    <a:pt x="10" y="68"/>
                  </a:lnTo>
                  <a:lnTo>
                    <a:pt x="10" y="0"/>
                  </a:lnTo>
                  <a:lnTo>
                    <a:pt x="0" y="9"/>
                  </a:lnTo>
                  <a:lnTo>
                    <a:pt x="0" y="78"/>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68" name="Freeform 517"/>
            <p:cNvSpPr>
              <a:spLocks/>
            </p:cNvSpPr>
            <p:nvPr/>
          </p:nvSpPr>
          <p:spPr bwMode="auto">
            <a:xfrm>
              <a:off x="3377" y="1569"/>
              <a:ext cx="4" cy="26"/>
            </a:xfrm>
            <a:custGeom>
              <a:avLst/>
              <a:gdLst>
                <a:gd name="T0" fmla="*/ 0 w 10"/>
                <a:gd name="T1" fmla="*/ 0 h 78"/>
                <a:gd name="T2" fmla="*/ 0 w 10"/>
                <a:gd name="T3" fmla="*/ 0 h 78"/>
                <a:gd name="T4" fmla="*/ 0 w 10"/>
                <a:gd name="T5" fmla="*/ 0 h 78"/>
                <a:gd name="T6" fmla="*/ 0 w 10"/>
                <a:gd name="T7" fmla="*/ 0 h 78"/>
                <a:gd name="T8" fmla="*/ 0 w 1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8">
                  <a:moveTo>
                    <a:pt x="0" y="78"/>
                  </a:moveTo>
                  <a:lnTo>
                    <a:pt x="10" y="68"/>
                  </a:lnTo>
                  <a:lnTo>
                    <a:pt x="10" y="0"/>
                  </a:lnTo>
                  <a:lnTo>
                    <a:pt x="0" y="9"/>
                  </a:lnTo>
                  <a:lnTo>
                    <a:pt x="0" y="7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69" name="Freeform 518"/>
            <p:cNvSpPr>
              <a:spLocks/>
            </p:cNvSpPr>
            <p:nvPr/>
          </p:nvSpPr>
          <p:spPr bwMode="auto">
            <a:xfrm>
              <a:off x="3377" y="1569"/>
              <a:ext cx="4" cy="26"/>
            </a:xfrm>
            <a:custGeom>
              <a:avLst/>
              <a:gdLst>
                <a:gd name="T0" fmla="*/ 0 w 10"/>
                <a:gd name="T1" fmla="*/ 0 h 78"/>
                <a:gd name="T2" fmla="*/ 0 w 10"/>
                <a:gd name="T3" fmla="*/ 0 h 78"/>
                <a:gd name="T4" fmla="*/ 0 w 10"/>
                <a:gd name="T5" fmla="*/ 0 h 78"/>
                <a:gd name="T6" fmla="*/ 0 w 10"/>
                <a:gd name="T7" fmla="*/ 0 h 78"/>
                <a:gd name="T8" fmla="*/ 0 w 1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8">
                  <a:moveTo>
                    <a:pt x="0" y="78"/>
                  </a:moveTo>
                  <a:lnTo>
                    <a:pt x="10" y="68"/>
                  </a:lnTo>
                  <a:lnTo>
                    <a:pt x="10" y="0"/>
                  </a:lnTo>
                  <a:lnTo>
                    <a:pt x="0" y="9"/>
                  </a:lnTo>
                  <a:lnTo>
                    <a:pt x="0" y="78"/>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70" name="Freeform 519"/>
            <p:cNvSpPr>
              <a:spLocks/>
            </p:cNvSpPr>
            <p:nvPr/>
          </p:nvSpPr>
          <p:spPr bwMode="auto">
            <a:xfrm>
              <a:off x="3377" y="1569"/>
              <a:ext cx="4" cy="26"/>
            </a:xfrm>
            <a:custGeom>
              <a:avLst/>
              <a:gdLst>
                <a:gd name="T0" fmla="*/ 0 w 10"/>
                <a:gd name="T1" fmla="*/ 0 h 78"/>
                <a:gd name="T2" fmla="*/ 0 w 10"/>
                <a:gd name="T3" fmla="*/ 0 h 78"/>
                <a:gd name="T4" fmla="*/ 0 w 10"/>
                <a:gd name="T5" fmla="*/ 0 h 78"/>
                <a:gd name="T6" fmla="*/ 0 w 10"/>
                <a:gd name="T7" fmla="*/ 0 h 78"/>
                <a:gd name="T8" fmla="*/ 0 w 1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8">
                  <a:moveTo>
                    <a:pt x="0" y="78"/>
                  </a:moveTo>
                  <a:lnTo>
                    <a:pt x="10" y="68"/>
                  </a:lnTo>
                  <a:lnTo>
                    <a:pt x="10" y="0"/>
                  </a:lnTo>
                  <a:lnTo>
                    <a:pt x="0" y="9"/>
                  </a:lnTo>
                  <a:lnTo>
                    <a:pt x="0" y="7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71" name="Freeform 520"/>
            <p:cNvSpPr>
              <a:spLocks/>
            </p:cNvSpPr>
            <p:nvPr/>
          </p:nvSpPr>
          <p:spPr bwMode="auto">
            <a:xfrm>
              <a:off x="3350" y="1595"/>
              <a:ext cx="27" cy="1"/>
            </a:xfrm>
            <a:custGeom>
              <a:avLst/>
              <a:gdLst>
                <a:gd name="T0" fmla="*/ 0 w 83"/>
                <a:gd name="T1" fmla="*/ 0 h 3"/>
                <a:gd name="T2" fmla="*/ 0 w 83"/>
                <a:gd name="T3" fmla="*/ 0 h 3"/>
                <a:gd name="T4" fmla="*/ 0 w 83"/>
                <a:gd name="T5" fmla="*/ 0 h 3"/>
                <a:gd name="T6" fmla="*/ 0 w 83"/>
                <a:gd name="T7" fmla="*/ 0 h 3"/>
                <a:gd name="T8" fmla="*/ 0 w 8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3">
                  <a:moveTo>
                    <a:pt x="10" y="3"/>
                  </a:moveTo>
                  <a:lnTo>
                    <a:pt x="0" y="0"/>
                  </a:lnTo>
                  <a:lnTo>
                    <a:pt x="83" y="0"/>
                  </a:lnTo>
                  <a:lnTo>
                    <a:pt x="76" y="3"/>
                  </a:lnTo>
                  <a:lnTo>
                    <a:pt x="10" y="3"/>
                  </a:lnTo>
                  <a:close/>
                </a:path>
              </a:pathLst>
            </a:custGeom>
            <a:solidFill>
              <a:srgbClr val="999999"/>
            </a:solidFill>
            <a:ln w="1588">
              <a:solidFill>
                <a:srgbClr val="000000"/>
              </a:solidFill>
              <a:prstDash val="solid"/>
              <a:round/>
              <a:headEnd/>
              <a:tailEnd/>
            </a:ln>
          </p:spPr>
          <p:txBody>
            <a:bodyPr/>
            <a:lstStyle/>
            <a:p>
              <a:endParaRPr lang="zh-TW" altLang="en-US"/>
            </a:p>
          </p:txBody>
        </p:sp>
        <p:sp>
          <p:nvSpPr>
            <p:cNvPr id="6072" name="Freeform 521"/>
            <p:cNvSpPr>
              <a:spLocks/>
            </p:cNvSpPr>
            <p:nvPr/>
          </p:nvSpPr>
          <p:spPr bwMode="auto">
            <a:xfrm>
              <a:off x="3350" y="1595"/>
              <a:ext cx="27" cy="1"/>
            </a:xfrm>
            <a:custGeom>
              <a:avLst/>
              <a:gdLst>
                <a:gd name="T0" fmla="*/ 0 w 83"/>
                <a:gd name="T1" fmla="*/ 0 h 3"/>
                <a:gd name="T2" fmla="*/ 0 w 83"/>
                <a:gd name="T3" fmla="*/ 0 h 3"/>
                <a:gd name="T4" fmla="*/ 0 w 83"/>
                <a:gd name="T5" fmla="*/ 0 h 3"/>
                <a:gd name="T6" fmla="*/ 0 w 83"/>
                <a:gd name="T7" fmla="*/ 0 h 3"/>
                <a:gd name="T8" fmla="*/ 0 w 8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3">
                  <a:moveTo>
                    <a:pt x="10" y="3"/>
                  </a:moveTo>
                  <a:lnTo>
                    <a:pt x="0" y="0"/>
                  </a:lnTo>
                  <a:lnTo>
                    <a:pt x="83" y="0"/>
                  </a:lnTo>
                  <a:lnTo>
                    <a:pt x="76" y="3"/>
                  </a:lnTo>
                  <a:lnTo>
                    <a:pt x="1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73" name="Freeform 522"/>
            <p:cNvSpPr>
              <a:spLocks/>
            </p:cNvSpPr>
            <p:nvPr/>
          </p:nvSpPr>
          <p:spPr bwMode="auto">
            <a:xfrm>
              <a:off x="3350" y="1595"/>
              <a:ext cx="27" cy="1"/>
            </a:xfrm>
            <a:custGeom>
              <a:avLst/>
              <a:gdLst>
                <a:gd name="T0" fmla="*/ 0 w 83"/>
                <a:gd name="T1" fmla="*/ 0 h 3"/>
                <a:gd name="T2" fmla="*/ 0 w 83"/>
                <a:gd name="T3" fmla="*/ 0 h 3"/>
                <a:gd name="T4" fmla="*/ 0 w 83"/>
                <a:gd name="T5" fmla="*/ 0 h 3"/>
                <a:gd name="T6" fmla="*/ 0 w 83"/>
                <a:gd name="T7" fmla="*/ 0 h 3"/>
                <a:gd name="T8" fmla="*/ 0 w 8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3">
                  <a:moveTo>
                    <a:pt x="10" y="3"/>
                  </a:moveTo>
                  <a:lnTo>
                    <a:pt x="0" y="0"/>
                  </a:lnTo>
                  <a:lnTo>
                    <a:pt x="83" y="0"/>
                  </a:lnTo>
                  <a:lnTo>
                    <a:pt x="76" y="3"/>
                  </a:lnTo>
                  <a:lnTo>
                    <a:pt x="10" y="3"/>
                  </a:lnTo>
                  <a:close/>
                </a:path>
              </a:pathLst>
            </a:custGeom>
            <a:solidFill>
              <a:srgbClr val="999999"/>
            </a:solidFill>
            <a:ln w="1588">
              <a:solidFill>
                <a:srgbClr val="000000"/>
              </a:solidFill>
              <a:prstDash val="solid"/>
              <a:round/>
              <a:headEnd/>
              <a:tailEnd/>
            </a:ln>
          </p:spPr>
          <p:txBody>
            <a:bodyPr/>
            <a:lstStyle/>
            <a:p>
              <a:endParaRPr lang="zh-TW" altLang="en-US"/>
            </a:p>
          </p:txBody>
        </p:sp>
        <p:sp>
          <p:nvSpPr>
            <p:cNvPr id="6074" name="Freeform 523"/>
            <p:cNvSpPr>
              <a:spLocks/>
            </p:cNvSpPr>
            <p:nvPr/>
          </p:nvSpPr>
          <p:spPr bwMode="auto">
            <a:xfrm>
              <a:off x="3350" y="1595"/>
              <a:ext cx="27" cy="1"/>
            </a:xfrm>
            <a:custGeom>
              <a:avLst/>
              <a:gdLst>
                <a:gd name="T0" fmla="*/ 0 w 83"/>
                <a:gd name="T1" fmla="*/ 0 h 3"/>
                <a:gd name="T2" fmla="*/ 0 w 83"/>
                <a:gd name="T3" fmla="*/ 0 h 3"/>
                <a:gd name="T4" fmla="*/ 0 w 83"/>
                <a:gd name="T5" fmla="*/ 0 h 3"/>
                <a:gd name="T6" fmla="*/ 0 w 83"/>
                <a:gd name="T7" fmla="*/ 0 h 3"/>
                <a:gd name="T8" fmla="*/ 0 w 8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3">
                  <a:moveTo>
                    <a:pt x="10" y="3"/>
                  </a:moveTo>
                  <a:lnTo>
                    <a:pt x="0" y="0"/>
                  </a:lnTo>
                  <a:lnTo>
                    <a:pt x="83" y="0"/>
                  </a:lnTo>
                  <a:lnTo>
                    <a:pt x="76" y="3"/>
                  </a:lnTo>
                  <a:lnTo>
                    <a:pt x="1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75" name="Rectangle 524"/>
            <p:cNvSpPr>
              <a:spLocks noChangeArrowheads="1"/>
            </p:cNvSpPr>
            <p:nvPr/>
          </p:nvSpPr>
          <p:spPr bwMode="auto">
            <a:xfrm>
              <a:off x="3350" y="1572"/>
              <a:ext cx="27" cy="23"/>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76" name="Rectangle 525"/>
            <p:cNvSpPr>
              <a:spLocks noChangeArrowheads="1"/>
            </p:cNvSpPr>
            <p:nvPr/>
          </p:nvSpPr>
          <p:spPr bwMode="auto">
            <a:xfrm>
              <a:off x="3350" y="1572"/>
              <a:ext cx="27" cy="23"/>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77" name="Rectangle 526"/>
            <p:cNvSpPr>
              <a:spLocks noChangeArrowheads="1"/>
            </p:cNvSpPr>
            <p:nvPr/>
          </p:nvSpPr>
          <p:spPr bwMode="auto">
            <a:xfrm>
              <a:off x="3353" y="1574"/>
              <a:ext cx="23" cy="20"/>
            </a:xfrm>
            <a:prstGeom prst="rect">
              <a:avLst/>
            </a:prstGeom>
            <a:solidFill>
              <a:srgbClr val="FFFFFF"/>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78" name="Rectangle 527"/>
            <p:cNvSpPr>
              <a:spLocks noChangeArrowheads="1"/>
            </p:cNvSpPr>
            <p:nvPr/>
          </p:nvSpPr>
          <p:spPr bwMode="auto">
            <a:xfrm>
              <a:off x="3353" y="1574"/>
              <a:ext cx="23" cy="20"/>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79" name="Freeform 528"/>
            <p:cNvSpPr>
              <a:spLocks/>
            </p:cNvSpPr>
            <p:nvPr/>
          </p:nvSpPr>
          <p:spPr bwMode="auto">
            <a:xfrm>
              <a:off x="3344" y="1599"/>
              <a:ext cx="35" cy="5"/>
            </a:xfrm>
            <a:custGeom>
              <a:avLst/>
              <a:gdLst>
                <a:gd name="T0" fmla="*/ 0 w 105"/>
                <a:gd name="T1" fmla="*/ 0 h 15"/>
                <a:gd name="T2" fmla="*/ 0 w 105"/>
                <a:gd name="T3" fmla="*/ 0 h 15"/>
                <a:gd name="T4" fmla="*/ 0 w 105"/>
                <a:gd name="T5" fmla="*/ 0 h 15"/>
                <a:gd name="T6" fmla="*/ 0 w 105"/>
                <a:gd name="T7" fmla="*/ 0 h 15"/>
                <a:gd name="T8" fmla="*/ 0 w 105"/>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5">
                  <a:moveTo>
                    <a:pt x="0" y="15"/>
                  </a:moveTo>
                  <a:lnTo>
                    <a:pt x="12" y="0"/>
                  </a:lnTo>
                  <a:lnTo>
                    <a:pt x="105" y="0"/>
                  </a:lnTo>
                  <a:lnTo>
                    <a:pt x="92" y="15"/>
                  </a:lnTo>
                  <a:lnTo>
                    <a:pt x="0" y="15"/>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80" name="Freeform 529"/>
            <p:cNvSpPr>
              <a:spLocks/>
            </p:cNvSpPr>
            <p:nvPr/>
          </p:nvSpPr>
          <p:spPr bwMode="auto">
            <a:xfrm>
              <a:off x="3344" y="1599"/>
              <a:ext cx="35" cy="5"/>
            </a:xfrm>
            <a:custGeom>
              <a:avLst/>
              <a:gdLst>
                <a:gd name="T0" fmla="*/ 0 w 105"/>
                <a:gd name="T1" fmla="*/ 0 h 15"/>
                <a:gd name="T2" fmla="*/ 0 w 105"/>
                <a:gd name="T3" fmla="*/ 0 h 15"/>
                <a:gd name="T4" fmla="*/ 0 w 105"/>
                <a:gd name="T5" fmla="*/ 0 h 15"/>
                <a:gd name="T6" fmla="*/ 0 w 105"/>
                <a:gd name="T7" fmla="*/ 0 h 15"/>
                <a:gd name="T8" fmla="*/ 0 w 105"/>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5">
                  <a:moveTo>
                    <a:pt x="0" y="15"/>
                  </a:moveTo>
                  <a:lnTo>
                    <a:pt x="12" y="0"/>
                  </a:lnTo>
                  <a:lnTo>
                    <a:pt x="105" y="0"/>
                  </a:lnTo>
                  <a:lnTo>
                    <a:pt x="92" y="15"/>
                  </a:lnTo>
                  <a:lnTo>
                    <a:pt x="0"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81" name="Freeform 530"/>
            <p:cNvSpPr>
              <a:spLocks/>
            </p:cNvSpPr>
            <p:nvPr/>
          </p:nvSpPr>
          <p:spPr bwMode="auto">
            <a:xfrm>
              <a:off x="3344" y="1599"/>
              <a:ext cx="35" cy="5"/>
            </a:xfrm>
            <a:custGeom>
              <a:avLst/>
              <a:gdLst>
                <a:gd name="T0" fmla="*/ 0 w 105"/>
                <a:gd name="T1" fmla="*/ 0 h 15"/>
                <a:gd name="T2" fmla="*/ 0 w 105"/>
                <a:gd name="T3" fmla="*/ 0 h 15"/>
                <a:gd name="T4" fmla="*/ 0 w 105"/>
                <a:gd name="T5" fmla="*/ 0 h 15"/>
                <a:gd name="T6" fmla="*/ 0 w 105"/>
                <a:gd name="T7" fmla="*/ 0 h 15"/>
                <a:gd name="T8" fmla="*/ 0 w 105"/>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5">
                  <a:moveTo>
                    <a:pt x="0" y="15"/>
                  </a:moveTo>
                  <a:lnTo>
                    <a:pt x="12" y="0"/>
                  </a:lnTo>
                  <a:lnTo>
                    <a:pt x="105" y="0"/>
                  </a:lnTo>
                  <a:lnTo>
                    <a:pt x="92" y="15"/>
                  </a:lnTo>
                  <a:lnTo>
                    <a:pt x="0" y="15"/>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82" name="Freeform 531"/>
            <p:cNvSpPr>
              <a:spLocks/>
            </p:cNvSpPr>
            <p:nvPr/>
          </p:nvSpPr>
          <p:spPr bwMode="auto">
            <a:xfrm>
              <a:off x="3344" y="1599"/>
              <a:ext cx="35" cy="5"/>
            </a:xfrm>
            <a:custGeom>
              <a:avLst/>
              <a:gdLst>
                <a:gd name="T0" fmla="*/ 0 w 105"/>
                <a:gd name="T1" fmla="*/ 0 h 15"/>
                <a:gd name="T2" fmla="*/ 0 w 105"/>
                <a:gd name="T3" fmla="*/ 0 h 15"/>
                <a:gd name="T4" fmla="*/ 0 w 105"/>
                <a:gd name="T5" fmla="*/ 0 h 15"/>
                <a:gd name="T6" fmla="*/ 0 w 105"/>
                <a:gd name="T7" fmla="*/ 0 h 15"/>
                <a:gd name="T8" fmla="*/ 0 w 105"/>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5">
                  <a:moveTo>
                    <a:pt x="0" y="15"/>
                  </a:moveTo>
                  <a:lnTo>
                    <a:pt x="12" y="0"/>
                  </a:lnTo>
                  <a:lnTo>
                    <a:pt x="105" y="0"/>
                  </a:lnTo>
                  <a:lnTo>
                    <a:pt x="92" y="15"/>
                  </a:lnTo>
                  <a:lnTo>
                    <a:pt x="0"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83" name="Freeform 532"/>
            <p:cNvSpPr>
              <a:spLocks/>
            </p:cNvSpPr>
            <p:nvPr/>
          </p:nvSpPr>
          <p:spPr bwMode="auto">
            <a:xfrm>
              <a:off x="3375" y="1599"/>
              <a:ext cx="4" cy="7"/>
            </a:xfrm>
            <a:custGeom>
              <a:avLst/>
              <a:gdLst>
                <a:gd name="T0" fmla="*/ 0 w 13"/>
                <a:gd name="T1" fmla="*/ 0 h 20"/>
                <a:gd name="T2" fmla="*/ 0 w 13"/>
                <a:gd name="T3" fmla="*/ 0 h 20"/>
                <a:gd name="T4" fmla="*/ 0 w 13"/>
                <a:gd name="T5" fmla="*/ 0 h 20"/>
                <a:gd name="T6" fmla="*/ 0 w 13"/>
                <a:gd name="T7" fmla="*/ 0 h 20"/>
                <a:gd name="T8" fmla="*/ 0 w 1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0">
                  <a:moveTo>
                    <a:pt x="0" y="20"/>
                  </a:moveTo>
                  <a:lnTo>
                    <a:pt x="13" y="6"/>
                  </a:lnTo>
                  <a:lnTo>
                    <a:pt x="13" y="0"/>
                  </a:lnTo>
                  <a:lnTo>
                    <a:pt x="0" y="15"/>
                  </a:lnTo>
                  <a:lnTo>
                    <a:pt x="0" y="20"/>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84" name="Freeform 533"/>
            <p:cNvSpPr>
              <a:spLocks/>
            </p:cNvSpPr>
            <p:nvPr/>
          </p:nvSpPr>
          <p:spPr bwMode="auto">
            <a:xfrm>
              <a:off x="3375" y="1599"/>
              <a:ext cx="4" cy="7"/>
            </a:xfrm>
            <a:custGeom>
              <a:avLst/>
              <a:gdLst>
                <a:gd name="T0" fmla="*/ 0 w 13"/>
                <a:gd name="T1" fmla="*/ 0 h 20"/>
                <a:gd name="T2" fmla="*/ 0 w 13"/>
                <a:gd name="T3" fmla="*/ 0 h 20"/>
                <a:gd name="T4" fmla="*/ 0 w 13"/>
                <a:gd name="T5" fmla="*/ 0 h 20"/>
                <a:gd name="T6" fmla="*/ 0 w 13"/>
                <a:gd name="T7" fmla="*/ 0 h 20"/>
                <a:gd name="T8" fmla="*/ 0 w 1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0">
                  <a:moveTo>
                    <a:pt x="0" y="20"/>
                  </a:moveTo>
                  <a:lnTo>
                    <a:pt x="13" y="6"/>
                  </a:lnTo>
                  <a:lnTo>
                    <a:pt x="13" y="0"/>
                  </a:lnTo>
                  <a:lnTo>
                    <a:pt x="0" y="15"/>
                  </a:lnTo>
                  <a:lnTo>
                    <a:pt x="0" y="2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85" name="Freeform 534"/>
            <p:cNvSpPr>
              <a:spLocks/>
            </p:cNvSpPr>
            <p:nvPr/>
          </p:nvSpPr>
          <p:spPr bwMode="auto">
            <a:xfrm>
              <a:off x="3375" y="1599"/>
              <a:ext cx="4" cy="7"/>
            </a:xfrm>
            <a:custGeom>
              <a:avLst/>
              <a:gdLst>
                <a:gd name="T0" fmla="*/ 0 w 13"/>
                <a:gd name="T1" fmla="*/ 0 h 20"/>
                <a:gd name="T2" fmla="*/ 0 w 13"/>
                <a:gd name="T3" fmla="*/ 0 h 20"/>
                <a:gd name="T4" fmla="*/ 0 w 13"/>
                <a:gd name="T5" fmla="*/ 0 h 20"/>
                <a:gd name="T6" fmla="*/ 0 w 13"/>
                <a:gd name="T7" fmla="*/ 0 h 20"/>
                <a:gd name="T8" fmla="*/ 0 w 1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0">
                  <a:moveTo>
                    <a:pt x="0" y="20"/>
                  </a:moveTo>
                  <a:lnTo>
                    <a:pt x="13" y="6"/>
                  </a:lnTo>
                  <a:lnTo>
                    <a:pt x="13" y="0"/>
                  </a:lnTo>
                  <a:lnTo>
                    <a:pt x="0" y="15"/>
                  </a:lnTo>
                  <a:lnTo>
                    <a:pt x="0" y="20"/>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086" name="Freeform 535"/>
            <p:cNvSpPr>
              <a:spLocks/>
            </p:cNvSpPr>
            <p:nvPr/>
          </p:nvSpPr>
          <p:spPr bwMode="auto">
            <a:xfrm>
              <a:off x="3375" y="1599"/>
              <a:ext cx="4" cy="7"/>
            </a:xfrm>
            <a:custGeom>
              <a:avLst/>
              <a:gdLst>
                <a:gd name="T0" fmla="*/ 0 w 13"/>
                <a:gd name="T1" fmla="*/ 0 h 20"/>
                <a:gd name="T2" fmla="*/ 0 w 13"/>
                <a:gd name="T3" fmla="*/ 0 h 20"/>
                <a:gd name="T4" fmla="*/ 0 w 13"/>
                <a:gd name="T5" fmla="*/ 0 h 20"/>
                <a:gd name="T6" fmla="*/ 0 w 13"/>
                <a:gd name="T7" fmla="*/ 0 h 20"/>
                <a:gd name="T8" fmla="*/ 0 w 1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0">
                  <a:moveTo>
                    <a:pt x="0" y="20"/>
                  </a:moveTo>
                  <a:lnTo>
                    <a:pt x="13" y="6"/>
                  </a:lnTo>
                  <a:lnTo>
                    <a:pt x="13" y="0"/>
                  </a:lnTo>
                  <a:lnTo>
                    <a:pt x="0" y="15"/>
                  </a:lnTo>
                  <a:lnTo>
                    <a:pt x="0" y="2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87" name="Rectangle 536"/>
            <p:cNvSpPr>
              <a:spLocks noChangeArrowheads="1"/>
            </p:cNvSpPr>
            <p:nvPr/>
          </p:nvSpPr>
          <p:spPr bwMode="auto">
            <a:xfrm>
              <a:off x="3344" y="1604"/>
              <a:ext cx="31" cy="2"/>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88" name="Rectangle 537"/>
            <p:cNvSpPr>
              <a:spLocks noChangeArrowheads="1"/>
            </p:cNvSpPr>
            <p:nvPr/>
          </p:nvSpPr>
          <p:spPr bwMode="auto">
            <a:xfrm>
              <a:off x="3344" y="1604"/>
              <a:ext cx="31" cy="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89" name="Rectangle 538"/>
            <p:cNvSpPr>
              <a:spLocks noChangeArrowheads="1"/>
            </p:cNvSpPr>
            <p:nvPr/>
          </p:nvSpPr>
          <p:spPr bwMode="auto">
            <a:xfrm>
              <a:off x="3344" y="1604"/>
              <a:ext cx="31" cy="2"/>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90" name="Rectangle 539"/>
            <p:cNvSpPr>
              <a:spLocks noChangeArrowheads="1"/>
            </p:cNvSpPr>
            <p:nvPr/>
          </p:nvSpPr>
          <p:spPr bwMode="auto">
            <a:xfrm>
              <a:off x="3344" y="1604"/>
              <a:ext cx="31" cy="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91" name="Freeform 540"/>
            <p:cNvSpPr>
              <a:spLocks/>
            </p:cNvSpPr>
            <p:nvPr/>
          </p:nvSpPr>
          <p:spPr bwMode="auto">
            <a:xfrm>
              <a:off x="3325" y="1595"/>
              <a:ext cx="8" cy="6"/>
            </a:xfrm>
            <a:custGeom>
              <a:avLst/>
              <a:gdLst>
                <a:gd name="T0" fmla="*/ 0 w 23"/>
                <a:gd name="T1" fmla="*/ 0 h 18"/>
                <a:gd name="T2" fmla="*/ 0 w 23"/>
                <a:gd name="T3" fmla="*/ 0 h 18"/>
                <a:gd name="T4" fmla="*/ 0 w 23"/>
                <a:gd name="T5" fmla="*/ 0 h 18"/>
                <a:gd name="T6" fmla="*/ 0 w 23"/>
                <a:gd name="T7" fmla="*/ 0 h 18"/>
                <a:gd name="T8" fmla="*/ 0 w 23"/>
                <a:gd name="T9" fmla="*/ 0 h 18"/>
                <a:gd name="T10" fmla="*/ 0 w 23"/>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8">
                  <a:moveTo>
                    <a:pt x="21" y="18"/>
                  </a:moveTo>
                  <a:lnTo>
                    <a:pt x="23" y="12"/>
                  </a:lnTo>
                  <a:lnTo>
                    <a:pt x="21" y="6"/>
                  </a:lnTo>
                  <a:lnTo>
                    <a:pt x="14" y="2"/>
                  </a:lnTo>
                  <a:lnTo>
                    <a:pt x="7" y="0"/>
                  </a:lnTo>
                  <a:lnTo>
                    <a:pt x="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92" name="Freeform 541"/>
            <p:cNvSpPr>
              <a:spLocks/>
            </p:cNvSpPr>
            <p:nvPr/>
          </p:nvSpPr>
          <p:spPr bwMode="auto">
            <a:xfrm>
              <a:off x="3325" y="1597"/>
              <a:ext cx="8" cy="4"/>
            </a:xfrm>
            <a:custGeom>
              <a:avLst/>
              <a:gdLst>
                <a:gd name="T0" fmla="*/ 0 w 23"/>
                <a:gd name="T1" fmla="*/ 0 h 12"/>
                <a:gd name="T2" fmla="*/ 0 w 23"/>
                <a:gd name="T3" fmla="*/ 0 h 12"/>
                <a:gd name="T4" fmla="*/ 0 w 23"/>
                <a:gd name="T5" fmla="*/ 0 h 12"/>
                <a:gd name="T6" fmla="*/ 0 w 23"/>
                <a:gd name="T7" fmla="*/ 0 h 12"/>
                <a:gd name="T8" fmla="*/ 0 w 23"/>
                <a:gd name="T9" fmla="*/ 0 h 12"/>
                <a:gd name="T10" fmla="*/ 0 w 23"/>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2">
                  <a:moveTo>
                    <a:pt x="21" y="12"/>
                  </a:moveTo>
                  <a:lnTo>
                    <a:pt x="23" y="8"/>
                  </a:lnTo>
                  <a:lnTo>
                    <a:pt x="21" y="2"/>
                  </a:lnTo>
                  <a:lnTo>
                    <a:pt x="14" y="0"/>
                  </a:lnTo>
                  <a:lnTo>
                    <a:pt x="7" y="0"/>
                  </a:lnTo>
                  <a:lnTo>
                    <a:pt x="0" y="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93" name="Freeform 542"/>
            <p:cNvSpPr>
              <a:spLocks/>
            </p:cNvSpPr>
            <p:nvPr/>
          </p:nvSpPr>
          <p:spPr bwMode="auto">
            <a:xfrm>
              <a:off x="3301" y="1592"/>
              <a:ext cx="28" cy="3"/>
            </a:xfrm>
            <a:custGeom>
              <a:avLst/>
              <a:gdLst>
                <a:gd name="T0" fmla="*/ 0 w 86"/>
                <a:gd name="T1" fmla="*/ 0 h 10"/>
                <a:gd name="T2" fmla="*/ 0 w 86"/>
                <a:gd name="T3" fmla="*/ 0 h 10"/>
                <a:gd name="T4" fmla="*/ 0 w 86"/>
                <a:gd name="T5" fmla="*/ 0 h 10"/>
                <a:gd name="T6" fmla="*/ 0 w 86"/>
                <a:gd name="T7" fmla="*/ 0 h 10"/>
                <a:gd name="T8" fmla="*/ 0 w 8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
                  <a:moveTo>
                    <a:pt x="0" y="10"/>
                  </a:moveTo>
                  <a:lnTo>
                    <a:pt x="9" y="0"/>
                  </a:lnTo>
                  <a:lnTo>
                    <a:pt x="86" y="0"/>
                  </a:lnTo>
                  <a:lnTo>
                    <a:pt x="75" y="10"/>
                  </a:lnTo>
                  <a:lnTo>
                    <a:pt x="0" y="10"/>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94" name="Freeform 543"/>
            <p:cNvSpPr>
              <a:spLocks/>
            </p:cNvSpPr>
            <p:nvPr/>
          </p:nvSpPr>
          <p:spPr bwMode="auto">
            <a:xfrm>
              <a:off x="3301" y="1592"/>
              <a:ext cx="28" cy="3"/>
            </a:xfrm>
            <a:custGeom>
              <a:avLst/>
              <a:gdLst>
                <a:gd name="T0" fmla="*/ 0 w 86"/>
                <a:gd name="T1" fmla="*/ 0 h 10"/>
                <a:gd name="T2" fmla="*/ 0 w 86"/>
                <a:gd name="T3" fmla="*/ 0 h 10"/>
                <a:gd name="T4" fmla="*/ 0 w 86"/>
                <a:gd name="T5" fmla="*/ 0 h 10"/>
                <a:gd name="T6" fmla="*/ 0 w 86"/>
                <a:gd name="T7" fmla="*/ 0 h 10"/>
                <a:gd name="T8" fmla="*/ 0 w 8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
                  <a:moveTo>
                    <a:pt x="0" y="10"/>
                  </a:moveTo>
                  <a:lnTo>
                    <a:pt x="9" y="0"/>
                  </a:lnTo>
                  <a:lnTo>
                    <a:pt x="86" y="0"/>
                  </a:lnTo>
                  <a:lnTo>
                    <a:pt x="75" y="10"/>
                  </a:lnTo>
                  <a:lnTo>
                    <a:pt x="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95" name="Freeform 544"/>
            <p:cNvSpPr>
              <a:spLocks/>
            </p:cNvSpPr>
            <p:nvPr/>
          </p:nvSpPr>
          <p:spPr bwMode="auto">
            <a:xfrm>
              <a:off x="3301" y="1592"/>
              <a:ext cx="28" cy="3"/>
            </a:xfrm>
            <a:custGeom>
              <a:avLst/>
              <a:gdLst>
                <a:gd name="T0" fmla="*/ 0 w 86"/>
                <a:gd name="T1" fmla="*/ 0 h 10"/>
                <a:gd name="T2" fmla="*/ 0 w 86"/>
                <a:gd name="T3" fmla="*/ 0 h 10"/>
                <a:gd name="T4" fmla="*/ 0 w 86"/>
                <a:gd name="T5" fmla="*/ 0 h 10"/>
                <a:gd name="T6" fmla="*/ 0 w 86"/>
                <a:gd name="T7" fmla="*/ 0 h 10"/>
                <a:gd name="T8" fmla="*/ 0 w 8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
                  <a:moveTo>
                    <a:pt x="0" y="10"/>
                  </a:moveTo>
                  <a:lnTo>
                    <a:pt x="9" y="0"/>
                  </a:lnTo>
                  <a:lnTo>
                    <a:pt x="86" y="0"/>
                  </a:lnTo>
                  <a:lnTo>
                    <a:pt x="75" y="10"/>
                  </a:lnTo>
                  <a:lnTo>
                    <a:pt x="0" y="10"/>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096" name="Freeform 545"/>
            <p:cNvSpPr>
              <a:spLocks/>
            </p:cNvSpPr>
            <p:nvPr/>
          </p:nvSpPr>
          <p:spPr bwMode="auto">
            <a:xfrm>
              <a:off x="3301" y="1592"/>
              <a:ext cx="28" cy="3"/>
            </a:xfrm>
            <a:custGeom>
              <a:avLst/>
              <a:gdLst>
                <a:gd name="T0" fmla="*/ 0 w 86"/>
                <a:gd name="T1" fmla="*/ 0 h 10"/>
                <a:gd name="T2" fmla="*/ 0 w 86"/>
                <a:gd name="T3" fmla="*/ 0 h 10"/>
                <a:gd name="T4" fmla="*/ 0 w 86"/>
                <a:gd name="T5" fmla="*/ 0 h 10"/>
                <a:gd name="T6" fmla="*/ 0 w 86"/>
                <a:gd name="T7" fmla="*/ 0 h 10"/>
                <a:gd name="T8" fmla="*/ 0 w 8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
                  <a:moveTo>
                    <a:pt x="0" y="10"/>
                  </a:moveTo>
                  <a:lnTo>
                    <a:pt x="9" y="0"/>
                  </a:lnTo>
                  <a:lnTo>
                    <a:pt x="86" y="0"/>
                  </a:lnTo>
                  <a:lnTo>
                    <a:pt x="75" y="10"/>
                  </a:lnTo>
                  <a:lnTo>
                    <a:pt x="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97" name="Rectangle 546"/>
            <p:cNvSpPr>
              <a:spLocks noChangeArrowheads="1"/>
            </p:cNvSpPr>
            <p:nvPr/>
          </p:nvSpPr>
          <p:spPr bwMode="auto">
            <a:xfrm>
              <a:off x="3301" y="1595"/>
              <a:ext cx="25" cy="6"/>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98" name="Rectangle 547"/>
            <p:cNvSpPr>
              <a:spLocks noChangeArrowheads="1"/>
            </p:cNvSpPr>
            <p:nvPr/>
          </p:nvSpPr>
          <p:spPr bwMode="auto">
            <a:xfrm>
              <a:off x="3301" y="1595"/>
              <a:ext cx="25" cy="6"/>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099" name="Rectangle 548"/>
            <p:cNvSpPr>
              <a:spLocks noChangeArrowheads="1"/>
            </p:cNvSpPr>
            <p:nvPr/>
          </p:nvSpPr>
          <p:spPr bwMode="auto">
            <a:xfrm>
              <a:off x="3301" y="1595"/>
              <a:ext cx="25" cy="6"/>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00" name="Rectangle 549"/>
            <p:cNvSpPr>
              <a:spLocks noChangeArrowheads="1"/>
            </p:cNvSpPr>
            <p:nvPr/>
          </p:nvSpPr>
          <p:spPr bwMode="auto">
            <a:xfrm>
              <a:off x="3301" y="1595"/>
              <a:ext cx="25" cy="6"/>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01" name="Freeform 550"/>
            <p:cNvSpPr>
              <a:spLocks/>
            </p:cNvSpPr>
            <p:nvPr/>
          </p:nvSpPr>
          <p:spPr bwMode="auto">
            <a:xfrm>
              <a:off x="3326" y="1592"/>
              <a:ext cx="3" cy="9"/>
            </a:xfrm>
            <a:custGeom>
              <a:avLst/>
              <a:gdLst>
                <a:gd name="T0" fmla="*/ 0 w 11"/>
                <a:gd name="T1" fmla="*/ 0 h 28"/>
                <a:gd name="T2" fmla="*/ 0 w 11"/>
                <a:gd name="T3" fmla="*/ 0 h 28"/>
                <a:gd name="T4" fmla="*/ 0 w 11"/>
                <a:gd name="T5" fmla="*/ 0 h 28"/>
                <a:gd name="T6" fmla="*/ 0 w 11"/>
                <a:gd name="T7" fmla="*/ 0 h 28"/>
                <a:gd name="T8" fmla="*/ 0 w 11"/>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8">
                  <a:moveTo>
                    <a:pt x="0" y="28"/>
                  </a:moveTo>
                  <a:lnTo>
                    <a:pt x="11" y="13"/>
                  </a:lnTo>
                  <a:lnTo>
                    <a:pt x="11" y="0"/>
                  </a:lnTo>
                  <a:lnTo>
                    <a:pt x="0" y="10"/>
                  </a:lnTo>
                  <a:lnTo>
                    <a:pt x="0" y="28"/>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102" name="Freeform 551"/>
            <p:cNvSpPr>
              <a:spLocks/>
            </p:cNvSpPr>
            <p:nvPr/>
          </p:nvSpPr>
          <p:spPr bwMode="auto">
            <a:xfrm>
              <a:off x="3326" y="1592"/>
              <a:ext cx="3" cy="9"/>
            </a:xfrm>
            <a:custGeom>
              <a:avLst/>
              <a:gdLst>
                <a:gd name="T0" fmla="*/ 0 w 11"/>
                <a:gd name="T1" fmla="*/ 0 h 28"/>
                <a:gd name="T2" fmla="*/ 0 w 11"/>
                <a:gd name="T3" fmla="*/ 0 h 28"/>
                <a:gd name="T4" fmla="*/ 0 w 11"/>
                <a:gd name="T5" fmla="*/ 0 h 28"/>
                <a:gd name="T6" fmla="*/ 0 w 11"/>
                <a:gd name="T7" fmla="*/ 0 h 28"/>
                <a:gd name="T8" fmla="*/ 0 w 11"/>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8">
                  <a:moveTo>
                    <a:pt x="0" y="28"/>
                  </a:moveTo>
                  <a:lnTo>
                    <a:pt x="11" y="13"/>
                  </a:lnTo>
                  <a:lnTo>
                    <a:pt x="11" y="0"/>
                  </a:lnTo>
                  <a:lnTo>
                    <a:pt x="0" y="10"/>
                  </a:lnTo>
                  <a:lnTo>
                    <a:pt x="0" y="2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03" name="Freeform 552"/>
            <p:cNvSpPr>
              <a:spLocks/>
            </p:cNvSpPr>
            <p:nvPr/>
          </p:nvSpPr>
          <p:spPr bwMode="auto">
            <a:xfrm>
              <a:off x="3326" y="1592"/>
              <a:ext cx="3" cy="9"/>
            </a:xfrm>
            <a:custGeom>
              <a:avLst/>
              <a:gdLst>
                <a:gd name="T0" fmla="*/ 0 w 11"/>
                <a:gd name="T1" fmla="*/ 0 h 28"/>
                <a:gd name="T2" fmla="*/ 0 w 11"/>
                <a:gd name="T3" fmla="*/ 0 h 28"/>
                <a:gd name="T4" fmla="*/ 0 w 11"/>
                <a:gd name="T5" fmla="*/ 0 h 28"/>
                <a:gd name="T6" fmla="*/ 0 w 11"/>
                <a:gd name="T7" fmla="*/ 0 h 28"/>
                <a:gd name="T8" fmla="*/ 0 w 11"/>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8">
                  <a:moveTo>
                    <a:pt x="0" y="28"/>
                  </a:moveTo>
                  <a:lnTo>
                    <a:pt x="11" y="13"/>
                  </a:lnTo>
                  <a:lnTo>
                    <a:pt x="11" y="0"/>
                  </a:lnTo>
                  <a:lnTo>
                    <a:pt x="0" y="10"/>
                  </a:lnTo>
                  <a:lnTo>
                    <a:pt x="0" y="28"/>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104" name="Freeform 553"/>
            <p:cNvSpPr>
              <a:spLocks/>
            </p:cNvSpPr>
            <p:nvPr/>
          </p:nvSpPr>
          <p:spPr bwMode="auto">
            <a:xfrm>
              <a:off x="3326" y="1592"/>
              <a:ext cx="3" cy="9"/>
            </a:xfrm>
            <a:custGeom>
              <a:avLst/>
              <a:gdLst>
                <a:gd name="T0" fmla="*/ 0 w 11"/>
                <a:gd name="T1" fmla="*/ 0 h 28"/>
                <a:gd name="T2" fmla="*/ 0 w 11"/>
                <a:gd name="T3" fmla="*/ 0 h 28"/>
                <a:gd name="T4" fmla="*/ 0 w 11"/>
                <a:gd name="T5" fmla="*/ 0 h 28"/>
                <a:gd name="T6" fmla="*/ 0 w 11"/>
                <a:gd name="T7" fmla="*/ 0 h 28"/>
                <a:gd name="T8" fmla="*/ 0 w 11"/>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8">
                  <a:moveTo>
                    <a:pt x="0" y="28"/>
                  </a:moveTo>
                  <a:lnTo>
                    <a:pt x="11" y="13"/>
                  </a:lnTo>
                  <a:lnTo>
                    <a:pt x="11" y="0"/>
                  </a:lnTo>
                  <a:lnTo>
                    <a:pt x="0" y="10"/>
                  </a:lnTo>
                  <a:lnTo>
                    <a:pt x="0" y="2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05" name="Freeform 554"/>
            <p:cNvSpPr>
              <a:spLocks/>
            </p:cNvSpPr>
            <p:nvPr/>
          </p:nvSpPr>
          <p:spPr bwMode="auto">
            <a:xfrm>
              <a:off x="3302" y="1592"/>
              <a:ext cx="26" cy="3"/>
            </a:xfrm>
            <a:custGeom>
              <a:avLst/>
              <a:gdLst>
                <a:gd name="T0" fmla="*/ 0 w 77"/>
                <a:gd name="T1" fmla="*/ 0 h 10"/>
                <a:gd name="T2" fmla="*/ 0 w 77"/>
                <a:gd name="T3" fmla="*/ 0 h 10"/>
                <a:gd name="T4" fmla="*/ 0 w 77"/>
                <a:gd name="T5" fmla="*/ 0 h 10"/>
                <a:gd name="T6" fmla="*/ 0 w 77"/>
                <a:gd name="T7" fmla="*/ 0 h 10"/>
                <a:gd name="T8" fmla="*/ 0 w 77"/>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
                  <a:moveTo>
                    <a:pt x="0" y="10"/>
                  </a:moveTo>
                  <a:lnTo>
                    <a:pt x="4" y="0"/>
                  </a:lnTo>
                  <a:lnTo>
                    <a:pt x="77" y="0"/>
                  </a:lnTo>
                  <a:lnTo>
                    <a:pt x="70" y="10"/>
                  </a:lnTo>
                  <a:lnTo>
                    <a:pt x="0" y="10"/>
                  </a:lnTo>
                  <a:close/>
                </a:path>
              </a:pathLst>
            </a:custGeom>
            <a:solidFill>
              <a:srgbClr val="000000"/>
            </a:solidFill>
            <a:ln w="1588">
              <a:solidFill>
                <a:srgbClr val="000000"/>
              </a:solidFill>
              <a:prstDash val="solid"/>
              <a:round/>
              <a:headEnd/>
              <a:tailEnd/>
            </a:ln>
          </p:spPr>
          <p:txBody>
            <a:bodyPr/>
            <a:lstStyle/>
            <a:p>
              <a:endParaRPr lang="zh-TW" altLang="en-US"/>
            </a:p>
          </p:txBody>
        </p:sp>
        <p:sp>
          <p:nvSpPr>
            <p:cNvPr id="6106" name="Freeform 555"/>
            <p:cNvSpPr>
              <a:spLocks/>
            </p:cNvSpPr>
            <p:nvPr/>
          </p:nvSpPr>
          <p:spPr bwMode="auto">
            <a:xfrm>
              <a:off x="3302" y="1592"/>
              <a:ext cx="26" cy="3"/>
            </a:xfrm>
            <a:custGeom>
              <a:avLst/>
              <a:gdLst>
                <a:gd name="T0" fmla="*/ 0 w 77"/>
                <a:gd name="T1" fmla="*/ 0 h 10"/>
                <a:gd name="T2" fmla="*/ 0 w 77"/>
                <a:gd name="T3" fmla="*/ 0 h 10"/>
                <a:gd name="T4" fmla="*/ 0 w 77"/>
                <a:gd name="T5" fmla="*/ 0 h 10"/>
                <a:gd name="T6" fmla="*/ 0 w 77"/>
                <a:gd name="T7" fmla="*/ 0 h 10"/>
                <a:gd name="T8" fmla="*/ 0 w 77"/>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
                  <a:moveTo>
                    <a:pt x="0" y="10"/>
                  </a:moveTo>
                  <a:lnTo>
                    <a:pt x="4" y="0"/>
                  </a:lnTo>
                  <a:lnTo>
                    <a:pt x="77" y="0"/>
                  </a:lnTo>
                  <a:lnTo>
                    <a:pt x="70" y="10"/>
                  </a:lnTo>
                  <a:lnTo>
                    <a:pt x="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07" name="Freeform 556"/>
            <p:cNvSpPr>
              <a:spLocks/>
            </p:cNvSpPr>
            <p:nvPr/>
          </p:nvSpPr>
          <p:spPr bwMode="auto">
            <a:xfrm>
              <a:off x="3302" y="1592"/>
              <a:ext cx="26" cy="3"/>
            </a:xfrm>
            <a:custGeom>
              <a:avLst/>
              <a:gdLst>
                <a:gd name="T0" fmla="*/ 0 w 77"/>
                <a:gd name="T1" fmla="*/ 0 h 10"/>
                <a:gd name="T2" fmla="*/ 0 w 77"/>
                <a:gd name="T3" fmla="*/ 0 h 10"/>
                <a:gd name="T4" fmla="*/ 0 w 77"/>
                <a:gd name="T5" fmla="*/ 0 h 10"/>
                <a:gd name="T6" fmla="*/ 0 w 77"/>
                <a:gd name="T7" fmla="*/ 0 h 10"/>
                <a:gd name="T8" fmla="*/ 0 w 77"/>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
                  <a:moveTo>
                    <a:pt x="0" y="10"/>
                  </a:moveTo>
                  <a:lnTo>
                    <a:pt x="4" y="0"/>
                  </a:lnTo>
                  <a:lnTo>
                    <a:pt x="77" y="0"/>
                  </a:lnTo>
                  <a:lnTo>
                    <a:pt x="70" y="10"/>
                  </a:lnTo>
                  <a:lnTo>
                    <a:pt x="0" y="10"/>
                  </a:lnTo>
                  <a:close/>
                </a:path>
              </a:pathLst>
            </a:custGeom>
            <a:solidFill>
              <a:srgbClr val="000000"/>
            </a:solidFill>
            <a:ln w="1588">
              <a:solidFill>
                <a:srgbClr val="000000"/>
              </a:solidFill>
              <a:prstDash val="solid"/>
              <a:round/>
              <a:headEnd/>
              <a:tailEnd/>
            </a:ln>
          </p:spPr>
          <p:txBody>
            <a:bodyPr/>
            <a:lstStyle/>
            <a:p>
              <a:endParaRPr lang="zh-TW" altLang="en-US"/>
            </a:p>
          </p:txBody>
        </p:sp>
        <p:sp>
          <p:nvSpPr>
            <p:cNvPr id="6108" name="Freeform 557"/>
            <p:cNvSpPr>
              <a:spLocks/>
            </p:cNvSpPr>
            <p:nvPr/>
          </p:nvSpPr>
          <p:spPr bwMode="auto">
            <a:xfrm>
              <a:off x="3302" y="1592"/>
              <a:ext cx="26" cy="3"/>
            </a:xfrm>
            <a:custGeom>
              <a:avLst/>
              <a:gdLst>
                <a:gd name="T0" fmla="*/ 0 w 77"/>
                <a:gd name="T1" fmla="*/ 0 h 10"/>
                <a:gd name="T2" fmla="*/ 0 w 77"/>
                <a:gd name="T3" fmla="*/ 0 h 10"/>
                <a:gd name="T4" fmla="*/ 0 w 77"/>
                <a:gd name="T5" fmla="*/ 0 h 10"/>
                <a:gd name="T6" fmla="*/ 0 w 77"/>
                <a:gd name="T7" fmla="*/ 0 h 10"/>
                <a:gd name="T8" fmla="*/ 0 w 77"/>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
                  <a:moveTo>
                    <a:pt x="0" y="10"/>
                  </a:moveTo>
                  <a:lnTo>
                    <a:pt x="4" y="0"/>
                  </a:lnTo>
                  <a:lnTo>
                    <a:pt x="77" y="0"/>
                  </a:lnTo>
                  <a:lnTo>
                    <a:pt x="70" y="10"/>
                  </a:lnTo>
                  <a:lnTo>
                    <a:pt x="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09" name="Freeform 558"/>
            <p:cNvSpPr>
              <a:spLocks/>
            </p:cNvSpPr>
            <p:nvPr/>
          </p:nvSpPr>
          <p:spPr bwMode="auto">
            <a:xfrm>
              <a:off x="3301" y="1570"/>
              <a:ext cx="27" cy="3"/>
            </a:xfrm>
            <a:custGeom>
              <a:avLst/>
              <a:gdLst>
                <a:gd name="T0" fmla="*/ 0 w 82"/>
                <a:gd name="T1" fmla="*/ 0 h 9"/>
                <a:gd name="T2" fmla="*/ 0 w 82"/>
                <a:gd name="T3" fmla="*/ 0 h 9"/>
                <a:gd name="T4" fmla="*/ 0 w 82"/>
                <a:gd name="T5" fmla="*/ 0 h 9"/>
                <a:gd name="T6" fmla="*/ 0 w 82"/>
                <a:gd name="T7" fmla="*/ 0 h 9"/>
                <a:gd name="T8" fmla="*/ 0 w 8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
                  <a:moveTo>
                    <a:pt x="0" y="9"/>
                  </a:moveTo>
                  <a:lnTo>
                    <a:pt x="9" y="0"/>
                  </a:lnTo>
                  <a:lnTo>
                    <a:pt x="82" y="0"/>
                  </a:lnTo>
                  <a:lnTo>
                    <a:pt x="75" y="9"/>
                  </a:lnTo>
                  <a:lnTo>
                    <a:pt x="0" y="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110" name="Freeform 559"/>
            <p:cNvSpPr>
              <a:spLocks/>
            </p:cNvSpPr>
            <p:nvPr/>
          </p:nvSpPr>
          <p:spPr bwMode="auto">
            <a:xfrm>
              <a:off x="3301" y="1570"/>
              <a:ext cx="27" cy="3"/>
            </a:xfrm>
            <a:custGeom>
              <a:avLst/>
              <a:gdLst>
                <a:gd name="T0" fmla="*/ 0 w 82"/>
                <a:gd name="T1" fmla="*/ 0 h 9"/>
                <a:gd name="T2" fmla="*/ 0 w 82"/>
                <a:gd name="T3" fmla="*/ 0 h 9"/>
                <a:gd name="T4" fmla="*/ 0 w 82"/>
                <a:gd name="T5" fmla="*/ 0 h 9"/>
                <a:gd name="T6" fmla="*/ 0 w 82"/>
                <a:gd name="T7" fmla="*/ 0 h 9"/>
                <a:gd name="T8" fmla="*/ 0 w 8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
                  <a:moveTo>
                    <a:pt x="0" y="9"/>
                  </a:moveTo>
                  <a:lnTo>
                    <a:pt x="9" y="0"/>
                  </a:lnTo>
                  <a:lnTo>
                    <a:pt x="82" y="0"/>
                  </a:lnTo>
                  <a:lnTo>
                    <a:pt x="75"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11" name="Freeform 560"/>
            <p:cNvSpPr>
              <a:spLocks/>
            </p:cNvSpPr>
            <p:nvPr/>
          </p:nvSpPr>
          <p:spPr bwMode="auto">
            <a:xfrm>
              <a:off x="3301" y="1570"/>
              <a:ext cx="27" cy="3"/>
            </a:xfrm>
            <a:custGeom>
              <a:avLst/>
              <a:gdLst>
                <a:gd name="T0" fmla="*/ 0 w 82"/>
                <a:gd name="T1" fmla="*/ 0 h 9"/>
                <a:gd name="T2" fmla="*/ 0 w 82"/>
                <a:gd name="T3" fmla="*/ 0 h 9"/>
                <a:gd name="T4" fmla="*/ 0 w 82"/>
                <a:gd name="T5" fmla="*/ 0 h 9"/>
                <a:gd name="T6" fmla="*/ 0 w 82"/>
                <a:gd name="T7" fmla="*/ 0 h 9"/>
                <a:gd name="T8" fmla="*/ 0 w 8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
                  <a:moveTo>
                    <a:pt x="0" y="9"/>
                  </a:moveTo>
                  <a:lnTo>
                    <a:pt x="9" y="0"/>
                  </a:lnTo>
                  <a:lnTo>
                    <a:pt x="82" y="0"/>
                  </a:lnTo>
                  <a:lnTo>
                    <a:pt x="75" y="9"/>
                  </a:lnTo>
                  <a:lnTo>
                    <a:pt x="0" y="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112" name="Freeform 561"/>
            <p:cNvSpPr>
              <a:spLocks/>
            </p:cNvSpPr>
            <p:nvPr/>
          </p:nvSpPr>
          <p:spPr bwMode="auto">
            <a:xfrm>
              <a:off x="3301" y="1570"/>
              <a:ext cx="27" cy="3"/>
            </a:xfrm>
            <a:custGeom>
              <a:avLst/>
              <a:gdLst>
                <a:gd name="T0" fmla="*/ 0 w 82"/>
                <a:gd name="T1" fmla="*/ 0 h 9"/>
                <a:gd name="T2" fmla="*/ 0 w 82"/>
                <a:gd name="T3" fmla="*/ 0 h 9"/>
                <a:gd name="T4" fmla="*/ 0 w 82"/>
                <a:gd name="T5" fmla="*/ 0 h 9"/>
                <a:gd name="T6" fmla="*/ 0 w 82"/>
                <a:gd name="T7" fmla="*/ 0 h 9"/>
                <a:gd name="T8" fmla="*/ 0 w 8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
                  <a:moveTo>
                    <a:pt x="0" y="9"/>
                  </a:moveTo>
                  <a:lnTo>
                    <a:pt x="9" y="0"/>
                  </a:lnTo>
                  <a:lnTo>
                    <a:pt x="82" y="0"/>
                  </a:lnTo>
                  <a:lnTo>
                    <a:pt x="75"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13" name="Rectangle 562"/>
            <p:cNvSpPr>
              <a:spLocks noChangeArrowheads="1"/>
            </p:cNvSpPr>
            <p:nvPr/>
          </p:nvSpPr>
          <p:spPr bwMode="auto">
            <a:xfrm>
              <a:off x="3301" y="1573"/>
              <a:ext cx="25" cy="22"/>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14" name="Rectangle 563"/>
            <p:cNvSpPr>
              <a:spLocks noChangeArrowheads="1"/>
            </p:cNvSpPr>
            <p:nvPr/>
          </p:nvSpPr>
          <p:spPr bwMode="auto">
            <a:xfrm>
              <a:off x="3301" y="1573"/>
              <a:ext cx="25" cy="2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15" name="Rectangle 564"/>
            <p:cNvSpPr>
              <a:spLocks noChangeArrowheads="1"/>
            </p:cNvSpPr>
            <p:nvPr/>
          </p:nvSpPr>
          <p:spPr bwMode="auto">
            <a:xfrm>
              <a:off x="3304" y="1577"/>
              <a:ext cx="20" cy="15"/>
            </a:xfrm>
            <a:prstGeom prst="rect">
              <a:avLst/>
            </a:prstGeom>
            <a:solidFill>
              <a:srgbClr val="FFFFFF"/>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16" name="Rectangle 565"/>
            <p:cNvSpPr>
              <a:spLocks noChangeArrowheads="1"/>
            </p:cNvSpPr>
            <p:nvPr/>
          </p:nvSpPr>
          <p:spPr bwMode="auto">
            <a:xfrm>
              <a:off x="3304" y="1577"/>
              <a:ext cx="20" cy="15"/>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17" name="Freeform 566"/>
            <p:cNvSpPr>
              <a:spLocks/>
            </p:cNvSpPr>
            <p:nvPr/>
          </p:nvSpPr>
          <p:spPr bwMode="auto">
            <a:xfrm>
              <a:off x="3326" y="1570"/>
              <a:ext cx="2" cy="25"/>
            </a:xfrm>
            <a:custGeom>
              <a:avLst/>
              <a:gdLst>
                <a:gd name="T0" fmla="*/ 0 w 7"/>
                <a:gd name="T1" fmla="*/ 0 h 74"/>
                <a:gd name="T2" fmla="*/ 0 w 7"/>
                <a:gd name="T3" fmla="*/ 0 h 74"/>
                <a:gd name="T4" fmla="*/ 0 w 7"/>
                <a:gd name="T5" fmla="*/ 0 h 74"/>
                <a:gd name="T6" fmla="*/ 0 w 7"/>
                <a:gd name="T7" fmla="*/ 0 h 74"/>
                <a:gd name="T8" fmla="*/ 0 w 7"/>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4">
                  <a:moveTo>
                    <a:pt x="0" y="74"/>
                  </a:moveTo>
                  <a:lnTo>
                    <a:pt x="7" y="64"/>
                  </a:lnTo>
                  <a:lnTo>
                    <a:pt x="7" y="0"/>
                  </a:lnTo>
                  <a:lnTo>
                    <a:pt x="0" y="9"/>
                  </a:lnTo>
                  <a:lnTo>
                    <a:pt x="0" y="74"/>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118" name="Freeform 567"/>
            <p:cNvSpPr>
              <a:spLocks/>
            </p:cNvSpPr>
            <p:nvPr/>
          </p:nvSpPr>
          <p:spPr bwMode="auto">
            <a:xfrm>
              <a:off x="3326" y="1570"/>
              <a:ext cx="2" cy="25"/>
            </a:xfrm>
            <a:custGeom>
              <a:avLst/>
              <a:gdLst>
                <a:gd name="T0" fmla="*/ 0 w 7"/>
                <a:gd name="T1" fmla="*/ 0 h 74"/>
                <a:gd name="T2" fmla="*/ 0 w 7"/>
                <a:gd name="T3" fmla="*/ 0 h 74"/>
                <a:gd name="T4" fmla="*/ 0 w 7"/>
                <a:gd name="T5" fmla="*/ 0 h 74"/>
                <a:gd name="T6" fmla="*/ 0 w 7"/>
                <a:gd name="T7" fmla="*/ 0 h 74"/>
                <a:gd name="T8" fmla="*/ 0 w 7"/>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4">
                  <a:moveTo>
                    <a:pt x="0" y="74"/>
                  </a:moveTo>
                  <a:lnTo>
                    <a:pt x="7" y="64"/>
                  </a:lnTo>
                  <a:lnTo>
                    <a:pt x="7" y="0"/>
                  </a:lnTo>
                  <a:lnTo>
                    <a:pt x="0" y="9"/>
                  </a:lnTo>
                  <a:lnTo>
                    <a:pt x="0" y="7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19" name="Freeform 568"/>
            <p:cNvSpPr>
              <a:spLocks/>
            </p:cNvSpPr>
            <p:nvPr/>
          </p:nvSpPr>
          <p:spPr bwMode="auto">
            <a:xfrm>
              <a:off x="3326" y="1570"/>
              <a:ext cx="2" cy="25"/>
            </a:xfrm>
            <a:custGeom>
              <a:avLst/>
              <a:gdLst>
                <a:gd name="T0" fmla="*/ 0 w 7"/>
                <a:gd name="T1" fmla="*/ 0 h 74"/>
                <a:gd name="T2" fmla="*/ 0 w 7"/>
                <a:gd name="T3" fmla="*/ 0 h 74"/>
                <a:gd name="T4" fmla="*/ 0 w 7"/>
                <a:gd name="T5" fmla="*/ 0 h 74"/>
                <a:gd name="T6" fmla="*/ 0 w 7"/>
                <a:gd name="T7" fmla="*/ 0 h 74"/>
                <a:gd name="T8" fmla="*/ 0 w 7"/>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4">
                  <a:moveTo>
                    <a:pt x="0" y="74"/>
                  </a:moveTo>
                  <a:lnTo>
                    <a:pt x="7" y="64"/>
                  </a:lnTo>
                  <a:lnTo>
                    <a:pt x="7" y="0"/>
                  </a:lnTo>
                  <a:lnTo>
                    <a:pt x="0" y="9"/>
                  </a:lnTo>
                  <a:lnTo>
                    <a:pt x="0" y="74"/>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120" name="Freeform 569"/>
            <p:cNvSpPr>
              <a:spLocks/>
            </p:cNvSpPr>
            <p:nvPr/>
          </p:nvSpPr>
          <p:spPr bwMode="auto">
            <a:xfrm>
              <a:off x="3326" y="1570"/>
              <a:ext cx="2" cy="25"/>
            </a:xfrm>
            <a:custGeom>
              <a:avLst/>
              <a:gdLst>
                <a:gd name="T0" fmla="*/ 0 w 7"/>
                <a:gd name="T1" fmla="*/ 0 h 74"/>
                <a:gd name="T2" fmla="*/ 0 w 7"/>
                <a:gd name="T3" fmla="*/ 0 h 74"/>
                <a:gd name="T4" fmla="*/ 0 w 7"/>
                <a:gd name="T5" fmla="*/ 0 h 74"/>
                <a:gd name="T6" fmla="*/ 0 w 7"/>
                <a:gd name="T7" fmla="*/ 0 h 74"/>
                <a:gd name="T8" fmla="*/ 0 w 7"/>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4">
                  <a:moveTo>
                    <a:pt x="0" y="74"/>
                  </a:moveTo>
                  <a:lnTo>
                    <a:pt x="7" y="64"/>
                  </a:lnTo>
                  <a:lnTo>
                    <a:pt x="7" y="0"/>
                  </a:lnTo>
                  <a:lnTo>
                    <a:pt x="0" y="9"/>
                  </a:lnTo>
                  <a:lnTo>
                    <a:pt x="0" y="7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21" name="Freeform 570"/>
            <p:cNvSpPr>
              <a:spLocks/>
            </p:cNvSpPr>
            <p:nvPr/>
          </p:nvSpPr>
          <p:spPr bwMode="auto">
            <a:xfrm>
              <a:off x="3296" y="1599"/>
              <a:ext cx="31" cy="5"/>
            </a:xfrm>
            <a:custGeom>
              <a:avLst/>
              <a:gdLst>
                <a:gd name="T0" fmla="*/ 0 w 93"/>
                <a:gd name="T1" fmla="*/ 0 h 15"/>
                <a:gd name="T2" fmla="*/ 0 w 93"/>
                <a:gd name="T3" fmla="*/ 0 h 15"/>
                <a:gd name="T4" fmla="*/ 0 w 93"/>
                <a:gd name="T5" fmla="*/ 0 h 15"/>
                <a:gd name="T6" fmla="*/ 0 w 93"/>
                <a:gd name="T7" fmla="*/ 0 h 15"/>
                <a:gd name="T8" fmla="*/ 0 w 93"/>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5">
                  <a:moveTo>
                    <a:pt x="0" y="15"/>
                  </a:moveTo>
                  <a:lnTo>
                    <a:pt x="10" y="0"/>
                  </a:lnTo>
                  <a:lnTo>
                    <a:pt x="93" y="0"/>
                  </a:lnTo>
                  <a:lnTo>
                    <a:pt x="80" y="15"/>
                  </a:lnTo>
                  <a:lnTo>
                    <a:pt x="0" y="15"/>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122" name="Freeform 571"/>
            <p:cNvSpPr>
              <a:spLocks/>
            </p:cNvSpPr>
            <p:nvPr/>
          </p:nvSpPr>
          <p:spPr bwMode="auto">
            <a:xfrm>
              <a:off x="3296" y="1599"/>
              <a:ext cx="31" cy="5"/>
            </a:xfrm>
            <a:custGeom>
              <a:avLst/>
              <a:gdLst>
                <a:gd name="T0" fmla="*/ 0 w 93"/>
                <a:gd name="T1" fmla="*/ 0 h 15"/>
                <a:gd name="T2" fmla="*/ 0 w 93"/>
                <a:gd name="T3" fmla="*/ 0 h 15"/>
                <a:gd name="T4" fmla="*/ 0 w 93"/>
                <a:gd name="T5" fmla="*/ 0 h 15"/>
                <a:gd name="T6" fmla="*/ 0 w 93"/>
                <a:gd name="T7" fmla="*/ 0 h 15"/>
                <a:gd name="T8" fmla="*/ 0 w 93"/>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5">
                  <a:moveTo>
                    <a:pt x="0" y="15"/>
                  </a:moveTo>
                  <a:lnTo>
                    <a:pt x="10" y="0"/>
                  </a:lnTo>
                  <a:lnTo>
                    <a:pt x="93" y="0"/>
                  </a:lnTo>
                  <a:lnTo>
                    <a:pt x="80" y="15"/>
                  </a:lnTo>
                  <a:lnTo>
                    <a:pt x="0"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23" name="Freeform 572"/>
            <p:cNvSpPr>
              <a:spLocks/>
            </p:cNvSpPr>
            <p:nvPr/>
          </p:nvSpPr>
          <p:spPr bwMode="auto">
            <a:xfrm>
              <a:off x="3296" y="1599"/>
              <a:ext cx="31" cy="5"/>
            </a:xfrm>
            <a:custGeom>
              <a:avLst/>
              <a:gdLst>
                <a:gd name="T0" fmla="*/ 0 w 93"/>
                <a:gd name="T1" fmla="*/ 0 h 15"/>
                <a:gd name="T2" fmla="*/ 0 w 93"/>
                <a:gd name="T3" fmla="*/ 0 h 15"/>
                <a:gd name="T4" fmla="*/ 0 w 93"/>
                <a:gd name="T5" fmla="*/ 0 h 15"/>
                <a:gd name="T6" fmla="*/ 0 w 93"/>
                <a:gd name="T7" fmla="*/ 0 h 15"/>
                <a:gd name="T8" fmla="*/ 0 w 93"/>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5">
                  <a:moveTo>
                    <a:pt x="0" y="15"/>
                  </a:moveTo>
                  <a:lnTo>
                    <a:pt x="10" y="0"/>
                  </a:lnTo>
                  <a:lnTo>
                    <a:pt x="93" y="0"/>
                  </a:lnTo>
                  <a:lnTo>
                    <a:pt x="80" y="15"/>
                  </a:lnTo>
                  <a:lnTo>
                    <a:pt x="0" y="15"/>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124" name="Freeform 573"/>
            <p:cNvSpPr>
              <a:spLocks/>
            </p:cNvSpPr>
            <p:nvPr/>
          </p:nvSpPr>
          <p:spPr bwMode="auto">
            <a:xfrm>
              <a:off x="3296" y="1599"/>
              <a:ext cx="31" cy="5"/>
            </a:xfrm>
            <a:custGeom>
              <a:avLst/>
              <a:gdLst>
                <a:gd name="T0" fmla="*/ 0 w 93"/>
                <a:gd name="T1" fmla="*/ 0 h 15"/>
                <a:gd name="T2" fmla="*/ 0 w 93"/>
                <a:gd name="T3" fmla="*/ 0 h 15"/>
                <a:gd name="T4" fmla="*/ 0 w 93"/>
                <a:gd name="T5" fmla="*/ 0 h 15"/>
                <a:gd name="T6" fmla="*/ 0 w 93"/>
                <a:gd name="T7" fmla="*/ 0 h 15"/>
                <a:gd name="T8" fmla="*/ 0 w 93"/>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5">
                  <a:moveTo>
                    <a:pt x="0" y="15"/>
                  </a:moveTo>
                  <a:lnTo>
                    <a:pt x="10" y="0"/>
                  </a:lnTo>
                  <a:lnTo>
                    <a:pt x="93" y="0"/>
                  </a:lnTo>
                  <a:lnTo>
                    <a:pt x="80" y="15"/>
                  </a:lnTo>
                  <a:lnTo>
                    <a:pt x="0"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25" name="Freeform 574"/>
            <p:cNvSpPr>
              <a:spLocks/>
            </p:cNvSpPr>
            <p:nvPr/>
          </p:nvSpPr>
          <p:spPr bwMode="auto">
            <a:xfrm>
              <a:off x="3323" y="1599"/>
              <a:ext cx="4" cy="7"/>
            </a:xfrm>
            <a:custGeom>
              <a:avLst/>
              <a:gdLst>
                <a:gd name="T0" fmla="*/ 0 w 13"/>
                <a:gd name="T1" fmla="*/ 0 h 20"/>
                <a:gd name="T2" fmla="*/ 0 w 13"/>
                <a:gd name="T3" fmla="*/ 0 h 20"/>
                <a:gd name="T4" fmla="*/ 0 w 13"/>
                <a:gd name="T5" fmla="*/ 0 h 20"/>
                <a:gd name="T6" fmla="*/ 0 w 13"/>
                <a:gd name="T7" fmla="*/ 0 h 20"/>
                <a:gd name="T8" fmla="*/ 0 w 1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0">
                  <a:moveTo>
                    <a:pt x="0" y="20"/>
                  </a:moveTo>
                  <a:lnTo>
                    <a:pt x="13" y="6"/>
                  </a:lnTo>
                  <a:lnTo>
                    <a:pt x="13" y="0"/>
                  </a:lnTo>
                  <a:lnTo>
                    <a:pt x="0" y="15"/>
                  </a:lnTo>
                  <a:lnTo>
                    <a:pt x="0" y="20"/>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126" name="Freeform 575"/>
            <p:cNvSpPr>
              <a:spLocks/>
            </p:cNvSpPr>
            <p:nvPr/>
          </p:nvSpPr>
          <p:spPr bwMode="auto">
            <a:xfrm>
              <a:off x="3323" y="1599"/>
              <a:ext cx="4" cy="7"/>
            </a:xfrm>
            <a:custGeom>
              <a:avLst/>
              <a:gdLst>
                <a:gd name="T0" fmla="*/ 0 w 13"/>
                <a:gd name="T1" fmla="*/ 0 h 20"/>
                <a:gd name="T2" fmla="*/ 0 w 13"/>
                <a:gd name="T3" fmla="*/ 0 h 20"/>
                <a:gd name="T4" fmla="*/ 0 w 13"/>
                <a:gd name="T5" fmla="*/ 0 h 20"/>
                <a:gd name="T6" fmla="*/ 0 w 13"/>
                <a:gd name="T7" fmla="*/ 0 h 20"/>
                <a:gd name="T8" fmla="*/ 0 w 1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0">
                  <a:moveTo>
                    <a:pt x="0" y="20"/>
                  </a:moveTo>
                  <a:lnTo>
                    <a:pt x="13" y="6"/>
                  </a:lnTo>
                  <a:lnTo>
                    <a:pt x="13" y="0"/>
                  </a:lnTo>
                  <a:lnTo>
                    <a:pt x="0" y="15"/>
                  </a:lnTo>
                  <a:lnTo>
                    <a:pt x="0" y="2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27" name="Freeform 576"/>
            <p:cNvSpPr>
              <a:spLocks/>
            </p:cNvSpPr>
            <p:nvPr/>
          </p:nvSpPr>
          <p:spPr bwMode="auto">
            <a:xfrm>
              <a:off x="3323" y="1599"/>
              <a:ext cx="4" cy="7"/>
            </a:xfrm>
            <a:custGeom>
              <a:avLst/>
              <a:gdLst>
                <a:gd name="T0" fmla="*/ 0 w 13"/>
                <a:gd name="T1" fmla="*/ 0 h 20"/>
                <a:gd name="T2" fmla="*/ 0 w 13"/>
                <a:gd name="T3" fmla="*/ 0 h 20"/>
                <a:gd name="T4" fmla="*/ 0 w 13"/>
                <a:gd name="T5" fmla="*/ 0 h 20"/>
                <a:gd name="T6" fmla="*/ 0 w 13"/>
                <a:gd name="T7" fmla="*/ 0 h 20"/>
                <a:gd name="T8" fmla="*/ 0 w 1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0">
                  <a:moveTo>
                    <a:pt x="0" y="20"/>
                  </a:moveTo>
                  <a:lnTo>
                    <a:pt x="13" y="6"/>
                  </a:lnTo>
                  <a:lnTo>
                    <a:pt x="13" y="0"/>
                  </a:lnTo>
                  <a:lnTo>
                    <a:pt x="0" y="15"/>
                  </a:lnTo>
                  <a:lnTo>
                    <a:pt x="0" y="20"/>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128" name="Freeform 577"/>
            <p:cNvSpPr>
              <a:spLocks/>
            </p:cNvSpPr>
            <p:nvPr/>
          </p:nvSpPr>
          <p:spPr bwMode="auto">
            <a:xfrm>
              <a:off x="3323" y="1599"/>
              <a:ext cx="4" cy="7"/>
            </a:xfrm>
            <a:custGeom>
              <a:avLst/>
              <a:gdLst>
                <a:gd name="T0" fmla="*/ 0 w 13"/>
                <a:gd name="T1" fmla="*/ 0 h 20"/>
                <a:gd name="T2" fmla="*/ 0 w 13"/>
                <a:gd name="T3" fmla="*/ 0 h 20"/>
                <a:gd name="T4" fmla="*/ 0 w 13"/>
                <a:gd name="T5" fmla="*/ 0 h 20"/>
                <a:gd name="T6" fmla="*/ 0 w 13"/>
                <a:gd name="T7" fmla="*/ 0 h 20"/>
                <a:gd name="T8" fmla="*/ 0 w 1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0">
                  <a:moveTo>
                    <a:pt x="0" y="20"/>
                  </a:moveTo>
                  <a:lnTo>
                    <a:pt x="13" y="6"/>
                  </a:lnTo>
                  <a:lnTo>
                    <a:pt x="13" y="0"/>
                  </a:lnTo>
                  <a:lnTo>
                    <a:pt x="0" y="15"/>
                  </a:lnTo>
                  <a:lnTo>
                    <a:pt x="0" y="2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29" name="Rectangle 578"/>
            <p:cNvSpPr>
              <a:spLocks noChangeArrowheads="1"/>
            </p:cNvSpPr>
            <p:nvPr/>
          </p:nvSpPr>
          <p:spPr bwMode="auto">
            <a:xfrm>
              <a:off x="3296" y="1604"/>
              <a:ext cx="27" cy="2"/>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30" name="Rectangle 579"/>
            <p:cNvSpPr>
              <a:spLocks noChangeArrowheads="1"/>
            </p:cNvSpPr>
            <p:nvPr/>
          </p:nvSpPr>
          <p:spPr bwMode="auto">
            <a:xfrm>
              <a:off x="3296" y="1604"/>
              <a:ext cx="27" cy="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31" name="Rectangle 580"/>
            <p:cNvSpPr>
              <a:spLocks noChangeArrowheads="1"/>
            </p:cNvSpPr>
            <p:nvPr/>
          </p:nvSpPr>
          <p:spPr bwMode="auto">
            <a:xfrm>
              <a:off x="3296" y="1604"/>
              <a:ext cx="27" cy="2"/>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32" name="Rectangle 581"/>
            <p:cNvSpPr>
              <a:spLocks noChangeArrowheads="1"/>
            </p:cNvSpPr>
            <p:nvPr/>
          </p:nvSpPr>
          <p:spPr bwMode="auto">
            <a:xfrm>
              <a:off x="3296" y="1604"/>
              <a:ext cx="27" cy="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33" name="Freeform 582"/>
            <p:cNvSpPr>
              <a:spLocks/>
            </p:cNvSpPr>
            <p:nvPr/>
          </p:nvSpPr>
          <p:spPr bwMode="auto">
            <a:xfrm>
              <a:off x="3328" y="1601"/>
              <a:ext cx="6" cy="3"/>
            </a:xfrm>
            <a:custGeom>
              <a:avLst/>
              <a:gdLst>
                <a:gd name="T0" fmla="*/ 0 w 18"/>
                <a:gd name="T1" fmla="*/ 0 h 9"/>
                <a:gd name="T2" fmla="*/ 0 w 18"/>
                <a:gd name="T3" fmla="*/ 0 h 9"/>
                <a:gd name="T4" fmla="*/ 0 w 18"/>
                <a:gd name="T5" fmla="*/ 0 h 9"/>
                <a:gd name="T6" fmla="*/ 0 w 18"/>
                <a:gd name="T7" fmla="*/ 0 h 9"/>
                <a:gd name="T8" fmla="*/ 0 w 1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9">
                  <a:moveTo>
                    <a:pt x="0" y="9"/>
                  </a:moveTo>
                  <a:lnTo>
                    <a:pt x="4" y="0"/>
                  </a:lnTo>
                  <a:lnTo>
                    <a:pt x="18" y="0"/>
                  </a:lnTo>
                  <a:lnTo>
                    <a:pt x="14" y="9"/>
                  </a:lnTo>
                  <a:lnTo>
                    <a:pt x="0" y="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134" name="Freeform 583"/>
            <p:cNvSpPr>
              <a:spLocks/>
            </p:cNvSpPr>
            <p:nvPr/>
          </p:nvSpPr>
          <p:spPr bwMode="auto">
            <a:xfrm>
              <a:off x="3328" y="1601"/>
              <a:ext cx="6" cy="3"/>
            </a:xfrm>
            <a:custGeom>
              <a:avLst/>
              <a:gdLst>
                <a:gd name="T0" fmla="*/ 0 w 18"/>
                <a:gd name="T1" fmla="*/ 0 h 9"/>
                <a:gd name="T2" fmla="*/ 0 w 18"/>
                <a:gd name="T3" fmla="*/ 0 h 9"/>
                <a:gd name="T4" fmla="*/ 0 w 18"/>
                <a:gd name="T5" fmla="*/ 0 h 9"/>
                <a:gd name="T6" fmla="*/ 0 w 18"/>
                <a:gd name="T7" fmla="*/ 0 h 9"/>
                <a:gd name="T8" fmla="*/ 0 w 1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9">
                  <a:moveTo>
                    <a:pt x="0" y="9"/>
                  </a:moveTo>
                  <a:lnTo>
                    <a:pt x="4" y="0"/>
                  </a:lnTo>
                  <a:lnTo>
                    <a:pt x="18" y="0"/>
                  </a:lnTo>
                  <a:lnTo>
                    <a:pt x="14"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35" name="Freeform 584"/>
            <p:cNvSpPr>
              <a:spLocks/>
            </p:cNvSpPr>
            <p:nvPr/>
          </p:nvSpPr>
          <p:spPr bwMode="auto">
            <a:xfrm>
              <a:off x="3328" y="1601"/>
              <a:ext cx="6" cy="3"/>
            </a:xfrm>
            <a:custGeom>
              <a:avLst/>
              <a:gdLst>
                <a:gd name="T0" fmla="*/ 0 w 18"/>
                <a:gd name="T1" fmla="*/ 0 h 9"/>
                <a:gd name="T2" fmla="*/ 0 w 18"/>
                <a:gd name="T3" fmla="*/ 0 h 9"/>
                <a:gd name="T4" fmla="*/ 0 w 18"/>
                <a:gd name="T5" fmla="*/ 0 h 9"/>
                <a:gd name="T6" fmla="*/ 0 w 18"/>
                <a:gd name="T7" fmla="*/ 0 h 9"/>
                <a:gd name="T8" fmla="*/ 0 w 1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9">
                  <a:moveTo>
                    <a:pt x="0" y="9"/>
                  </a:moveTo>
                  <a:lnTo>
                    <a:pt x="4" y="0"/>
                  </a:lnTo>
                  <a:lnTo>
                    <a:pt x="18" y="0"/>
                  </a:lnTo>
                  <a:lnTo>
                    <a:pt x="14" y="9"/>
                  </a:lnTo>
                  <a:lnTo>
                    <a:pt x="0" y="9"/>
                  </a:lnTo>
                  <a:close/>
                </a:path>
              </a:pathLst>
            </a:custGeom>
            <a:solidFill>
              <a:srgbClr val="BFBFBF"/>
            </a:solidFill>
            <a:ln w="1588">
              <a:solidFill>
                <a:srgbClr val="000000"/>
              </a:solidFill>
              <a:prstDash val="solid"/>
              <a:round/>
              <a:headEnd/>
              <a:tailEnd/>
            </a:ln>
          </p:spPr>
          <p:txBody>
            <a:bodyPr/>
            <a:lstStyle/>
            <a:p>
              <a:endParaRPr lang="zh-TW" altLang="en-US"/>
            </a:p>
          </p:txBody>
        </p:sp>
        <p:sp>
          <p:nvSpPr>
            <p:cNvPr id="6136" name="Freeform 585"/>
            <p:cNvSpPr>
              <a:spLocks/>
            </p:cNvSpPr>
            <p:nvPr/>
          </p:nvSpPr>
          <p:spPr bwMode="auto">
            <a:xfrm>
              <a:off x="3328" y="1601"/>
              <a:ext cx="6" cy="3"/>
            </a:xfrm>
            <a:custGeom>
              <a:avLst/>
              <a:gdLst>
                <a:gd name="T0" fmla="*/ 0 w 18"/>
                <a:gd name="T1" fmla="*/ 0 h 9"/>
                <a:gd name="T2" fmla="*/ 0 w 18"/>
                <a:gd name="T3" fmla="*/ 0 h 9"/>
                <a:gd name="T4" fmla="*/ 0 w 18"/>
                <a:gd name="T5" fmla="*/ 0 h 9"/>
                <a:gd name="T6" fmla="*/ 0 w 18"/>
                <a:gd name="T7" fmla="*/ 0 h 9"/>
                <a:gd name="T8" fmla="*/ 0 w 1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9">
                  <a:moveTo>
                    <a:pt x="0" y="9"/>
                  </a:moveTo>
                  <a:lnTo>
                    <a:pt x="4" y="0"/>
                  </a:lnTo>
                  <a:lnTo>
                    <a:pt x="18" y="0"/>
                  </a:lnTo>
                  <a:lnTo>
                    <a:pt x="14"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37" name="Freeform 586"/>
            <p:cNvSpPr>
              <a:spLocks/>
            </p:cNvSpPr>
            <p:nvPr/>
          </p:nvSpPr>
          <p:spPr bwMode="auto">
            <a:xfrm>
              <a:off x="3333" y="1601"/>
              <a:ext cx="1" cy="5"/>
            </a:xfrm>
            <a:custGeom>
              <a:avLst/>
              <a:gdLst>
                <a:gd name="T0" fmla="*/ 0 w 4"/>
                <a:gd name="T1" fmla="*/ 0 h 14"/>
                <a:gd name="T2" fmla="*/ 0 w 4"/>
                <a:gd name="T3" fmla="*/ 0 h 14"/>
                <a:gd name="T4" fmla="*/ 0 w 4"/>
                <a:gd name="T5" fmla="*/ 0 h 14"/>
                <a:gd name="T6" fmla="*/ 0 w 4"/>
                <a:gd name="T7" fmla="*/ 0 h 14"/>
                <a:gd name="T8" fmla="*/ 0 w 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14"/>
                  </a:moveTo>
                  <a:lnTo>
                    <a:pt x="4" y="5"/>
                  </a:lnTo>
                  <a:lnTo>
                    <a:pt x="4" y="0"/>
                  </a:lnTo>
                  <a:lnTo>
                    <a:pt x="0" y="9"/>
                  </a:lnTo>
                  <a:lnTo>
                    <a:pt x="0" y="14"/>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138" name="Freeform 587"/>
            <p:cNvSpPr>
              <a:spLocks/>
            </p:cNvSpPr>
            <p:nvPr/>
          </p:nvSpPr>
          <p:spPr bwMode="auto">
            <a:xfrm>
              <a:off x="3333" y="1601"/>
              <a:ext cx="1" cy="5"/>
            </a:xfrm>
            <a:custGeom>
              <a:avLst/>
              <a:gdLst>
                <a:gd name="T0" fmla="*/ 0 w 4"/>
                <a:gd name="T1" fmla="*/ 0 h 14"/>
                <a:gd name="T2" fmla="*/ 0 w 4"/>
                <a:gd name="T3" fmla="*/ 0 h 14"/>
                <a:gd name="T4" fmla="*/ 0 w 4"/>
                <a:gd name="T5" fmla="*/ 0 h 14"/>
                <a:gd name="T6" fmla="*/ 0 w 4"/>
                <a:gd name="T7" fmla="*/ 0 h 14"/>
                <a:gd name="T8" fmla="*/ 0 w 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14"/>
                  </a:moveTo>
                  <a:lnTo>
                    <a:pt x="4" y="5"/>
                  </a:lnTo>
                  <a:lnTo>
                    <a:pt x="4" y="0"/>
                  </a:lnTo>
                  <a:lnTo>
                    <a:pt x="0" y="9"/>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39" name="Freeform 588"/>
            <p:cNvSpPr>
              <a:spLocks/>
            </p:cNvSpPr>
            <p:nvPr/>
          </p:nvSpPr>
          <p:spPr bwMode="auto">
            <a:xfrm>
              <a:off x="3333" y="1601"/>
              <a:ext cx="1" cy="5"/>
            </a:xfrm>
            <a:custGeom>
              <a:avLst/>
              <a:gdLst>
                <a:gd name="T0" fmla="*/ 0 w 4"/>
                <a:gd name="T1" fmla="*/ 0 h 14"/>
                <a:gd name="T2" fmla="*/ 0 w 4"/>
                <a:gd name="T3" fmla="*/ 0 h 14"/>
                <a:gd name="T4" fmla="*/ 0 w 4"/>
                <a:gd name="T5" fmla="*/ 0 h 14"/>
                <a:gd name="T6" fmla="*/ 0 w 4"/>
                <a:gd name="T7" fmla="*/ 0 h 14"/>
                <a:gd name="T8" fmla="*/ 0 w 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14"/>
                  </a:moveTo>
                  <a:lnTo>
                    <a:pt x="4" y="5"/>
                  </a:lnTo>
                  <a:lnTo>
                    <a:pt x="4" y="0"/>
                  </a:lnTo>
                  <a:lnTo>
                    <a:pt x="0" y="9"/>
                  </a:lnTo>
                  <a:lnTo>
                    <a:pt x="0" y="14"/>
                  </a:lnTo>
                  <a:close/>
                </a:path>
              </a:pathLst>
            </a:custGeom>
            <a:solidFill>
              <a:srgbClr val="666666"/>
            </a:solidFill>
            <a:ln w="1588">
              <a:solidFill>
                <a:srgbClr val="000000"/>
              </a:solidFill>
              <a:prstDash val="solid"/>
              <a:round/>
              <a:headEnd/>
              <a:tailEnd/>
            </a:ln>
          </p:spPr>
          <p:txBody>
            <a:bodyPr/>
            <a:lstStyle/>
            <a:p>
              <a:endParaRPr lang="zh-TW" altLang="en-US"/>
            </a:p>
          </p:txBody>
        </p:sp>
        <p:sp>
          <p:nvSpPr>
            <p:cNvPr id="6140" name="Freeform 589"/>
            <p:cNvSpPr>
              <a:spLocks/>
            </p:cNvSpPr>
            <p:nvPr/>
          </p:nvSpPr>
          <p:spPr bwMode="auto">
            <a:xfrm>
              <a:off x="3333" y="1601"/>
              <a:ext cx="1" cy="5"/>
            </a:xfrm>
            <a:custGeom>
              <a:avLst/>
              <a:gdLst>
                <a:gd name="T0" fmla="*/ 0 w 4"/>
                <a:gd name="T1" fmla="*/ 0 h 14"/>
                <a:gd name="T2" fmla="*/ 0 w 4"/>
                <a:gd name="T3" fmla="*/ 0 h 14"/>
                <a:gd name="T4" fmla="*/ 0 w 4"/>
                <a:gd name="T5" fmla="*/ 0 h 14"/>
                <a:gd name="T6" fmla="*/ 0 w 4"/>
                <a:gd name="T7" fmla="*/ 0 h 14"/>
                <a:gd name="T8" fmla="*/ 0 w 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14"/>
                  </a:moveTo>
                  <a:lnTo>
                    <a:pt x="4" y="5"/>
                  </a:lnTo>
                  <a:lnTo>
                    <a:pt x="4" y="0"/>
                  </a:lnTo>
                  <a:lnTo>
                    <a:pt x="0" y="9"/>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1" name="Rectangle 590"/>
            <p:cNvSpPr>
              <a:spLocks noChangeArrowheads="1"/>
            </p:cNvSpPr>
            <p:nvPr/>
          </p:nvSpPr>
          <p:spPr bwMode="auto">
            <a:xfrm>
              <a:off x="3328" y="1604"/>
              <a:ext cx="5" cy="2"/>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42" name="Rectangle 591"/>
            <p:cNvSpPr>
              <a:spLocks noChangeArrowheads="1"/>
            </p:cNvSpPr>
            <p:nvPr/>
          </p:nvSpPr>
          <p:spPr bwMode="auto">
            <a:xfrm>
              <a:off x="3328" y="1604"/>
              <a:ext cx="5" cy="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43" name="Rectangle 592"/>
            <p:cNvSpPr>
              <a:spLocks noChangeArrowheads="1"/>
            </p:cNvSpPr>
            <p:nvPr/>
          </p:nvSpPr>
          <p:spPr bwMode="auto">
            <a:xfrm>
              <a:off x="3328" y="1604"/>
              <a:ext cx="5" cy="2"/>
            </a:xfrm>
            <a:prstGeom prst="rect">
              <a:avLst/>
            </a:prstGeom>
            <a:solidFill>
              <a:srgbClr val="B2B2B2"/>
            </a:solidFill>
            <a:ln w="1588">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44" name="Rectangle 593"/>
            <p:cNvSpPr>
              <a:spLocks noChangeArrowheads="1"/>
            </p:cNvSpPr>
            <p:nvPr/>
          </p:nvSpPr>
          <p:spPr bwMode="auto">
            <a:xfrm>
              <a:off x="3328" y="1604"/>
              <a:ext cx="5" cy="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6145" name="Freeform 594"/>
            <p:cNvSpPr>
              <a:spLocks/>
            </p:cNvSpPr>
            <p:nvPr/>
          </p:nvSpPr>
          <p:spPr bwMode="auto">
            <a:xfrm>
              <a:off x="3294" y="1596"/>
              <a:ext cx="12" cy="5"/>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5">
                  <a:moveTo>
                    <a:pt x="0" y="5"/>
                  </a:moveTo>
                  <a:lnTo>
                    <a:pt x="11" y="5"/>
                  </a:lnTo>
                  <a:lnTo>
                    <a:pt x="19" y="0"/>
                  </a:lnTo>
                  <a:lnTo>
                    <a:pt x="31" y="5"/>
                  </a:lnTo>
                  <a:lnTo>
                    <a:pt x="36" y="9"/>
                  </a:lnTo>
                  <a:lnTo>
                    <a:pt x="36" y="15"/>
                  </a:lnTo>
                  <a:lnTo>
                    <a:pt x="31" y="15"/>
                  </a:lnTo>
                  <a:lnTo>
                    <a:pt x="31" y="9"/>
                  </a:lnTo>
                  <a:lnTo>
                    <a:pt x="24" y="9"/>
                  </a:lnTo>
                  <a:lnTo>
                    <a:pt x="31" y="9"/>
                  </a:lnTo>
                  <a:lnTo>
                    <a:pt x="31" y="15"/>
                  </a:lnTo>
                  <a:lnTo>
                    <a:pt x="0" y="15"/>
                  </a:lnTo>
                  <a:lnTo>
                    <a:pt x="0" y="5"/>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6146" name="Freeform 595"/>
            <p:cNvSpPr>
              <a:spLocks/>
            </p:cNvSpPr>
            <p:nvPr/>
          </p:nvSpPr>
          <p:spPr bwMode="auto">
            <a:xfrm>
              <a:off x="3294" y="1596"/>
              <a:ext cx="12" cy="5"/>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5">
                  <a:moveTo>
                    <a:pt x="0" y="5"/>
                  </a:moveTo>
                  <a:lnTo>
                    <a:pt x="11" y="5"/>
                  </a:lnTo>
                  <a:lnTo>
                    <a:pt x="19" y="0"/>
                  </a:lnTo>
                  <a:lnTo>
                    <a:pt x="31" y="5"/>
                  </a:lnTo>
                  <a:lnTo>
                    <a:pt x="36" y="9"/>
                  </a:lnTo>
                  <a:lnTo>
                    <a:pt x="36" y="15"/>
                  </a:lnTo>
                  <a:lnTo>
                    <a:pt x="31" y="15"/>
                  </a:lnTo>
                  <a:lnTo>
                    <a:pt x="31" y="9"/>
                  </a:lnTo>
                  <a:lnTo>
                    <a:pt x="24" y="9"/>
                  </a:lnTo>
                  <a:lnTo>
                    <a:pt x="31" y="9"/>
                  </a:lnTo>
                  <a:lnTo>
                    <a:pt x="31" y="15"/>
                  </a:lnTo>
                  <a:lnTo>
                    <a:pt x="0" y="1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7" name="Freeform 596"/>
            <p:cNvSpPr>
              <a:spLocks/>
            </p:cNvSpPr>
            <p:nvPr/>
          </p:nvSpPr>
          <p:spPr bwMode="auto">
            <a:xfrm>
              <a:off x="3294" y="1596"/>
              <a:ext cx="12" cy="5"/>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5">
                  <a:moveTo>
                    <a:pt x="0" y="5"/>
                  </a:moveTo>
                  <a:lnTo>
                    <a:pt x="11" y="5"/>
                  </a:lnTo>
                  <a:lnTo>
                    <a:pt x="19" y="0"/>
                  </a:lnTo>
                  <a:lnTo>
                    <a:pt x="31" y="5"/>
                  </a:lnTo>
                  <a:lnTo>
                    <a:pt x="36" y="9"/>
                  </a:lnTo>
                  <a:lnTo>
                    <a:pt x="36" y="15"/>
                  </a:lnTo>
                  <a:lnTo>
                    <a:pt x="31" y="15"/>
                  </a:lnTo>
                  <a:lnTo>
                    <a:pt x="31" y="9"/>
                  </a:lnTo>
                  <a:lnTo>
                    <a:pt x="24" y="9"/>
                  </a:lnTo>
                  <a:lnTo>
                    <a:pt x="31" y="9"/>
                  </a:lnTo>
                  <a:lnTo>
                    <a:pt x="31" y="15"/>
                  </a:lnTo>
                  <a:lnTo>
                    <a:pt x="0" y="15"/>
                  </a:lnTo>
                  <a:lnTo>
                    <a:pt x="0" y="5"/>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6148" name="Freeform 597"/>
            <p:cNvSpPr>
              <a:spLocks/>
            </p:cNvSpPr>
            <p:nvPr/>
          </p:nvSpPr>
          <p:spPr bwMode="auto">
            <a:xfrm>
              <a:off x="3294" y="1596"/>
              <a:ext cx="12" cy="5"/>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5">
                  <a:moveTo>
                    <a:pt x="0" y="5"/>
                  </a:moveTo>
                  <a:lnTo>
                    <a:pt x="11" y="5"/>
                  </a:lnTo>
                  <a:lnTo>
                    <a:pt x="19" y="0"/>
                  </a:lnTo>
                  <a:lnTo>
                    <a:pt x="31" y="5"/>
                  </a:lnTo>
                  <a:lnTo>
                    <a:pt x="36" y="9"/>
                  </a:lnTo>
                  <a:lnTo>
                    <a:pt x="36" y="15"/>
                  </a:lnTo>
                  <a:lnTo>
                    <a:pt x="31" y="15"/>
                  </a:lnTo>
                  <a:lnTo>
                    <a:pt x="31" y="9"/>
                  </a:lnTo>
                  <a:lnTo>
                    <a:pt x="24" y="9"/>
                  </a:lnTo>
                  <a:lnTo>
                    <a:pt x="31" y="9"/>
                  </a:lnTo>
                  <a:lnTo>
                    <a:pt x="31" y="15"/>
                  </a:lnTo>
                  <a:lnTo>
                    <a:pt x="0" y="1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9" name="Freeform 598"/>
            <p:cNvSpPr>
              <a:spLocks/>
            </p:cNvSpPr>
            <p:nvPr/>
          </p:nvSpPr>
          <p:spPr bwMode="auto">
            <a:xfrm>
              <a:off x="3281" y="1598"/>
              <a:ext cx="15" cy="6"/>
            </a:xfrm>
            <a:custGeom>
              <a:avLst/>
              <a:gdLst>
                <a:gd name="T0" fmla="*/ 0 w 44"/>
                <a:gd name="T1" fmla="*/ 0 h 19"/>
                <a:gd name="T2" fmla="*/ 0 w 44"/>
                <a:gd name="T3" fmla="*/ 0 h 19"/>
                <a:gd name="T4" fmla="*/ 0 w 44"/>
                <a:gd name="T5" fmla="*/ 0 h 19"/>
                <a:gd name="T6" fmla="*/ 0 w 44"/>
                <a:gd name="T7" fmla="*/ 0 h 19"/>
                <a:gd name="T8" fmla="*/ 0 w 44"/>
                <a:gd name="T9" fmla="*/ 0 h 19"/>
                <a:gd name="T10" fmla="*/ 0 w 4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9">
                  <a:moveTo>
                    <a:pt x="0" y="0"/>
                  </a:moveTo>
                  <a:lnTo>
                    <a:pt x="39" y="0"/>
                  </a:lnTo>
                  <a:lnTo>
                    <a:pt x="44" y="4"/>
                  </a:lnTo>
                  <a:lnTo>
                    <a:pt x="44" y="15"/>
                  </a:lnTo>
                  <a:lnTo>
                    <a:pt x="9" y="19"/>
                  </a:lnTo>
                  <a:lnTo>
                    <a:pt x="0" y="0"/>
                  </a:lnTo>
                  <a:close/>
                </a:path>
              </a:pathLst>
            </a:custGeom>
            <a:solidFill>
              <a:srgbClr val="4C4C4C"/>
            </a:solidFill>
            <a:ln w="1588">
              <a:solidFill>
                <a:srgbClr val="000000"/>
              </a:solidFill>
              <a:prstDash val="solid"/>
              <a:round/>
              <a:headEnd/>
              <a:tailEnd/>
            </a:ln>
          </p:spPr>
          <p:txBody>
            <a:bodyPr/>
            <a:lstStyle/>
            <a:p>
              <a:endParaRPr lang="zh-TW" altLang="en-US"/>
            </a:p>
          </p:txBody>
        </p:sp>
        <p:sp>
          <p:nvSpPr>
            <p:cNvPr id="6150" name="Freeform 599"/>
            <p:cNvSpPr>
              <a:spLocks/>
            </p:cNvSpPr>
            <p:nvPr/>
          </p:nvSpPr>
          <p:spPr bwMode="auto">
            <a:xfrm>
              <a:off x="3281" y="1598"/>
              <a:ext cx="15" cy="6"/>
            </a:xfrm>
            <a:custGeom>
              <a:avLst/>
              <a:gdLst>
                <a:gd name="T0" fmla="*/ 0 w 44"/>
                <a:gd name="T1" fmla="*/ 0 h 19"/>
                <a:gd name="T2" fmla="*/ 0 w 44"/>
                <a:gd name="T3" fmla="*/ 0 h 19"/>
                <a:gd name="T4" fmla="*/ 0 w 44"/>
                <a:gd name="T5" fmla="*/ 0 h 19"/>
                <a:gd name="T6" fmla="*/ 0 w 44"/>
                <a:gd name="T7" fmla="*/ 0 h 19"/>
                <a:gd name="T8" fmla="*/ 0 w 44"/>
                <a:gd name="T9" fmla="*/ 0 h 19"/>
                <a:gd name="T10" fmla="*/ 0 w 4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9">
                  <a:moveTo>
                    <a:pt x="0" y="0"/>
                  </a:moveTo>
                  <a:lnTo>
                    <a:pt x="39" y="0"/>
                  </a:lnTo>
                  <a:lnTo>
                    <a:pt x="44" y="4"/>
                  </a:lnTo>
                  <a:lnTo>
                    <a:pt x="44" y="15"/>
                  </a:lnTo>
                  <a:lnTo>
                    <a:pt x="9" y="19"/>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51" name="Freeform 600"/>
            <p:cNvSpPr>
              <a:spLocks/>
            </p:cNvSpPr>
            <p:nvPr/>
          </p:nvSpPr>
          <p:spPr bwMode="auto">
            <a:xfrm>
              <a:off x="3281" y="1598"/>
              <a:ext cx="15" cy="6"/>
            </a:xfrm>
            <a:custGeom>
              <a:avLst/>
              <a:gdLst>
                <a:gd name="T0" fmla="*/ 0 w 44"/>
                <a:gd name="T1" fmla="*/ 0 h 19"/>
                <a:gd name="T2" fmla="*/ 0 w 44"/>
                <a:gd name="T3" fmla="*/ 0 h 19"/>
                <a:gd name="T4" fmla="*/ 0 w 44"/>
                <a:gd name="T5" fmla="*/ 0 h 19"/>
                <a:gd name="T6" fmla="*/ 0 w 44"/>
                <a:gd name="T7" fmla="*/ 0 h 19"/>
                <a:gd name="T8" fmla="*/ 0 w 44"/>
                <a:gd name="T9" fmla="*/ 0 h 19"/>
                <a:gd name="T10" fmla="*/ 0 w 4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9">
                  <a:moveTo>
                    <a:pt x="0" y="0"/>
                  </a:moveTo>
                  <a:lnTo>
                    <a:pt x="39" y="0"/>
                  </a:lnTo>
                  <a:lnTo>
                    <a:pt x="44" y="4"/>
                  </a:lnTo>
                  <a:lnTo>
                    <a:pt x="44" y="15"/>
                  </a:lnTo>
                  <a:lnTo>
                    <a:pt x="9" y="19"/>
                  </a:lnTo>
                  <a:lnTo>
                    <a:pt x="0" y="0"/>
                  </a:lnTo>
                  <a:close/>
                </a:path>
              </a:pathLst>
            </a:custGeom>
            <a:solidFill>
              <a:srgbClr val="4C4C4C"/>
            </a:solidFill>
            <a:ln w="1588">
              <a:solidFill>
                <a:srgbClr val="000000"/>
              </a:solidFill>
              <a:prstDash val="solid"/>
              <a:round/>
              <a:headEnd/>
              <a:tailEnd/>
            </a:ln>
          </p:spPr>
          <p:txBody>
            <a:bodyPr/>
            <a:lstStyle/>
            <a:p>
              <a:endParaRPr lang="zh-TW" altLang="en-US"/>
            </a:p>
          </p:txBody>
        </p:sp>
      </p:grpSp>
      <p:sp>
        <p:nvSpPr>
          <p:cNvPr id="5521" name="Freeform 601"/>
          <p:cNvSpPr>
            <a:spLocks/>
          </p:cNvSpPr>
          <p:nvPr/>
        </p:nvSpPr>
        <p:spPr bwMode="auto">
          <a:xfrm>
            <a:off x="4773613" y="2332038"/>
            <a:ext cx="23812" cy="9525"/>
          </a:xfrm>
          <a:custGeom>
            <a:avLst/>
            <a:gdLst>
              <a:gd name="T0" fmla="*/ 0 w 44"/>
              <a:gd name="T1" fmla="*/ 0 h 19"/>
              <a:gd name="T2" fmla="*/ 2147483647 w 44"/>
              <a:gd name="T3" fmla="*/ 0 h 19"/>
              <a:gd name="T4" fmla="*/ 2147483647 w 44"/>
              <a:gd name="T5" fmla="*/ 2147483647 h 19"/>
              <a:gd name="T6" fmla="*/ 2147483647 w 44"/>
              <a:gd name="T7" fmla="*/ 2147483647 h 19"/>
              <a:gd name="T8" fmla="*/ 2147483647 w 44"/>
              <a:gd name="T9" fmla="*/ 2147483647 h 19"/>
              <a:gd name="T10" fmla="*/ 0 w 4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9">
                <a:moveTo>
                  <a:pt x="0" y="0"/>
                </a:moveTo>
                <a:lnTo>
                  <a:pt x="39" y="0"/>
                </a:lnTo>
                <a:lnTo>
                  <a:pt x="44" y="4"/>
                </a:lnTo>
                <a:lnTo>
                  <a:pt x="44" y="15"/>
                </a:lnTo>
                <a:lnTo>
                  <a:pt x="9" y="19"/>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22" name="Freeform 602"/>
          <p:cNvSpPr>
            <a:spLocks/>
          </p:cNvSpPr>
          <p:nvPr/>
        </p:nvSpPr>
        <p:spPr bwMode="auto">
          <a:xfrm>
            <a:off x="4802188" y="2386013"/>
            <a:ext cx="19050" cy="20637"/>
          </a:xfrm>
          <a:custGeom>
            <a:avLst/>
            <a:gdLst>
              <a:gd name="T0" fmla="*/ 2147483647 w 35"/>
              <a:gd name="T1" fmla="*/ 0 h 40"/>
              <a:gd name="T2" fmla="*/ 2147483647 w 35"/>
              <a:gd name="T3" fmla="*/ 2147483647 h 40"/>
              <a:gd name="T4" fmla="*/ 2147483647 w 35"/>
              <a:gd name="T5" fmla="*/ 2147483647 h 40"/>
              <a:gd name="T6" fmla="*/ 2147483647 w 35"/>
              <a:gd name="T7" fmla="*/ 2147483647 h 40"/>
              <a:gd name="T8" fmla="*/ 2147483647 w 35"/>
              <a:gd name="T9" fmla="*/ 2147483647 h 40"/>
              <a:gd name="T10" fmla="*/ 2147483647 w 35"/>
              <a:gd name="T11" fmla="*/ 2147483647 h 40"/>
              <a:gd name="T12" fmla="*/ 0 w 35"/>
              <a:gd name="T13" fmla="*/ 2147483647 h 40"/>
              <a:gd name="T14" fmla="*/ 0 w 35"/>
              <a:gd name="T15" fmla="*/ 2147483647 h 40"/>
              <a:gd name="T16" fmla="*/ 2147483647 w 35"/>
              <a:gd name="T17" fmla="*/ 2147483647 h 40"/>
              <a:gd name="T18" fmla="*/ 2147483647 w 35"/>
              <a:gd name="T19" fmla="*/ 2147483647 h 40"/>
              <a:gd name="T20" fmla="*/ 2147483647 w 35"/>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0">
                <a:moveTo>
                  <a:pt x="16" y="0"/>
                </a:moveTo>
                <a:lnTo>
                  <a:pt x="21" y="16"/>
                </a:lnTo>
                <a:lnTo>
                  <a:pt x="31" y="27"/>
                </a:lnTo>
                <a:lnTo>
                  <a:pt x="35" y="36"/>
                </a:lnTo>
                <a:lnTo>
                  <a:pt x="16" y="36"/>
                </a:lnTo>
                <a:lnTo>
                  <a:pt x="16" y="40"/>
                </a:lnTo>
                <a:lnTo>
                  <a:pt x="0" y="40"/>
                </a:lnTo>
                <a:lnTo>
                  <a:pt x="0" y="27"/>
                </a:lnTo>
                <a:lnTo>
                  <a:pt x="4" y="22"/>
                </a:lnTo>
                <a:lnTo>
                  <a:pt x="4" y="4"/>
                </a:lnTo>
                <a:lnTo>
                  <a:pt x="16" y="0"/>
                </a:lnTo>
                <a:close/>
              </a:path>
            </a:pathLst>
          </a:custGeom>
          <a:solidFill>
            <a:srgbClr val="191919"/>
          </a:solidFill>
          <a:ln w="1588">
            <a:solidFill>
              <a:srgbClr val="000000"/>
            </a:solidFill>
            <a:prstDash val="solid"/>
            <a:round/>
            <a:headEnd/>
            <a:tailEnd/>
          </a:ln>
        </p:spPr>
        <p:txBody>
          <a:bodyPr/>
          <a:lstStyle/>
          <a:p>
            <a:endParaRPr lang="zh-TW" altLang="en-US"/>
          </a:p>
        </p:txBody>
      </p:sp>
      <p:sp>
        <p:nvSpPr>
          <p:cNvPr id="5523" name="Freeform 603"/>
          <p:cNvSpPr>
            <a:spLocks/>
          </p:cNvSpPr>
          <p:nvPr/>
        </p:nvSpPr>
        <p:spPr bwMode="auto">
          <a:xfrm>
            <a:off x="4802188" y="2386013"/>
            <a:ext cx="19050" cy="20637"/>
          </a:xfrm>
          <a:custGeom>
            <a:avLst/>
            <a:gdLst>
              <a:gd name="T0" fmla="*/ 2147483647 w 35"/>
              <a:gd name="T1" fmla="*/ 0 h 40"/>
              <a:gd name="T2" fmla="*/ 2147483647 w 35"/>
              <a:gd name="T3" fmla="*/ 2147483647 h 40"/>
              <a:gd name="T4" fmla="*/ 2147483647 w 35"/>
              <a:gd name="T5" fmla="*/ 2147483647 h 40"/>
              <a:gd name="T6" fmla="*/ 2147483647 w 35"/>
              <a:gd name="T7" fmla="*/ 2147483647 h 40"/>
              <a:gd name="T8" fmla="*/ 2147483647 w 35"/>
              <a:gd name="T9" fmla="*/ 2147483647 h 40"/>
              <a:gd name="T10" fmla="*/ 2147483647 w 35"/>
              <a:gd name="T11" fmla="*/ 2147483647 h 40"/>
              <a:gd name="T12" fmla="*/ 0 w 35"/>
              <a:gd name="T13" fmla="*/ 2147483647 h 40"/>
              <a:gd name="T14" fmla="*/ 0 w 35"/>
              <a:gd name="T15" fmla="*/ 2147483647 h 40"/>
              <a:gd name="T16" fmla="*/ 2147483647 w 35"/>
              <a:gd name="T17" fmla="*/ 2147483647 h 40"/>
              <a:gd name="T18" fmla="*/ 2147483647 w 35"/>
              <a:gd name="T19" fmla="*/ 2147483647 h 40"/>
              <a:gd name="T20" fmla="*/ 2147483647 w 35"/>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0">
                <a:moveTo>
                  <a:pt x="16" y="0"/>
                </a:moveTo>
                <a:lnTo>
                  <a:pt x="21" y="16"/>
                </a:lnTo>
                <a:lnTo>
                  <a:pt x="31" y="27"/>
                </a:lnTo>
                <a:lnTo>
                  <a:pt x="35" y="36"/>
                </a:lnTo>
                <a:lnTo>
                  <a:pt x="16" y="36"/>
                </a:lnTo>
                <a:lnTo>
                  <a:pt x="16" y="40"/>
                </a:lnTo>
                <a:lnTo>
                  <a:pt x="0" y="40"/>
                </a:lnTo>
                <a:lnTo>
                  <a:pt x="0" y="27"/>
                </a:lnTo>
                <a:lnTo>
                  <a:pt x="4" y="22"/>
                </a:lnTo>
                <a:lnTo>
                  <a:pt x="4" y="4"/>
                </a:lnTo>
                <a:lnTo>
                  <a:pt x="16"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24" name="Freeform 604"/>
          <p:cNvSpPr>
            <a:spLocks/>
          </p:cNvSpPr>
          <p:nvPr/>
        </p:nvSpPr>
        <p:spPr bwMode="auto">
          <a:xfrm>
            <a:off x="4802188" y="2386013"/>
            <a:ext cx="19050" cy="20637"/>
          </a:xfrm>
          <a:custGeom>
            <a:avLst/>
            <a:gdLst>
              <a:gd name="T0" fmla="*/ 2147483647 w 35"/>
              <a:gd name="T1" fmla="*/ 0 h 40"/>
              <a:gd name="T2" fmla="*/ 2147483647 w 35"/>
              <a:gd name="T3" fmla="*/ 2147483647 h 40"/>
              <a:gd name="T4" fmla="*/ 2147483647 w 35"/>
              <a:gd name="T5" fmla="*/ 2147483647 h 40"/>
              <a:gd name="T6" fmla="*/ 2147483647 w 35"/>
              <a:gd name="T7" fmla="*/ 2147483647 h 40"/>
              <a:gd name="T8" fmla="*/ 2147483647 w 35"/>
              <a:gd name="T9" fmla="*/ 2147483647 h 40"/>
              <a:gd name="T10" fmla="*/ 2147483647 w 35"/>
              <a:gd name="T11" fmla="*/ 2147483647 h 40"/>
              <a:gd name="T12" fmla="*/ 0 w 35"/>
              <a:gd name="T13" fmla="*/ 2147483647 h 40"/>
              <a:gd name="T14" fmla="*/ 0 w 35"/>
              <a:gd name="T15" fmla="*/ 2147483647 h 40"/>
              <a:gd name="T16" fmla="*/ 2147483647 w 35"/>
              <a:gd name="T17" fmla="*/ 2147483647 h 40"/>
              <a:gd name="T18" fmla="*/ 2147483647 w 35"/>
              <a:gd name="T19" fmla="*/ 2147483647 h 40"/>
              <a:gd name="T20" fmla="*/ 2147483647 w 35"/>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0">
                <a:moveTo>
                  <a:pt x="16" y="0"/>
                </a:moveTo>
                <a:lnTo>
                  <a:pt x="21" y="16"/>
                </a:lnTo>
                <a:lnTo>
                  <a:pt x="31" y="27"/>
                </a:lnTo>
                <a:lnTo>
                  <a:pt x="35" y="36"/>
                </a:lnTo>
                <a:lnTo>
                  <a:pt x="16" y="36"/>
                </a:lnTo>
                <a:lnTo>
                  <a:pt x="16" y="40"/>
                </a:lnTo>
                <a:lnTo>
                  <a:pt x="0" y="40"/>
                </a:lnTo>
                <a:lnTo>
                  <a:pt x="0" y="27"/>
                </a:lnTo>
                <a:lnTo>
                  <a:pt x="4" y="22"/>
                </a:lnTo>
                <a:lnTo>
                  <a:pt x="4" y="4"/>
                </a:lnTo>
                <a:lnTo>
                  <a:pt x="16" y="0"/>
                </a:lnTo>
                <a:close/>
              </a:path>
            </a:pathLst>
          </a:custGeom>
          <a:solidFill>
            <a:srgbClr val="191919"/>
          </a:solidFill>
          <a:ln w="1588">
            <a:solidFill>
              <a:srgbClr val="000000"/>
            </a:solidFill>
            <a:prstDash val="solid"/>
            <a:round/>
            <a:headEnd/>
            <a:tailEnd/>
          </a:ln>
        </p:spPr>
        <p:txBody>
          <a:bodyPr/>
          <a:lstStyle/>
          <a:p>
            <a:endParaRPr lang="zh-TW" altLang="en-US"/>
          </a:p>
        </p:txBody>
      </p:sp>
      <p:sp>
        <p:nvSpPr>
          <p:cNvPr id="5525" name="Freeform 605"/>
          <p:cNvSpPr>
            <a:spLocks/>
          </p:cNvSpPr>
          <p:nvPr/>
        </p:nvSpPr>
        <p:spPr bwMode="auto">
          <a:xfrm>
            <a:off x="4802188" y="2386013"/>
            <a:ext cx="19050" cy="20637"/>
          </a:xfrm>
          <a:custGeom>
            <a:avLst/>
            <a:gdLst>
              <a:gd name="T0" fmla="*/ 2147483647 w 35"/>
              <a:gd name="T1" fmla="*/ 0 h 40"/>
              <a:gd name="T2" fmla="*/ 2147483647 w 35"/>
              <a:gd name="T3" fmla="*/ 2147483647 h 40"/>
              <a:gd name="T4" fmla="*/ 2147483647 w 35"/>
              <a:gd name="T5" fmla="*/ 2147483647 h 40"/>
              <a:gd name="T6" fmla="*/ 2147483647 w 35"/>
              <a:gd name="T7" fmla="*/ 2147483647 h 40"/>
              <a:gd name="T8" fmla="*/ 2147483647 w 35"/>
              <a:gd name="T9" fmla="*/ 2147483647 h 40"/>
              <a:gd name="T10" fmla="*/ 2147483647 w 35"/>
              <a:gd name="T11" fmla="*/ 2147483647 h 40"/>
              <a:gd name="T12" fmla="*/ 0 w 35"/>
              <a:gd name="T13" fmla="*/ 2147483647 h 40"/>
              <a:gd name="T14" fmla="*/ 0 w 35"/>
              <a:gd name="T15" fmla="*/ 2147483647 h 40"/>
              <a:gd name="T16" fmla="*/ 2147483647 w 35"/>
              <a:gd name="T17" fmla="*/ 2147483647 h 40"/>
              <a:gd name="T18" fmla="*/ 2147483647 w 35"/>
              <a:gd name="T19" fmla="*/ 2147483647 h 40"/>
              <a:gd name="T20" fmla="*/ 2147483647 w 35"/>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0">
                <a:moveTo>
                  <a:pt x="16" y="0"/>
                </a:moveTo>
                <a:lnTo>
                  <a:pt x="21" y="16"/>
                </a:lnTo>
                <a:lnTo>
                  <a:pt x="31" y="27"/>
                </a:lnTo>
                <a:lnTo>
                  <a:pt x="35" y="36"/>
                </a:lnTo>
                <a:lnTo>
                  <a:pt x="16" y="36"/>
                </a:lnTo>
                <a:lnTo>
                  <a:pt x="16" y="40"/>
                </a:lnTo>
                <a:lnTo>
                  <a:pt x="0" y="40"/>
                </a:lnTo>
                <a:lnTo>
                  <a:pt x="0" y="27"/>
                </a:lnTo>
                <a:lnTo>
                  <a:pt x="4" y="22"/>
                </a:lnTo>
                <a:lnTo>
                  <a:pt x="4" y="4"/>
                </a:lnTo>
                <a:lnTo>
                  <a:pt x="16"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26" name="Freeform 606"/>
          <p:cNvSpPr>
            <a:spLocks/>
          </p:cNvSpPr>
          <p:nvPr/>
        </p:nvSpPr>
        <p:spPr bwMode="auto">
          <a:xfrm>
            <a:off x="4813300" y="2397125"/>
            <a:ext cx="28575" cy="23813"/>
          </a:xfrm>
          <a:custGeom>
            <a:avLst/>
            <a:gdLst>
              <a:gd name="T0" fmla="*/ 2147483647 w 53"/>
              <a:gd name="T1" fmla="*/ 0 h 45"/>
              <a:gd name="T2" fmla="*/ 2147483647 w 53"/>
              <a:gd name="T3" fmla="*/ 2147483647 h 45"/>
              <a:gd name="T4" fmla="*/ 2147483647 w 53"/>
              <a:gd name="T5" fmla="*/ 2147483647 h 45"/>
              <a:gd name="T6" fmla="*/ 2147483647 w 53"/>
              <a:gd name="T7" fmla="*/ 2147483647 h 45"/>
              <a:gd name="T8" fmla="*/ 2147483647 w 53"/>
              <a:gd name="T9" fmla="*/ 2147483647 h 45"/>
              <a:gd name="T10" fmla="*/ 2147483647 w 53"/>
              <a:gd name="T11" fmla="*/ 2147483647 h 45"/>
              <a:gd name="T12" fmla="*/ 2147483647 w 53"/>
              <a:gd name="T13" fmla="*/ 2147483647 h 45"/>
              <a:gd name="T14" fmla="*/ 2147483647 w 53"/>
              <a:gd name="T15" fmla="*/ 2147483647 h 45"/>
              <a:gd name="T16" fmla="*/ 2147483647 w 53"/>
              <a:gd name="T17" fmla="*/ 2147483647 h 45"/>
              <a:gd name="T18" fmla="*/ 2147483647 w 53"/>
              <a:gd name="T19" fmla="*/ 2147483647 h 45"/>
              <a:gd name="T20" fmla="*/ 2147483647 w 53"/>
              <a:gd name="T21" fmla="*/ 2147483647 h 45"/>
              <a:gd name="T22" fmla="*/ 2147483647 w 53"/>
              <a:gd name="T23" fmla="*/ 2147483647 h 45"/>
              <a:gd name="T24" fmla="*/ 2147483647 w 53"/>
              <a:gd name="T25" fmla="*/ 2147483647 h 45"/>
              <a:gd name="T26" fmla="*/ 0 w 53"/>
              <a:gd name="T27" fmla="*/ 2147483647 h 45"/>
              <a:gd name="T28" fmla="*/ 0 w 53"/>
              <a:gd name="T29" fmla="*/ 2147483647 h 45"/>
              <a:gd name="T30" fmla="*/ 2147483647 w 53"/>
              <a:gd name="T31" fmla="*/ 2147483647 h 45"/>
              <a:gd name="T32" fmla="*/ 2147483647 w 53"/>
              <a:gd name="T33" fmla="*/ 2147483647 h 45"/>
              <a:gd name="T34" fmla="*/ 2147483647 w 53"/>
              <a:gd name="T35" fmla="*/ 2147483647 h 45"/>
              <a:gd name="T36" fmla="*/ 2147483647 w 53"/>
              <a:gd name="T37" fmla="*/ 2147483647 h 45"/>
              <a:gd name="T38" fmla="*/ 2147483647 w 53"/>
              <a:gd name="T39" fmla="*/ 0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 h="45">
                <a:moveTo>
                  <a:pt x="27" y="0"/>
                </a:moveTo>
                <a:lnTo>
                  <a:pt x="21" y="14"/>
                </a:lnTo>
                <a:lnTo>
                  <a:pt x="27" y="14"/>
                </a:lnTo>
                <a:lnTo>
                  <a:pt x="35" y="24"/>
                </a:lnTo>
                <a:lnTo>
                  <a:pt x="49" y="24"/>
                </a:lnTo>
                <a:lnTo>
                  <a:pt x="53" y="28"/>
                </a:lnTo>
                <a:lnTo>
                  <a:pt x="49" y="33"/>
                </a:lnTo>
                <a:lnTo>
                  <a:pt x="39" y="37"/>
                </a:lnTo>
                <a:lnTo>
                  <a:pt x="35" y="42"/>
                </a:lnTo>
                <a:lnTo>
                  <a:pt x="17" y="42"/>
                </a:lnTo>
                <a:lnTo>
                  <a:pt x="17" y="45"/>
                </a:lnTo>
                <a:lnTo>
                  <a:pt x="10" y="45"/>
                </a:lnTo>
                <a:lnTo>
                  <a:pt x="6" y="42"/>
                </a:lnTo>
                <a:lnTo>
                  <a:pt x="0" y="42"/>
                </a:lnTo>
                <a:lnTo>
                  <a:pt x="0" y="33"/>
                </a:lnTo>
                <a:lnTo>
                  <a:pt x="6" y="28"/>
                </a:lnTo>
                <a:lnTo>
                  <a:pt x="6" y="24"/>
                </a:lnTo>
                <a:lnTo>
                  <a:pt x="10" y="18"/>
                </a:lnTo>
                <a:lnTo>
                  <a:pt x="10" y="5"/>
                </a:lnTo>
                <a:lnTo>
                  <a:pt x="27" y="0"/>
                </a:lnTo>
                <a:close/>
              </a:path>
            </a:pathLst>
          </a:custGeom>
          <a:solidFill>
            <a:srgbClr val="191919"/>
          </a:solidFill>
          <a:ln w="1588">
            <a:solidFill>
              <a:srgbClr val="000000"/>
            </a:solidFill>
            <a:prstDash val="solid"/>
            <a:round/>
            <a:headEnd/>
            <a:tailEnd/>
          </a:ln>
        </p:spPr>
        <p:txBody>
          <a:bodyPr/>
          <a:lstStyle/>
          <a:p>
            <a:endParaRPr lang="zh-TW" altLang="en-US"/>
          </a:p>
        </p:txBody>
      </p:sp>
      <p:sp>
        <p:nvSpPr>
          <p:cNvPr id="5527" name="Freeform 607"/>
          <p:cNvSpPr>
            <a:spLocks/>
          </p:cNvSpPr>
          <p:nvPr/>
        </p:nvSpPr>
        <p:spPr bwMode="auto">
          <a:xfrm>
            <a:off x="4813300" y="2397125"/>
            <a:ext cx="28575" cy="23813"/>
          </a:xfrm>
          <a:custGeom>
            <a:avLst/>
            <a:gdLst>
              <a:gd name="T0" fmla="*/ 2147483647 w 53"/>
              <a:gd name="T1" fmla="*/ 0 h 45"/>
              <a:gd name="T2" fmla="*/ 2147483647 w 53"/>
              <a:gd name="T3" fmla="*/ 2147483647 h 45"/>
              <a:gd name="T4" fmla="*/ 2147483647 w 53"/>
              <a:gd name="T5" fmla="*/ 2147483647 h 45"/>
              <a:gd name="T6" fmla="*/ 2147483647 w 53"/>
              <a:gd name="T7" fmla="*/ 2147483647 h 45"/>
              <a:gd name="T8" fmla="*/ 2147483647 w 53"/>
              <a:gd name="T9" fmla="*/ 2147483647 h 45"/>
              <a:gd name="T10" fmla="*/ 2147483647 w 53"/>
              <a:gd name="T11" fmla="*/ 2147483647 h 45"/>
              <a:gd name="T12" fmla="*/ 2147483647 w 53"/>
              <a:gd name="T13" fmla="*/ 2147483647 h 45"/>
              <a:gd name="T14" fmla="*/ 2147483647 w 53"/>
              <a:gd name="T15" fmla="*/ 2147483647 h 45"/>
              <a:gd name="T16" fmla="*/ 2147483647 w 53"/>
              <a:gd name="T17" fmla="*/ 2147483647 h 45"/>
              <a:gd name="T18" fmla="*/ 2147483647 w 53"/>
              <a:gd name="T19" fmla="*/ 2147483647 h 45"/>
              <a:gd name="T20" fmla="*/ 2147483647 w 53"/>
              <a:gd name="T21" fmla="*/ 2147483647 h 45"/>
              <a:gd name="T22" fmla="*/ 2147483647 w 53"/>
              <a:gd name="T23" fmla="*/ 2147483647 h 45"/>
              <a:gd name="T24" fmla="*/ 2147483647 w 53"/>
              <a:gd name="T25" fmla="*/ 2147483647 h 45"/>
              <a:gd name="T26" fmla="*/ 0 w 53"/>
              <a:gd name="T27" fmla="*/ 2147483647 h 45"/>
              <a:gd name="T28" fmla="*/ 0 w 53"/>
              <a:gd name="T29" fmla="*/ 2147483647 h 45"/>
              <a:gd name="T30" fmla="*/ 2147483647 w 53"/>
              <a:gd name="T31" fmla="*/ 2147483647 h 45"/>
              <a:gd name="T32" fmla="*/ 2147483647 w 53"/>
              <a:gd name="T33" fmla="*/ 2147483647 h 45"/>
              <a:gd name="T34" fmla="*/ 2147483647 w 53"/>
              <a:gd name="T35" fmla="*/ 2147483647 h 45"/>
              <a:gd name="T36" fmla="*/ 2147483647 w 53"/>
              <a:gd name="T37" fmla="*/ 2147483647 h 45"/>
              <a:gd name="T38" fmla="*/ 2147483647 w 53"/>
              <a:gd name="T39" fmla="*/ 0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 h="45">
                <a:moveTo>
                  <a:pt x="27" y="0"/>
                </a:moveTo>
                <a:lnTo>
                  <a:pt x="21" y="14"/>
                </a:lnTo>
                <a:lnTo>
                  <a:pt x="27" y="14"/>
                </a:lnTo>
                <a:lnTo>
                  <a:pt x="35" y="24"/>
                </a:lnTo>
                <a:lnTo>
                  <a:pt x="49" y="24"/>
                </a:lnTo>
                <a:lnTo>
                  <a:pt x="53" y="28"/>
                </a:lnTo>
                <a:lnTo>
                  <a:pt x="49" y="33"/>
                </a:lnTo>
                <a:lnTo>
                  <a:pt x="39" y="37"/>
                </a:lnTo>
                <a:lnTo>
                  <a:pt x="35" y="42"/>
                </a:lnTo>
                <a:lnTo>
                  <a:pt x="17" y="42"/>
                </a:lnTo>
                <a:lnTo>
                  <a:pt x="17" y="45"/>
                </a:lnTo>
                <a:lnTo>
                  <a:pt x="10" y="45"/>
                </a:lnTo>
                <a:lnTo>
                  <a:pt x="6" y="42"/>
                </a:lnTo>
                <a:lnTo>
                  <a:pt x="0" y="42"/>
                </a:lnTo>
                <a:lnTo>
                  <a:pt x="0" y="33"/>
                </a:lnTo>
                <a:lnTo>
                  <a:pt x="6" y="28"/>
                </a:lnTo>
                <a:lnTo>
                  <a:pt x="6" y="24"/>
                </a:lnTo>
                <a:lnTo>
                  <a:pt x="10" y="18"/>
                </a:lnTo>
                <a:lnTo>
                  <a:pt x="10" y="5"/>
                </a:lnTo>
                <a:lnTo>
                  <a:pt x="2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28" name="Freeform 608"/>
          <p:cNvSpPr>
            <a:spLocks/>
          </p:cNvSpPr>
          <p:nvPr/>
        </p:nvSpPr>
        <p:spPr bwMode="auto">
          <a:xfrm>
            <a:off x="4813300" y="2397125"/>
            <a:ext cx="28575" cy="23813"/>
          </a:xfrm>
          <a:custGeom>
            <a:avLst/>
            <a:gdLst>
              <a:gd name="T0" fmla="*/ 2147483647 w 53"/>
              <a:gd name="T1" fmla="*/ 0 h 45"/>
              <a:gd name="T2" fmla="*/ 2147483647 w 53"/>
              <a:gd name="T3" fmla="*/ 2147483647 h 45"/>
              <a:gd name="T4" fmla="*/ 2147483647 w 53"/>
              <a:gd name="T5" fmla="*/ 2147483647 h 45"/>
              <a:gd name="T6" fmla="*/ 2147483647 w 53"/>
              <a:gd name="T7" fmla="*/ 2147483647 h 45"/>
              <a:gd name="T8" fmla="*/ 2147483647 w 53"/>
              <a:gd name="T9" fmla="*/ 2147483647 h 45"/>
              <a:gd name="T10" fmla="*/ 2147483647 w 53"/>
              <a:gd name="T11" fmla="*/ 2147483647 h 45"/>
              <a:gd name="T12" fmla="*/ 2147483647 w 53"/>
              <a:gd name="T13" fmla="*/ 2147483647 h 45"/>
              <a:gd name="T14" fmla="*/ 2147483647 w 53"/>
              <a:gd name="T15" fmla="*/ 2147483647 h 45"/>
              <a:gd name="T16" fmla="*/ 2147483647 w 53"/>
              <a:gd name="T17" fmla="*/ 2147483647 h 45"/>
              <a:gd name="T18" fmla="*/ 2147483647 w 53"/>
              <a:gd name="T19" fmla="*/ 2147483647 h 45"/>
              <a:gd name="T20" fmla="*/ 2147483647 w 53"/>
              <a:gd name="T21" fmla="*/ 2147483647 h 45"/>
              <a:gd name="T22" fmla="*/ 2147483647 w 53"/>
              <a:gd name="T23" fmla="*/ 2147483647 h 45"/>
              <a:gd name="T24" fmla="*/ 2147483647 w 53"/>
              <a:gd name="T25" fmla="*/ 2147483647 h 45"/>
              <a:gd name="T26" fmla="*/ 0 w 53"/>
              <a:gd name="T27" fmla="*/ 2147483647 h 45"/>
              <a:gd name="T28" fmla="*/ 0 w 53"/>
              <a:gd name="T29" fmla="*/ 2147483647 h 45"/>
              <a:gd name="T30" fmla="*/ 2147483647 w 53"/>
              <a:gd name="T31" fmla="*/ 2147483647 h 45"/>
              <a:gd name="T32" fmla="*/ 2147483647 w 53"/>
              <a:gd name="T33" fmla="*/ 2147483647 h 45"/>
              <a:gd name="T34" fmla="*/ 2147483647 w 53"/>
              <a:gd name="T35" fmla="*/ 2147483647 h 45"/>
              <a:gd name="T36" fmla="*/ 2147483647 w 53"/>
              <a:gd name="T37" fmla="*/ 2147483647 h 45"/>
              <a:gd name="T38" fmla="*/ 2147483647 w 53"/>
              <a:gd name="T39" fmla="*/ 0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 h="45">
                <a:moveTo>
                  <a:pt x="27" y="0"/>
                </a:moveTo>
                <a:lnTo>
                  <a:pt x="21" y="14"/>
                </a:lnTo>
                <a:lnTo>
                  <a:pt x="27" y="14"/>
                </a:lnTo>
                <a:lnTo>
                  <a:pt x="35" y="24"/>
                </a:lnTo>
                <a:lnTo>
                  <a:pt x="49" y="24"/>
                </a:lnTo>
                <a:lnTo>
                  <a:pt x="53" y="28"/>
                </a:lnTo>
                <a:lnTo>
                  <a:pt x="49" y="33"/>
                </a:lnTo>
                <a:lnTo>
                  <a:pt x="39" y="37"/>
                </a:lnTo>
                <a:lnTo>
                  <a:pt x="35" y="42"/>
                </a:lnTo>
                <a:lnTo>
                  <a:pt x="17" y="42"/>
                </a:lnTo>
                <a:lnTo>
                  <a:pt x="17" y="45"/>
                </a:lnTo>
                <a:lnTo>
                  <a:pt x="10" y="45"/>
                </a:lnTo>
                <a:lnTo>
                  <a:pt x="6" y="42"/>
                </a:lnTo>
                <a:lnTo>
                  <a:pt x="0" y="42"/>
                </a:lnTo>
                <a:lnTo>
                  <a:pt x="0" y="33"/>
                </a:lnTo>
                <a:lnTo>
                  <a:pt x="6" y="28"/>
                </a:lnTo>
                <a:lnTo>
                  <a:pt x="6" y="24"/>
                </a:lnTo>
                <a:lnTo>
                  <a:pt x="10" y="18"/>
                </a:lnTo>
                <a:lnTo>
                  <a:pt x="10" y="5"/>
                </a:lnTo>
                <a:lnTo>
                  <a:pt x="27" y="0"/>
                </a:lnTo>
                <a:close/>
              </a:path>
            </a:pathLst>
          </a:custGeom>
          <a:solidFill>
            <a:srgbClr val="191919"/>
          </a:solidFill>
          <a:ln w="1588">
            <a:solidFill>
              <a:srgbClr val="000000"/>
            </a:solidFill>
            <a:prstDash val="solid"/>
            <a:round/>
            <a:headEnd/>
            <a:tailEnd/>
          </a:ln>
        </p:spPr>
        <p:txBody>
          <a:bodyPr/>
          <a:lstStyle/>
          <a:p>
            <a:endParaRPr lang="zh-TW" altLang="en-US"/>
          </a:p>
        </p:txBody>
      </p:sp>
      <p:sp>
        <p:nvSpPr>
          <p:cNvPr id="5529" name="Freeform 609"/>
          <p:cNvSpPr>
            <a:spLocks/>
          </p:cNvSpPr>
          <p:nvPr/>
        </p:nvSpPr>
        <p:spPr bwMode="auto">
          <a:xfrm>
            <a:off x="4813300" y="2397125"/>
            <a:ext cx="28575" cy="23813"/>
          </a:xfrm>
          <a:custGeom>
            <a:avLst/>
            <a:gdLst>
              <a:gd name="T0" fmla="*/ 2147483647 w 53"/>
              <a:gd name="T1" fmla="*/ 0 h 45"/>
              <a:gd name="T2" fmla="*/ 2147483647 w 53"/>
              <a:gd name="T3" fmla="*/ 2147483647 h 45"/>
              <a:gd name="T4" fmla="*/ 2147483647 w 53"/>
              <a:gd name="T5" fmla="*/ 2147483647 h 45"/>
              <a:gd name="T6" fmla="*/ 2147483647 w 53"/>
              <a:gd name="T7" fmla="*/ 2147483647 h 45"/>
              <a:gd name="T8" fmla="*/ 2147483647 w 53"/>
              <a:gd name="T9" fmla="*/ 2147483647 h 45"/>
              <a:gd name="T10" fmla="*/ 2147483647 w 53"/>
              <a:gd name="T11" fmla="*/ 2147483647 h 45"/>
              <a:gd name="T12" fmla="*/ 2147483647 w 53"/>
              <a:gd name="T13" fmla="*/ 2147483647 h 45"/>
              <a:gd name="T14" fmla="*/ 2147483647 w 53"/>
              <a:gd name="T15" fmla="*/ 2147483647 h 45"/>
              <a:gd name="T16" fmla="*/ 2147483647 w 53"/>
              <a:gd name="T17" fmla="*/ 2147483647 h 45"/>
              <a:gd name="T18" fmla="*/ 2147483647 w 53"/>
              <a:gd name="T19" fmla="*/ 2147483647 h 45"/>
              <a:gd name="T20" fmla="*/ 2147483647 w 53"/>
              <a:gd name="T21" fmla="*/ 2147483647 h 45"/>
              <a:gd name="T22" fmla="*/ 2147483647 w 53"/>
              <a:gd name="T23" fmla="*/ 2147483647 h 45"/>
              <a:gd name="T24" fmla="*/ 2147483647 w 53"/>
              <a:gd name="T25" fmla="*/ 2147483647 h 45"/>
              <a:gd name="T26" fmla="*/ 0 w 53"/>
              <a:gd name="T27" fmla="*/ 2147483647 h 45"/>
              <a:gd name="T28" fmla="*/ 0 w 53"/>
              <a:gd name="T29" fmla="*/ 2147483647 h 45"/>
              <a:gd name="T30" fmla="*/ 2147483647 w 53"/>
              <a:gd name="T31" fmla="*/ 2147483647 h 45"/>
              <a:gd name="T32" fmla="*/ 2147483647 w 53"/>
              <a:gd name="T33" fmla="*/ 2147483647 h 45"/>
              <a:gd name="T34" fmla="*/ 2147483647 w 53"/>
              <a:gd name="T35" fmla="*/ 2147483647 h 45"/>
              <a:gd name="T36" fmla="*/ 2147483647 w 53"/>
              <a:gd name="T37" fmla="*/ 2147483647 h 45"/>
              <a:gd name="T38" fmla="*/ 2147483647 w 53"/>
              <a:gd name="T39" fmla="*/ 0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 h="45">
                <a:moveTo>
                  <a:pt x="27" y="0"/>
                </a:moveTo>
                <a:lnTo>
                  <a:pt x="21" y="14"/>
                </a:lnTo>
                <a:lnTo>
                  <a:pt x="27" y="14"/>
                </a:lnTo>
                <a:lnTo>
                  <a:pt x="35" y="24"/>
                </a:lnTo>
                <a:lnTo>
                  <a:pt x="49" y="24"/>
                </a:lnTo>
                <a:lnTo>
                  <a:pt x="53" y="28"/>
                </a:lnTo>
                <a:lnTo>
                  <a:pt x="49" y="33"/>
                </a:lnTo>
                <a:lnTo>
                  <a:pt x="39" y="37"/>
                </a:lnTo>
                <a:lnTo>
                  <a:pt x="35" y="42"/>
                </a:lnTo>
                <a:lnTo>
                  <a:pt x="17" y="42"/>
                </a:lnTo>
                <a:lnTo>
                  <a:pt x="17" y="45"/>
                </a:lnTo>
                <a:lnTo>
                  <a:pt x="10" y="45"/>
                </a:lnTo>
                <a:lnTo>
                  <a:pt x="6" y="42"/>
                </a:lnTo>
                <a:lnTo>
                  <a:pt x="0" y="42"/>
                </a:lnTo>
                <a:lnTo>
                  <a:pt x="0" y="33"/>
                </a:lnTo>
                <a:lnTo>
                  <a:pt x="6" y="28"/>
                </a:lnTo>
                <a:lnTo>
                  <a:pt x="6" y="24"/>
                </a:lnTo>
                <a:lnTo>
                  <a:pt x="10" y="18"/>
                </a:lnTo>
                <a:lnTo>
                  <a:pt x="10" y="5"/>
                </a:lnTo>
                <a:lnTo>
                  <a:pt x="2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30" name="Freeform 610"/>
          <p:cNvSpPr>
            <a:spLocks/>
          </p:cNvSpPr>
          <p:nvPr/>
        </p:nvSpPr>
        <p:spPr bwMode="auto">
          <a:xfrm>
            <a:off x="4794250" y="2379663"/>
            <a:ext cx="22225" cy="12700"/>
          </a:xfrm>
          <a:custGeom>
            <a:avLst/>
            <a:gdLst>
              <a:gd name="T0" fmla="*/ 0 w 42"/>
              <a:gd name="T1" fmla="*/ 2147483647 h 23"/>
              <a:gd name="T2" fmla="*/ 2147483647 w 42"/>
              <a:gd name="T3" fmla="*/ 0 h 23"/>
              <a:gd name="T4" fmla="*/ 2147483647 w 42"/>
              <a:gd name="T5" fmla="*/ 2147483647 h 23"/>
              <a:gd name="T6" fmla="*/ 2147483647 w 42"/>
              <a:gd name="T7" fmla="*/ 2147483647 h 23"/>
              <a:gd name="T8" fmla="*/ 0 w 4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3">
                <a:moveTo>
                  <a:pt x="0" y="14"/>
                </a:moveTo>
                <a:lnTo>
                  <a:pt x="42" y="0"/>
                </a:lnTo>
                <a:lnTo>
                  <a:pt x="42" y="10"/>
                </a:lnTo>
                <a:lnTo>
                  <a:pt x="5" y="23"/>
                </a:lnTo>
                <a:lnTo>
                  <a:pt x="0" y="14"/>
                </a:lnTo>
                <a:close/>
              </a:path>
            </a:pathLst>
          </a:custGeom>
          <a:solidFill>
            <a:srgbClr val="0000FF"/>
          </a:solidFill>
          <a:ln w="1588">
            <a:solidFill>
              <a:srgbClr val="000000"/>
            </a:solidFill>
            <a:prstDash val="solid"/>
            <a:round/>
            <a:headEnd/>
            <a:tailEnd/>
          </a:ln>
        </p:spPr>
        <p:txBody>
          <a:bodyPr/>
          <a:lstStyle/>
          <a:p>
            <a:endParaRPr lang="zh-TW" altLang="en-US"/>
          </a:p>
        </p:txBody>
      </p:sp>
      <p:sp>
        <p:nvSpPr>
          <p:cNvPr id="5531" name="Freeform 611"/>
          <p:cNvSpPr>
            <a:spLocks/>
          </p:cNvSpPr>
          <p:nvPr/>
        </p:nvSpPr>
        <p:spPr bwMode="auto">
          <a:xfrm>
            <a:off x="4794250" y="2379663"/>
            <a:ext cx="22225" cy="12700"/>
          </a:xfrm>
          <a:custGeom>
            <a:avLst/>
            <a:gdLst>
              <a:gd name="T0" fmla="*/ 0 w 42"/>
              <a:gd name="T1" fmla="*/ 2147483647 h 23"/>
              <a:gd name="T2" fmla="*/ 2147483647 w 42"/>
              <a:gd name="T3" fmla="*/ 0 h 23"/>
              <a:gd name="T4" fmla="*/ 2147483647 w 42"/>
              <a:gd name="T5" fmla="*/ 2147483647 h 23"/>
              <a:gd name="T6" fmla="*/ 2147483647 w 42"/>
              <a:gd name="T7" fmla="*/ 2147483647 h 23"/>
              <a:gd name="T8" fmla="*/ 0 w 4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3">
                <a:moveTo>
                  <a:pt x="0" y="14"/>
                </a:moveTo>
                <a:lnTo>
                  <a:pt x="42" y="0"/>
                </a:lnTo>
                <a:lnTo>
                  <a:pt x="42" y="10"/>
                </a:lnTo>
                <a:lnTo>
                  <a:pt x="5" y="23"/>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32" name="Freeform 612"/>
          <p:cNvSpPr>
            <a:spLocks/>
          </p:cNvSpPr>
          <p:nvPr/>
        </p:nvSpPr>
        <p:spPr bwMode="auto">
          <a:xfrm>
            <a:off x="4794250" y="2379663"/>
            <a:ext cx="22225" cy="12700"/>
          </a:xfrm>
          <a:custGeom>
            <a:avLst/>
            <a:gdLst>
              <a:gd name="T0" fmla="*/ 0 w 42"/>
              <a:gd name="T1" fmla="*/ 2147483647 h 23"/>
              <a:gd name="T2" fmla="*/ 2147483647 w 42"/>
              <a:gd name="T3" fmla="*/ 0 h 23"/>
              <a:gd name="T4" fmla="*/ 2147483647 w 42"/>
              <a:gd name="T5" fmla="*/ 2147483647 h 23"/>
              <a:gd name="T6" fmla="*/ 2147483647 w 42"/>
              <a:gd name="T7" fmla="*/ 2147483647 h 23"/>
              <a:gd name="T8" fmla="*/ 0 w 4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3">
                <a:moveTo>
                  <a:pt x="0" y="14"/>
                </a:moveTo>
                <a:lnTo>
                  <a:pt x="42" y="0"/>
                </a:lnTo>
                <a:lnTo>
                  <a:pt x="42" y="10"/>
                </a:lnTo>
                <a:lnTo>
                  <a:pt x="5" y="23"/>
                </a:lnTo>
                <a:lnTo>
                  <a:pt x="0" y="14"/>
                </a:lnTo>
                <a:close/>
              </a:path>
            </a:pathLst>
          </a:custGeom>
          <a:solidFill>
            <a:srgbClr val="0000FF"/>
          </a:solidFill>
          <a:ln w="1588">
            <a:solidFill>
              <a:srgbClr val="000000"/>
            </a:solidFill>
            <a:prstDash val="solid"/>
            <a:round/>
            <a:headEnd/>
            <a:tailEnd/>
          </a:ln>
        </p:spPr>
        <p:txBody>
          <a:bodyPr/>
          <a:lstStyle/>
          <a:p>
            <a:endParaRPr lang="zh-TW" altLang="en-US"/>
          </a:p>
        </p:txBody>
      </p:sp>
      <p:sp>
        <p:nvSpPr>
          <p:cNvPr id="5533" name="Freeform 613"/>
          <p:cNvSpPr>
            <a:spLocks/>
          </p:cNvSpPr>
          <p:nvPr/>
        </p:nvSpPr>
        <p:spPr bwMode="auto">
          <a:xfrm>
            <a:off x="4794250" y="2379663"/>
            <a:ext cx="22225" cy="12700"/>
          </a:xfrm>
          <a:custGeom>
            <a:avLst/>
            <a:gdLst>
              <a:gd name="T0" fmla="*/ 0 w 42"/>
              <a:gd name="T1" fmla="*/ 2147483647 h 23"/>
              <a:gd name="T2" fmla="*/ 2147483647 w 42"/>
              <a:gd name="T3" fmla="*/ 0 h 23"/>
              <a:gd name="T4" fmla="*/ 2147483647 w 42"/>
              <a:gd name="T5" fmla="*/ 2147483647 h 23"/>
              <a:gd name="T6" fmla="*/ 2147483647 w 42"/>
              <a:gd name="T7" fmla="*/ 2147483647 h 23"/>
              <a:gd name="T8" fmla="*/ 0 w 42"/>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3">
                <a:moveTo>
                  <a:pt x="0" y="14"/>
                </a:moveTo>
                <a:lnTo>
                  <a:pt x="42" y="0"/>
                </a:lnTo>
                <a:lnTo>
                  <a:pt x="42" y="10"/>
                </a:lnTo>
                <a:lnTo>
                  <a:pt x="5" y="23"/>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34" name="Freeform 614"/>
          <p:cNvSpPr>
            <a:spLocks/>
          </p:cNvSpPr>
          <p:nvPr/>
        </p:nvSpPr>
        <p:spPr bwMode="auto">
          <a:xfrm>
            <a:off x="4794250" y="2359025"/>
            <a:ext cx="38100" cy="42863"/>
          </a:xfrm>
          <a:custGeom>
            <a:avLst/>
            <a:gdLst>
              <a:gd name="T0" fmla="*/ 2147483647 w 71"/>
              <a:gd name="T1" fmla="*/ 0 h 81"/>
              <a:gd name="T2" fmla="*/ 2147483647 w 71"/>
              <a:gd name="T3" fmla="*/ 2147483647 h 81"/>
              <a:gd name="T4" fmla="*/ 2147483647 w 71"/>
              <a:gd name="T5" fmla="*/ 2147483647 h 81"/>
              <a:gd name="T6" fmla="*/ 2147483647 w 71"/>
              <a:gd name="T7" fmla="*/ 2147483647 h 81"/>
              <a:gd name="T8" fmla="*/ 2147483647 w 71"/>
              <a:gd name="T9" fmla="*/ 2147483647 h 81"/>
              <a:gd name="T10" fmla="*/ 2147483647 w 71"/>
              <a:gd name="T11" fmla="*/ 2147483647 h 81"/>
              <a:gd name="T12" fmla="*/ 2147483647 w 71"/>
              <a:gd name="T13" fmla="*/ 2147483647 h 81"/>
              <a:gd name="T14" fmla="*/ 2147483647 w 71"/>
              <a:gd name="T15" fmla="*/ 2147483647 h 81"/>
              <a:gd name="T16" fmla="*/ 2147483647 w 71"/>
              <a:gd name="T17" fmla="*/ 2147483647 h 81"/>
              <a:gd name="T18" fmla="*/ 0 w 71"/>
              <a:gd name="T19" fmla="*/ 2147483647 h 81"/>
              <a:gd name="T20" fmla="*/ 2147483647 w 71"/>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81">
                <a:moveTo>
                  <a:pt x="5" y="0"/>
                </a:moveTo>
                <a:lnTo>
                  <a:pt x="19" y="13"/>
                </a:lnTo>
                <a:lnTo>
                  <a:pt x="67" y="13"/>
                </a:lnTo>
                <a:lnTo>
                  <a:pt x="71" y="28"/>
                </a:lnTo>
                <a:lnTo>
                  <a:pt x="71" y="77"/>
                </a:lnTo>
                <a:lnTo>
                  <a:pt x="57" y="81"/>
                </a:lnTo>
                <a:lnTo>
                  <a:pt x="42" y="81"/>
                </a:lnTo>
                <a:lnTo>
                  <a:pt x="46" y="40"/>
                </a:lnTo>
                <a:lnTo>
                  <a:pt x="42" y="40"/>
                </a:lnTo>
                <a:lnTo>
                  <a:pt x="0" y="54"/>
                </a:lnTo>
                <a:lnTo>
                  <a:pt x="5" y="0"/>
                </a:lnTo>
                <a:close/>
              </a:path>
            </a:pathLst>
          </a:custGeom>
          <a:solidFill>
            <a:srgbClr val="4C4C4C"/>
          </a:solidFill>
          <a:ln w="1588">
            <a:solidFill>
              <a:srgbClr val="000000"/>
            </a:solidFill>
            <a:prstDash val="solid"/>
            <a:round/>
            <a:headEnd/>
            <a:tailEnd/>
          </a:ln>
        </p:spPr>
        <p:txBody>
          <a:bodyPr/>
          <a:lstStyle/>
          <a:p>
            <a:endParaRPr lang="zh-TW" altLang="en-US"/>
          </a:p>
        </p:txBody>
      </p:sp>
      <p:sp>
        <p:nvSpPr>
          <p:cNvPr id="5535" name="Freeform 615"/>
          <p:cNvSpPr>
            <a:spLocks/>
          </p:cNvSpPr>
          <p:nvPr/>
        </p:nvSpPr>
        <p:spPr bwMode="auto">
          <a:xfrm>
            <a:off x="4794250" y="2359025"/>
            <a:ext cx="38100" cy="42863"/>
          </a:xfrm>
          <a:custGeom>
            <a:avLst/>
            <a:gdLst>
              <a:gd name="T0" fmla="*/ 2147483647 w 71"/>
              <a:gd name="T1" fmla="*/ 0 h 81"/>
              <a:gd name="T2" fmla="*/ 2147483647 w 71"/>
              <a:gd name="T3" fmla="*/ 2147483647 h 81"/>
              <a:gd name="T4" fmla="*/ 2147483647 w 71"/>
              <a:gd name="T5" fmla="*/ 2147483647 h 81"/>
              <a:gd name="T6" fmla="*/ 2147483647 w 71"/>
              <a:gd name="T7" fmla="*/ 2147483647 h 81"/>
              <a:gd name="T8" fmla="*/ 2147483647 w 71"/>
              <a:gd name="T9" fmla="*/ 2147483647 h 81"/>
              <a:gd name="T10" fmla="*/ 2147483647 w 71"/>
              <a:gd name="T11" fmla="*/ 2147483647 h 81"/>
              <a:gd name="T12" fmla="*/ 2147483647 w 71"/>
              <a:gd name="T13" fmla="*/ 2147483647 h 81"/>
              <a:gd name="T14" fmla="*/ 2147483647 w 71"/>
              <a:gd name="T15" fmla="*/ 2147483647 h 81"/>
              <a:gd name="T16" fmla="*/ 2147483647 w 71"/>
              <a:gd name="T17" fmla="*/ 2147483647 h 81"/>
              <a:gd name="T18" fmla="*/ 0 w 71"/>
              <a:gd name="T19" fmla="*/ 2147483647 h 81"/>
              <a:gd name="T20" fmla="*/ 2147483647 w 71"/>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81">
                <a:moveTo>
                  <a:pt x="5" y="0"/>
                </a:moveTo>
                <a:lnTo>
                  <a:pt x="19" y="13"/>
                </a:lnTo>
                <a:lnTo>
                  <a:pt x="67" y="13"/>
                </a:lnTo>
                <a:lnTo>
                  <a:pt x="71" y="28"/>
                </a:lnTo>
                <a:lnTo>
                  <a:pt x="71" y="77"/>
                </a:lnTo>
                <a:lnTo>
                  <a:pt x="57" y="81"/>
                </a:lnTo>
                <a:lnTo>
                  <a:pt x="42" y="81"/>
                </a:lnTo>
                <a:lnTo>
                  <a:pt x="46" y="40"/>
                </a:lnTo>
                <a:lnTo>
                  <a:pt x="42" y="40"/>
                </a:lnTo>
                <a:lnTo>
                  <a:pt x="0" y="54"/>
                </a:lnTo>
                <a:lnTo>
                  <a:pt x="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36" name="Freeform 616"/>
          <p:cNvSpPr>
            <a:spLocks/>
          </p:cNvSpPr>
          <p:nvPr/>
        </p:nvSpPr>
        <p:spPr bwMode="auto">
          <a:xfrm>
            <a:off x="4794250" y="2359025"/>
            <a:ext cx="38100" cy="42863"/>
          </a:xfrm>
          <a:custGeom>
            <a:avLst/>
            <a:gdLst>
              <a:gd name="T0" fmla="*/ 2147483647 w 71"/>
              <a:gd name="T1" fmla="*/ 0 h 81"/>
              <a:gd name="T2" fmla="*/ 2147483647 w 71"/>
              <a:gd name="T3" fmla="*/ 2147483647 h 81"/>
              <a:gd name="T4" fmla="*/ 2147483647 w 71"/>
              <a:gd name="T5" fmla="*/ 2147483647 h 81"/>
              <a:gd name="T6" fmla="*/ 2147483647 w 71"/>
              <a:gd name="T7" fmla="*/ 2147483647 h 81"/>
              <a:gd name="T8" fmla="*/ 2147483647 w 71"/>
              <a:gd name="T9" fmla="*/ 2147483647 h 81"/>
              <a:gd name="T10" fmla="*/ 2147483647 w 71"/>
              <a:gd name="T11" fmla="*/ 2147483647 h 81"/>
              <a:gd name="T12" fmla="*/ 2147483647 w 71"/>
              <a:gd name="T13" fmla="*/ 2147483647 h 81"/>
              <a:gd name="T14" fmla="*/ 2147483647 w 71"/>
              <a:gd name="T15" fmla="*/ 2147483647 h 81"/>
              <a:gd name="T16" fmla="*/ 2147483647 w 71"/>
              <a:gd name="T17" fmla="*/ 2147483647 h 81"/>
              <a:gd name="T18" fmla="*/ 0 w 71"/>
              <a:gd name="T19" fmla="*/ 2147483647 h 81"/>
              <a:gd name="T20" fmla="*/ 2147483647 w 71"/>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81">
                <a:moveTo>
                  <a:pt x="5" y="0"/>
                </a:moveTo>
                <a:lnTo>
                  <a:pt x="19" y="13"/>
                </a:lnTo>
                <a:lnTo>
                  <a:pt x="67" y="13"/>
                </a:lnTo>
                <a:lnTo>
                  <a:pt x="71" y="28"/>
                </a:lnTo>
                <a:lnTo>
                  <a:pt x="71" y="77"/>
                </a:lnTo>
                <a:lnTo>
                  <a:pt x="57" y="81"/>
                </a:lnTo>
                <a:lnTo>
                  <a:pt x="42" y="81"/>
                </a:lnTo>
                <a:lnTo>
                  <a:pt x="46" y="40"/>
                </a:lnTo>
                <a:lnTo>
                  <a:pt x="42" y="40"/>
                </a:lnTo>
                <a:lnTo>
                  <a:pt x="0" y="54"/>
                </a:lnTo>
                <a:lnTo>
                  <a:pt x="5" y="0"/>
                </a:lnTo>
                <a:close/>
              </a:path>
            </a:pathLst>
          </a:custGeom>
          <a:solidFill>
            <a:srgbClr val="4C4C4C"/>
          </a:solidFill>
          <a:ln w="1588">
            <a:solidFill>
              <a:srgbClr val="000000"/>
            </a:solidFill>
            <a:prstDash val="solid"/>
            <a:round/>
            <a:headEnd/>
            <a:tailEnd/>
          </a:ln>
        </p:spPr>
        <p:txBody>
          <a:bodyPr/>
          <a:lstStyle/>
          <a:p>
            <a:endParaRPr lang="zh-TW" altLang="en-US"/>
          </a:p>
        </p:txBody>
      </p:sp>
      <p:sp>
        <p:nvSpPr>
          <p:cNvPr id="5537" name="Freeform 617"/>
          <p:cNvSpPr>
            <a:spLocks/>
          </p:cNvSpPr>
          <p:nvPr/>
        </p:nvSpPr>
        <p:spPr bwMode="auto">
          <a:xfrm>
            <a:off x="4794250" y="2359025"/>
            <a:ext cx="38100" cy="42863"/>
          </a:xfrm>
          <a:custGeom>
            <a:avLst/>
            <a:gdLst>
              <a:gd name="T0" fmla="*/ 2147483647 w 71"/>
              <a:gd name="T1" fmla="*/ 0 h 81"/>
              <a:gd name="T2" fmla="*/ 2147483647 w 71"/>
              <a:gd name="T3" fmla="*/ 2147483647 h 81"/>
              <a:gd name="T4" fmla="*/ 2147483647 w 71"/>
              <a:gd name="T5" fmla="*/ 2147483647 h 81"/>
              <a:gd name="T6" fmla="*/ 2147483647 w 71"/>
              <a:gd name="T7" fmla="*/ 2147483647 h 81"/>
              <a:gd name="T8" fmla="*/ 2147483647 w 71"/>
              <a:gd name="T9" fmla="*/ 2147483647 h 81"/>
              <a:gd name="T10" fmla="*/ 2147483647 w 71"/>
              <a:gd name="T11" fmla="*/ 2147483647 h 81"/>
              <a:gd name="T12" fmla="*/ 2147483647 w 71"/>
              <a:gd name="T13" fmla="*/ 2147483647 h 81"/>
              <a:gd name="T14" fmla="*/ 2147483647 w 71"/>
              <a:gd name="T15" fmla="*/ 2147483647 h 81"/>
              <a:gd name="T16" fmla="*/ 2147483647 w 71"/>
              <a:gd name="T17" fmla="*/ 2147483647 h 81"/>
              <a:gd name="T18" fmla="*/ 0 w 71"/>
              <a:gd name="T19" fmla="*/ 2147483647 h 81"/>
              <a:gd name="T20" fmla="*/ 2147483647 w 71"/>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81">
                <a:moveTo>
                  <a:pt x="5" y="0"/>
                </a:moveTo>
                <a:lnTo>
                  <a:pt x="19" y="13"/>
                </a:lnTo>
                <a:lnTo>
                  <a:pt x="67" y="13"/>
                </a:lnTo>
                <a:lnTo>
                  <a:pt x="71" y="28"/>
                </a:lnTo>
                <a:lnTo>
                  <a:pt x="71" y="77"/>
                </a:lnTo>
                <a:lnTo>
                  <a:pt x="57" y="81"/>
                </a:lnTo>
                <a:lnTo>
                  <a:pt x="42" y="81"/>
                </a:lnTo>
                <a:lnTo>
                  <a:pt x="46" y="40"/>
                </a:lnTo>
                <a:lnTo>
                  <a:pt x="42" y="40"/>
                </a:lnTo>
                <a:lnTo>
                  <a:pt x="0" y="54"/>
                </a:lnTo>
                <a:lnTo>
                  <a:pt x="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38" name="Freeform 618"/>
          <p:cNvSpPr>
            <a:spLocks/>
          </p:cNvSpPr>
          <p:nvPr/>
        </p:nvSpPr>
        <p:spPr bwMode="auto">
          <a:xfrm>
            <a:off x="4754563" y="2400300"/>
            <a:ext cx="52387" cy="42863"/>
          </a:xfrm>
          <a:custGeom>
            <a:avLst/>
            <a:gdLst>
              <a:gd name="T0" fmla="*/ 2147483647 w 101"/>
              <a:gd name="T1" fmla="*/ 0 h 81"/>
              <a:gd name="T2" fmla="*/ 2147483647 w 101"/>
              <a:gd name="T3" fmla="*/ 2147483647 h 81"/>
              <a:gd name="T4" fmla="*/ 2147483647 w 101"/>
              <a:gd name="T5" fmla="*/ 2147483647 h 81"/>
              <a:gd name="T6" fmla="*/ 2147483647 w 101"/>
              <a:gd name="T7" fmla="*/ 2147483647 h 81"/>
              <a:gd name="T8" fmla="*/ 2147483647 w 101"/>
              <a:gd name="T9" fmla="*/ 2147483647 h 81"/>
              <a:gd name="T10" fmla="*/ 2147483647 w 101"/>
              <a:gd name="T11" fmla="*/ 2147483647 h 81"/>
              <a:gd name="T12" fmla="*/ 2147483647 w 101"/>
              <a:gd name="T13" fmla="*/ 2147483647 h 81"/>
              <a:gd name="T14" fmla="*/ 2147483647 w 101"/>
              <a:gd name="T15" fmla="*/ 2147483647 h 81"/>
              <a:gd name="T16" fmla="*/ 2147483647 w 101"/>
              <a:gd name="T17" fmla="*/ 2147483647 h 81"/>
              <a:gd name="T18" fmla="*/ 2147483647 w 101"/>
              <a:gd name="T19" fmla="*/ 2147483647 h 81"/>
              <a:gd name="T20" fmla="*/ 2147483647 w 101"/>
              <a:gd name="T21" fmla="*/ 2147483647 h 81"/>
              <a:gd name="T22" fmla="*/ 2147483647 w 101"/>
              <a:gd name="T23" fmla="*/ 2147483647 h 81"/>
              <a:gd name="T24" fmla="*/ 2147483647 w 101"/>
              <a:gd name="T25" fmla="*/ 2147483647 h 81"/>
              <a:gd name="T26" fmla="*/ 2147483647 w 101"/>
              <a:gd name="T27" fmla="*/ 2147483647 h 81"/>
              <a:gd name="T28" fmla="*/ 2147483647 w 101"/>
              <a:gd name="T29" fmla="*/ 2147483647 h 81"/>
              <a:gd name="T30" fmla="*/ 2147483647 w 101"/>
              <a:gd name="T31" fmla="*/ 2147483647 h 81"/>
              <a:gd name="T32" fmla="*/ 2147483647 w 101"/>
              <a:gd name="T33" fmla="*/ 2147483647 h 81"/>
              <a:gd name="T34" fmla="*/ 2147483647 w 101"/>
              <a:gd name="T35" fmla="*/ 2147483647 h 81"/>
              <a:gd name="T36" fmla="*/ 0 w 101"/>
              <a:gd name="T37" fmla="*/ 2147483647 h 81"/>
              <a:gd name="T38" fmla="*/ 2147483647 w 101"/>
              <a:gd name="T39" fmla="*/ 2147483647 h 81"/>
              <a:gd name="T40" fmla="*/ 2147483647 w 101"/>
              <a:gd name="T41" fmla="*/ 2147483647 h 81"/>
              <a:gd name="T42" fmla="*/ 2147483647 w 101"/>
              <a:gd name="T43" fmla="*/ 2147483647 h 81"/>
              <a:gd name="T44" fmla="*/ 2147483647 w 101"/>
              <a:gd name="T45" fmla="*/ 2147483647 h 81"/>
              <a:gd name="T46" fmla="*/ 2147483647 w 101"/>
              <a:gd name="T47" fmla="*/ 2147483647 h 81"/>
              <a:gd name="T48" fmla="*/ 2147483647 w 101"/>
              <a:gd name="T49" fmla="*/ 2147483647 h 81"/>
              <a:gd name="T50" fmla="*/ 2147483647 w 101"/>
              <a:gd name="T51" fmla="*/ 2147483647 h 81"/>
              <a:gd name="T52" fmla="*/ 2147483647 w 101"/>
              <a:gd name="T53" fmla="*/ 2147483647 h 81"/>
              <a:gd name="T54" fmla="*/ 2147483647 w 101"/>
              <a:gd name="T55" fmla="*/ 2147483647 h 81"/>
              <a:gd name="T56" fmla="*/ 2147483647 w 101"/>
              <a:gd name="T57" fmla="*/ 2147483647 h 81"/>
              <a:gd name="T58" fmla="*/ 2147483647 w 101"/>
              <a:gd name="T59" fmla="*/ 2147483647 h 81"/>
              <a:gd name="T60" fmla="*/ 2147483647 w 101"/>
              <a:gd name="T61" fmla="*/ 2147483647 h 81"/>
              <a:gd name="T62" fmla="*/ 2147483647 w 101"/>
              <a:gd name="T63" fmla="*/ 2147483647 h 81"/>
              <a:gd name="T64" fmla="*/ 2147483647 w 101"/>
              <a:gd name="T65" fmla="*/ 2147483647 h 81"/>
              <a:gd name="T66" fmla="*/ 2147483647 w 101"/>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1" h="81">
                <a:moveTo>
                  <a:pt x="61" y="0"/>
                </a:moveTo>
                <a:lnTo>
                  <a:pt x="61" y="23"/>
                </a:lnTo>
                <a:lnTo>
                  <a:pt x="96" y="9"/>
                </a:lnTo>
                <a:lnTo>
                  <a:pt x="101" y="23"/>
                </a:lnTo>
                <a:lnTo>
                  <a:pt x="96" y="23"/>
                </a:lnTo>
                <a:lnTo>
                  <a:pt x="96" y="28"/>
                </a:lnTo>
                <a:lnTo>
                  <a:pt x="92" y="28"/>
                </a:lnTo>
                <a:lnTo>
                  <a:pt x="92" y="23"/>
                </a:lnTo>
                <a:lnTo>
                  <a:pt x="66" y="32"/>
                </a:lnTo>
                <a:lnTo>
                  <a:pt x="88" y="60"/>
                </a:lnTo>
                <a:lnTo>
                  <a:pt x="88" y="81"/>
                </a:lnTo>
                <a:lnTo>
                  <a:pt x="77" y="81"/>
                </a:lnTo>
                <a:lnTo>
                  <a:pt x="77" y="69"/>
                </a:lnTo>
                <a:lnTo>
                  <a:pt x="82" y="69"/>
                </a:lnTo>
                <a:lnTo>
                  <a:pt x="57" y="37"/>
                </a:lnTo>
                <a:lnTo>
                  <a:pt x="8" y="65"/>
                </a:lnTo>
                <a:lnTo>
                  <a:pt x="8" y="78"/>
                </a:lnTo>
                <a:lnTo>
                  <a:pt x="4" y="78"/>
                </a:lnTo>
                <a:lnTo>
                  <a:pt x="0" y="72"/>
                </a:lnTo>
                <a:lnTo>
                  <a:pt x="4" y="69"/>
                </a:lnTo>
                <a:lnTo>
                  <a:pt x="4" y="51"/>
                </a:lnTo>
                <a:lnTo>
                  <a:pt x="47" y="28"/>
                </a:lnTo>
                <a:lnTo>
                  <a:pt x="35" y="13"/>
                </a:lnTo>
                <a:lnTo>
                  <a:pt x="31" y="19"/>
                </a:lnTo>
                <a:lnTo>
                  <a:pt x="31" y="23"/>
                </a:lnTo>
                <a:lnTo>
                  <a:pt x="26" y="23"/>
                </a:lnTo>
                <a:lnTo>
                  <a:pt x="22" y="19"/>
                </a:lnTo>
                <a:lnTo>
                  <a:pt x="22" y="13"/>
                </a:lnTo>
                <a:lnTo>
                  <a:pt x="26" y="13"/>
                </a:lnTo>
                <a:lnTo>
                  <a:pt x="26" y="9"/>
                </a:lnTo>
                <a:lnTo>
                  <a:pt x="35" y="4"/>
                </a:lnTo>
                <a:lnTo>
                  <a:pt x="53" y="19"/>
                </a:lnTo>
                <a:lnTo>
                  <a:pt x="53" y="4"/>
                </a:lnTo>
                <a:lnTo>
                  <a:pt x="61" y="0"/>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5539" name="Freeform 619"/>
          <p:cNvSpPr>
            <a:spLocks/>
          </p:cNvSpPr>
          <p:nvPr/>
        </p:nvSpPr>
        <p:spPr bwMode="auto">
          <a:xfrm>
            <a:off x="4754563" y="2400300"/>
            <a:ext cx="52387" cy="42863"/>
          </a:xfrm>
          <a:custGeom>
            <a:avLst/>
            <a:gdLst>
              <a:gd name="T0" fmla="*/ 2147483647 w 101"/>
              <a:gd name="T1" fmla="*/ 0 h 81"/>
              <a:gd name="T2" fmla="*/ 2147483647 w 101"/>
              <a:gd name="T3" fmla="*/ 2147483647 h 81"/>
              <a:gd name="T4" fmla="*/ 2147483647 w 101"/>
              <a:gd name="T5" fmla="*/ 2147483647 h 81"/>
              <a:gd name="T6" fmla="*/ 2147483647 w 101"/>
              <a:gd name="T7" fmla="*/ 2147483647 h 81"/>
              <a:gd name="T8" fmla="*/ 2147483647 w 101"/>
              <a:gd name="T9" fmla="*/ 2147483647 h 81"/>
              <a:gd name="T10" fmla="*/ 2147483647 w 101"/>
              <a:gd name="T11" fmla="*/ 2147483647 h 81"/>
              <a:gd name="T12" fmla="*/ 2147483647 w 101"/>
              <a:gd name="T13" fmla="*/ 2147483647 h 81"/>
              <a:gd name="T14" fmla="*/ 2147483647 w 101"/>
              <a:gd name="T15" fmla="*/ 2147483647 h 81"/>
              <a:gd name="T16" fmla="*/ 2147483647 w 101"/>
              <a:gd name="T17" fmla="*/ 2147483647 h 81"/>
              <a:gd name="T18" fmla="*/ 2147483647 w 101"/>
              <a:gd name="T19" fmla="*/ 2147483647 h 81"/>
              <a:gd name="T20" fmla="*/ 2147483647 w 101"/>
              <a:gd name="T21" fmla="*/ 2147483647 h 81"/>
              <a:gd name="T22" fmla="*/ 2147483647 w 101"/>
              <a:gd name="T23" fmla="*/ 2147483647 h 81"/>
              <a:gd name="T24" fmla="*/ 2147483647 w 101"/>
              <a:gd name="T25" fmla="*/ 2147483647 h 81"/>
              <a:gd name="T26" fmla="*/ 2147483647 w 101"/>
              <a:gd name="T27" fmla="*/ 2147483647 h 81"/>
              <a:gd name="T28" fmla="*/ 2147483647 w 101"/>
              <a:gd name="T29" fmla="*/ 2147483647 h 81"/>
              <a:gd name="T30" fmla="*/ 2147483647 w 101"/>
              <a:gd name="T31" fmla="*/ 2147483647 h 81"/>
              <a:gd name="T32" fmla="*/ 2147483647 w 101"/>
              <a:gd name="T33" fmla="*/ 2147483647 h 81"/>
              <a:gd name="T34" fmla="*/ 2147483647 w 101"/>
              <a:gd name="T35" fmla="*/ 2147483647 h 81"/>
              <a:gd name="T36" fmla="*/ 0 w 101"/>
              <a:gd name="T37" fmla="*/ 2147483647 h 81"/>
              <a:gd name="T38" fmla="*/ 2147483647 w 101"/>
              <a:gd name="T39" fmla="*/ 2147483647 h 81"/>
              <a:gd name="T40" fmla="*/ 2147483647 w 101"/>
              <a:gd name="T41" fmla="*/ 2147483647 h 81"/>
              <a:gd name="T42" fmla="*/ 2147483647 w 101"/>
              <a:gd name="T43" fmla="*/ 2147483647 h 81"/>
              <a:gd name="T44" fmla="*/ 2147483647 w 101"/>
              <a:gd name="T45" fmla="*/ 2147483647 h 81"/>
              <a:gd name="T46" fmla="*/ 2147483647 w 101"/>
              <a:gd name="T47" fmla="*/ 2147483647 h 81"/>
              <a:gd name="T48" fmla="*/ 2147483647 w 101"/>
              <a:gd name="T49" fmla="*/ 2147483647 h 81"/>
              <a:gd name="T50" fmla="*/ 2147483647 w 101"/>
              <a:gd name="T51" fmla="*/ 2147483647 h 81"/>
              <a:gd name="T52" fmla="*/ 2147483647 w 101"/>
              <a:gd name="T53" fmla="*/ 2147483647 h 81"/>
              <a:gd name="T54" fmla="*/ 2147483647 w 101"/>
              <a:gd name="T55" fmla="*/ 2147483647 h 81"/>
              <a:gd name="T56" fmla="*/ 2147483647 w 101"/>
              <a:gd name="T57" fmla="*/ 2147483647 h 81"/>
              <a:gd name="T58" fmla="*/ 2147483647 w 101"/>
              <a:gd name="T59" fmla="*/ 2147483647 h 81"/>
              <a:gd name="T60" fmla="*/ 2147483647 w 101"/>
              <a:gd name="T61" fmla="*/ 2147483647 h 81"/>
              <a:gd name="T62" fmla="*/ 2147483647 w 101"/>
              <a:gd name="T63" fmla="*/ 2147483647 h 81"/>
              <a:gd name="T64" fmla="*/ 2147483647 w 101"/>
              <a:gd name="T65" fmla="*/ 2147483647 h 81"/>
              <a:gd name="T66" fmla="*/ 2147483647 w 101"/>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1" h="81">
                <a:moveTo>
                  <a:pt x="61" y="0"/>
                </a:moveTo>
                <a:lnTo>
                  <a:pt x="61" y="23"/>
                </a:lnTo>
                <a:lnTo>
                  <a:pt x="96" y="9"/>
                </a:lnTo>
                <a:lnTo>
                  <a:pt x="101" y="23"/>
                </a:lnTo>
                <a:lnTo>
                  <a:pt x="96" y="23"/>
                </a:lnTo>
                <a:lnTo>
                  <a:pt x="96" y="28"/>
                </a:lnTo>
                <a:lnTo>
                  <a:pt x="92" y="28"/>
                </a:lnTo>
                <a:lnTo>
                  <a:pt x="92" y="23"/>
                </a:lnTo>
                <a:lnTo>
                  <a:pt x="66" y="32"/>
                </a:lnTo>
                <a:lnTo>
                  <a:pt x="88" y="60"/>
                </a:lnTo>
                <a:lnTo>
                  <a:pt x="88" y="81"/>
                </a:lnTo>
                <a:lnTo>
                  <a:pt x="77" y="81"/>
                </a:lnTo>
                <a:lnTo>
                  <a:pt x="77" y="69"/>
                </a:lnTo>
                <a:lnTo>
                  <a:pt x="82" y="69"/>
                </a:lnTo>
                <a:lnTo>
                  <a:pt x="57" y="37"/>
                </a:lnTo>
                <a:lnTo>
                  <a:pt x="8" y="65"/>
                </a:lnTo>
                <a:lnTo>
                  <a:pt x="8" y="78"/>
                </a:lnTo>
                <a:lnTo>
                  <a:pt x="4" y="78"/>
                </a:lnTo>
                <a:lnTo>
                  <a:pt x="0" y="72"/>
                </a:lnTo>
                <a:lnTo>
                  <a:pt x="4" y="69"/>
                </a:lnTo>
                <a:lnTo>
                  <a:pt x="4" y="51"/>
                </a:lnTo>
                <a:lnTo>
                  <a:pt x="47" y="28"/>
                </a:lnTo>
                <a:lnTo>
                  <a:pt x="35" y="13"/>
                </a:lnTo>
                <a:lnTo>
                  <a:pt x="31" y="19"/>
                </a:lnTo>
                <a:lnTo>
                  <a:pt x="31" y="23"/>
                </a:lnTo>
                <a:lnTo>
                  <a:pt x="26" y="23"/>
                </a:lnTo>
                <a:lnTo>
                  <a:pt x="22" y="19"/>
                </a:lnTo>
                <a:lnTo>
                  <a:pt x="22" y="13"/>
                </a:lnTo>
                <a:lnTo>
                  <a:pt x="26" y="13"/>
                </a:lnTo>
                <a:lnTo>
                  <a:pt x="26" y="9"/>
                </a:lnTo>
                <a:lnTo>
                  <a:pt x="35" y="4"/>
                </a:lnTo>
                <a:lnTo>
                  <a:pt x="53" y="19"/>
                </a:lnTo>
                <a:lnTo>
                  <a:pt x="53" y="4"/>
                </a:lnTo>
                <a:lnTo>
                  <a:pt x="6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40" name="Freeform 620"/>
          <p:cNvSpPr>
            <a:spLocks/>
          </p:cNvSpPr>
          <p:nvPr/>
        </p:nvSpPr>
        <p:spPr bwMode="auto">
          <a:xfrm>
            <a:off x="4754563" y="2400300"/>
            <a:ext cx="52387" cy="42863"/>
          </a:xfrm>
          <a:custGeom>
            <a:avLst/>
            <a:gdLst>
              <a:gd name="T0" fmla="*/ 2147483647 w 101"/>
              <a:gd name="T1" fmla="*/ 0 h 81"/>
              <a:gd name="T2" fmla="*/ 2147483647 w 101"/>
              <a:gd name="T3" fmla="*/ 2147483647 h 81"/>
              <a:gd name="T4" fmla="*/ 2147483647 w 101"/>
              <a:gd name="T5" fmla="*/ 2147483647 h 81"/>
              <a:gd name="T6" fmla="*/ 2147483647 w 101"/>
              <a:gd name="T7" fmla="*/ 2147483647 h 81"/>
              <a:gd name="T8" fmla="*/ 2147483647 w 101"/>
              <a:gd name="T9" fmla="*/ 2147483647 h 81"/>
              <a:gd name="T10" fmla="*/ 2147483647 w 101"/>
              <a:gd name="T11" fmla="*/ 2147483647 h 81"/>
              <a:gd name="T12" fmla="*/ 2147483647 w 101"/>
              <a:gd name="T13" fmla="*/ 2147483647 h 81"/>
              <a:gd name="T14" fmla="*/ 2147483647 w 101"/>
              <a:gd name="T15" fmla="*/ 2147483647 h 81"/>
              <a:gd name="T16" fmla="*/ 2147483647 w 101"/>
              <a:gd name="T17" fmla="*/ 2147483647 h 81"/>
              <a:gd name="T18" fmla="*/ 2147483647 w 101"/>
              <a:gd name="T19" fmla="*/ 2147483647 h 81"/>
              <a:gd name="T20" fmla="*/ 2147483647 w 101"/>
              <a:gd name="T21" fmla="*/ 2147483647 h 81"/>
              <a:gd name="T22" fmla="*/ 2147483647 w 101"/>
              <a:gd name="T23" fmla="*/ 2147483647 h 81"/>
              <a:gd name="T24" fmla="*/ 2147483647 w 101"/>
              <a:gd name="T25" fmla="*/ 2147483647 h 81"/>
              <a:gd name="T26" fmla="*/ 2147483647 w 101"/>
              <a:gd name="T27" fmla="*/ 2147483647 h 81"/>
              <a:gd name="T28" fmla="*/ 2147483647 w 101"/>
              <a:gd name="T29" fmla="*/ 2147483647 h 81"/>
              <a:gd name="T30" fmla="*/ 2147483647 w 101"/>
              <a:gd name="T31" fmla="*/ 2147483647 h 81"/>
              <a:gd name="T32" fmla="*/ 2147483647 w 101"/>
              <a:gd name="T33" fmla="*/ 2147483647 h 81"/>
              <a:gd name="T34" fmla="*/ 2147483647 w 101"/>
              <a:gd name="T35" fmla="*/ 2147483647 h 81"/>
              <a:gd name="T36" fmla="*/ 0 w 101"/>
              <a:gd name="T37" fmla="*/ 2147483647 h 81"/>
              <a:gd name="T38" fmla="*/ 2147483647 w 101"/>
              <a:gd name="T39" fmla="*/ 2147483647 h 81"/>
              <a:gd name="T40" fmla="*/ 2147483647 w 101"/>
              <a:gd name="T41" fmla="*/ 2147483647 h 81"/>
              <a:gd name="T42" fmla="*/ 2147483647 w 101"/>
              <a:gd name="T43" fmla="*/ 2147483647 h 81"/>
              <a:gd name="T44" fmla="*/ 2147483647 w 101"/>
              <a:gd name="T45" fmla="*/ 2147483647 h 81"/>
              <a:gd name="T46" fmla="*/ 2147483647 w 101"/>
              <a:gd name="T47" fmla="*/ 2147483647 h 81"/>
              <a:gd name="T48" fmla="*/ 2147483647 w 101"/>
              <a:gd name="T49" fmla="*/ 2147483647 h 81"/>
              <a:gd name="T50" fmla="*/ 2147483647 w 101"/>
              <a:gd name="T51" fmla="*/ 2147483647 h 81"/>
              <a:gd name="T52" fmla="*/ 2147483647 w 101"/>
              <a:gd name="T53" fmla="*/ 2147483647 h 81"/>
              <a:gd name="T54" fmla="*/ 2147483647 w 101"/>
              <a:gd name="T55" fmla="*/ 2147483647 h 81"/>
              <a:gd name="T56" fmla="*/ 2147483647 w 101"/>
              <a:gd name="T57" fmla="*/ 2147483647 h 81"/>
              <a:gd name="T58" fmla="*/ 2147483647 w 101"/>
              <a:gd name="T59" fmla="*/ 2147483647 h 81"/>
              <a:gd name="T60" fmla="*/ 2147483647 w 101"/>
              <a:gd name="T61" fmla="*/ 2147483647 h 81"/>
              <a:gd name="T62" fmla="*/ 2147483647 w 101"/>
              <a:gd name="T63" fmla="*/ 2147483647 h 81"/>
              <a:gd name="T64" fmla="*/ 2147483647 w 101"/>
              <a:gd name="T65" fmla="*/ 2147483647 h 81"/>
              <a:gd name="T66" fmla="*/ 2147483647 w 101"/>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1" h="81">
                <a:moveTo>
                  <a:pt x="61" y="0"/>
                </a:moveTo>
                <a:lnTo>
                  <a:pt x="61" y="23"/>
                </a:lnTo>
                <a:lnTo>
                  <a:pt x="96" y="9"/>
                </a:lnTo>
                <a:lnTo>
                  <a:pt x="101" y="23"/>
                </a:lnTo>
                <a:lnTo>
                  <a:pt x="96" y="23"/>
                </a:lnTo>
                <a:lnTo>
                  <a:pt x="96" y="28"/>
                </a:lnTo>
                <a:lnTo>
                  <a:pt x="92" y="28"/>
                </a:lnTo>
                <a:lnTo>
                  <a:pt x="92" y="23"/>
                </a:lnTo>
                <a:lnTo>
                  <a:pt x="66" y="32"/>
                </a:lnTo>
                <a:lnTo>
                  <a:pt x="88" y="60"/>
                </a:lnTo>
                <a:lnTo>
                  <a:pt x="88" y="81"/>
                </a:lnTo>
                <a:lnTo>
                  <a:pt x="77" y="81"/>
                </a:lnTo>
                <a:lnTo>
                  <a:pt x="77" y="69"/>
                </a:lnTo>
                <a:lnTo>
                  <a:pt x="82" y="69"/>
                </a:lnTo>
                <a:lnTo>
                  <a:pt x="57" y="37"/>
                </a:lnTo>
                <a:lnTo>
                  <a:pt x="8" y="65"/>
                </a:lnTo>
                <a:lnTo>
                  <a:pt x="8" y="78"/>
                </a:lnTo>
                <a:lnTo>
                  <a:pt x="4" y="78"/>
                </a:lnTo>
                <a:lnTo>
                  <a:pt x="0" y="72"/>
                </a:lnTo>
                <a:lnTo>
                  <a:pt x="4" y="69"/>
                </a:lnTo>
                <a:lnTo>
                  <a:pt x="4" y="51"/>
                </a:lnTo>
                <a:lnTo>
                  <a:pt x="47" y="28"/>
                </a:lnTo>
                <a:lnTo>
                  <a:pt x="35" y="13"/>
                </a:lnTo>
                <a:lnTo>
                  <a:pt x="31" y="19"/>
                </a:lnTo>
                <a:lnTo>
                  <a:pt x="31" y="23"/>
                </a:lnTo>
                <a:lnTo>
                  <a:pt x="26" y="23"/>
                </a:lnTo>
                <a:lnTo>
                  <a:pt x="22" y="19"/>
                </a:lnTo>
                <a:lnTo>
                  <a:pt x="22" y="13"/>
                </a:lnTo>
                <a:lnTo>
                  <a:pt x="26" y="13"/>
                </a:lnTo>
                <a:lnTo>
                  <a:pt x="26" y="9"/>
                </a:lnTo>
                <a:lnTo>
                  <a:pt x="35" y="4"/>
                </a:lnTo>
                <a:lnTo>
                  <a:pt x="53" y="19"/>
                </a:lnTo>
                <a:lnTo>
                  <a:pt x="53" y="4"/>
                </a:lnTo>
                <a:lnTo>
                  <a:pt x="61" y="0"/>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5541" name="Freeform 621"/>
          <p:cNvSpPr>
            <a:spLocks/>
          </p:cNvSpPr>
          <p:nvPr/>
        </p:nvSpPr>
        <p:spPr bwMode="auto">
          <a:xfrm>
            <a:off x="4754563" y="2400300"/>
            <a:ext cx="52387" cy="42863"/>
          </a:xfrm>
          <a:custGeom>
            <a:avLst/>
            <a:gdLst>
              <a:gd name="T0" fmla="*/ 2147483647 w 101"/>
              <a:gd name="T1" fmla="*/ 0 h 81"/>
              <a:gd name="T2" fmla="*/ 2147483647 w 101"/>
              <a:gd name="T3" fmla="*/ 2147483647 h 81"/>
              <a:gd name="T4" fmla="*/ 2147483647 w 101"/>
              <a:gd name="T5" fmla="*/ 2147483647 h 81"/>
              <a:gd name="T6" fmla="*/ 2147483647 w 101"/>
              <a:gd name="T7" fmla="*/ 2147483647 h 81"/>
              <a:gd name="T8" fmla="*/ 2147483647 w 101"/>
              <a:gd name="T9" fmla="*/ 2147483647 h 81"/>
              <a:gd name="T10" fmla="*/ 2147483647 w 101"/>
              <a:gd name="T11" fmla="*/ 2147483647 h 81"/>
              <a:gd name="T12" fmla="*/ 2147483647 w 101"/>
              <a:gd name="T13" fmla="*/ 2147483647 h 81"/>
              <a:gd name="T14" fmla="*/ 2147483647 w 101"/>
              <a:gd name="T15" fmla="*/ 2147483647 h 81"/>
              <a:gd name="T16" fmla="*/ 2147483647 w 101"/>
              <a:gd name="T17" fmla="*/ 2147483647 h 81"/>
              <a:gd name="T18" fmla="*/ 2147483647 w 101"/>
              <a:gd name="T19" fmla="*/ 2147483647 h 81"/>
              <a:gd name="T20" fmla="*/ 2147483647 w 101"/>
              <a:gd name="T21" fmla="*/ 2147483647 h 81"/>
              <a:gd name="T22" fmla="*/ 2147483647 w 101"/>
              <a:gd name="T23" fmla="*/ 2147483647 h 81"/>
              <a:gd name="T24" fmla="*/ 2147483647 w 101"/>
              <a:gd name="T25" fmla="*/ 2147483647 h 81"/>
              <a:gd name="T26" fmla="*/ 2147483647 w 101"/>
              <a:gd name="T27" fmla="*/ 2147483647 h 81"/>
              <a:gd name="T28" fmla="*/ 2147483647 w 101"/>
              <a:gd name="T29" fmla="*/ 2147483647 h 81"/>
              <a:gd name="T30" fmla="*/ 2147483647 w 101"/>
              <a:gd name="T31" fmla="*/ 2147483647 h 81"/>
              <a:gd name="T32" fmla="*/ 2147483647 w 101"/>
              <a:gd name="T33" fmla="*/ 2147483647 h 81"/>
              <a:gd name="T34" fmla="*/ 2147483647 w 101"/>
              <a:gd name="T35" fmla="*/ 2147483647 h 81"/>
              <a:gd name="T36" fmla="*/ 0 w 101"/>
              <a:gd name="T37" fmla="*/ 2147483647 h 81"/>
              <a:gd name="T38" fmla="*/ 2147483647 w 101"/>
              <a:gd name="T39" fmla="*/ 2147483647 h 81"/>
              <a:gd name="T40" fmla="*/ 2147483647 w 101"/>
              <a:gd name="T41" fmla="*/ 2147483647 h 81"/>
              <a:gd name="T42" fmla="*/ 2147483647 w 101"/>
              <a:gd name="T43" fmla="*/ 2147483647 h 81"/>
              <a:gd name="T44" fmla="*/ 2147483647 w 101"/>
              <a:gd name="T45" fmla="*/ 2147483647 h 81"/>
              <a:gd name="T46" fmla="*/ 2147483647 w 101"/>
              <a:gd name="T47" fmla="*/ 2147483647 h 81"/>
              <a:gd name="T48" fmla="*/ 2147483647 w 101"/>
              <a:gd name="T49" fmla="*/ 2147483647 h 81"/>
              <a:gd name="T50" fmla="*/ 2147483647 w 101"/>
              <a:gd name="T51" fmla="*/ 2147483647 h 81"/>
              <a:gd name="T52" fmla="*/ 2147483647 w 101"/>
              <a:gd name="T53" fmla="*/ 2147483647 h 81"/>
              <a:gd name="T54" fmla="*/ 2147483647 w 101"/>
              <a:gd name="T55" fmla="*/ 2147483647 h 81"/>
              <a:gd name="T56" fmla="*/ 2147483647 w 101"/>
              <a:gd name="T57" fmla="*/ 2147483647 h 81"/>
              <a:gd name="T58" fmla="*/ 2147483647 w 101"/>
              <a:gd name="T59" fmla="*/ 2147483647 h 81"/>
              <a:gd name="T60" fmla="*/ 2147483647 w 101"/>
              <a:gd name="T61" fmla="*/ 2147483647 h 81"/>
              <a:gd name="T62" fmla="*/ 2147483647 w 101"/>
              <a:gd name="T63" fmla="*/ 2147483647 h 81"/>
              <a:gd name="T64" fmla="*/ 2147483647 w 101"/>
              <a:gd name="T65" fmla="*/ 2147483647 h 81"/>
              <a:gd name="T66" fmla="*/ 2147483647 w 101"/>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1" h="81">
                <a:moveTo>
                  <a:pt x="61" y="0"/>
                </a:moveTo>
                <a:lnTo>
                  <a:pt x="61" y="23"/>
                </a:lnTo>
                <a:lnTo>
                  <a:pt x="96" y="9"/>
                </a:lnTo>
                <a:lnTo>
                  <a:pt x="101" y="23"/>
                </a:lnTo>
                <a:lnTo>
                  <a:pt x="96" y="23"/>
                </a:lnTo>
                <a:lnTo>
                  <a:pt x="96" y="28"/>
                </a:lnTo>
                <a:lnTo>
                  <a:pt x="92" y="28"/>
                </a:lnTo>
                <a:lnTo>
                  <a:pt x="92" y="23"/>
                </a:lnTo>
                <a:lnTo>
                  <a:pt x="66" y="32"/>
                </a:lnTo>
                <a:lnTo>
                  <a:pt x="88" y="60"/>
                </a:lnTo>
                <a:lnTo>
                  <a:pt x="88" y="81"/>
                </a:lnTo>
                <a:lnTo>
                  <a:pt x="77" y="81"/>
                </a:lnTo>
                <a:lnTo>
                  <a:pt x="77" y="69"/>
                </a:lnTo>
                <a:lnTo>
                  <a:pt x="82" y="69"/>
                </a:lnTo>
                <a:lnTo>
                  <a:pt x="57" y="37"/>
                </a:lnTo>
                <a:lnTo>
                  <a:pt x="8" y="65"/>
                </a:lnTo>
                <a:lnTo>
                  <a:pt x="8" y="78"/>
                </a:lnTo>
                <a:lnTo>
                  <a:pt x="4" y="78"/>
                </a:lnTo>
                <a:lnTo>
                  <a:pt x="0" y="72"/>
                </a:lnTo>
                <a:lnTo>
                  <a:pt x="4" y="69"/>
                </a:lnTo>
                <a:lnTo>
                  <a:pt x="4" y="51"/>
                </a:lnTo>
                <a:lnTo>
                  <a:pt x="47" y="28"/>
                </a:lnTo>
                <a:lnTo>
                  <a:pt x="35" y="13"/>
                </a:lnTo>
                <a:lnTo>
                  <a:pt x="31" y="19"/>
                </a:lnTo>
                <a:lnTo>
                  <a:pt x="31" y="23"/>
                </a:lnTo>
                <a:lnTo>
                  <a:pt x="26" y="23"/>
                </a:lnTo>
                <a:lnTo>
                  <a:pt x="22" y="19"/>
                </a:lnTo>
                <a:lnTo>
                  <a:pt x="22" y="13"/>
                </a:lnTo>
                <a:lnTo>
                  <a:pt x="26" y="13"/>
                </a:lnTo>
                <a:lnTo>
                  <a:pt x="26" y="9"/>
                </a:lnTo>
                <a:lnTo>
                  <a:pt x="35" y="4"/>
                </a:lnTo>
                <a:lnTo>
                  <a:pt x="53" y="19"/>
                </a:lnTo>
                <a:lnTo>
                  <a:pt x="53" y="4"/>
                </a:lnTo>
                <a:lnTo>
                  <a:pt x="6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42" name="Freeform 622"/>
          <p:cNvSpPr>
            <a:spLocks/>
          </p:cNvSpPr>
          <p:nvPr/>
        </p:nvSpPr>
        <p:spPr bwMode="auto">
          <a:xfrm>
            <a:off x="4819650" y="2336800"/>
            <a:ext cx="12700" cy="12700"/>
          </a:xfrm>
          <a:custGeom>
            <a:avLst/>
            <a:gdLst>
              <a:gd name="T0" fmla="*/ 0 w 25"/>
              <a:gd name="T1" fmla="*/ 2147483647 h 25"/>
              <a:gd name="T2" fmla="*/ 2147483647 w 25"/>
              <a:gd name="T3" fmla="*/ 2147483647 h 25"/>
              <a:gd name="T4" fmla="*/ 2147483647 w 25"/>
              <a:gd name="T5" fmla="*/ 2147483647 h 25"/>
              <a:gd name="T6" fmla="*/ 2147483647 w 25"/>
              <a:gd name="T7" fmla="*/ 0 h 25"/>
              <a:gd name="T8" fmla="*/ 2147483647 w 25"/>
              <a:gd name="T9" fmla="*/ 2147483647 h 25"/>
              <a:gd name="T10" fmla="*/ 2147483647 w 25"/>
              <a:gd name="T11" fmla="*/ 2147483647 h 25"/>
              <a:gd name="T12" fmla="*/ 2147483647 w 25"/>
              <a:gd name="T13" fmla="*/ 0 h 25"/>
              <a:gd name="T14" fmla="*/ 2147483647 w 25"/>
              <a:gd name="T15" fmla="*/ 2147483647 h 25"/>
              <a:gd name="T16" fmla="*/ 2147483647 w 25"/>
              <a:gd name="T17" fmla="*/ 2147483647 h 25"/>
              <a:gd name="T18" fmla="*/ 2147483647 w 25"/>
              <a:gd name="T19" fmla="*/ 2147483647 h 25"/>
              <a:gd name="T20" fmla="*/ 2147483647 w 25"/>
              <a:gd name="T21" fmla="*/ 2147483647 h 25"/>
              <a:gd name="T22" fmla="*/ 0 w 25"/>
              <a:gd name="T23" fmla="*/ 2147483647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5">
                <a:moveTo>
                  <a:pt x="0" y="18"/>
                </a:moveTo>
                <a:lnTo>
                  <a:pt x="7" y="9"/>
                </a:lnTo>
                <a:lnTo>
                  <a:pt x="7" y="5"/>
                </a:lnTo>
                <a:lnTo>
                  <a:pt x="11" y="0"/>
                </a:lnTo>
                <a:lnTo>
                  <a:pt x="11" y="5"/>
                </a:lnTo>
                <a:lnTo>
                  <a:pt x="21" y="5"/>
                </a:lnTo>
                <a:lnTo>
                  <a:pt x="25" y="0"/>
                </a:lnTo>
                <a:lnTo>
                  <a:pt x="25" y="18"/>
                </a:lnTo>
                <a:lnTo>
                  <a:pt x="17" y="22"/>
                </a:lnTo>
                <a:lnTo>
                  <a:pt x="11" y="22"/>
                </a:lnTo>
                <a:lnTo>
                  <a:pt x="7" y="25"/>
                </a:lnTo>
                <a:lnTo>
                  <a:pt x="0" y="18"/>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5543" name="Freeform 623"/>
          <p:cNvSpPr>
            <a:spLocks/>
          </p:cNvSpPr>
          <p:nvPr/>
        </p:nvSpPr>
        <p:spPr bwMode="auto">
          <a:xfrm>
            <a:off x="4819650" y="2336800"/>
            <a:ext cx="12700" cy="12700"/>
          </a:xfrm>
          <a:custGeom>
            <a:avLst/>
            <a:gdLst>
              <a:gd name="T0" fmla="*/ 0 w 25"/>
              <a:gd name="T1" fmla="*/ 2147483647 h 25"/>
              <a:gd name="T2" fmla="*/ 2147483647 w 25"/>
              <a:gd name="T3" fmla="*/ 2147483647 h 25"/>
              <a:gd name="T4" fmla="*/ 2147483647 w 25"/>
              <a:gd name="T5" fmla="*/ 2147483647 h 25"/>
              <a:gd name="T6" fmla="*/ 2147483647 w 25"/>
              <a:gd name="T7" fmla="*/ 0 h 25"/>
              <a:gd name="T8" fmla="*/ 2147483647 w 25"/>
              <a:gd name="T9" fmla="*/ 2147483647 h 25"/>
              <a:gd name="T10" fmla="*/ 2147483647 w 25"/>
              <a:gd name="T11" fmla="*/ 2147483647 h 25"/>
              <a:gd name="T12" fmla="*/ 2147483647 w 25"/>
              <a:gd name="T13" fmla="*/ 0 h 25"/>
              <a:gd name="T14" fmla="*/ 2147483647 w 25"/>
              <a:gd name="T15" fmla="*/ 2147483647 h 25"/>
              <a:gd name="T16" fmla="*/ 2147483647 w 25"/>
              <a:gd name="T17" fmla="*/ 2147483647 h 25"/>
              <a:gd name="T18" fmla="*/ 2147483647 w 25"/>
              <a:gd name="T19" fmla="*/ 2147483647 h 25"/>
              <a:gd name="T20" fmla="*/ 2147483647 w 25"/>
              <a:gd name="T21" fmla="*/ 2147483647 h 25"/>
              <a:gd name="T22" fmla="*/ 0 w 25"/>
              <a:gd name="T23" fmla="*/ 2147483647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5">
                <a:moveTo>
                  <a:pt x="0" y="18"/>
                </a:moveTo>
                <a:lnTo>
                  <a:pt x="7" y="9"/>
                </a:lnTo>
                <a:lnTo>
                  <a:pt x="7" y="5"/>
                </a:lnTo>
                <a:lnTo>
                  <a:pt x="11" y="0"/>
                </a:lnTo>
                <a:lnTo>
                  <a:pt x="11" y="5"/>
                </a:lnTo>
                <a:lnTo>
                  <a:pt x="21" y="5"/>
                </a:lnTo>
                <a:lnTo>
                  <a:pt x="25" y="0"/>
                </a:lnTo>
                <a:lnTo>
                  <a:pt x="25" y="18"/>
                </a:lnTo>
                <a:lnTo>
                  <a:pt x="17" y="22"/>
                </a:lnTo>
                <a:lnTo>
                  <a:pt x="11" y="22"/>
                </a:lnTo>
                <a:lnTo>
                  <a:pt x="7" y="25"/>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44" name="Freeform 624"/>
          <p:cNvSpPr>
            <a:spLocks/>
          </p:cNvSpPr>
          <p:nvPr/>
        </p:nvSpPr>
        <p:spPr bwMode="auto">
          <a:xfrm>
            <a:off x="4819650" y="2336800"/>
            <a:ext cx="12700" cy="12700"/>
          </a:xfrm>
          <a:custGeom>
            <a:avLst/>
            <a:gdLst>
              <a:gd name="T0" fmla="*/ 0 w 25"/>
              <a:gd name="T1" fmla="*/ 2147483647 h 25"/>
              <a:gd name="T2" fmla="*/ 2147483647 w 25"/>
              <a:gd name="T3" fmla="*/ 2147483647 h 25"/>
              <a:gd name="T4" fmla="*/ 2147483647 w 25"/>
              <a:gd name="T5" fmla="*/ 2147483647 h 25"/>
              <a:gd name="T6" fmla="*/ 2147483647 w 25"/>
              <a:gd name="T7" fmla="*/ 0 h 25"/>
              <a:gd name="T8" fmla="*/ 2147483647 w 25"/>
              <a:gd name="T9" fmla="*/ 2147483647 h 25"/>
              <a:gd name="T10" fmla="*/ 2147483647 w 25"/>
              <a:gd name="T11" fmla="*/ 2147483647 h 25"/>
              <a:gd name="T12" fmla="*/ 2147483647 w 25"/>
              <a:gd name="T13" fmla="*/ 0 h 25"/>
              <a:gd name="T14" fmla="*/ 2147483647 w 25"/>
              <a:gd name="T15" fmla="*/ 2147483647 h 25"/>
              <a:gd name="T16" fmla="*/ 2147483647 w 25"/>
              <a:gd name="T17" fmla="*/ 2147483647 h 25"/>
              <a:gd name="T18" fmla="*/ 2147483647 w 25"/>
              <a:gd name="T19" fmla="*/ 2147483647 h 25"/>
              <a:gd name="T20" fmla="*/ 2147483647 w 25"/>
              <a:gd name="T21" fmla="*/ 2147483647 h 25"/>
              <a:gd name="T22" fmla="*/ 0 w 25"/>
              <a:gd name="T23" fmla="*/ 2147483647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5">
                <a:moveTo>
                  <a:pt x="0" y="18"/>
                </a:moveTo>
                <a:lnTo>
                  <a:pt x="7" y="9"/>
                </a:lnTo>
                <a:lnTo>
                  <a:pt x="7" y="5"/>
                </a:lnTo>
                <a:lnTo>
                  <a:pt x="11" y="0"/>
                </a:lnTo>
                <a:lnTo>
                  <a:pt x="11" y="5"/>
                </a:lnTo>
                <a:lnTo>
                  <a:pt x="21" y="5"/>
                </a:lnTo>
                <a:lnTo>
                  <a:pt x="25" y="0"/>
                </a:lnTo>
                <a:lnTo>
                  <a:pt x="25" y="18"/>
                </a:lnTo>
                <a:lnTo>
                  <a:pt x="17" y="22"/>
                </a:lnTo>
                <a:lnTo>
                  <a:pt x="11" y="22"/>
                </a:lnTo>
                <a:lnTo>
                  <a:pt x="7" y="25"/>
                </a:lnTo>
                <a:lnTo>
                  <a:pt x="0" y="18"/>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5545" name="Freeform 625"/>
          <p:cNvSpPr>
            <a:spLocks/>
          </p:cNvSpPr>
          <p:nvPr/>
        </p:nvSpPr>
        <p:spPr bwMode="auto">
          <a:xfrm>
            <a:off x="4819650" y="2336800"/>
            <a:ext cx="12700" cy="12700"/>
          </a:xfrm>
          <a:custGeom>
            <a:avLst/>
            <a:gdLst>
              <a:gd name="T0" fmla="*/ 0 w 25"/>
              <a:gd name="T1" fmla="*/ 2147483647 h 25"/>
              <a:gd name="T2" fmla="*/ 2147483647 w 25"/>
              <a:gd name="T3" fmla="*/ 2147483647 h 25"/>
              <a:gd name="T4" fmla="*/ 2147483647 w 25"/>
              <a:gd name="T5" fmla="*/ 2147483647 h 25"/>
              <a:gd name="T6" fmla="*/ 2147483647 w 25"/>
              <a:gd name="T7" fmla="*/ 0 h 25"/>
              <a:gd name="T8" fmla="*/ 2147483647 w 25"/>
              <a:gd name="T9" fmla="*/ 2147483647 h 25"/>
              <a:gd name="T10" fmla="*/ 2147483647 w 25"/>
              <a:gd name="T11" fmla="*/ 2147483647 h 25"/>
              <a:gd name="T12" fmla="*/ 2147483647 w 25"/>
              <a:gd name="T13" fmla="*/ 0 h 25"/>
              <a:gd name="T14" fmla="*/ 2147483647 w 25"/>
              <a:gd name="T15" fmla="*/ 2147483647 h 25"/>
              <a:gd name="T16" fmla="*/ 2147483647 w 25"/>
              <a:gd name="T17" fmla="*/ 2147483647 h 25"/>
              <a:gd name="T18" fmla="*/ 2147483647 w 25"/>
              <a:gd name="T19" fmla="*/ 2147483647 h 25"/>
              <a:gd name="T20" fmla="*/ 2147483647 w 25"/>
              <a:gd name="T21" fmla="*/ 2147483647 h 25"/>
              <a:gd name="T22" fmla="*/ 0 w 25"/>
              <a:gd name="T23" fmla="*/ 2147483647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5">
                <a:moveTo>
                  <a:pt x="0" y="18"/>
                </a:moveTo>
                <a:lnTo>
                  <a:pt x="7" y="9"/>
                </a:lnTo>
                <a:lnTo>
                  <a:pt x="7" y="5"/>
                </a:lnTo>
                <a:lnTo>
                  <a:pt x="11" y="0"/>
                </a:lnTo>
                <a:lnTo>
                  <a:pt x="11" y="5"/>
                </a:lnTo>
                <a:lnTo>
                  <a:pt x="21" y="5"/>
                </a:lnTo>
                <a:lnTo>
                  <a:pt x="25" y="0"/>
                </a:lnTo>
                <a:lnTo>
                  <a:pt x="25" y="18"/>
                </a:lnTo>
                <a:lnTo>
                  <a:pt x="17" y="22"/>
                </a:lnTo>
                <a:lnTo>
                  <a:pt x="11" y="22"/>
                </a:lnTo>
                <a:lnTo>
                  <a:pt x="7" y="25"/>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46" name="Freeform 626"/>
          <p:cNvSpPr>
            <a:spLocks/>
          </p:cNvSpPr>
          <p:nvPr/>
        </p:nvSpPr>
        <p:spPr bwMode="auto">
          <a:xfrm>
            <a:off x="4770438" y="2281238"/>
            <a:ext cx="22225" cy="36512"/>
          </a:xfrm>
          <a:custGeom>
            <a:avLst/>
            <a:gdLst>
              <a:gd name="T0" fmla="*/ 2147483647 w 43"/>
              <a:gd name="T1" fmla="*/ 2147483647 h 69"/>
              <a:gd name="T2" fmla="*/ 2147483647 w 43"/>
              <a:gd name="T3" fmla="*/ 2147483647 h 69"/>
              <a:gd name="T4" fmla="*/ 2147483647 w 43"/>
              <a:gd name="T5" fmla="*/ 2147483647 h 69"/>
              <a:gd name="T6" fmla="*/ 2147483647 w 43"/>
              <a:gd name="T7" fmla="*/ 2147483647 h 69"/>
              <a:gd name="T8" fmla="*/ 2147483647 w 43"/>
              <a:gd name="T9" fmla="*/ 2147483647 h 69"/>
              <a:gd name="T10" fmla="*/ 2147483647 w 43"/>
              <a:gd name="T11" fmla="*/ 2147483647 h 69"/>
              <a:gd name="T12" fmla="*/ 2147483647 w 43"/>
              <a:gd name="T13" fmla="*/ 2147483647 h 69"/>
              <a:gd name="T14" fmla="*/ 2147483647 w 43"/>
              <a:gd name="T15" fmla="*/ 2147483647 h 69"/>
              <a:gd name="T16" fmla="*/ 2147483647 w 43"/>
              <a:gd name="T17" fmla="*/ 2147483647 h 69"/>
              <a:gd name="T18" fmla="*/ 2147483647 w 43"/>
              <a:gd name="T19" fmla="*/ 2147483647 h 69"/>
              <a:gd name="T20" fmla="*/ 0 w 43"/>
              <a:gd name="T21" fmla="*/ 2147483647 h 69"/>
              <a:gd name="T22" fmla="*/ 2147483647 w 43"/>
              <a:gd name="T23" fmla="*/ 0 h 69"/>
              <a:gd name="T24" fmla="*/ 2147483647 w 43"/>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69">
                <a:moveTo>
                  <a:pt x="39" y="10"/>
                </a:moveTo>
                <a:lnTo>
                  <a:pt x="39" y="23"/>
                </a:lnTo>
                <a:lnTo>
                  <a:pt x="43" y="34"/>
                </a:lnTo>
                <a:lnTo>
                  <a:pt x="43" y="38"/>
                </a:lnTo>
                <a:lnTo>
                  <a:pt x="39" y="38"/>
                </a:lnTo>
                <a:lnTo>
                  <a:pt x="39" y="47"/>
                </a:lnTo>
                <a:lnTo>
                  <a:pt x="35" y="50"/>
                </a:lnTo>
                <a:lnTo>
                  <a:pt x="35" y="54"/>
                </a:lnTo>
                <a:lnTo>
                  <a:pt x="26" y="54"/>
                </a:lnTo>
                <a:lnTo>
                  <a:pt x="22" y="69"/>
                </a:lnTo>
                <a:lnTo>
                  <a:pt x="0" y="47"/>
                </a:lnTo>
                <a:lnTo>
                  <a:pt x="7" y="0"/>
                </a:lnTo>
                <a:lnTo>
                  <a:pt x="39" y="10"/>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5547" name="Freeform 627"/>
          <p:cNvSpPr>
            <a:spLocks/>
          </p:cNvSpPr>
          <p:nvPr/>
        </p:nvSpPr>
        <p:spPr bwMode="auto">
          <a:xfrm>
            <a:off x="4770438" y="2281238"/>
            <a:ext cx="22225" cy="36512"/>
          </a:xfrm>
          <a:custGeom>
            <a:avLst/>
            <a:gdLst>
              <a:gd name="T0" fmla="*/ 2147483647 w 43"/>
              <a:gd name="T1" fmla="*/ 2147483647 h 69"/>
              <a:gd name="T2" fmla="*/ 2147483647 w 43"/>
              <a:gd name="T3" fmla="*/ 2147483647 h 69"/>
              <a:gd name="T4" fmla="*/ 2147483647 w 43"/>
              <a:gd name="T5" fmla="*/ 2147483647 h 69"/>
              <a:gd name="T6" fmla="*/ 2147483647 w 43"/>
              <a:gd name="T7" fmla="*/ 2147483647 h 69"/>
              <a:gd name="T8" fmla="*/ 2147483647 w 43"/>
              <a:gd name="T9" fmla="*/ 2147483647 h 69"/>
              <a:gd name="T10" fmla="*/ 2147483647 w 43"/>
              <a:gd name="T11" fmla="*/ 2147483647 h 69"/>
              <a:gd name="T12" fmla="*/ 2147483647 w 43"/>
              <a:gd name="T13" fmla="*/ 2147483647 h 69"/>
              <a:gd name="T14" fmla="*/ 2147483647 w 43"/>
              <a:gd name="T15" fmla="*/ 2147483647 h 69"/>
              <a:gd name="T16" fmla="*/ 2147483647 w 43"/>
              <a:gd name="T17" fmla="*/ 2147483647 h 69"/>
              <a:gd name="T18" fmla="*/ 2147483647 w 43"/>
              <a:gd name="T19" fmla="*/ 2147483647 h 69"/>
              <a:gd name="T20" fmla="*/ 0 w 43"/>
              <a:gd name="T21" fmla="*/ 2147483647 h 69"/>
              <a:gd name="T22" fmla="*/ 2147483647 w 43"/>
              <a:gd name="T23" fmla="*/ 0 h 69"/>
              <a:gd name="T24" fmla="*/ 2147483647 w 43"/>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69">
                <a:moveTo>
                  <a:pt x="39" y="10"/>
                </a:moveTo>
                <a:lnTo>
                  <a:pt x="39" y="23"/>
                </a:lnTo>
                <a:lnTo>
                  <a:pt x="43" y="34"/>
                </a:lnTo>
                <a:lnTo>
                  <a:pt x="43" y="38"/>
                </a:lnTo>
                <a:lnTo>
                  <a:pt x="39" y="38"/>
                </a:lnTo>
                <a:lnTo>
                  <a:pt x="39" y="47"/>
                </a:lnTo>
                <a:lnTo>
                  <a:pt x="35" y="50"/>
                </a:lnTo>
                <a:lnTo>
                  <a:pt x="35" y="54"/>
                </a:lnTo>
                <a:lnTo>
                  <a:pt x="26" y="54"/>
                </a:lnTo>
                <a:lnTo>
                  <a:pt x="22" y="69"/>
                </a:lnTo>
                <a:lnTo>
                  <a:pt x="0" y="47"/>
                </a:lnTo>
                <a:lnTo>
                  <a:pt x="7" y="0"/>
                </a:lnTo>
                <a:lnTo>
                  <a:pt x="39"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48" name="Freeform 628"/>
          <p:cNvSpPr>
            <a:spLocks/>
          </p:cNvSpPr>
          <p:nvPr/>
        </p:nvSpPr>
        <p:spPr bwMode="auto">
          <a:xfrm>
            <a:off x="4770438" y="2281238"/>
            <a:ext cx="22225" cy="36512"/>
          </a:xfrm>
          <a:custGeom>
            <a:avLst/>
            <a:gdLst>
              <a:gd name="T0" fmla="*/ 2147483647 w 43"/>
              <a:gd name="T1" fmla="*/ 2147483647 h 69"/>
              <a:gd name="T2" fmla="*/ 2147483647 w 43"/>
              <a:gd name="T3" fmla="*/ 2147483647 h 69"/>
              <a:gd name="T4" fmla="*/ 2147483647 w 43"/>
              <a:gd name="T5" fmla="*/ 2147483647 h 69"/>
              <a:gd name="T6" fmla="*/ 2147483647 w 43"/>
              <a:gd name="T7" fmla="*/ 2147483647 h 69"/>
              <a:gd name="T8" fmla="*/ 2147483647 w 43"/>
              <a:gd name="T9" fmla="*/ 2147483647 h 69"/>
              <a:gd name="T10" fmla="*/ 2147483647 w 43"/>
              <a:gd name="T11" fmla="*/ 2147483647 h 69"/>
              <a:gd name="T12" fmla="*/ 2147483647 w 43"/>
              <a:gd name="T13" fmla="*/ 2147483647 h 69"/>
              <a:gd name="T14" fmla="*/ 2147483647 w 43"/>
              <a:gd name="T15" fmla="*/ 2147483647 h 69"/>
              <a:gd name="T16" fmla="*/ 2147483647 w 43"/>
              <a:gd name="T17" fmla="*/ 2147483647 h 69"/>
              <a:gd name="T18" fmla="*/ 2147483647 w 43"/>
              <a:gd name="T19" fmla="*/ 2147483647 h 69"/>
              <a:gd name="T20" fmla="*/ 0 w 43"/>
              <a:gd name="T21" fmla="*/ 2147483647 h 69"/>
              <a:gd name="T22" fmla="*/ 2147483647 w 43"/>
              <a:gd name="T23" fmla="*/ 0 h 69"/>
              <a:gd name="T24" fmla="*/ 2147483647 w 43"/>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69">
                <a:moveTo>
                  <a:pt x="39" y="10"/>
                </a:moveTo>
                <a:lnTo>
                  <a:pt x="39" y="23"/>
                </a:lnTo>
                <a:lnTo>
                  <a:pt x="43" y="34"/>
                </a:lnTo>
                <a:lnTo>
                  <a:pt x="43" y="38"/>
                </a:lnTo>
                <a:lnTo>
                  <a:pt x="39" y="38"/>
                </a:lnTo>
                <a:lnTo>
                  <a:pt x="39" y="47"/>
                </a:lnTo>
                <a:lnTo>
                  <a:pt x="35" y="50"/>
                </a:lnTo>
                <a:lnTo>
                  <a:pt x="35" y="54"/>
                </a:lnTo>
                <a:lnTo>
                  <a:pt x="26" y="54"/>
                </a:lnTo>
                <a:lnTo>
                  <a:pt x="22" y="69"/>
                </a:lnTo>
                <a:lnTo>
                  <a:pt x="0" y="47"/>
                </a:lnTo>
                <a:lnTo>
                  <a:pt x="7" y="0"/>
                </a:lnTo>
                <a:lnTo>
                  <a:pt x="39" y="10"/>
                </a:lnTo>
                <a:close/>
              </a:path>
            </a:pathLst>
          </a:custGeom>
          <a:solidFill>
            <a:srgbClr val="B2B2B2"/>
          </a:solidFill>
          <a:ln w="1588">
            <a:solidFill>
              <a:srgbClr val="000000"/>
            </a:solidFill>
            <a:prstDash val="solid"/>
            <a:round/>
            <a:headEnd/>
            <a:tailEnd/>
          </a:ln>
        </p:spPr>
        <p:txBody>
          <a:bodyPr/>
          <a:lstStyle/>
          <a:p>
            <a:endParaRPr lang="zh-TW" altLang="en-US"/>
          </a:p>
        </p:txBody>
      </p:sp>
      <p:sp>
        <p:nvSpPr>
          <p:cNvPr id="5549" name="Freeform 629"/>
          <p:cNvSpPr>
            <a:spLocks/>
          </p:cNvSpPr>
          <p:nvPr/>
        </p:nvSpPr>
        <p:spPr bwMode="auto">
          <a:xfrm>
            <a:off x="4770438" y="2281238"/>
            <a:ext cx="22225" cy="36512"/>
          </a:xfrm>
          <a:custGeom>
            <a:avLst/>
            <a:gdLst>
              <a:gd name="T0" fmla="*/ 2147483647 w 43"/>
              <a:gd name="T1" fmla="*/ 2147483647 h 69"/>
              <a:gd name="T2" fmla="*/ 2147483647 w 43"/>
              <a:gd name="T3" fmla="*/ 2147483647 h 69"/>
              <a:gd name="T4" fmla="*/ 2147483647 w 43"/>
              <a:gd name="T5" fmla="*/ 2147483647 h 69"/>
              <a:gd name="T6" fmla="*/ 2147483647 w 43"/>
              <a:gd name="T7" fmla="*/ 2147483647 h 69"/>
              <a:gd name="T8" fmla="*/ 2147483647 w 43"/>
              <a:gd name="T9" fmla="*/ 2147483647 h 69"/>
              <a:gd name="T10" fmla="*/ 2147483647 w 43"/>
              <a:gd name="T11" fmla="*/ 2147483647 h 69"/>
              <a:gd name="T12" fmla="*/ 2147483647 w 43"/>
              <a:gd name="T13" fmla="*/ 2147483647 h 69"/>
              <a:gd name="T14" fmla="*/ 2147483647 w 43"/>
              <a:gd name="T15" fmla="*/ 2147483647 h 69"/>
              <a:gd name="T16" fmla="*/ 2147483647 w 43"/>
              <a:gd name="T17" fmla="*/ 2147483647 h 69"/>
              <a:gd name="T18" fmla="*/ 2147483647 w 43"/>
              <a:gd name="T19" fmla="*/ 2147483647 h 69"/>
              <a:gd name="T20" fmla="*/ 0 w 43"/>
              <a:gd name="T21" fmla="*/ 2147483647 h 69"/>
              <a:gd name="T22" fmla="*/ 2147483647 w 43"/>
              <a:gd name="T23" fmla="*/ 0 h 69"/>
              <a:gd name="T24" fmla="*/ 2147483647 w 43"/>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69">
                <a:moveTo>
                  <a:pt x="39" y="10"/>
                </a:moveTo>
                <a:lnTo>
                  <a:pt x="39" y="23"/>
                </a:lnTo>
                <a:lnTo>
                  <a:pt x="43" y="34"/>
                </a:lnTo>
                <a:lnTo>
                  <a:pt x="43" y="38"/>
                </a:lnTo>
                <a:lnTo>
                  <a:pt x="39" y="38"/>
                </a:lnTo>
                <a:lnTo>
                  <a:pt x="39" y="47"/>
                </a:lnTo>
                <a:lnTo>
                  <a:pt x="35" y="50"/>
                </a:lnTo>
                <a:lnTo>
                  <a:pt x="35" y="54"/>
                </a:lnTo>
                <a:lnTo>
                  <a:pt x="26" y="54"/>
                </a:lnTo>
                <a:lnTo>
                  <a:pt x="22" y="69"/>
                </a:lnTo>
                <a:lnTo>
                  <a:pt x="0" y="47"/>
                </a:lnTo>
                <a:lnTo>
                  <a:pt x="7" y="0"/>
                </a:lnTo>
                <a:lnTo>
                  <a:pt x="39"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50" name="Freeform 630"/>
          <p:cNvSpPr>
            <a:spLocks/>
          </p:cNvSpPr>
          <p:nvPr/>
        </p:nvSpPr>
        <p:spPr bwMode="auto">
          <a:xfrm>
            <a:off x="4765675" y="2276475"/>
            <a:ext cx="26988" cy="28575"/>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0 w 52"/>
              <a:gd name="T9" fmla="*/ 2147483647 h 56"/>
              <a:gd name="T10" fmla="*/ 0 w 52"/>
              <a:gd name="T11" fmla="*/ 2147483647 h 56"/>
              <a:gd name="T12" fmla="*/ 2147483647 w 52"/>
              <a:gd name="T13" fmla="*/ 2147483647 h 56"/>
              <a:gd name="T14" fmla="*/ 2147483647 w 52"/>
              <a:gd name="T15" fmla="*/ 0 h 56"/>
              <a:gd name="T16" fmla="*/ 2147483647 w 52"/>
              <a:gd name="T17" fmla="*/ 0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56">
                <a:moveTo>
                  <a:pt x="31" y="35"/>
                </a:moveTo>
                <a:lnTo>
                  <a:pt x="25" y="43"/>
                </a:lnTo>
                <a:lnTo>
                  <a:pt x="21" y="56"/>
                </a:lnTo>
                <a:lnTo>
                  <a:pt x="4" y="56"/>
                </a:lnTo>
                <a:lnTo>
                  <a:pt x="0" y="28"/>
                </a:lnTo>
                <a:lnTo>
                  <a:pt x="0" y="23"/>
                </a:lnTo>
                <a:lnTo>
                  <a:pt x="4" y="9"/>
                </a:lnTo>
                <a:lnTo>
                  <a:pt x="13" y="0"/>
                </a:lnTo>
                <a:lnTo>
                  <a:pt x="31" y="0"/>
                </a:lnTo>
                <a:lnTo>
                  <a:pt x="44" y="3"/>
                </a:lnTo>
                <a:lnTo>
                  <a:pt x="44" y="9"/>
                </a:lnTo>
                <a:lnTo>
                  <a:pt x="52" y="15"/>
                </a:lnTo>
                <a:lnTo>
                  <a:pt x="52" y="19"/>
                </a:lnTo>
                <a:lnTo>
                  <a:pt x="44" y="28"/>
                </a:lnTo>
                <a:lnTo>
                  <a:pt x="39" y="28"/>
                </a:lnTo>
                <a:lnTo>
                  <a:pt x="39" y="43"/>
                </a:lnTo>
                <a:lnTo>
                  <a:pt x="35" y="43"/>
                </a:lnTo>
                <a:lnTo>
                  <a:pt x="31" y="35"/>
                </a:lnTo>
                <a:close/>
              </a:path>
            </a:pathLst>
          </a:custGeom>
          <a:solidFill>
            <a:srgbClr val="7F7F00"/>
          </a:solidFill>
          <a:ln w="1588">
            <a:solidFill>
              <a:srgbClr val="000000"/>
            </a:solidFill>
            <a:prstDash val="solid"/>
            <a:round/>
            <a:headEnd/>
            <a:tailEnd/>
          </a:ln>
        </p:spPr>
        <p:txBody>
          <a:bodyPr/>
          <a:lstStyle/>
          <a:p>
            <a:endParaRPr lang="zh-TW" altLang="en-US"/>
          </a:p>
        </p:txBody>
      </p:sp>
      <p:sp>
        <p:nvSpPr>
          <p:cNvPr id="5551" name="Freeform 631"/>
          <p:cNvSpPr>
            <a:spLocks/>
          </p:cNvSpPr>
          <p:nvPr/>
        </p:nvSpPr>
        <p:spPr bwMode="auto">
          <a:xfrm>
            <a:off x="4765675" y="2276475"/>
            <a:ext cx="26988" cy="28575"/>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0 w 52"/>
              <a:gd name="T9" fmla="*/ 2147483647 h 56"/>
              <a:gd name="T10" fmla="*/ 0 w 52"/>
              <a:gd name="T11" fmla="*/ 2147483647 h 56"/>
              <a:gd name="T12" fmla="*/ 2147483647 w 52"/>
              <a:gd name="T13" fmla="*/ 2147483647 h 56"/>
              <a:gd name="T14" fmla="*/ 2147483647 w 52"/>
              <a:gd name="T15" fmla="*/ 0 h 56"/>
              <a:gd name="T16" fmla="*/ 2147483647 w 52"/>
              <a:gd name="T17" fmla="*/ 0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56">
                <a:moveTo>
                  <a:pt x="31" y="35"/>
                </a:moveTo>
                <a:lnTo>
                  <a:pt x="25" y="43"/>
                </a:lnTo>
                <a:lnTo>
                  <a:pt x="21" y="56"/>
                </a:lnTo>
                <a:lnTo>
                  <a:pt x="4" y="56"/>
                </a:lnTo>
                <a:lnTo>
                  <a:pt x="0" y="28"/>
                </a:lnTo>
                <a:lnTo>
                  <a:pt x="0" y="23"/>
                </a:lnTo>
                <a:lnTo>
                  <a:pt x="4" y="9"/>
                </a:lnTo>
                <a:lnTo>
                  <a:pt x="13" y="0"/>
                </a:lnTo>
                <a:lnTo>
                  <a:pt x="31" y="0"/>
                </a:lnTo>
                <a:lnTo>
                  <a:pt x="44" y="3"/>
                </a:lnTo>
                <a:lnTo>
                  <a:pt x="44" y="9"/>
                </a:lnTo>
                <a:lnTo>
                  <a:pt x="52" y="15"/>
                </a:lnTo>
                <a:lnTo>
                  <a:pt x="52" y="19"/>
                </a:lnTo>
                <a:lnTo>
                  <a:pt x="44" y="28"/>
                </a:lnTo>
                <a:lnTo>
                  <a:pt x="39" y="28"/>
                </a:lnTo>
                <a:lnTo>
                  <a:pt x="39" y="43"/>
                </a:lnTo>
                <a:lnTo>
                  <a:pt x="35" y="43"/>
                </a:lnTo>
                <a:lnTo>
                  <a:pt x="31" y="3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52" name="Freeform 632"/>
          <p:cNvSpPr>
            <a:spLocks/>
          </p:cNvSpPr>
          <p:nvPr/>
        </p:nvSpPr>
        <p:spPr bwMode="auto">
          <a:xfrm>
            <a:off x="4765675" y="2276475"/>
            <a:ext cx="26988" cy="28575"/>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0 w 52"/>
              <a:gd name="T9" fmla="*/ 2147483647 h 56"/>
              <a:gd name="T10" fmla="*/ 0 w 52"/>
              <a:gd name="T11" fmla="*/ 2147483647 h 56"/>
              <a:gd name="T12" fmla="*/ 2147483647 w 52"/>
              <a:gd name="T13" fmla="*/ 2147483647 h 56"/>
              <a:gd name="T14" fmla="*/ 2147483647 w 52"/>
              <a:gd name="T15" fmla="*/ 0 h 56"/>
              <a:gd name="T16" fmla="*/ 2147483647 w 52"/>
              <a:gd name="T17" fmla="*/ 0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56">
                <a:moveTo>
                  <a:pt x="31" y="35"/>
                </a:moveTo>
                <a:lnTo>
                  <a:pt x="25" y="43"/>
                </a:lnTo>
                <a:lnTo>
                  <a:pt x="21" y="56"/>
                </a:lnTo>
                <a:lnTo>
                  <a:pt x="4" y="56"/>
                </a:lnTo>
                <a:lnTo>
                  <a:pt x="0" y="28"/>
                </a:lnTo>
                <a:lnTo>
                  <a:pt x="0" y="23"/>
                </a:lnTo>
                <a:lnTo>
                  <a:pt x="4" y="9"/>
                </a:lnTo>
                <a:lnTo>
                  <a:pt x="13" y="0"/>
                </a:lnTo>
                <a:lnTo>
                  <a:pt x="31" y="0"/>
                </a:lnTo>
                <a:lnTo>
                  <a:pt x="44" y="3"/>
                </a:lnTo>
                <a:lnTo>
                  <a:pt x="44" y="9"/>
                </a:lnTo>
                <a:lnTo>
                  <a:pt x="52" y="15"/>
                </a:lnTo>
                <a:lnTo>
                  <a:pt x="52" y="19"/>
                </a:lnTo>
                <a:lnTo>
                  <a:pt x="44" y="28"/>
                </a:lnTo>
                <a:lnTo>
                  <a:pt x="39" y="28"/>
                </a:lnTo>
                <a:lnTo>
                  <a:pt x="39" y="43"/>
                </a:lnTo>
                <a:lnTo>
                  <a:pt x="35" y="43"/>
                </a:lnTo>
                <a:lnTo>
                  <a:pt x="31" y="35"/>
                </a:lnTo>
                <a:close/>
              </a:path>
            </a:pathLst>
          </a:custGeom>
          <a:solidFill>
            <a:srgbClr val="7F7F00"/>
          </a:solidFill>
          <a:ln w="1588">
            <a:solidFill>
              <a:srgbClr val="000000"/>
            </a:solidFill>
            <a:prstDash val="solid"/>
            <a:round/>
            <a:headEnd/>
            <a:tailEnd/>
          </a:ln>
        </p:spPr>
        <p:txBody>
          <a:bodyPr/>
          <a:lstStyle/>
          <a:p>
            <a:endParaRPr lang="zh-TW" altLang="en-US"/>
          </a:p>
        </p:txBody>
      </p:sp>
      <p:sp>
        <p:nvSpPr>
          <p:cNvPr id="5553" name="Freeform 633"/>
          <p:cNvSpPr>
            <a:spLocks/>
          </p:cNvSpPr>
          <p:nvPr/>
        </p:nvSpPr>
        <p:spPr bwMode="auto">
          <a:xfrm>
            <a:off x="4765675" y="2276475"/>
            <a:ext cx="26988" cy="28575"/>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0 w 52"/>
              <a:gd name="T9" fmla="*/ 2147483647 h 56"/>
              <a:gd name="T10" fmla="*/ 0 w 52"/>
              <a:gd name="T11" fmla="*/ 2147483647 h 56"/>
              <a:gd name="T12" fmla="*/ 2147483647 w 52"/>
              <a:gd name="T13" fmla="*/ 2147483647 h 56"/>
              <a:gd name="T14" fmla="*/ 2147483647 w 52"/>
              <a:gd name="T15" fmla="*/ 0 h 56"/>
              <a:gd name="T16" fmla="*/ 2147483647 w 52"/>
              <a:gd name="T17" fmla="*/ 0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56">
                <a:moveTo>
                  <a:pt x="31" y="35"/>
                </a:moveTo>
                <a:lnTo>
                  <a:pt x="25" y="43"/>
                </a:lnTo>
                <a:lnTo>
                  <a:pt x="21" y="56"/>
                </a:lnTo>
                <a:lnTo>
                  <a:pt x="4" y="56"/>
                </a:lnTo>
                <a:lnTo>
                  <a:pt x="0" y="28"/>
                </a:lnTo>
                <a:lnTo>
                  <a:pt x="0" y="23"/>
                </a:lnTo>
                <a:lnTo>
                  <a:pt x="4" y="9"/>
                </a:lnTo>
                <a:lnTo>
                  <a:pt x="13" y="0"/>
                </a:lnTo>
                <a:lnTo>
                  <a:pt x="31" y="0"/>
                </a:lnTo>
                <a:lnTo>
                  <a:pt x="44" y="3"/>
                </a:lnTo>
                <a:lnTo>
                  <a:pt x="44" y="9"/>
                </a:lnTo>
                <a:lnTo>
                  <a:pt x="52" y="15"/>
                </a:lnTo>
                <a:lnTo>
                  <a:pt x="52" y="19"/>
                </a:lnTo>
                <a:lnTo>
                  <a:pt x="44" y="28"/>
                </a:lnTo>
                <a:lnTo>
                  <a:pt x="39" y="28"/>
                </a:lnTo>
                <a:lnTo>
                  <a:pt x="39" y="43"/>
                </a:lnTo>
                <a:lnTo>
                  <a:pt x="35" y="43"/>
                </a:lnTo>
                <a:lnTo>
                  <a:pt x="31" y="3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54" name="Freeform 634"/>
          <p:cNvSpPr>
            <a:spLocks/>
          </p:cNvSpPr>
          <p:nvPr/>
        </p:nvSpPr>
        <p:spPr bwMode="auto">
          <a:xfrm>
            <a:off x="4752975" y="2303463"/>
            <a:ext cx="69850" cy="103187"/>
          </a:xfrm>
          <a:custGeom>
            <a:avLst/>
            <a:gdLst>
              <a:gd name="T0" fmla="*/ 2147483647 w 133"/>
              <a:gd name="T1" fmla="*/ 0 h 195"/>
              <a:gd name="T2" fmla="*/ 2147483647 w 133"/>
              <a:gd name="T3" fmla="*/ 2147483647 h 195"/>
              <a:gd name="T4" fmla="*/ 2147483647 w 133"/>
              <a:gd name="T5" fmla="*/ 2147483647 h 195"/>
              <a:gd name="T6" fmla="*/ 2147483647 w 133"/>
              <a:gd name="T7" fmla="*/ 2147483647 h 195"/>
              <a:gd name="T8" fmla="*/ 2147483647 w 133"/>
              <a:gd name="T9" fmla="*/ 2147483647 h 195"/>
              <a:gd name="T10" fmla="*/ 2147483647 w 133"/>
              <a:gd name="T11" fmla="*/ 2147483647 h 195"/>
              <a:gd name="T12" fmla="*/ 2147483647 w 133"/>
              <a:gd name="T13" fmla="*/ 2147483647 h 195"/>
              <a:gd name="T14" fmla="*/ 2147483647 w 133"/>
              <a:gd name="T15" fmla="*/ 2147483647 h 195"/>
              <a:gd name="T16" fmla="*/ 2147483647 w 133"/>
              <a:gd name="T17" fmla="*/ 2147483647 h 195"/>
              <a:gd name="T18" fmla="*/ 2147483647 w 133"/>
              <a:gd name="T19" fmla="*/ 2147483647 h 195"/>
              <a:gd name="T20" fmla="*/ 2147483647 w 133"/>
              <a:gd name="T21" fmla="*/ 2147483647 h 195"/>
              <a:gd name="T22" fmla="*/ 2147483647 w 133"/>
              <a:gd name="T23" fmla="*/ 2147483647 h 195"/>
              <a:gd name="T24" fmla="*/ 2147483647 w 133"/>
              <a:gd name="T25" fmla="*/ 2147483647 h 195"/>
              <a:gd name="T26" fmla="*/ 2147483647 w 133"/>
              <a:gd name="T27" fmla="*/ 2147483647 h 195"/>
              <a:gd name="T28" fmla="*/ 2147483647 w 133"/>
              <a:gd name="T29" fmla="*/ 2147483647 h 195"/>
              <a:gd name="T30" fmla="*/ 2147483647 w 133"/>
              <a:gd name="T31" fmla="*/ 2147483647 h 195"/>
              <a:gd name="T32" fmla="*/ 2147483647 w 133"/>
              <a:gd name="T33" fmla="*/ 2147483647 h 195"/>
              <a:gd name="T34" fmla="*/ 2147483647 w 133"/>
              <a:gd name="T35" fmla="*/ 2147483647 h 195"/>
              <a:gd name="T36" fmla="*/ 2147483647 w 133"/>
              <a:gd name="T37" fmla="*/ 2147483647 h 195"/>
              <a:gd name="T38" fmla="*/ 2147483647 w 133"/>
              <a:gd name="T39" fmla="*/ 2147483647 h 195"/>
              <a:gd name="T40" fmla="*/ 2147483647 w 133"/>
              <a:gd name="T41" fmla="*/ 2147483647 h 195"/>
              <a:gd name="T42" fmla="*/ 2147483647 w 133"/>
              <a:gd name="T43" fmla="*/ 2147483647 h 195"/>
              <a:gd name="T44" fmla="*/ 2147483647 w 133"/>
              <a:gd name="T45" fmla="*/ 2147483647 h 195"/>
              <a:gd name="T46" fmla="*/ 2147483647 w 133"/>
              <a:gd name="T47" fmla="*/ 2147483647 h 195"/>
              <a:gd name="T48" fmla="*/ 2147483647 w 133"/>
              <a:gd name="T49" fmla="*/ 2147483647 h 195"/>
              <a:gd name="T50" fmla="*/ 2147483647 w 133"/>
              <a:gd name="T51" fmla="*/ 2147483647 h 195"/>
              <a:gd name="T52" fmla="*/ 0 w 133"/>
              <a:gd name="T53" fmla="*/ 2147483647 h 195"/>
              <a:gd name="T54" fmla="*/ 2147483647 w 133"/>
              <a:gd name="T55" fmla="*/ 2147483647 h 195"/>
              <a:gd name="T56" fmla="*/ 2147483647 w 133"/>
              <a:gd name="T57" fmla="*/ 2147483647 h 195"/>
              <a:gd name="T58" fmla="*/ 2147483647 w 133"/>
              <a:gd name="T59" fmla="*/ 2147483647 h 195"/>
              <a:gd name="T60" fmla="*/ 2147483647 w 133"/>
              <a:gd name="T61" fmla="*/ 2147483647 h 195"/>
              <a:gd name="T62" fmla="*/ 2147483647 w 133"/>
              <a:gd name="T63" fmla="*/ 0 h 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95">
                <a:moveTo>
                  <a:pt x="29" y="0"/>
                </a:moveTo>
                <a:lnTo>
                  <a:pt x="38" y="4"/>
                </a:lnTo>
                <a:lnTo>
                  <a:pt x="41" y="7"/>
                </a:lnTo>
                <a:lnTo>
                  <a:pt x="56" y="31"/>
                </a:lnTo>
                <a:lnTo>
                  <a:pt x="64" y="31"/>
                </a:lnTo>
                <a:lnTo>
                  <a:pt x="64" y="41"/>
                </a:lnTo>
                <a:lnTo>
                  <a:pt x="69" y="48"/>
                </a:lnTo>
                <a:lnTo>
                  <a:pt x="85" y="81"/>
                </a:lnTo>
                <a:lnTo>
                  <a:pt x="95" y="81"/>
                </a:lnTo>
                <a:lnTo>
                  <a:pt x="95" y="85"/>
                </a:lnTo>
                <a:lnTo>
                  <a:pt x="122" y="77"/>
                </a:lnTo>
                <a:lnTo>
                  <a:pt x="133" y="85"/>
                </a:lnTo>
                <a:lnTo>
                  <a:pt x="133" y="88"/>
                </a:lnTo>
                <a:lnTo>
                  <a:pt x="108" y="109"/>
                </a:lnTo>
                <a:lnTo>
                  <a:pt x="99" y="114"/>
                </a:lnTo>
                <a:lnTo>
                  <a:pt x="91" y="109"/>
                </a:lnTo>
                <a:lnTo>
                  <a:pt x="91" y="136"/>
                </a:lnTo>
                <a:lnTo>
                  <a:pt x="85" y="159"/>
                </a:lnTo>
                <a:lnTo>
                  <a:pt x="77" y="182"/>
                </a:lnTo>
                <a:lnTo>
                  <a:pt x="69" y="191"/>
                </a:lnTo>
                <a:lnTo>
                  <a:pt x="56" y="195"/>
                </a:lnTo>
                <a:lnTo>
                  <a:pt x="29" y="186"/>
                </a:lnTo>
                <a:lnTo>
                  <a:pt x="29" y="133"/>
                </a:lnTo>
                <a:lnTo>
                  <a:pt x="11" y="155"/>
                </a:lnTo>
                <a:lnTo>
                  <a:pt x="3" y="128"/>
                </a:lnTo>
                <a:lnTo>
                  <a:pt x="3" y="100"/>
                </a:lnTo>
                <a:lnTo>
                  <a:pt x="0" y="68"/>
                </a:lnTo>
                <a:lnTo>
                  <a:pt x="3" y="35"/>
                </a:lnTo>
                <a:lnTo>
                  <a:pt x="7" y="17"/>
                </a:lnTo>
                <a:lnTo>
                  <a:pt x="15" y="7"/>
                </a:lnTo>
                <a:lnTo>
                  <a:pt x="25" y="7"/>
                </a:lnTo>
                <a:lnTo>
                  <a:pt x="29" y="0"/>
                </a:lnTo>
                <a:close/>
              </a:path>
            </a:pathLst>
          </a:custGeom>
          <a:solidFill>
            <a:srgbClr val="4C4C4C"/>
          </a:solidFill>
          <a:ln w="1588">
            <a:solidFill>
              <a:srgbClr val="000000"/>
            </a:solidFill>
            <a:prstDash val="solid"/>
            <a:round/>
            <a:headEnd/>
            <a:tailEnd/>
          </a:ln>
        </p:spPr>
        <p:txBody>
          <a:bodyPr/>
          <a:lstStyle/>
          <a:p>
            <a:endParaRPr lang="zh-TW" altLang="en-US"/>
          </a:p>
        </p:txBody>
      </p:sp>
      <p:sp>
        <p:nvSpPr>
          <p:cNvPr id="5555" name="Freeform 635"/>
          <p:cNvSpPr>
            <a:spLocks/>
          </p:cNvSpPr>
          <p:nvPr/>
        </p:nvSpPr>
        <p:spPr bwMode="auto">
          <a:xfrm>
            <a:off x="4752975" y="2303463"/>
            <a:ext cx="69850" cy="103187"/>
          </a:xfrm>
          <a:custGeom>
            <a:avLst/>
            <a:gdLst>
              <a:gd name="T0" fmla="*/ 2147483647 w 133"/>
              <a:gd name="T1" fmla="*/ 0 h 195"/>
              <a:gd name="T2" fmla="*/ 2147483647 w 133"/>
              <a:gd name="T3" fmla="*/ 2147483647 h 195"/>
              <a:gd name="T4" fmla="*/ 2147483647 w 133"/>
              <a:gd name="T5" fmla="*/ 2147483647 h 195"/>
              <a:gd name="T6" fmla="*/ 2147483647 w 133"/>
              <a:gd name="T7" fmla="*/ 2147483647 h 195"/>
              <a:gd name="T8" fmla="*/ 2147483647 w 133"/>
              <a:gd name="T9" fmla="*/ 2147483647 h 195"/>
              <a:gd name="T10" fmla="*/ 2147483647 w 133"/>
              <a:gd name="T11" fmla="*/ 2147483647 h 195"/>
              <a:gd name="T12" fmla="*/ 2147483647 w 133"/>
              <a:gd name="T13" fmla="*/ 2147483647 h 195"/>
              <a:gd name="T14" fmla="*/ 2147483647 w 133"/>
              <a:gd name="T15" fmla="*/ 2147483647 h 195"/>
              <a:gd name="T16" fmla="*/ 2147483647 w 133"/>
              <a:gd name="T17" fmla="*/ 2147483647 h 195"/>
              <a:gd name="T18" fmla="*/ 2147483647 w 133"/>
              <a:gd name="T19" fmla="*/ 2147483647 h 195"/>
              <a:gd name="T20" fmla="*/ 2147483647 w 133"/>
              <a:gd name="T21" fmla="*/ 2147483647 h 195"/>
              <a:gd name="T22" fmla="*/ 2147483647 w 133"/>
              <a:gd name="T23" fmla="*/ 2147483647 h 195"/>
              <a:gd name="T24" fmla="*/ 2147483647 w 133"/>
              <a:gd name="T25" fmla="*/ 2147483647 h 195"/>
              <a:gd name="T26" fmla="*/ 2147483647 w 133"/>
              <a:gd name="T27" fmla="*/ 2147483647 h 195"/>
              <a:gd name="T28" fmla="*/ 2147483647 w 133"/>
              <a:gd name="T29" fmla="*/ 2147483647 h 195"/>
              <a:gd name="T30" fmla="*/ 2147483647 w 133"/>
              <a:gd name="T31" fmla="*/ 2147483647 h 195"/>
              <a:gd name="T32" fmla="*/ 2147483647 w 133"/>
              <a:gd name="T33" fmla="*/ 2147483647 h 195"/>
              <a:gd name="T34" fmla="*/ 2147483647 w 133"/>
              <a:gd name="T35" fmla="*/ 2147483647 h 195"/>
              <a:gd name="T36" fmla="*/ 2147483647 w 133"/>
              <a:gd name="T37" fmla="*/ 2147483647 h 195"/>
              <a:gd name="T38" fmla="*/ 2147483647 w 133"/>
              <a:gd name="T39" fmla="*/ 2147483647 h 195"/>
              <a:gd name="T40" fmla="*/ 2147483647 w 133"/>
              <a:gd name="T41" fmla="*/ 2147483647 h 195"/>
              <a:gd name="T42" fmla="*/ 2147483647 w 133"/>
              <a:gd name="T43" fmla="*/ 2147483647 h 195"/>
              <a:gd name="T44" fmla="*/ 2147483647 w 133"/>
              <a:gd name="T45" fmla="*/ 2147483647 h 195"/>
              <a:gd name="T46" fmla="*/ 2147483647 w 133"/>
              <a:gd name="T47" fmla="*/ 2147483647 h 195"/>
              <a:gd name="T48" fmla="*/ 2147483647 w 133"/>
              <a:gd name="T49" fmla="*/ 2147483647 h 195"/>
              <a:gd name="T50" fmla="*/ 2147483647 w 133"/>
              <a:gd name="T51" fmla="*/ 2147483647 h 195"/>
              <a:gd name="T52" fmla="*/ 0 w 133"/>
              <a:gd name="T53" fmla="*/ 2147483647 h 195"/>
              <a:gd name="T54" fmla="*/ 2147483647 w 133"/>
              <a:gd name="T55" fmla="*/ 2147483647 h 195"/>
              <a:gd name="T56" fmla="*/ 2147483647 w 133"/>
              <a:gd name="T57" fmla="*/ 2147483647 h 195"/>
              <a:gd name="T58" fmla="*/ 2147483647 w 133"/>
              <a:gd name="T59" fmla="*/ 2147483647 h 195"/>
              <a:gd name="T60" fmla="*/ 2147483647 w 133"/>
              <a:gd name="T61" fmla="*/ 2147483647 h 195"/>
              <a:gd name="T62" fmla="*/ 2147483647 w 133"/>
              <a:gd name="T63" fmla="*/ 0 h 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95">
                <a:moveTo>
                  <a:pt x="29" y="0"/>
                </a:moveTo>
                <a:lnTo>
                  <a:pt x="38" y="4"/>
                </a:lnTo>
                <a:lnTo>
                  <a:pt x="41" y="7"/>
                </a:lnTo>
                <a:lnTo>
                  <a:pt x="56" y="31"/>
                </a:lnTo>
                <a:lnTo>
                  <a:pt x="64" y="31"/>
                </a:lnTo>
                <a:lnTo>
                  <a:pt x="64" y="41"/>
                </a:lnTo>
                <a:lnTo>
                  <a:pt x="69" y="48"/>
                </a:lnTo>
                <a:lnTo>
                  <a:pt x="85" y="81"/>
                </a:lnTo>
                <a:lnTo>
                  <a:pt x="95" y="81"/>
                </a:lnTo>
                <a:lnTo>
                  <a:pt x="95" y="85"/>
                </a:lnTo>
                <a:lnTo>
                  <a:pt x="122" y="77"/>
                </a:lnTo>
                <a:lnTo>
                  <a:pt x="133" y="85"/>
                </a:lnTo>
                <a:lnTo>
                  <a:pt x="133" y="88"/>
                </a:lnTo>
                <a:lnTo>
                  <a:pt x="108" y="109"/>
                </a:lnTo>
                <a:lnTo>
                  <a:pt x="99" y="114"/>
                </a:lnTo>
                <a:lnTo>
                  <a:pt x="91" y="109"/>
                </a:lnTo>
                <a:lnTo>
                  <a:pt x="91" y="136"/>
                </a:lnTo>
                <a:lnTo>
                  <a:pt x="85" y="159"/>
                </a:lnTo>
                <a:lnTo>
                  <a:pt x="77" y="182"/>
                </a:lnTo>
                <a:lnTo>
                  <a:pt x="69" y="191"/>
                </a:lnTo>
                <a:lnTo>
                  <a:pt x="56" y="195"/>
                </a:lnTo>
                <a:lnTo>
                  <a:pt x="29" y="186"/>
                </a:lnTo>
                <a:lnTo>
                  <a:pt x="29" y="133"/>
                </a:lnTo>
                <a:lnTo>
                  <a:pt x="11" y="155"/>
                </a:lnTo>
                <a:lnTo>
                  <a:pt x="3" y="128"/>
                </a:lnTo>
                <a:lnTo>
                  <a:pt x="3" y="100"/>
                </a:lnTo>
                <a:lnTo>
                  <a:pt x="0" y="68"/>
                </a:lnTo>
                <a:lnTo>
                  <a:pt x="3" y="35"/>
                </a:lnTo>
                <a:lnTo>
                  <a:pt x="7" y="17"/>
                </a:lnTo>
                <a:lnTo>
                  <a:pt x="15" y="7"/>
                </a:lnTo>
                <a:lnTo>
                  <a:pt x="25" y="7"/>
                </a:lnTo>
                <a:lnTo>
                  <a:pt x="2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56" name="Freeform 636"/>
          <p:cNvSpPr>
            <a:spLocks/>
          </p:cNvSpPr>
          <p:nvPr/>
        </p:nvSpPr>
        <p:spPr bwMode="auto">
          <a:xfrm>
            <a:off x="4752975" y="2303463"/>
            <a:ext cx="69850" cy="103187"/>
          </a:xfrm>
          <a:custGeom>
            <a:avLst/>
            <a:gdLst>
              <a:gd name="T0" fmla="*/ 2147483647 w 133"/>
              <a:gd name="T1" fmla="*/ 0 h 195"/>
              <a:gd name="T2" fmla="*/ 2147483647 w 133"/>
              <a:gd name="T3" fmla="*/ 2147483647 h 195"/>
              <a:gd name="T4" fmla="*/ 2147483647 w 133"/>
              <a:gd name="T5" fmla="*/ 2147483647 h 195"/>
              <a:gd name="T6" fmla="*/ 2147483647 w 133"/>
              <a:gd name="T7" fmla="*/ 2147483647 h 195"/>
              <a:gd name="T8" fmla="*/ 2147483647 w 133"/>
              <a:gd name="T9" fmla="*/ 2147483647 h 195"/>
              <a:gd name="T10" fmla="*/ 2147483647 w 133"/>
              <a:gd name="T11" fmla="*/ 2147483647 h 195"/>
              <a:gd name="T12" fmla="*/ 2147483647 w 133"/>
              <a:gd name="T13" fmla="*/ 2147483647 h 195"/>
              <a:gd name="T14" fmla="*/ 2147483647 w 133"/>
              <a:gd name="T15" fmla="*/ 2147483647 h 195"/>
              <a:gd name="T16" fmla="*/ 2147483647 w 133"/>
              <a:gd name="T17" fmla="*/ 2147483647 h 195"/>
              <a:gd name="T18" fmla="*/ 2147483647 w 133"/>
              <a:gd name="T19" fmla="*/ 2147483647 h 195"/>
              <a:gd name="T20" fmla="*/ 2147483647 w 133"/>
              <a:gd name="T21" fmla="*/ 2147483647 h 195"/>
              <a:gd name="T22" fmla="*/ 2147483647 w 133"/>
              <a:gd name="T23" fmla="*/ 2147483647 h 195"/>
              <a:gd name="T24" fmla="*/ 2147483647 w 133"/>
              <a:gd name="T25" fmla="*/ 2147483647 h 195"/>
              <a:gd name="T26" fmla="*/ 2147483647 w 133"/>
              <a:gd name="T27" fmla="*/ 2147483647 h 195"/>
              <a:gd name="T28" fmla="*/ 2147483647 w 133"/>
              <a:gd name="T29" fmla="*/ 2147483647 h 195"/>
              <a:gd name="T30" fmla="*/ 2147483647 w 133"/>
              <a:gd name="T31" fmla="*/ 2147483647 h 195"/>
              <a:gd name="T32" fmla="*/ 2147483647 w 133"/>
              <a:gd name="T33" fmla="*/ 2147483647 h 195"/>
              <a:gd name="T34" fmla="*/ 2147483647 w 133"/>
              <a:gd name="T35" fmla="*/ 2147483647 h 195"/>
              <a:gd name="T36" fmla="*/ 2147483647 w 133"/>
              <a:gd name="T37" fmla="*/ 2147483647 h 195"/>
              <a:gd name="T38" fmla="*/ 2147483647 w 133"/>
              <a:gd name="T39" fmla="*/ 2147483647 h 195"/>
              <a:gd name="T40" fmla="*/ 2147483647 w 133"/>
              <a:gd name="T41" fmla="*/ 2147483647 h 195"/>
              <a:gd name="T42" fmla="*/ 2147483647 w 133"/>
              <a:gd name="T43" fmla="*/ 2147483647 h 195"/>
              <a:gd name="T44" fmla="*/ 2147483647 w 133"/>
              <a:gd name="T45" fmla="*/ 2147483647 h 195"/>
              <a:gd name="T46" fmla="*/ 2147483647 w 133"/>
              <a:gd name="T47" fmla="*/ 2147483647 h 195"/>
              <a:gd name="T48" fmla="*/ 2147483647 w 133"/>
              <a:gd name="T49" fmla="*/ 2147483647 h 195"/>
              <a:gd name="T50" fmla="*/ 2147483647 w 133"/>
              <a:gd name="T51" fmla="*/ 2147483647 h 195"/>
              <a:gd name="T52" fmla="*/ 0 w 133"/>
              <a:gd name="T53" fmla="*/ 2147483647 h 195"/>
              <a:gd name="T54" fmla="*/ 2147483647 w 133"/>
              <a:gd name="T55" fmla="*/ 2147483647 h 195"/>
              <a:gd name="T56" fmla="*/ 2147483647 w 133"/>
              <a:gd name="T57" fmla="*/ 2147483647 h 195"/>
              <a:gd name="T58" fmla="*/ 2147483647 w 133"/>
              <a:gd name="T59" fmla="*/ 2147483647 h 195"/>
              <a:gd name="T60" fmla="*/ 2147483647 w 133"/>
              <a:gd name="T61" fmla="*/ 2147483647 h 195"/>
              <a:gd name="T62" fmla="*/ 2147483647 w 133"/>
              <a:gd name="T63" fmla="*/ 0 h 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95">
                <a:moveTo>
                  <a:pt x="29" y="0"/>
                </a:moveTo>
                <a:lnTo>
                  <a:pt x="38" y="4"/>
                </a:lnTo>
                <a:lnTo>
                  <a:pt x="41" y="7"/>
                </a:lnTo>
                <a:lnTo>
                  <a:pt x="56" y="31"/>
                </a:lnTo>
                <a:lnTo>
                  <a:pt x="64" y="31"/>
                </a:lnTo>
                <a:lnTo>
                  <a:pt x="64" y="41"/>
                </a:lnTo>
                <a:lnTo>
                  <a:pt x="69" y="48"/>
                </a:lnTo>
                <a:lnTo>
                  <a:pt x="85" y="81"/>
                </a:lnTo>
                <a:lnTo>
                  <a:pt x="95" y="81"/>
                </a:lnTo>
                <a:lnTo>
                  <a:pt x="95" y="85"/>
                </a:lnTo>
                <a:lnTo>
                  <a:pt x="122" y="77"/>
                </a:lnTo>
                <a:lnTo>
                  <a:pt x="133" y="85"/>
                </a:lnTo>
                <a:lnTo>
                  <a:pt x="133" y="88"/>
                </a:lnTo>
                <a:lnTo>
                  <a:pt x="108" y="109"/>
                </a:lnTo>
                <a:lnTo>
                  <a:pt x="99" y="114"/>
                </a:lnTo>
                <a:lnTo>
                  <a:pt x="91" y="109"/>
                </a:lnTo>
                <a:lnTo>
                  <a:pt x="91" y="136"/>
                </a:lnTo>
                <a:lnTo>
                  <a:pt x="85" y="159"/>
                </a:lnTo>
                <a:lnTo>
                  <a:pt x="77" y="182"/>
                </a:lnTo>
                <a:lnTo>
                  <a:pt x="69" y="191"/>
                </a:lnTo>
                <a:lnTo>
                  <a:pt x="56" y="195"/>
                </a:lnTo>
                <a:lnTo>
                  <a:pt x="29" y="186"/>
                </a:lnTo>
                <a:lnTo>
                  <a:pt x="29" y="133"/>
                </a:lnTo>
                <a:lnTo>
                  <a:pt x="11" y="155"/>
                </a:lnTo>
                <a:lnTo>
                  <a:pt x="3" y="128"/>
                </a:lnTo>
                <a:lnTo>
                  <a:pt x="3" y="100"/>
                </a:lnTo>
                <a:lnTo>
                  <a:pt x="0" y="68"/>
                </a:lnTo>
                <a:lnTo>
                  <a:pt x="3" y="35"/>
                </a:lnTo>
                <a:lnTo>
                  <a:pt x="7" y="17"/>
                </a:lnTo>
                <a:lnTo>
                  <a:pt x="15" y="7"/>
                </a:lnTo>
                <a:lnTo>
                  <a:pt x="25" y="7"/>
                </a:lnTo>
                <a:lnTo>
                  <a:pt x="29" y="0"/>
                </a:lnTo>
                <a:close/>
              </a:path>
            </a:pathLst>
          </a:custGeom>
          <a:solidFill>
            <a:srgbClr val="4C4C4C"/>
          </a:solidFill>
          <a:ln w="1588">
            <a:solidFill>
              <a:srgbClr val="000000"/>
            </a:solidFill>
            <a:prstDash val="solid"/>
            <a:round/>
            <a:headEnd/>
            <a:tailEnd/>
          </a:ln>
        </p:spPr>
        <p:txBody>
          <a:bodyPr/>
          <a:lstStyle/>
          <a:p>
            <a:endParaRPr lang="zh-TW" altLang="en-US"/>
          </a:p>
        </p:txBody>
      </p:sp>
      <p:sp>
        <p:nvSpPr>
          <p:cNvPr id="5557" name="Freeform 637"/>
          <p:cNvSpPr>
            <a:spLocks/>
          </p:cNvSpPr>
          <p:nvPr/>
        </p:nvSpPr>
        <p:spPr bwMode="auto">
          <a:xfrm>
            <a:off x="4752975" y="2303463"/>
            <a:ext cx="69850" cy="103187"/>
          </a:xfrm>
          <a:custGeom>
            <a:avLst/>
            <a:gdLst>
              <a:gd name="T0" fmla="*/ 2147483647 w 133"/>
              <a:gd name="T1" fmla="*/ 0 h 195"/>
              <a:gd name="T2" fmla="*/ 2147483647 w 133"/>
              <a:gd name="T3" fmla="*/ 2147483647 h 195"/>
              <a:gd name="T4" fmla="*/ 2147483647 w 133"/>
              <a:gd name="T5" fmla="*/ 2147483647 h 195"/>
              <a:gd name="T6" fmla="*/ 2147483647 w 133"/>
              <a:gd name="T7" fmla="*/ 2147483647 h 195"/>
              <a:gd name="T8" fmla="*/ 2147483647 w 133"/>
              <a:gd name="T9" fmla="*/ 2147483647 h 195"/>
              <a:gd name="T10" fmla="*/ 2147483647 w 133"/>
              <a:gd name="T11" fmla="*/ 2147483647 h 195"/>
              <a:gd name="T12" fmla="*/ 2147483647 w 133"/>
              <a:gd name="T13" fmla="*/ 2147483647 h 195"/>
              <a:gd name="T14" fmla="*/ 2147483647 w 133"/>
              <a:gd name="T15" fmla="*/ 2147483647 h 195"/>
              <a:gd name="T16" fmla="*/ 2147483647 w 133"/>
              <a:gd name="T17" fmla="*/ 2147483647 h 195"/>
              <a:gd name="T18" fmla="*/ 2147483647 w 133"/>
              <a:gd name="T19" fmla="*/ 2147483647 h 195"/>
              <a:gd name="T20" fmla="*/ 2147483647 w 133"/>
              <a:gd name="T21" fmla="*/ 2147483647 h 195"/>
              <a:gd name="T22" fmla="*/ 2147483647 w 133"/>
              <a:gd name="T23" fmla="*/ 2147483647 h 195"/>
              <a:gd name="T24" fmla="*/ 2147483647 w 133"/>
              <a:gd name="T25" fmla="*/ 2147483647 h 195"/>
              <a:gd name="T26" fmla="*/ 2147483647 w 133"/>
              <a:gd name="T27" fmla="*/ 2147483647 h 195"/>
              <a:gd name="T28" fmla="*/ 2147483647 w 133"/>
              <a:gd name="T29" fmla="*/ 2147483647 h 195"/>
              <a:gd name="T30" fmla="*/ 2147483647 w 133"/>
              <a:gd name="T31" fmla="*/ 2147483647 h 195"/>
              <a:gd name="T32" fmla="*/ 2147483647 w 133"/>
              <a:gd name="T33" fmla="*/ 2147483647 h 195"/>
              <a:gd name="T34" fmla="*/ 2147483647 w 133"/>
              <a:gd name="T35" fmla="*/ 2147483647 h 195"/>
              <a:gd name="T36" fmla="*/ 2147483647 w 133"/>
              <a:gd name="T37" fmla="*/ 2147483647 h 195"/>
              <a:gd name="T38" fmla="*/ 2147483647 w 133"/>
              <a:gd name="T39" fmla="*/ 2147483647 h 195"/>
              <a:gd name="T40" fmla="*/ 2147483647 w 133"/>
              <a:gd name="T41" fmla="*/ 2147483647 h 195"/>
              <a:gd name="T42" fmla="*/ 2147483647 w 133"/>
              <a:gd name="T43" fmla="*/ 2147483647 h 195"/>
              <a:gd name="T44" fmla="*/ 2147483647 w 133"/>
              <a:gd name="T45" fmla="*/ 2147483647 h 195"/>
              <a:gd name="T46" fmla="*/ 2147483647 w 133"/>
              <a:gd name="T47" fmla="*/ 2147483647 h 195"/>
              <a:gd name="T48" fmla="*/ 2147483647 w 133"/>
              <a:gd name="T49" fmla="*/ 2147483647 h 195"/>
              <a:gd name="T50" fmla="*/ 2147483647 w 133"/>
              <a:gd name="T51" fmla="*/ 2147483647 h 195"/>
              <a:gd name="T52" fmla="*/ 0 w 133"/>
              <a:gd name="T53" fmla="*/ 2147483647 h 195"/>
              <a:gd name="T54" fmla="*/ 2147483647 w 133"/>
              <a:gd name="T55" fmla="*/ 2147483647 h 195"/>
              <a:gd name="T56" fmla="*/ 2147483647 w 133"/>
              <a:gd name="T57" fmla="*/ 2147483647 h 195"/>
              <a:gd name="T58" fmla="*/ 2147483647 w 133"/>
              <a:gd name="T59" fmla="*/ 2147483647 h 195"/>
              <a:gd name="T60" fmla="*/ 2147483647 w 133"/>
              <a:gd name="T61" fmla="*/ 2147483647 h 195"/>
              <a:gd name="T62" fmla="*/ 2147483647 w 133"/>
              <a:gd name="T63" fmla="*/ 0 h 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95">
                <a:moveTo>
                  <a:pt x="29" y="0"/>
                </a:moveTo>
                <a:lnTo>
                  <a:pt x="38" y="4"/>
                </a:lnTo>
                <a:lnTo>
                  <a:pt x="41" y="7"/>
                </a:lnTo>
                <a:lnTo>
                  <a:pt x="56" y="31"/>
                </a:lnTo>
                <a:lnTo>
                  <a:pt x="64" y="31"/>
                </a:lnTo>
                <a:lnTo>
                  <a:pt x="64" y="41"/>
                </a:lnTo>
                <a:lnTo>
                  <a:pt x="69" y="48"/>
                </a:lnTo>
                <a:lnTo>
                  <a:pt x="85" y="81"/>
                </a:lnTo>
                <a:lnTo>
                  <a:pt x="95" y="81"/>
                </a:lnTo>
                <a:lnTo>
                  <a:pt x="95" y="85"/>
                </a:lnTo>
                <a:lnTo>
                  <a:pt x="122" y="77"/>
                </a:lnTo>
                <a:lnTo>
                  <a:pt x="133" y="85"/>
                </a:lnTo>
                <a:lnTo>
                  <a:pt x="133" y="88"/>
                </a:lnTo>
                <a:lnTo>
                  <a:pt x="108" y="109"/>
                </a:lnTo>
                <a:lnTo>
                  <a:pt x="99" y="114"/>
                </a:lnTo>
                <a:lnTo>
                  <a:pt x="91" y="109"/>
                </a:lnTo>
                <a:lnTo>
                  <a:pt x="91" y="136"/>
                </a:lnTo>
                <a:lnTo>
                  <a:pt x="85" y="159"/>
                </a:lnTo>
                <a:lnTo>
                  <a:pt x="77" y="182"/>
                </a:lnTo>
                <a:lnTo>
                  <a:pt x="69" y="191"/>
                </a:lnTo>
                <a:lnTo>
                  <a:pt x="56" y="195"/>
                </a:lnTo>
                <a:lnTo>
                  <a:pt x="29" y="186"/>
                </a:lnTo>
                <a:lnTo>
                  <a:pt x="29" y="133"/>
                </a:lnTo>
                <a:lnTo>
                  <a:pt x="11" y="155"/>
                </a:lnTo>
                <a:lnTo>
                  <a:pt x="3" y="128"/>
                </a:lnTo>
                <a:lnTo>
                  <a:pt x="3" y="100"/>
                </a:lnTo>
                <a:lnTo>
                  <a:pt x="0" y="68"/>
                </a:lnTo>
                <a:lnTo>
                  <a:pt x="3" y="35"/>
                </a:lnTo>
                <a:lnTo>
                  <a:pt x="7" y="17"/>
                </a:lnTo>
                <a:lnTo>
                  <a:pt x="15" y="7"/>
                </a:lnTo>
                <a:lnTo>
                  <a:pt x="25" y="7"/>
                </a:lnTo>
                <a:lnTo>
                  <a:pt x="2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58" name="Freeform 638"/>
          <p:cNvSpPr>
            <a:spLocks/>
          </p:cNvSpPr>
          <p:nvPr/>
        </p:nvSpPr>
        <p:spPr bwMode="auto">
          <a:xfrm>
            <a:off x="4745038" y="2347913"/>
            <a:ext cx="28575" cy="57150"/>
          </a:xfrm>
          <a:custGeom>
            <a:avLst/>
            <a:gdLst>
              <a:gd name="T0" fmla="*/ 2147483647 w 55"/>
              <a:gd name="T1" fmla="*/ 2147483647 h 106"/>
              <a:gd name="T2" fmla="*/ 2147483647 w 55"/>
              <a:gd name="T3" fmla="*/ 2147483647 h 106"/>
              <a:gd name="T4" fmla="*/ 2147483647 w 55"/>
              <a:gd name="T5" fmla="*/ 2147483647 h 106"/>
              <a:gd name="T6" fmla="*/ 2147483647 w 55"/>
              <a:gd name="T7" fmla="*/ 2147483647 h 106"/>
              <a:gd name="T8" fmla="*/ 2147483647 w 55"/>
              <a:gd name="T9" fmla="*/ 0 h 106"/>
              <a:gd name="T10" fmla="*/ 2147483647 w 55"/>
              <a:gd name="T11" fmla="*/ 2147483647 h 106"/>
              <a:gd name="T12" fmla="*/ 0 w 55"/>
              <a:gd name="T13" fmla="*/ 2147483647 h 106"/>
              <a:gd name="T14" fmla="*/ 2147483647 w 55"/>
              <a:gd name="T15" fmla="*/ 2147483647 h 106"/>
              <a:gd name="T16" fmla="*/ 2147483647 w 55"/>
              <a:gd name="T17" fmla="*/ 2147483647 h 106"/>
              <a:gd name="T18" fmla="*/ 2147483647 w 55"/>
              <a:gd name="T19" fmla="*/ 2147483647 h 106"/>
              <a:gd name="T20" fmla="*/ 2147483647 w 55"/>
              <a:gd name="T21" fmla="*/ 2147483647 h 106"/>
              <a:gd name="T22" fmla="*/ 2147483647 w 55"/>
              <a:gd name="T23" fmla="*/ 2147483647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06">
                <a:moveTo>
                  <a:pt x="43" y="48"/>
                </a:moveTo>
                <a:lnTo>
                  <a:pt x="39" y="33"/>
                </a:lnTo>
                <a:lnTo>
                  <a:pt x="35" y="24"/>
                </a:lnTo>
                <a:lnTo>
                  <a:pt x="17" y="11"/>
                </a:lnTo>
                <a:lnTo>
                  <a:pt x="10" y="0"/>
                </a:lnTo>
                <a:lnTo>
                  <a:pt x="4" y="3"/>
                </a:lnTo>
                <a:lnTo>
                  <a:pt x="0" y="3"/>
                </a:lnTo>
                <a:lnTo>
                  <a:pt x="10" y="29"/>
                </a:lnTo>
                <a:lnTo>
                  <a:pt x="29" y="97"/>
                </a:lnTo>
                <a:lnTo>
                  <a:pt x="55" y="106"/>
                </a:lnTo>
                <a:lnTo>
                  <a:pt x="55" y="79"/>
                </a:lnTo>
                <a:lnTo>
                  <a:pt x="43" y="48"/>
                </a:lnTo>
                <a:close/>
              </a:path>
            </a:pathLst>
          </a:custGeom>
          <a:solidFill>
            <a:srgbClr val="0000FF"/>
          </a:solidFill>
          <a:ln w="1588">
            <a:solidFill>
              <a:srgbClr val="000000"/>
            </a:solidFill>
            <a:prstDash val="solid"/>
            <a:round/>
            <a:headEnd/>
            <a:tailEnd/>
          </a:ln>
        </p:spPr>
        <p:txBody>
          <a:bodyPr/>
          <a:lstStyle/>
          <a:p>
            <a:endParaRPr lang="zh-TW" altLang="en-US"/>
          </a:p>
        </p:txBody>
      </p:sp>
      <p:sp>
        <p:nvSpPr>
          <p:cNvPr id="5559" name="Freeform 639"/>
          <p:cNvSpPr>
            <a:spLocks/>
          </p:cNvSpPr>
          <p:nvPr/>
        </p:nvSpPr>
        <p:spPr bwMode="auto">
          <a:xfrm>
            <a:off x="4745038" y="2347913"/>
            <a:ext cx="28575" cy="57150"/>
          </a:xfrm>
          <a:custGeom>
            <a:avLst/>
            <a:gdLst>
              <a:gd name="T0" fmla="*/ 2147483647 w 55"/>
              <a:gd name="T1" fmla="*/ 2147483647 h 106"/>
              <a:gd name="T2" fmla="*/ 2147483647 w 55"/>
              <a:gd name="T3" fmla="*/ 2147483647 h 106"/>
              <a:gd name="T4" fmla="*/ 2147483647 w 55"/>
              <a:gd name="T5" fmla="*/ 2147483647 h 106"/>
              <a:gd name="T6" fmla="*/ 2147483647 w 55"/>
              <a:gd name="T7" fmla="*/ 2147483647 h 106"/>
              <a:gd name="T8" fmla="*/ 2147483647 w 55"/>
              <a:gd name="T9" fmla="*/ 0 h 106"/>
              <a:gd name="T10" fmla="*/ 2147483647 w 55"/>
              <a:gd name="T11" fmla="*/ 2147483647 h 106"/>
              <a:gd name="T12" fmla="*/ 0 w 55"/>
              <a:gd name="T13" fmla="*/ 2147483647 h 106"/>
              <a:gd name="T14" fmla="*/ 2147483647 w 55"/>
              <a:gd name="T15" fmla="*/ 2147483647 h 106"/>
              <a:gd name="T16" fmla="*/ 2147483647 w 55"/>
              <a:gd name="T17" fmla="*/ 2147483647 h 106"/>
              <a:gd name="T18" fmla="*/ 2147483647 w 55"/>
              <a:gd name="T19" fmla="*/ 2147483647 h 106"/>
              <a:gd name="T20" fmla="*/ 2147483647 w 55"/>
              <a:gd name="T21" fmla="*/ 2147483647 h 106"/>
              <a:gd name="T22" fmla="*/ 2147483647 w 55"/>
              <a:gd name="T23" fmla="*/ 2147483647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06">
                <a:moveTo>
                  <a:pt x="43" y="48"/>
                </a:moveTo>
                <a:lnTo>
                  <a:pt x="39" y="33"/>
                </a:lnTo>
                <a:lnTo>
                  <a:pt x="35" y="24"/>
                </a:lnTo>
                <a:lnTo>
                  <a:pt x="17" y="11"/>
                </a:lnTo>
                <a:lnTo>
                  <a:pt x="10" y="0"/>
                </a:lnTo>
                <a:lnTo>
                  <a:pt x="4" y="3"/>
                </a:lnTo>
                <a:lnTo>
                  <a:pt x="0" y="3"/>
                </a:lnTo>
                <a:lnTo>
                  <a:pt x="10" y="29"/>
                </a:lnTo>
                <a:lnTo>
                  <a:pt x="29" y="97"/>
                </a:lnTo>
                <a:lnTo>
                  <a:pt x="55" y="106"/>
                </a:lnTo>
                <a:lnTo>
                  <a:pt x="55" y="79"/>
                </a:lnTo>
                <a:lnTo>
                  <a:pt x="43" y="4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60" name="Freeform 640"/>
          <p:cNvSpPr>
            <a:spLocks/>
          </p:cNvSpPr>
          <p:nvPr/>
        </p:nvSpPr>
        <p:spPr bwMode="auto">
          <a:xfrm>
            <a:off x="4745038" y="2347913"/>
            <a:ext cx="28575" cy="57150"/>
          </a:xfrm>
          <a:custGeom>
            <a:avLst/>
            <a:gdLst>
              <a:gd name="T0" fmla="*/ 2147483647 w 55"/>
              <a:gd name="T1" fmla="*/ 2147483647 h 106"/>
              <a:gd name="T2" fmla="*/ 2147483647 w 55"/>
              <a:gd name="T3" fmla="*/ 2147483647 h 106"/>
              <a:gd name="T4" fmla="*/ 2147483647 w 55"/>
              <a:gd name="T5" fmla="*/ 2147483647 h 106"/>
              <a:gd name="T6" fmla="*/ 2147483647 w 55"/>
              <a:gd name="T7" fmla="*/ 2147483647 h 106"/>
              <a:gd name="T8" fmla="*/ 2147483647 w 55"/>
              <a:gd name="T9" fmla="*/ 0 h 106"/>
              <a:gd name="T10" fmla="*/ 2147483647 w 55"/>
              <a:gd name="T11" fmla="*/ 2147483647 h 106"/>
              <a:gd name="T12" fmla="*/ 0 w 55"/>
              <a:gd name="T13" fmla="*/ 2147483647 h 106"/>
              <a:gd name="T14" fmla="*/ 2147483647 w 55"/>
              <a:gd name="T15" fmla="*/ 2147483647 h 106"/>
              <a:gd name="T16" fmla="*/ 2147483647 w 55"/>
              <a:gd name="T17" fmla="*/ 2147483647 h 106"/>
              <a:gd name="T18" fmla="*/ 2147483647 w 55"/>
              <a:gd name="T19" fmla="*/ 2147483647 h 106"/>
              <a:gd name="T20" fmla="*/ 2147483647 w 55"/>
              <a:gd name="T21" fmla="*/ 2147483647 h 106"/>
              <a:gd name="T22" fmla="*/ 2147483647 w 55"/>
              <a:gd name="T23" fmla="*/ 2147483647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06">
                <a:moveTo>
                  <a:pt x="43" y="48"/>
                </a:moveTo>
                <a:lnTo>
                  <a:pt x="39" y="33"/>
                </a:lnTo>
                <a:lnTo>
                  <a:pt x="35" y="24"/>
                </a:lnTo>
                <a:lnTo>
                  <a:pt x="17" y="11"/>
                </a:lnTo>
                <a:lnTo>
                  <a:pt x="10" y="0"/>
                </a:lnTo>
                <a:lnTo>
                  <a:pt x="4" y="3"/>
                </a:lnTo>
                <a:lnTo>
                  <a:pt x="0" y="3"/>
                </a:lnTo>
                <a:lnTo>
                  <a:pt x="10" y="29"/>
                </a:lnTo>
                <a:lnTo>
                  <a:pt x="29" y="97"/>
                </a:lnTo>
                <a:lnTo>
                  <a:pt x="55" y="106"/>
                </a:lnTo>
                <a:lnTo>
                  <a:pt x="55" y="79"/>
                </a:lnTo>
                <a:lnTo>
                  <a:pt x="43" y="48"/>
                </a:lnTo>
                <a:close/>
              </a:path>
            </a:pathLst>
          </a:custGeom>
          <a:solidFill>
            <a:srgbClr val="0000FF"/>
          </a:solidFill>
          <a:ln w="1588">
            <a:solidFill>
              <a:srgbClr val="000000"/>
            </a:solidFill>
            <a:prstDash val="solid"/>
            <a:round/>
            <a:headEnd/>
            <a:tailEnd/>
          </a:ln>
        </p:spPr>
        <p:txBody>
          <a:bodyPr/>
          <a:lstStyle/>
          <a:p>
            <a:endParaRPr lang="zh-TW" altLang="en-US"/>
          </a:p>
        </p:txBody>
      </p:sp>
      <p:sp>
        <p:nvSpPr>
          <p:cNvPr id="5561" name="Freeform 641"/>
          <p:cNvSpPr>
            <a:spLocks/>
          </p:cNvSpPr>
          <p:nvPr/>
        </p:nvSpPr>
        <p:spPr bwMode="auto">
          <a:xfrm>
            <a:off x="4745038" y="2347913"/>
            <a:ext cx="28575" cy="57150"/>
          </a:xfrm>
          <a:custGeom>
            <a:avLst/>
            <a:gdLst>
              <a:gd name="T0" fmla="*/ 2147483647 w 55"/>
              <a:gd name="T1" fmla="*/ 2147483647 h 106"/>
              <a:gd name="T2" fmla="*/ 2147483647 w 55"/>
              <a:gd name="T3" fmla="*/ 2147483647 h 106"/>
              <a:gd name="T4" fmla="*/ 2147483647 w 55"/>
              <a:gd name="T5" fmla="*/ 2147483647 h 106"/>
              <a:gd name="T6" fmla="*/ 2147483647 w 55"/>
              <a:gd name="T7" fmla="*/ 2147483647 h 106"/>
              <a:gd name="T8" fmla="*/ 2147483647 w 55"/>
              <a:gd name="T9" fmla="*/ 0 h 106"/>
              <a:gd name="T10" fmla="*/ 2147483647 w 55"/>
              <a:gd name="T11" fmla="*/ 2147483647 h 106"/>
              <a:gd name="T12" fmla="*/ 0 w 55"/>
              <a:gd name="T13" fmla="*/ 2147483647 h 106"/>
              <a:gd name="T14" fmla="*/ 2147483647 w 55"/>
              <a:gd name="T15" fmla="*/ 2147483647 h 106"/>
              <a:gd name="T16" fmla="*/ 2147483647 w 55"/>
              <a:gd name="T17" fmla="*/ 2147483647 h 106"/>
              <a:gd name="T18" fmla="*/ 2147483647 w 55"/>
              <a:gd name="T19" fmla="*/ 2147483647 h 106"/>
              <a:gd name="T20" fmla="*/ 2147483647 w 55"/>
              <a:gd name="T21" fmla="*/ 2147483647 h 106"/>
              <a:gd name="T22" fmla="*/ 2147483647 w 55"/>
              <a:gd name="T23" fmla="*/ 2147483647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06">
                <a:moveTo>
                  <a:pt x="43" y="48"/>
                </a:moveTo>
                <a:lnTo>
                  <a:pt x="39" y="33"/>
                </a:lnTo>
                <a:lnTo>
                  <a:pt x="35" y="24"/>
                </a:lnTo>
                <a:lnTo>
                  <a:pt x="17" y="11"/>
                </a:lnTo>
                <a:lnTo>
                  <a:pt x="10" y="0"/>
                </a:lnTo>
                <a:lnTo>
                  <a:pt x="4" y="3"/>
                </a:lnTo>
                <a:lnTo>
                  <a:pt x="0" y="3"/>
                </a:lnTo>
                <a:lnTo>
                  <a:pt x="10" y="29"/>
                </a:lnTo>
                <a:lnTo>
                  <a:pt x="29" y="97"/>
                </a:lnTo>
                <a:lnTo>
                  <a:pt x="55" y="106"/>
                </a:lnTo>
                <a:lnTo>
                  <a:pt x="55" y="79"/>
                </a:lnTo>
                <a:lnTo>
                  <a:pt x="43" y="4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62" name="Freeform 642"/>
          <p:cNvSpPr>
            <a:spLocks/>
          </p:cNvSpPr>
          <p:nvPr/>
        </p:nvSpPr>
        <p:spPr bwMode="auto">
          <a:xfrm>
            <a:off x="4976813" y="1933575"/>
            <a:ext cx="79375" cy="519113"/>
          </a:xfrm>
          <a:custGeom>
            <a:avLst/>
            <a:gdLst>
              <a:gd name="T0" fmla="*/ 0 w 151"/>
              <a:gd name="T1" fmla="*/ 2147483647 h 980"/>
              <a:gd name="T2" fmla="*/ 0 w 151"/>
              <a:gd name="T3" fmla="*/ 2147483647 h 980"/>
              <a:gd name="T4" fmla="*/ 2147483647 w 151"/>
              <a:gd name="T5" fmla="*/ 2147483647 h 980"/>
              <a:gd name="T6" fmla="*/ 2147483647 w 151"/>
              <a:gd name="T7" fmla="*/ 0 h 980"/>
              <a:gd name="T8" fmla="*/ 0 w 151"/>
              <a:gd name="T9" fmla="*/ 2147483647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980">
                <a:moveTo>
                  <a:pt x="0" y="160"/>
                </a:moveTo>
                <a:lnTo>
                  <a:pt x="0" y="980"/>
                </a:lnTo>
                <a:lnTo>
                  <a:pt x="151" y="826"/>
                </a:lnTo>
                <a:lnTo>
                  <a:pt x="151" y="0"/>
                </a:lnTo>
                <a:lnTo>
                  <a:pt x="0" y="160"/>
                </a:lnTo>
                <a:close/>
              </a:path>
            </a:pathLst>
          </a:custGeom>
          <a:solidFill>
            <a:srgbClr val="7F7F7F"/>
          </a:solidFill>
          <a:ln w="1588">
            <a:solidFill>
              <a:srgbClr val="000000"/>
            </a:solidFill>
            <a:prstDash val="solid"/>
            <a:round/>
            <a:headEnd/>
            <a:tailEnd/>
          </a:ln>
        </p:spPr>
        <p:txBody>
          <a:bodyPr/>
          <a:lstStyle/>
          <a:p>
            <a:endParaRPr lang="zh-TW" altLang="en-US"/>
          </a:p>
        </p:txBody>
      </p:sp>
      <p:sp>
        <p:nvSpPr>
          <p:cNvPr id="5563" name="Freeform 643"/>
          <p:cNvSpPr>
            <a:spLocks/>
          </p:cNvSpPr>
          <p:nvPr/>
        </p:nvSpPr>
        <p:spPr bwMode="auto">
          <a:xfrm>
            <a:off x="4976813" y="1933575"/>
            <a:ext cx="79375" cy="519113"/>
          </a:xfrm>
          <a:custGeom>
            <a:avLst/>
            <a:gdLst>
              <a:gd name="T0" fmla="*/ 0 w 151"/>
              <a:gd name="T1" fmla="*/ 2147483647 h 980"/>
              <a:gd name="T2" fmla="*/ 0 w 151"/>
              <a:gd name="T3" fmla="*/ 2147483647 h 980"/>
              <a:gd name="T4" fmla="*/ 2147483647 w 151"/>
              <a:gd name="T5" fmla="*/ 2147483647 h 980"/>
              <a:gd name="T6" fmla="*/ 2147483647 w 151"/>
              <a:gd name="T7" fmla="*/ 0 h 980"/>
              <a:gd name="T8" fmla="*/ 0 w 151"/>
              <a:gd name="T9" fmla="*/ 2147483647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980">
                <a:moveTo>
                  <a:pt x="0" y="160"/>
                </a:moveTo>
                <a:lnTo>
                  <a:pt x="0" y="980"/>
                </a:lnTo>
                <a:lnTo>
                  <a:pt x="151" y="826"/>
                </a:lnTo>
                <a:lnTo>
                  <a:pt x="151" y="0"/>
                </a:lnTo>
                <a:lnTo>
                  <a:pt x="0" y="16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64" name="Freeform 644"/>
          <p:cNvSpPr>
            <a:spLocks/>
          </p:cNvSpPr>
          <p:nvPr/>
        </p:nvSpPr>
        <p:spPr bwMode="auto">
          <a:xfrm>
            <a:off x="5270500" y="2116138"/>
            <a:ext cx="100013" cy="339725"/>
          </a:xfrm>
          <a:custGeom>
            <a:avLst/>
            <a:gdLst>
              <a:gd name="T0" fmla="*/ 0 w 190"/>
              <a:gd name="T1" fmla="*/ 2147483647 h 641"/>
              <a:gd name="T2" fmla="*/ 2147483647 w 190"/>
              <a:gd name="T3" fmla="*/ 2147483647 h 641"/>
              <a:gd name="T4" fmla="*/ 2147483647 w 190"/>
              <a:gd name="T5" fmla="*/ 0 h 641"/>
              <a:gd name="T6" fmla="*/ 0 w 190"/>
              <a:gd name="T7" fmla="*/ 2147483647 h 641"/>
              <a:gd name="T8" fmla="*/ 0 w 190"/>
              <a:gd name="T9" fmla="*/ 2147483647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641">
                <a:moveTo>
                  <a:pt x="0" y="641"/>
                </a:moveTo>
                <a:lnTo>
                  <a:pt x="190" y="438"/>
                </a:lnTo>
                <a:lnTo>
                  <a:pt x="190" y="0"/>
                </a:lnTo>
                <a:lnTo>
                  <a:pt x="0" y="200"/>
                </a:lnTo>
                <a:lnTo>
                  <a:pt x="0" y="641"/>
                </a:lnTo>
                <a:close/>
              </a:path>
            </a:pathLst>
          </a:custGeom>
          <a:solidFill>
            <a:srgbClr val="A5A5A5"/>
          </a:solidFill>
          <a:ln w="1588">
            <a:solidFill>
              <a:srgbClr val="000000"/>
            </a:solidFill>
            <a:prstDash val="solid"/>
            <a:round/>
            <a:headEnd/>
            <a:tailEnd/>
          </a:ln>
        </p:spPr>
        <p:txBody>
          <a:bodyPr/>
          <a:lstStyle/>
          <a:p>
            <a:endParaRPr lang="zh-TW" altLang="en-US"/>
          </a:p>
        </p:txBody>
      </p:sp>
      <p:sp>
        <p:nvSpPr>
          <p:cNvPr id="5565" name="Freeform 645"/>
          <p:cNvSpPr>
            <a:spLocks/>
          </p:cNvSpPr>
          <p:nvPr/>
        </p:nvSpPr>
        <p:spPr bwMode="auto">
          <a:xfrm>
            <a:off x="5270500" y="2116138"/>
            <a:ext cx="100013" cy="339725"/>
          </a:xfrm>
          <a:custGeom>
            <a:avLst/>
            <a:gdLst>
              <a:gd name="T0" fmla="*/ 0 w 190"/>
              <a:gd name="T1" fmla="*/ 2147483647 h 641"/>
              <a:gd name="T2" fmla="*/ 2147483647 w 190"/>
              <a:gd name="T3" fmla="*/ 2147483647 h 641"/>
              <a:gd name="T4" fmla="*/ 2147483647 w 190"/>
              <a:gd name="T5" fmla="*/ 0 h 641"/>
              <a:gd name="T6" fmla="*/ 0 w 190"/>
              <a:gd name="T7" fmla="*/ 2147483647 h 641"/>
              <a:gd name="T8" fmla="*/ 0 w 190"/>
              <a:gd name="T9" fmla="*/ 2147483647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641">
                <a:moveTo>
                  <a:pt x="0" y="641"/>
                </a:moveTo>
                <a:lnTo>
                  <a:pt x="190" y="438"/>
                </a:lnTo>
                <a:lnTo>
                  <a:pt x="190" y="0"/>
                </a:lnTo>
                <a:lnTo>
                  <a:pt x="0" y="200"/>
                </a:lnTo>
                <a:lnTo>
                  <a:pt x="0" y="64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66" name="Freeform 646"/>
          <p:cNvSpPr>
            <a:spLocks/>
          </p:cNvSpPr>
          <p:nvPr/>
        </p:nvSpPr>
        <p:spPr bwMode="auto">
          <a:xfrm>
            <a:off x="5322888" y="2160588"/>
            <a:ext cx="36512" cy="271462"/>
          </a:xfrm>
          <a:custGeom>
            <a:avLst/>
            <a:gdLst>
              <a:gd name="T0" fmla="*/ 0 w 70"/>
              <a:gd name="T1" fmla="*/ 2147483647 h 513"/>
              <a:gd name="T2" fmla="*/ 2147483647 w 70"/>
              <a:gd name="T3" fmla="*/ 0 h 513"/>
              <a:gd name="T4" fmla="*/ 2147483647 w 70"/>
              <a:gd name="T5" fmla="*/ 2147483647 h 513"/>
              <a:gd name="T6" fmla="*/ 0 w 70"/>
              <a:gd name="T7" fmla="*/ 2147483647 h 513"/>
              <a:gd name="T8" fmla="*/ 0 w 70"/>
              <a:gd name="T9" fmla="*/ 2147483647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513">
                <a:moveTo>
                  <a:pt x="0" y="145"/>
                </a:moveTo>
                <a:lnTo>
                  <a:pt x="70" y="0"/>
                </a:lnTo>
                <a:lnTo>
                  <a:pt x="70" y="439"/>
                </a:lnTo>
                <a:lnTo>
                  <a:pt x="0" y="513"/>
                </a:lnTo>
                <a:lnTo>
                  <a:pt x="0" y="145"/>
                </a:lnTo>
                <a:close/>
              </a:path>
            </a:pathLst>
          </a:custGeom>
          <a:solidFill>
            <a:srgbClr val="FF0000"/>
          </a:solidFill>
          <a:ln w="1588">
            <a:solidFill>
              <a:srgbClr val="000000"/>
            </a:solidFill>
            <a:prstDash val="solid"/>
            <a:round/>
            <a:headEnd/>
            <a:tailEnd/>
          </a:ln>
        </p:spPr>
        <p:txBody>
          <a:bodyPr/>
          <a:lstStyle/>
          <a:p>
            <a:endParaRPr lang="zh-TW" altLang="en-US"/>
          </a:p>
        </p:txBody>
      </p:sp>
      <p:sp>
        <p:nvSpPr>
          <p:cNvPr id="5567" name="Freeform 647"/>
          <p:cNvSpPr>
            <a:spLocks/>
          </p:cNvSpPr>
          <p:nvPr/>
        </p:nvSpPr>
        <p:spPr bwMode="auto">
          <a:xfrm>
            <a:off x="5322888" y="2160588"/>
            <a:ext cx="36512" cy="271462"/>
          </a:xfrm>
          <a:custGeom>
            <a:avLst/>
            <a:gdLst>
              <a:gd name="T0" fmla="*/ 0 w 70"/>
              <a:gd name="T1" fmla="*/ 2147483647 h 513"/>
              <a:gd name="T2" fmla="*/ 2147483647 w 70"/>
              <a:gd name="T3" fmla="*/ 0 h 513"/>
              <a:gd name="T4" fmla="*/ 2147483647 w 70"/>
              <a:gd name="T5" fmla="*/ 2147483647 h 513"/>
              <a:gd name="T6" fmla="*/ 0 w 70"/>
              <a:gd name="T7" fmla="*/ 2147483647 h 513"/>
              <a:gd name="T8" fmla="*/ 0 w 70"/>
              <a:gd name="T9" fmla="*/ 2147483647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513">
                <a:moveTo>
                  <a:pt x="0" y="145"/>
                </a:moveTo>
                <a:lnTo>
                  <a:pt x="70" y="0"/>
                </a:lnTo>
                <a:lnTo>
                  <a:pt x="70" y="439"/>
                </a:lnTo>
                <a:lnTo>
                  <a:pt x="0" y="513"/>
                </a:lnTo>
                <a:lnTo>
                  <a:pt x="0" y="14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68" name="Freeform 648"/>
          <p:cNvSpPr>
            <a:spLocks/>
          </p:cNvSpPr>
          <p:nvPr/>
        </p:nvSpPr>
        <p:spPr bwMode="auto">
          <a:xfrm>
            <a:off x="5322888" y="2160588"/>
            <a:ext cx="36512" cy="271462"/>
          </a:xfrm>
          <a:custGeom>
            <a:avLst/>
            <a:gdLst>
              <a:gd name="T0" fmla="*/ 0 w 70"/>
              <a:gd name="T1" fmla="*/ 2147483647 h 513"/>
              <a:gd name="T2" fmla="*/ 2147483647 w 70"/>
              <a:gd name="T3" fmla="*/ 0 h 513"/>
              <a:gd name="T4" fmla="*/ 2147483647 w 70"/>
              <a:gd name="T5" fmla="*/ 2147483647 h 513"/>
              <a:gd name="T6" fmla="*/ 0 w 70"/>
              <a:gd name="T7" fmla="*/ 2147483647 h 513"/>
              <a:gd name="T8" fmla="*/ 0 w 70"/>
              <a:gd name="T9" fmla="*/ 2147483647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513">
                <a:moveTo>
                  <a:pt x="0" y="145"/>
                </a:moveTo>
                <a:lnTo>
                  <a:pt x="70" y="0"/>
                </a:lnTo>
                <a:lnTo>
                  <a:pt x="70" y="439"/>
                </a:lnTo>
                <a:lnTo>
                  <a:pt x="0" y="513"/>
                </a:lnTo>
                <a:lnTo>
                  <a:pt x="0" y="145"/>
                </a:lnTo>
                <a:close/>
              </a:path>
            </a:pathLst>
          </a:custGeom>
          <a:solidFill>
            <a:srgbClr val="E5E5E5"/>
          </a:solidFill>
          <a:ln w="1588">
            <a:solidFill>
              <a:srgbClr val="000000"/>
            </a:solidFill>
            <a:prstDash val="solid"/>
            <a:round/>
            <a:headEnd/>
            <a:tailEnd/>
          </a:ln>
        </p:spPr>
        <p:txBody>
          <a:bodyPr/>
          <a:lstStyle/>
          <a:p>
            <a:endParaRPr lang="zh-TW" altLang="en-US"/>
          </a:p>
        </p:txBody>
      </p:sp>
      <p:sp>
        <p:nvSpPr>
          <p:cNvPr id="5569" name="Freeform 649"/>
          <p:cNvSpPr>
            <a:spLocks/>
          </p:cNvSpPr>
          <p:nvPr/>
        </p:nvSpPr>
        <p:spPr bwMode="auto">
          <a:xfrm>
            <a:off x="5322888" y="2160588"/>
            <a:ext cx="36512" cy="271462"/>
          </a:xfrm>
          <a:custGeom>
            <a:avLst/>
            <a:gdLst>
              <a:gd name="T0" fmla="*/ 0 w 70"/>
              <a:gd name="T1" fmla="*/ 2147483647 h 513"/>
              <a:gd name="T2" fmla="*/ 2147483647 w 70"/>
              <a:gd name="T3" fmla="*/ 0 h 513"/>
              <a:gd name="T4" fmla="*/ 2147483647 w 70"/>
              <a:gd name="T5" fmla="*/ 2147483647 h 513"/>
              <a:gd name="T6" fmla="*/ 0 w 70"/>
              <a:gd name="T7" fmla="*/ 2147483647 h 513"/>
              <a:gd name="T8" fmla="*/ 0 w 70"/>
              <a:gd name="T9" fmla="*/ 2147483647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513">
                <a:moveTo>
                  <a:pt x="0" y="145"/>
                </a:moveTo>
                <a:lnTo>
                  <a:pt x="70" y="0"/>
                </a:lnTo>
                <a:lnTo>
                  <a:pt x="70" y="439"/>
                </a:lnTo>
                <a:lnTo>
                  <a:pt x="0" y="513"/>
                </a:lnTo>
                <a:lnTo>
                  <a:pt x="0" y="14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70" name="Freeform 650"/>
          <p:cNvSpPr>
            <a:spLocks/>
          </p:cNvSpPr>
          <p:nvPr/>
        </p:nvSpPr>
        <p:spPr bwMode="auto">
          <a:xfrm>
            <a:off x="5322888" y="2160588"/>
            <a:ext cx="36512" cy="271462"/>
          </a:xfrm>
          <a:custGeom>
            <a:avLst/>
            <a:gdLst>
              <a:gd name="T0" fmla="*/ 0 w 70"/>
              <a:gd name="T1" fmla="*/ 2147483647 h 513"/>
              <a:gd name="T2" fmla="*/ 2147483647 w 70"/>
              <a:gd name="T3" fmla="*/ 0 h 513"/>
              <a:gd name="T4" fmla="*/ 2147483647 w 70"/>
              <a:gd name="T5" fmla="*/ 2147483647 h 513"/>
              <a:gd name="T6" fmla="*/ 0 w 70"/>
              <a:gd name="T7" fmla="*/ 2147483647 h 513"/>
              <a:gd name="T8" fmla="*/ 0 w 70"/>
              <a:gd name="T9" fmla="*/ 2147483647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513">
                <a:moveTo>
                  <a:pt x="0" y="145"/>
                </a:moveTo>
                <a:lnTo>
                  <a:pt x="70" y="0"/>
                </a:lnTo>
                <a:lnTo>
                  <a:pt x="70" y="439"/>
                </a:lnTo>
                <a:lnTo>
                  <a:pt x="0" y="513"/>
                </a:lnTo>
                <a:lnTo>
                  <a:pt x="0" y="31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71" name="Freeform 651"/>
          <p:cNvSpPr>
            <a:spLocks/>
          </p:cNvSpPr>
          <p:nvPr/>
        </p:nvSpPr>
        <p:spPr bwMode="auto">
          <a:xfrm>
            <a:off x="5294313" y="2198688"/>
            <a:ext cx="28575" cy="233362"/>
          </a:xfrm>
          <a:custGeom>
            <a:avLst/>
            <a:gdLst>
              <a:gd name="T0" fmla="*/ 2147483647 w 52"/>
              <a:gd name="T1" fmla="*/ 2147483647 h 441"/>
              <a:gd name="T2" fmla="*/ 0 w 52"/>
              <a:gd name="T3" fmla="*/ 0 h 441"/>
              <a:gd name="T4" fmla="*/ 0 w 52"/>
              <a:gd name="T5" fmla="*/ 2147483647 h 441"/>
              <a:gd name="T6" fmla="*/ 2147483647 w 52"/>
              <a:gd name="T7" fmla="*/ 2147483647 h 441"/>
              <a:gd name="T8" fmla="*/ 2147483647 w 52"/>
              <a:gd name="T9" fmla="*/ 2147483647 h 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441">
                <a:moveTo>
                  <a:pt x="52" y="37"/>
                </a:moveTo>
                <a:lnTo>
                  <a:pt x="0" y="0"/>
                </a:lnTo>
                <a:lnTo>
                  <a:pt x="0" y="441"/>
                </a:lnTo>
                <a:lnTo>
                  <a:pt x="52" y="441"/>
                </a:lnTo>
                <a:lnTo>
                  <a:pt x="52" y="37"/>
                </a:lnTo>
                <a:close/>
              </a:path>
            </a:pathLst>
          </a:custGeom>
          <a:solidFill>
            <a:srgbClr val="FF0000"/>
          </a:solidFill>
          <a:ln w="1588">
            <a:solidFill>
              <a:srgbClr val="000000"/>
            </a:solidFill>
            <a:prstDash val="solid"/>
            <a:round/>
            <a:headEnd/>
            <a:tailEnd/>
          </a:ln>
        </p:spPr>
        <p:txBody>
          <a:bodyPr/>
          <a:lstStyle/>
          <a:p>
            <a:endParaRPr lang="zh-TW" altLang="en-US"/>
          </a:p>
        </p:txBody>
      </p:sp>
      <p:sp>
        <p:nvSpPr>
          <p:cNvPr id="5572" name="Freeform 652"/>
          <p:cNvSpPr>
            <a:spLocks/>
          </p:cNvSpPr>
          <p:nvPr/>
        </p:nvSpPr>
        <p:spPr bwMode="auto">
          <a:xfrm>
            <a:off x="5294313" y="2198688"/>
            <a:ext cx="28575" cy="233362"/>
          </a:xfrm>
          <a:custGeom>
            <a:avLst/>
            <a:gdLst>
              <a:gd name="T0" fmla="*/ 2147483647 w 52"/>
              <a:gd name="T1" fmla="*/ 2147483647 h 441"/>
              <a:gd name="T2" fmla="*/ 0 w 52"/>
              <a:gd name="T3" fmla="*/ 0 h 441"/>
              <a:gd name="T4" fmla="*/ 0 w 52"/>
              <a:gd name="T5" fmla="*/ 2147483647 h 441"/>
              <a:gd name="T6" fmla="*/ 2147483647 w 52"/>
              <a:gd name="T7" fmla="*/ 2147483647 h 441"/>
              <a:gd name="T8" fmla="*/ 2147483647 w 52"/>
              <a:gd name="T9" fmla="*/ 2147483647 h 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441">
                <a:moveTo>
                  <a:pt x="52" y="37"/>
                </a:moveTo>
                <a:lnTo>
                  <a:pt x="0" y="0"/>
                </a:lnTo>
                <a:lnTo>
                  <a:pt x="0" y="441"/>
                </a:lnTo>
                <a:lnTo>
                  <a:pt x="52" y="441"/>
                </a:lnTo>
                <a:lnTo>
                  <a:pt x="52" y="3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73" name="Freeform 653"/>
          <p:cNvSpPr>
            <a:spLocks/>
          </p:cNvSpPr>
          <p:nvPr/>
        </p:nvSpPr>
        <p:spPr bwMode="auto">
          <a:xfrm>
            <a:off x="5294313" y="2198688"/>
            <a:ext cx="28575" cy="233362"/>
          </a:xfrm>
          <a:custGeom>
            <a:avLst/>
            <a:gdLst>
              <a:gd name="T0" fmla="*/ 2147483647 w 52"/>
              <a:gd name="T1" fmla="*/ 2147483647 h 441"/>
              <a:gd name="T2" fmla="*/ 0 w 52"/>
              <a:gd name="T3" fmla="*/ 0 h 441"/>
              <a:gd name="T4" fmla="*/ 0 w 52"/>
              <a:gd name="T5" fmla="*/ 2147483647 h 441"/>
              <a:gd name="T6" fmla="*/ 2147483647 w 52"/>
              <a:gd name="T7" fmla="*/ 2147483647 h 441"/>
              <a:gd name="T8" fmla="*/ 2147483647 w 52"/>
              <a:gd name="T9" fmla="*/ 2147483647 h 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441">
                <a:moveTo>
                  <a:pt x="52" y="37"/>
                </a:moveTo>
                <a:lnTo>
                  <a:pt x="0" y="0"/>
                </a:lnTo>
                <a:lnTo>
                  <a:pt x="0" y="441"/>
                </a:lnTo>
                <a:lnTo>
                  <a:pt x="52" y="441"/>
                </a:lnTo>
                <a:lnTo>
                  <a:pt x="52" y="37"/>
                </a:lnTo>
                <a:close/>
              </a:path>
            </a:pathLst>
          </a:custGeom>
          <a:solidFill>
            <a:srgbClr val="E5E5E5"/>
          </a:solidFill>
          <a:ln w="1588">
            <a:solidFill>
              <a:srgbClr val="000000"/>
            </a:solidFill>
            <a:prstDash val="solid"/>
            <a:round/>
            <a:headEnd/>
            <a:tailEnd/>
          </a:ln>
        </p:spPr>
        <p:txBody>
          <a:bodyPr/>
          <a:lstStyle/>
          <a:p>
            <a:endParaRPr lang="zh-TW" altLang="en-US"/>
          </a:p>
        </p:txBody>
      </p:sp>
      <p:sp>
        <p:nvSpPr>
          <p:cNvPr id="5574" name="Freeform 654"/>
          <p:cNvSpPr>
            <a:spLocks/>
          </p:cNvSpPr>
          <p:nvPr/>
        </p:nvSpPr>
        <p:spPr bwMode="auto">
          <a:xfrm>
            <a:off x="5294313" y="2198688"/>
            <a:ext cx="28575" cy="233362"/>
          </a:xfrm>
          <a:custGeom>
            <a:avLst/>
            <a:gdLst>
              <a:gd name="T0" fmla="*/ 2147483647 w 52"/>
              <a:gd name="T1" fmla="*/ 2147483647 h 441"/>
              <a:gd name="T2" fmla="*/ 0 w 52"/>
              <a:gd name="T3" fmla="*/ 0 h 441"/>
              <a:gd name="T4" fmla="*/ 0 w 52"/>
              <a:gd name="T5" fmla="*/ 2147483647 h 441"/>
              <a:gd name="T6" fmla="*/ 2147483647 w 52"/>
              <a:gd name="T7" fmla="*/ 2147483647 h 441"/>
              <a:gd name="T8" fmla="*/ 2147483647 w 52"/>
              <a:gd name="T9" fmla="*/ 2147483647 h 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441">
                <a:moveTo>
                  <a:pt x="52" y="37"/>
                </a:moveTo>
                <a:lnTo>
                  <a:pt x="0" y="0"/>
                </a:lnTo>
                <a:lnTo>
                  <a:pt x="0" y="441"/>
                </a:lnTo>
                <a:lnTo>
                  <a:pt x="52" y="441"/>
                </a:lnTo>
                <a:lnTo>
                  <a:pt x="52" y="3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75" name="Freeform 655"/>
          <p:cNvSpPr>
            <a:spLocks/>
          </p:cNvSpPr>
          <p:nvPr/>
        </p:nvSpPr>
        <p:spPr bwMode="auto">
          <a:xfrm>
            <a:off x="4976813" y="1905000"/>
            <a:ext cx="468312" cy="366713"/>
          </a:xfrm>
          <a:custGeom>
            <a:avLst/>
            <a:gdLst>
              <a:gd name="T0" fmla="*/ 0 w 887"/>
              <a:gd name="T1" fmla="*/ 2147483647 h 693"/>
              <a:gd name="T2" fmla="*/ 2147483647 w 887"/>
              <a:gd name="T3" fmla="*/ 2147483647 h 693"/>
              <a:gd name="T4" fmla="*/ 2147483647 w 887"/>
              <a:gd name="T5" fmla="*/ 2147483647 h 693"/>
              <a:gd name="T6" fmla="*/ 2147483647 w 887"/>
              <a:gd name="T7" fmla="*/ 0 h 693"/>
              <a:gd name="T8" fmla="*/ 0 w 887"/>
              <a:gd name="T9" fmla="*/ 2147483647 h 6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7" h="693">
                <a:moveTo>
                  <a:pt x="0" y="213"/>
                </a:moveTo>
                <a:lnTo>
                  <a:pt x="675" y="693"/>
                </a:lnTo>
                <a:lnTo>
                  <a:pt x="887" y="474"/>
                </a:lnTo>
                <a:lnTo>
                  <a:pt x="195" y="0"/>
                </a:lnTo>
                <a:lnTo>
                  <a:pt x="0" y="213"/>
                </a:lnTo>
                <a:close/>
              </a:path>
            </a:pathLst>
          </a:custGeom>
          <a:solidFill>
            <a:srgbClr val="D8D8D8"/>
          </a:solidFill>
          <a:ln w="1588">
            <a:solidFill>
              <a:srgbClr val="000000"/>
            </a:solidFill>
            <a:prstDash val="solid"/>
            <a:round/>
            <a:headEnd/>
            <a:tailEnd/>
          </a:ln>
        </p:spPr>
        <p:txBody>
          <a:bodyPr/>
          <a:lstStyle/>
          <a:p>
            <a:endParaRPr lang="zh-TW" altLang="en-US"/>
          </a:p>
        </p:txBody>
      </p:sp>
      <p:sp>
        <p:nvSpPr>
          <p:cNvPr id="5576" name="Freeform 656"/>
          <p:cNvSpPr>
            <a:spLocks/>
          </p:cNvSpPr>
          <p:nvPr/>
        </p:nvSpPr>
        <p:spPr bwMode="auto">
          <a:xfrm>
            <a:off x="4976813" y="1905000"/>
            <a:ext cx="468312" cy="366713"/>
          </a:xfrm>
          <a:custGeom>
            <a:avLst/>
            <a:gdLst>
              <a:gd name="T0" fmla="*/ 0 w 887"/>
              <a:gd name="T1" fmla="*/ 2147483647 h 693"/>
              <a:gd name="T2" fmla="*/ 2147483647 w 887"/>
              <a:gd name="T3" fmla="*/ 2147483647 h 693"/>
              <a:gd name="T4" fmla="*/ 2147483647 w 887"/>
              <a:gd name="T5" fmla="*/ 2147483647 h 693"/>
              <a:gd name="T6" fmla="*/ 2147483647 w 887"/>
              <a:gd name="T7" fmla="*/ 0 h 693"/>
              <a:gd name="T8" fmla="*/ 0 w 887"/>
              <a:gd name="T9" fmla="*/ 2147483647 h 6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7" h="693">
                <a:moveTo>
                  <a:pt x="0" y="213"/>
                </a:moveTo>
                <a:lnTo>
                  <a:pt x="675" y="693"/>
                </a:lnTo>
                <a:lnTo>
                  <a:pt x="887" y="474"/>
                </a:lnTo>
                <a:lnTo>
                  <a:pt x="195" y="0"/>
                </a:lnTo>
                <a:lnTo>
                  <a:pt x="0" y="21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77" name="Freeform 657"/>
          <p:cNvSpPr>
            <a:spLocks/>
          </p:cNvSpPr>
          <p:nvPr/>
        </p:nvSpPr>
        <p:spPr bwMode="auto">
          <a:xfrm>
            <a:off x="5332413" y="2082800"/>
            <a:ext cx="17462" cy="125413"/>
          </a:xfrm>
          <a:custGeom>
            <a:avLst/>
            <a:gdLst>
              <a:gd name="T0" fmla="*/ 0 w 34"/>
              <a:gd name="T1" fmla="*/ 2147483647 h 238"/>
              <a:gd name="T2" fmla="*/ 2147483647 w 34"/>
              <a:gd name="T3" fmla="*/ 0 h 238"/>
              <a:gd name="T4" fmla="*/ 2147483647 w 34"/>
              <a:gd name="T5" fmla="*/ 2147483647 h 238"/>
              <a:gd name="T6" fmla="*/ 0 w 34"/>
              <a:gd name="T7" fmla="*/ 2147483647 h 238"/>
              <a:gd name="T8" fmla="*/ 0 w 34"/>
              <a:gd name="T9" fmla="*/ 2147483647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38">
                <a:moveTo>
                  <a:pt x="0" y="36"/>
                </a:moveTo>
                <a:lnTo>
                  <a:pt x="34" y="0"/>
                </a:lnTo>
                <a:lnTo>
                  <a:pt x="34" y="201"/>
                </a:lnTo>
                <a:lnTo>
                  <a:pt x="0" y="238"/>
                </a:lnTo>
                <a:lnTo>
                  <a:pt x="0" y="36"/>
                </a:lnTo>
                <a:close/>
              </a:path>
            </a:pathLst>
          </a:custGeom>
          <a:solidFill>
            <a:srgbClr val="FF0000"/>
          </a:solidFill>
          <a:ln w="1588">
            <a:solidFill>
              <a:srgbClr val="000000"/>
            </a:solidFill>
            <a:prstDash val="solid"/>
            <a:round/>
            <a:headEnd/>
            <a:tailEnd/>
          </a:ln>
        </p:spPr>
        <p:txBody>
          <a:bodyPr/>
          <a:lstStyle/>
          <a:p>
            <a:endParaRPr lang="zh-TW" altLang="en-US"/>
          </a:p>
        </p:txBody>
      </p:sp>
      <p:sp>
        <p:nvSpPr>
          <p:cNvPr id="5578" name="Freeform 658"/>
          <p:cNvSpPr>
            <a:spLocks/>
          </p:cNvSpPr>
          <p:nvPr/>
        </p:nvSpPr>
        <p:spPr bwMode="auto">
          <a:xfrm>
            <a:off x="5332413" y="2082800"/>
            <a:ext cx="17462" cy="125413"/>
          </a:xfrm>
          <a:custGeom>
            <a:avLst/>
            <a:gdLst>
              <a:gd name="T0" fmla="*/ 0 w 34"/>
              <a:gd name="T1" fmla="*/ 2147483647 h 238"/>
              <a:gd name="T2" fmla="*/ 2147483647 w 34"/>
              <a:gd name="T3" fmla="*/ 0 h 238"/>
              <a:gd name="T4" fmla="*/ 2147483647 w 34"/>
              <a:gd name="T5" fmla="*/ 2147483647 h 238"/>
              <a:gd name="T6" fmla="*/ 0 w 34"/>
              <a:gd name="T7" fmla="*/ 2147483647 h 238"/>
              <a:gd name="T8" fmla="*/ 0 w 34"/>
              <a:gd name="T9" fmla="*/ 2147483647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38">
                <a:moveTo>
                  <a:pt x="0" y="36"/>
                </a:moveTo>
                <a:lnTo>
                  <a:pt x="34" y="0"/>
                </a:lnTo>
                <a:lnTo>
                  <a:pt x="34" y="201"/>
                </a:lnTo>
                <a:lnTo>
                  <a:pt x="0" y="238"/>
                </a:lnTo>
                <a:lnTo>
                  <a:pt x="0" y="3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79" name="Freeform 659"/>
          <p:cNvSpPr>
            <a:spLocks/>
          </p:cNvSpPr>
          <p:nvPr/>
        </p:nvSpPr>
        <p:spPr bwMode="auto">
          <a:xfrm>
            <a:off x="5332413" y="2082800"/>
            <a:ext cx="17462" cy="125413"/>
          </a:xfrm>
          <a:custGeom>
            <a:avLst/>
            <a:gdLst>
              <a:gd name="T0" fmla="*/ 0 w 34"/>
              <a:gd name="T1" fmla="*/ 2147483647 h 238"/>
              <a:gd name="T2" fmla="*/ 2147483647 w 34"/>
              <a:gd name="T3" fmla="*/ 0 h 238"/>
              <a:gd name="T4" fmla="*/ 2147483647 w 34"/>
              <a:gd name="T5" fmla="*/ 2147483647 h 238"/>
              <a:gd name="T6" fmla="*/ 0 w 34"/>
              <a:gd name="T7" fmla="*/ 2147483647 h 238"/>
              <a:gd name="T8" fmla="*/ 0 w 34"/>
              <a:gd name="T9" fmla="*/ 2147483647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38">
                <a:moveTo>
                  <a:pt x="0" y="36"/>
                </a:moveTo>
                <a:lnTo>
                  <a:pt x="34" y="0"/>
                </a:lnTo>
                <a:lnTo>
                  <a:pt x="34" y="201"/>
                </a:lnTo>
                <a:lnTo>
                  <a:pt x="0" y="238"/>
                </a:lnTo>
                <a:lnTo>
                  <a:pt x="0" y="36"/>
                </a:lnTo>
                <a:close/>
              </a:path>
            </a:pathLst>
          </a:custGeom>
          <a:solidFill>
            <a:srgbClr val="E5E5E5"/>
          </a:solidFill>
          <a:ln w="1588">
            <a:solidFill>
              <a:srgbClr val="000000"/>
            </a:solidFill>
            <a:prstDash val="solid"/>
            <a:round/>
            <a:headEnd/>
            <a:tailEnd/>
          </a:ln>
        </p:spPr>
        <p:txBody>
          <a:bodyPr/>
          <a:lstStyle/>
          <a:p>
            <a:endParaRPr lang="zh-TW" altLang="en-US"/>
          </a:p>
        </p:txBody>
      </p:sp>
      <p:sp>
        <p:nvSpPr>
          <p:cNvPr id="5580" name="Freeform 660"/>
          <p:cNvSpPr>
            <a:spLocks/>
          </p:cNvSpPr>
          <p:nvPr/>
        </p:nvSpPr>
        <p:spPr bwMode="auto">
          <a:xfrm>
            <a:off x="5332413" y="2082800"/>
            <a:ext cx="17462" cy="125413"/>
          </a:xfrm>
          <a:custGeom>
            <a:avLst/>
            <a:gdLst>
              <a:gd name="T0" fmla="*/ 0 w 34"/>
              <a:gd name="T1" fmla="*/ 2147483647 h 238"/>
              <a:gd name="T2" fmla="*/ 2147483647 w 34"/>
              <a:gd name="T3" fmla="*/ 0 h 238"/>
              <a:gd name="T4" fmla="*/ 2147483647 w 34"/>
              <a:gd name="T5" fmla="*/ 2147483647 h 238"/>
              <a:gd name="T6" fmla="*/ 0 w 34"/>
              <a:gd name="T7" fmla="*/ 2147483647 h 238"/>
              <a:gd name="T8" fmla="*/ 0 w 34"/>
              <a:gd name="T9" fmla="*/ 2147483647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38">
                <a:moveTo>
                  <a:pt x="0" y="36"/>
                </a:moveTo>
                <a:lnTo>
                  <a:pt x="34" y="0"/>
                </a:lnTo>
                <a:lnTo>
                  <a:pt x="34" y="201"/>
                </a:lnTo>
                <a:lnTo>
                  <a:pt x="0" y="238"/>
                </a:lnTo>
                <a:lnTo>
                  <a:pt x="0" y="3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81" name="Freeform 661"/>
          <p:cNvSpPr>
            <a:spLocks/>
          </p:cNvSpPr>
          <p:nvPr/>
        </p:nvSpPr>
        <p:spPr bwMode="auto">
          <a:xfrm>
            <a:off x="5305425" y="2101850"/>
            <a:ext cx="26988" cy="106363"/>
          </a:xfrm>
          <a:custGeom>
            <a:avLst/>
            <a:gdLst>
              <a:gd name="T0" fmla="*/ 2147483647 w 51"/>
              <a:gd name="T1" fmla="*/ 0 h 202"/>
              <a:gd name="T2" fmla="*/ 0 w 51"/>
              <a:gd name="T3" fmla="*/ 0 h 202"/>
              <a:gd name="T4" fmla="*/ 0 w 51"/>
              <a:gd name="T5" fmla="*/ 2147483647 h 202"/>
              <a:gd name="T6" fmla="*/ 2147483647 w 51"/>
              <a:gd name="T7" fmla="*/ 2147483647 h 202"/>
              <a:gd name="T8" fmla="*/ 2147483647 w 51"/>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02">
                <a:moveTo>
                  <a:pt x="51" y="0"/>
                </a:moveTo>
                <a:lnTo>
                  <a:pt x="0" y="0"/>
                </a:lnTo>
                <a:lnTo>
                  <a:pt x="0" y="165"/>
                </a:lnTo>
                <a:lnTo>
                  <a:pt x="51" y="202"/>
                </a:lnTo>
                <a:lnTo>
                  <a:pt x="51" y="0"/>
                </a:lnTo>
                <a:close/>
              </a:path>
            </a:pathLst>
          </a:custGeom>
          <a:solidFill>
            <a:srgbClr val="FF0000"/>
          </a:solidFill>
          <a:ln w="1588">
            <a:solidFill>
              <a:srgbClr val="000000"/>
            </a:solidFill>
            <a:prstDash val="solid"/>
            <a:round/>
            <a:headEnd/>
            <a:tailEnd/>
          </a:ln>
        </p:spPr>
        <p:txBody>
          <a:bodyPr/>
          <a:lstStyle/>
          <a:p>
            <a:endParaRPr lang="zh-TW" altLang="en-US"/>
          </a:p>
        </p:txBody>
      </p:sp>
      <p:sp>
        <p:nvSpPr>
          <p:cNvPr id="5582" name="Freeform 662"/>
          <p:cNvSpPr>
            <a:spLocks/>
          </p:cNvSpPr>
          <p:nvPr/>
        </p:nvSpPr>
        <p:spPr bwMode="auto">
          <a:xfrm>
            <a:off x="5305425" y="2101850"/>
            <a:ext cx="26988" cy="106363"/>
          </a:xfrm>
          <a:custGeom>
            <a:avLst/>
            <a:gdLst>
              <a:gd name="T0" fmla="*/ 2147483647 w 51"/>
              <a:gd name="T1" fmla="*/ 0 h 202"/>
              <a:gd name="T2" fmla="*/ 0 w 51"/>
              <a:gd name="T3" fmla="*/ 0 h 202"/>
              <a:gd name="T4" fmla="*/ 0 w 51"/>
              <a:gd name="T5" fmla="*/ 2147483647 h 202"/>
              <a:gd name="T6" fmla="*/ 2147483647 w 51"/>
              <a:gd name="T7" fmla="*/ 2147483647 h 202"/>
              <a:gd name="T8" fmla="*/ 2147483647 w 51"/>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02">
                <a:moveTo>
                  <a:pt x="51" y="0"/>
                </a:moveTo>
                <a:lnTo>
                  <a:pt x="0" y="0"/>
                </a:lnTo>
                <a:lnTo>
                  <a:pt x="0" y="165"/>
                </a:lnTo>
                <a:lnTo>
                  <a:pt x="51" y="202"/>
                </a:lnTo>
                <a:lnTo>
                  <a:pt x="5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83" name="Freeform 663"/>
          <p:cNvSpPr>
            <a:spLocks/>
          </p:cNvSpPr>
          <p:nvPr/>
        </p:nvSpPr>
        <p:spPr bwMode="auto">
          <a:xfrm>
            <a:off x="5305425" y="2101850"/>
            <a:ext cx="26988" cy="106363"/>
          </a:xfrm>
          <a:custGeom>
            <a:avLst/>
            <a:gdLst>
              <a:gd name="T0" fmla="*/ 2147483647 w 51"/>
              <a:gd name="T1" fmla="*/ 0 h 202"/>
              <a:gd name="T2" fmla="*/ 0 w 51"/>
              <a:gd name="T3" fmla="*/ 0 h 202"/>
              <a:gd name="T4" fmla="*/ 0 w 51"/>
              <a:gd name="T5" fmla="*/ 2147483647 h 202"/>
              <a:gd name="T6" fmla="*/ 2147483647 w 51"/>
              <a:gd name="T7" fmla="*/ 2147483647 h 202"/>
              <a:gd name="T8" fmla="*/ 2147483647 w 51"/>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02">
                <a:moveTo>
                  <a:pt x="51" y="0"/>
                </a:moveTo>
                <a:lnTo>
                  <a:pt x="0" y="0"/>
                </a:lnTo>
                <a:lnTo>
                  <a:pt x="0" y="165"/>
                </a:lnTo>
                <a:lnTo>
                  <a:pt x="51" y="202"/>
                </a:lnTo>
                <a:lnTo>
                  <a:pt x="51" y="0"/>
                </a:lnTo>
                <a:close/>
              </a:path>
            </a:pathLst>
          </a:custGeom>
          <a:solidFill>
            <a:srgbClr val="E5E5E5"/>
          </a:solidFill>
          <a:ln w="1588">
            <a:solidFill>
              <a:srgbClr val="000000"/>
            </a:solidFill>
            <a:prstDash val="solid"/>
            <a:round/>
            <a:headEnd/>
            <a:tailEnd/>
          </a:ln>
        </p:spPr>
        <p:txBody>
          <a:bodyPr/>
          <a:lstStyle/>
          <a:p>
            <a:endParaRPr lang="zh-TW" altLang="en-US"/>
          </a:p>
        </p:txBody>
      </p:sp>
      <p:sp>
        <p:nvSpPr>
          <p:cNvPr id="5584" name="Freeform 664"/>
          <p:cNvSpPr>
            <a:spLocks/>
          </p:cNvSpPr>
          <p:nvPr/>
        </p:nvSpPr>
        <p:spPr bwMode="auto">
          <a:xfrm>
            <a:off x="5305425" y="2101850"/>
            <a:ext cx="26988" cy="106363"/>
          </a:xfrm>
          <a:custGeom>
            <a:avLst/>
            <a:gdLst>
              <a:gd name="T0" fmla="*/ 2147483647 w 51"/>
              <a:gd name="T1" fmla="*/ 0 h 202"/>
              <a:gd name="T2" fmla="*/ 0 w 51"/>
              <a:gd name="T3" fmla="*/ 0 h 202"/>
              <a:gd name="T4" fmla="*/ 0 w 51"/>
              <a:gd name="T5" fmla="*/ 2147483647 h 202"/>
              <a:gd name="T6" fmla="*/ 2147483647 w 51"/>
              <a:gd name="T7" fmla="*/ 2147483647 h 202"/>
              <a:gd name="T8" fmla="*/ 2147483647 w 51"/>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02">
                <a:moveTo>
                  <a:pt x="51" y="0"/>
                </a:moveTo>
                <a:lnTo>
                  <a:pt x="0" y="0"/>
                </a:lnTo>
                <a:lnTo>
                  <a:pt x="0" y="165"/>
                </a:lnTo>
                <a:lnTo>
                  <a:pt x="51" y="202"/>
                </a:lnTo>
                <a:lnTo>
                  <a:pt x="5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85" name="Freeform 665"/>
          <p:cNvSpPr>
            <a:spLocks/>
          </p:cNvSpPr>
          <p:nvPr/>
        </p:nvSpPr>
        <p:spPr bwMode="auto">
          <a:xfrm>
            <a:off x="5305425" y="2082800"/>
            <a:ext cx="44450" cy="19050"/>
          </a:xfrm>
          <a:custGeom>
            <a:avLst/>
            <a:gdLst>
              <a:gd name="T0" fmla="*/ 0 w 85"/>
              <a:gd name="T1" fmla="*/ 2147483647 h 36"/>
              <a:gd name="T2" fmla="*/ 2147483647 w 85"/>
              <a:gd name="T3" fmla="*/ 2147483647 h 36"/>
              <a:gd name="T4" fmla="*/ 2147483647 w 85"/>
              <a:gd name="T5" fmla="*/ 0 h 36"/>
              <a:gd name="T6" fmla="*/ 2147483647 w 85"/>
              <a:gd name="T7" fmla="*/ 0 h 36"/>
              <a:gd name="T8" fmla="*/ 0 w 85"/>
              <a:gd name="T9" fmla="*/ 2147483647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36">
                <a:moveTo>
                  <a:pt x="0" y="36"/>
                </a:moveTo>
                <a:lnTo>
                  <a:pt x="51" y="36"/>
                </a:lnTo>
                <a:lnTo>
                  <a:pt x="85" y="0"/>
                </a:lnTo>
                <a:lnTo>
                  <a:pt x="33" y="0"/>
                </a:lnTo>
                <a:lnTo>
                  <a:pt x="0" y="36"/>
                </a:lnTo>
                <a:close/>
              </a:path>
            </a:pathLst>
          </a:custGeom>
          <a:solidFill>
            <a:srgbClr val="000000"/>
          </a:solidFill>
          <a:ln w="1588">
            <a:solidFill>
              <a:srgbClr val="000000"/>
            </a:solidFill>
            <a:prstDash val="solid"/>
            <a:round/>
            <a:headEnd/>
            <a:tailEnd/>
          </a:ln>
        </p:spPr>
        <p:txBody>
          <a:bodyPr/>
          <a:lstStyle/>
          <a:p>
            <a:endParaRPr lang="zh-TW" altLang="en-US"/>
          </a:p>
        </p:txBody>
      </p:sp>
      <p:sp>
        <p:nvSpPr>
          <p:cNvPr id="5586" name="Freeform 666"/>
          <p:cNvSpPr>
            <a:spLocks/>
          </p:cNvSpPr>
          <p:nvPr/>
        </p:nvSpPr>
        <p:spPr bwMode="auto">
          <a:xfrm>
            <a:off x="5305425" y="2082800"/>
            <a:ext cx="44450" cy="19050"/>
          </a:xfrm>
          <a:custGeom>
            <a:avLst/>
            <a:gdLst>
              <a:gd name="T0" fmla="*/ 0 w 85"/>
              <a:gd name="T1" fmla="*/ 2147483647 h 36"/>
              <a:gd name="T2" fmla="*/ 2147483647 w 85"/>
              <a:gd name="T3" fmla="*/ 2147483647 h 36"/>
              <a:gd name="T4" fmla="*/ 2147483647 w 85"/>
              <a:gd name="T5" fmla="*/ 0 h 36"/>
              <a:gd name="T6" fmla="*/ 2147483647 w 85"/>
              <a:gd name="T7" fmla="*/ 0 h 36"/>
              <a:gd name="T8" fmla="*/ 0 w 85"/>
              <a:gd name="T9" fmla="*/ 2147483647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36">
                <a:moveTo>
                  <a:pt x="0" y="36"/>
                </a:moveTo>
                <a:lnTo>
                  <a:pt x="51" y="36"/>
                </a:lnTo>
                <a:lnTo>
                  <a:pt x="85" y="0"/>
                </a:lnTo>
                <a:lnTo>
                  <a:pt x="33" y="0"/>
                </a:lnTo>
                <a:lnTo>
                  <a:pt x="0" y="3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87" name="Freeform 667"/>
          <p:cNvSpPr>
            <a:spLocks/>
          </p:cNvSpPr>
          <p:nvPr/>
        </p:nvSpPr>
        <p:spPr bwMode="auto">
          <a:xfrm>
            <a:off x="5305425" y="2082800"/>
            <a:ext cx="44450" cy="19050"/>
          </a:xfrm>
          <a:custGeom>
            <a:avLst/>
            <a:gdLst>
              <a:gd name="T0" fmla="*/ 0 w 85"/>
              <a:gd name="T1" fmla="*/ 2147483647 h 36"/>
              <a:gd name="T2" fmla="*/ 2147483647 w 85"/>
              <a:gd name="T3" fmla="*/ 2147483647 h 36"/>
              <a:gd name="T4" fmla="*/ 2147483647 w 85"/>
              <a:gd name="T5" fmla="*/ 0 h 36"/>
              <a:gd name="T6" fmla="*/ 2147483647 w 85"/>
              <a:gd name="T7" fmla="*/ 0 h 36"/>
              <a:gd name="T8" fmla="*/ 0 w 85"/>
              <a:gd name="T9" fmla="*/ 2147483647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36">
                <a:moveTo>
                  <a:pt x="0" y="36"/>
                </a:moveTo>
                <a:lnTo>
                  <a:pt x="51" y="36"/>
                </a:lnTo>
                <a:lnTo>
                  <a:pt x="85" y="0"/>
                </a:lnTo>
                <a:lnTo>
                  <a:pt x="33" y="0"/>
                </a:lnTo>
                <a:lnTo>
                  <a:pt x="0" y="36"/>
                </a:lnTo>
                <a:close/>
              </a:path>
            </a:pathLst>
          </a:custGeom>
          <a:solidFill>
            <a:srgbClr val="000000"/>
          </a:solidFill>
          <a:ln w="1588">
            <a:solidFill>
              <a:srgbClr val="000000"/>
            </a:solidFill>
            <a:prstDash val="solid"/>
            <a:round/>
            <a:headEnd/>
            <a:tailEnd/>
          </a:ln>
        </p:spPr>
        <p:txBody>
          <a:bodyPr/>
          <a:lstStyle/>
          <a:p>
            <a:endParaRPr lang="zh-TW" altLang="en-US"/>
          </a:p>
        </p:txBody>
      </p:sp>
      <p:sp>
        <p:nvSpPr>
          <p:cNvPr id="5588" name="Freeform 668"/>
          <p:cNvSpPr>
            <a:spLocks/>
          </p:cNvSpPr>
          <p:nvPr/>
        </p:nvSpPr>
        <p:spPr bwMode="auto">
          <a:xfrm>
            <a:off x="5305425" y="2082800"/>
            <a:ext cx="44450" cy="19050"/>
          </a:xfrm>
          <a:custGeom>
            <a:avLst/>
            <a:gdLst>
              <a:gd name="T0" fmla="*/ 0 w 85"/>
              <a:gd name="T1" fmla="*/ 2147483647 h 36"/>
              <a:gd name="T2" fmla="*/ 2147483647 w 85"/>
              <a:gd name="T3" fmla="*/ 2147483647 h 36"/>
              <a:gd name="T4" fmla="*/ 2147483647 w 85"/>
              <a:gd name="T5" fmla="*/ 0 h 36"/>
              <a:gd name="T6" fmla="*/ 2147483647 w 85"/>
              <a:gd name="T7" fmla="*/ 0 h 36"/>
              <a:gd name="T8" fmla="*/ 0 w 85"/>
              <a:gd name="T9" fmla="*/ 2147483647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36">
                <a:moveTo>
                  <a:pt x="0" y="36"/>
                </a:moveTo>
                <a:lnTo>
                  <a:pt x="51" y="36"/>
                </a:lnTo>
                <a:lnTo>
                  <a:pt x="85" y="0"/>
                </a:lnTo>
                <a:lnTo>
                  <a:pt x="33" y="0"/>
                </a:lnTo>
                <a:lnTo>
                  <a:pt x="0" y="3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89" name="Freeform 669"/>
          <p:cNvSpPr>
            <a:spLocks/>
          </p:cNvSpPr>
          <p:nvPr/>
        </p:nvSpPr>
        <p:spPr bwMode="auto">
          <a:xfrm>
            <a:off x="4652963" y="1905000"/>
            <a:ext cx="427037" cy="366713"/>
          </a:xfrm>
          <a:custGeom>
            <a:avLst/>
            <a:gdLst>
              <a:gd name="T0" fmla="*/ 0 w 807"/>
              <a:gd name="T1" fmla="*/ 2147483647 h 693"/>
              <a:gd name="T2" fmla="*/ 2147483647 w 807"/>
              <a:gd name="T3" fmla="*/ 2147483647 h 693"/>
              <a:gd name="T4" fmla="*/ 2147483647 w 807"/>
              <a:gd name="T5" fmla="*/ 0 h 693"/>
              <a:gd name="T6" fmla="*/ 2147483647 w 807"/>
              <a:gd name="T7" fmla="*/ 2147483647 h 693"/>
              <a:gd name="T8" fmla="*/ 0 w 807"/>
              <a:gd name="T9" fmla="*/ 2147483647 h 6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7" h="693">
                <a:moveTo>
                  <a:pt x="0" y="693"/>
                </a:moveTo>
                <a:lnTo>
                  <a:pt x="185" y="502"/>
                </a:lnTo>
                <a:lnTo>
                  <a:pt x="807" y="0"/>
                </a:lnTo>
                <a:lnTo>
                  <a:pt x="604" y="219"/>
                </a:lnTo>
                <a:lnTo>
                  <a:pt x="0" y="693"/>
                </a:lnTo>
                <a:close/>
              </a:path>
            </a:pathLst>
          </a:custGeom>
          <a:solidFill>
            <a:srgbClr val="000000"/>
          </a:solidFill>
          <a:ln w="1588">
            <a:solidFill>
              <a:srgbClr val="000000"/>
            </a:solidFill>
            <a:prstDash val="solid"/>
            <a:round/>
            <a:headEnd/>
            <a:tailEnd/>
          </a:ln>
        </p:spPr>
        <p:txBody>
          <a:bodyPr/>
          <a:lstStyle/>
          <a:p>
            <a:endParaRPr lang="zh-TW" altLang="en-US"/>
          </a:p>
        </p:txBody>
      </p:sp>
      <p:sp>
        <p:nvSpPr>
          <p:cNvPr id="5590" name="Freeform 670"/>
          <p:cNvSpPr>
            <a:spLocks/>
          </p:cNvSpPr>
          <p:nvPr/>
        </p:nvSpPr>
        <p:spPr bwMode="auto">
          <a:xfrm>
            <a:off x="4652963" y="1905000"/>
            <a:ext cx="427037" cy="366713"/>
          </a:xfrm>
          <a:custGeom>
            <a:avLst/>
            <a:gdLst>
              <a:gd name="T0" fmla="*/ 0 w 807"/>
              <a:gd name="T1" fmla="*/ 2147483647 h 693"/>
              <a:gd name="T2" fmla="*/ 2147483647 w 807"/>
              <a:gd name="T3" fmla="*/ 2147483647 h 693"/>
              <a:gd name="T4" fmla="*/ 2147483647 w 807"/>
              <a:gd name="T5" fmla="*/ 0 h 693"/>
              <a:gd name="T6" fmla="*/ 2147483647 w 807"/>
              <a:gd name="T7" fmla="*/ 2147483647 h 693"/>
              <a:gd name="T8" fmla="*/ 0 w 807"/>
              <a:gd name="T9" fmla="*/ 2147483647 h 6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7" h="693">
                <a:moveTo>
                  <a:pt x="0" y="693"/>
                </a:moveTo>
                <a:lnTo>
                  <a:pt x="185" y="502"/>
                </a:lnTo>
                <a:lnTo>
                  <a:pt x="807" y="0"/>
                </a:lnTo>
                <a:lnTo>
                  <a:pt x="604" y="219"/>
                </a:lnTo>
                <a:lnTo>
                  <a:pt x="0" y="69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91" name="Rectangle 671"/>
          <p:cNvSpPr>
            <a:spLocks noChangeArrowheads="1"/>
          </p:cNvSpPr>
          <p:nvPr/>
        </p:nvSpPr>
        <p:spPr bwMode="auto">
          <a:xfrm>
            <a:off x="5486400" y="2085975"/>
            <a:ext cx="4238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500" b="1" dirty="0">
                <a:solidFill>
                  <a:srgbClr val="FF0000"/>
                </a:solidFill>
                <a:ea typeface="標楷體" pitchFamily="65" charset="-120"/>
              </a:rPr>
              <a:t>BOH</a:t>
            </a:r>
            <a:endParaRPr lang="en-US" altLang="zh-TW" sz="2400" dirty="0"/>
          </a:p>
        </p:txBody>
      </p:sp>
      <p:sp>
        <p:nvSpPr>
          <p:cNvPr id="5592" name="Freeform 672"/>
          <p:cNvSpPr>
            <a:spLocks/>
          </p:cNvSpPr>
          <p:nvPr/>
        </p:nvSpPr>
        <p:spPr bwMode="auto">
          <a:xfrm>
            <a:off x="1900238" y="2514600"/>
            <a:ext cx="123825" cy="119063"/>
          </a:xfrm>
          <a:custGeom>
            <a:avLst/>
            <a:gdLst>
              <a:gd name="T0" fmla="*/ 0 w 233"/>
              <a:gd name="T1" fmla="*/ 0 h 224"/>
              <a:gd name="T2" fmla="*/ 2147483647 w 233"/>
              <a:gd name="T3" fmla="*/ 2147483647 h 224"/>
              <a:gd name="T4" fmla="*/ 2147483647 w 233"/>
              <a:gd name="T5" fmla="*/ 2147483647 h 224"/>
              <a:gd name="T6" fmla="*/ 2147483647 w 233"/>
              <a:gd name="T7" fmla="*/ 2147483647 h 224"/>
              <a:gd name="T8" fmla="*/ 2147483647 w 233"/>
              <a:gd name="T9" fmla="*/ 2147483647 h 224"/>
              <a:gd name="T10" fmla="*/ 2147483647 w 233"/>
              <a:gd name="T11" fmla="*/ 2147483647 h 224"/>
              <a:gd name="T12" fmla="*/ 2147483647 w 233"/>
              <a:gd name="T13" fmla="*/ 2147483647 h 224"/>
              <a:gd name="T14" fmla="*/ 2147483647 w 233"/>
              <a:gd name="T15" fmla="*/ 2147483647 h 224"/>
              <a:gd name="T16" fmla="*/ 2147483647 w 233"/>
              <a:gd name="T17" fmla="*/ 2147483647 h 224"/>
              <a:gd name="T18" fmla="*/ 2147483647 w 233"/>
              <a:gd name="T19" fmla="*/ 2147483647 h 224"/>
              <a:gd name="T20" fmla="*/ 2147483647 w 233"/>
              <a:gd name="T21" fmla="*/ 2147483647 h 224"/>
              <a:gd name="T22" fmla="*/ 2147483647 w 233"/>
              <a:gd name="T23" fmla="*/ 2147483647 h 224"/>
              <a:gd name="T24" fmla="*/ 2147483647 w 233"/>
              <a:gd name="T25" fmla="*/ 2147483647 h 224"/>
              <a:gd name="T26" fmla="*/ 2147483647 w 233"/>
              <a:gd name="T27" fmla="*/ 2147483647 h 224"/>
              <a:gd name="T28" fmla="*/ 2147483647 w 233"/>
              <a:gd name="T29" fmla="*/ 2147483647 h 224"/>
              <a:gd name="T30" fmla="*/ 2147483647 w 233"/>
              <a:gd name="T31" fmla="*/ 2147483647 h 224"/>
              <a:gd name="T32" fmla="*/ 2147483647 w 233"/>
              <a:gd name="T33" fmla="*/ 2147483647 h 224"/>
              <a:gd name="T34" fmla="*/ 2147483647 w 233"/>
              <a:gd name="T35" fmla="*/ 2147483647 h 224"/>
              <a:gd name="T36" fmla="*/ 2147483647 w 233"/>
              <a:gd name="T37" fmla="*/ 2147483647 h 224"/>
              <a:gd name="T38" fmla="*/ 0 w 233"/>
              <a:gd name="T39" fmla="*/ 0 h 224"/>
              <a:gd name="T40" fmla="*/ 0 w 233"/>
              <a:gd name="T41" fmla="*/ 0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3" h="224">
                <a:moveTo>
                  <a:pt x="0" y="0"/>
                </a:moveTo>
                <a:lnTo>
                  <a:pt x="107" y="224"/>
                </a:lnTo>
                <a:lnTo>
                  <a:pt x="110" y="209"/>
                </a:lnTo>
                <a:lnTo>
                  <a:pt x="112" y="194"/>
                </a:lnTo>
                <a:lnTo>
                  <a:pt x="117" y="181"/>
                </a:lnTo>
                <a:lnTo>
                  <a:pt x="122" y="168"/>
                </a:lnTo>
                <a:lnTo>
                  <a:pt x="128" y="154"/>
                </a:lnTo>
                <a:lnTo>
                  <a:pt x="135" y="142"/>
                </a:lnTo>
                <a:lnTo>
                  <a:pt x="142" y="129"/>
                </a:lnTo>
                <a:lnTo>
                  <a:pt x="149" y="117"/>
                </a:lnTo>
                <a:lnTo>
                  <a:pt x="157" y="107"/>
                </a:lnTo>
                <a:lnTo>
                  <a:pt x="167" y="97"/>
                </a:lnTo>
                <a:lnTo>
                  <a:pt x="177" y="86"/>
                </a:lnTo>
                <a:lnTo>
                  <a:pt x="187" y="76"/>
                </a:lnTo>
                <a:lnTo>
                  <a:pt x="198" y="67"/>
                </a:lnTo>
                <a:lnTo>
                  <a:pt x="209" y="60"/>
                </a:lnTo>
                <a:lnTo>
                  <a:pt x="220" y="51"/>
                </a:lnTo>
                <a:lnTo>
                  <a:pt x="233" y="45"/>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93" name="Freeform 673"/>
          <p:cNvSpPr>
            <a:spLocks/>
          </p:cNvSpPr>
          <p:nvPr/>
        </p:nvSpPr>
        <p:spPr bwMode="auto">
          <a:xfrm>
            <a:off x="4724400" y="2438400"/>
            <a:ext cx="381000" cy="228600"/>
          </a:xfrm>
          <a:custGeom>
            <a:avLst/>
            <a:gdLst>
              <a:gd name="T0" fmla="*/ 2147483647 w 1333"/>
              <a:gd name="T1" fmla="*/ 0 h 1024"/>
              <a:gd name="T2" fmla="*/ 2147483647 w 1333"/>
              <a:gd name="T3" fmla="*/ 2147483647 h 1024"/>
              <a:gd name="T4" fmla="*/ 2147483647 w 1333"/>
              <a:gd name="T5" fmla="*/ 2147483647 h 1024"/>
              <a:gd name="T6" fmla="*/ 2147483647 w 1333"/>
              <a:gd name="T7" fmla="*/ 2147483647 h 1024"/>
              <a:gd name="T8" fmla="*/ 2147483647 w 1333"/>
              <a:gd name="T9" fmla="*/ 2147483647 h 1024"/>
              <a:gd name="T10" fmla="*/ 2147483647 w 1333"/>
              <a:gd name="T11" fmla="*/ 2147483647 h 1024"/>
              <a:gd name="T12" fmla="*/ 2147483647 w 1333"/>
              <a:gd name="T13" fmla="*/ 2147483647 h 1024"/>
              <a:gd name="T14" fmla="*/ 2147483647 w 1333"/>
              <a:gd name="T15" fmla="*/ 2147483647 h 1024"/>
              <a:gd name="T16" fmla="*/ 2147483647 w 1333"/>
              <a:gd name="T17" fmla="*/ 2147483647 h 1024"/>
              <a:gd name="T18" fmla="*/ 2147483647 w 1333"/>
              <a:gd name="T19" fmla="*/ 2147483647 h 1024"/>
              <a:gd name="T20" fmla="*/ 2147483647 w 1333"/>
              <a:gd name="T21" fmla="*/ 2147483647 h 1024"/>
              <a:gd name="T22" fmla="*/ 2147483647 w 1333"/>
              <a:gd name="T23" fmla="*/ 2147483647 h 1024"/>
              <a:gd name="T24" fmla="*/ 2147483647 w 1333"/>
              <a:gd name="T25" fmla="*/ 2147483647 h 1024"/>
              <a:gd name="T26" fmla="*/ 2147483647 w 1333"/>
              <a:gd name="T27" fmla="*/ 2147483647 h 1024"/>
              <a:gd name="T28" fmla="*/ 2147483647 w 1333"/>
              <a:gd name="T29" fmla="*/ 2147483647 h 1024"/>
              <a:gd name="T30" fmla="*/ 2147483647 w 1333"/>
              <a:gd name="T31" fmla="*/ 2147483647 h 1024"/>
              <a:gd name="T32" fmla="*/ 2147483647 w 1333"/>
              <a:gd name="T33" fmla="*/ 2147483647 h 1024"/>
              <a:gd name="T34" fmla="*/ 2147483647 w 1333"/>
              <a:gd name="T35" fmla="*/ 2147483647 h 1024"/>
              <a:gd name="T36" fmla="*/ 2147483647 w 1333"/>
              <a:gd name="T37" fmla="*/ 2147483647 h 1024"/>
              <a:gd name="T38" fmla="*/ 2147483647 w 1333"/>
              <a:gd name="T39" fmla="*/ 2147483647 h 1024"/>
              <a:gd name="T40" fmla="*/ 0 w 1333"/>
              <a:gd name="T41" fmla="*/ 2147483647 h 10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33" h="1024">
                <a:moveTo>
                  <a:pt x="1333" y="0"/>
                </a:moveTo>
                <a:lnTo>
                  <a:pt x="1238" y="59"/>
                </a:lnTo>
                <a:lnTo>
                  <a:pt x="1146" y="117"/>
                </a:lnTo>
                <a:lnTo>
                  <a:pt x="1056" y="174"/>
                </a:lnTo>
                <a:lnTo>
                  <a:pt x="969" y="232"/>
                </a:lnTo>
                <a:lnTo>
                  <a:pt x="885" y="288"/>
                </a:lnTo>
                <a:lnTo>
                  <a:pt x="805" y="343"/>
                </a:lnTo>
                <a:lnTo>
                  <a:pt x="727" y="396"/>
                </a:lnTo>
                <a:lnTo>
                  <a:pt x="653" y="451"/>
                </a:lnTo>
                <a:lnTo>
                  <a:pt x="581" y="503"/>
                </a:lnTo>
                <a:lnTo>
                  <a:pt x="514" y="555"/>
                </a:lnTo>
                <a:lnTo>
                  <a:pt x="448" y="605"/>
                </a:lnTo>
                <a:lnTo>
                  <a:pt x="386" y="655"/>
                </a:lnTo>
                <a:lnTo>
                  <a:pt x="328" y="704"/>
                </a:lnTo>
                <a:lnTo>
                  <a:pt x="272" y="753"/>
                </a:lnTo>
                <a:lnTo>
                  <a:pt x="218" y="801"/>
                </a:lnTo>
                <a:lnTo>
                  <a:pt x="168" y="846"/>
                </a:lnTo>
                <a:lnTo>
                  <a:pt x="122" y="892"/>
                </a:lnTo>
                <a:lnTo>
                  <a:pt x="78" y="937"/>
                </a:lnTo>
                <a:lnTo>
                  <a:pt x="38" y="981"/>
                </a:lnTo>
                <a:lnTo>
                  <a:pt x="0" y="1024"/>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94" name="Freeform 674"/>
          <p:cNvSpPr>
            <a:spLocks/>
          </p:cNvSpPr>
          <p:nvPr/>
        </p:nvSpPr>
        <p:spPr bwMode="auto">
          <a:xfrm>
            <a:off x="5029200" y="2405063"/>
            <a:ext cx="125413" cy="109537"/>
          </a:xfrm>
          <a:custGeom>
            <a:avLst/>
            <a:gdLst>
              <a:gd name="T0" fmla="*/ 2147483647 w 235"/>
              <a:gd name="T1" fmla="*/ 0 h 208"/>
              <a:gd name="T2" fmla="*/ 0 w 235"/>
              <a:gd name="T3" fmla="*/ 2147483647 h 208"/>
              <a:gd name="T4" fmla="*/ 2147483647 w 235"/>
              <a:gd name="T5" fmla="*/ 2147483647 h 208"/>
              <a:gd name="T6" fmla="*/ 2147483647 w 235"/>
              <a:gd name="T7" fmla="*/ 2147483647 h 208"/>
              <a:gd name="T8" fmla="*/ 2147483647 w 235"/>
              <a:gd name="T9" fmla="*/ 2147483647 h 208"/>
              <a:gd name="T10" fmla="*/ 2147483647 w 235"/>
              <a:gd name="T11" fmla="*/ 2147483647 h 208"/>
              <a:gd name="T12" fmla="*/ 2147483647 w 235"/>
              <a:gd name="T13" fmla="*/ 2147483647 h 208"/>
              <a:gd name="T14" fmla="*/ 2147483647 w 235"/>
              <a:gd name="T15" fmla="*/ 2147483647 h 208"/>
              <a:gd name="T16" fmla="*/ 2147483647 w 235"/>
              <a:gd name="T17" fmla="*/ 2147483647 h 208"/>
              <a:gd name="T18" fmla="*/ 2147483647 w 235"/>
              <a:gd name="T19" fmla="*/ 2147483647 h 208"/>
              <a:gd name="T20" fmla="*/ 2147483647 w 235"/>
              <a:gd name="T21" fmla="*/ 2147483647 h 208"/>
              <a:gd name="T22" fmla="*/ 2147483647 w 235"/>
              <a:gd name="T23" fmla="*/ 2147483647 h 208"/>
              <a:gd name="T24" fmla="*/ 2147483647 w 235"/>
              <a:gd name="T25" fmla="*/ 2147483647 h 208"/>
              <a:gd name="T26" fmla="*/ 2147483647 w 235"/>
              <a:gd name="T27" fmla="*/ 2147483647 h 208"/>
              <a:gd name="T28" fmla="*/ 2147483647 w 235"/>
              <a:gd name="T29" fmla="*/ 2147483647 h 208"/>
              <a:gd name="T30" fmla="*/ 2147483647 w 235"/>
              <a:gd name="T31" fmla="*/ 2147483647 h 208"/>
              <a:gd name="T32" fmla="*/ 2147483647 w 235"/>
              <a:gd name="T33" fmla="*/ 2147483647 h 208"/>
              <a:gd name="T34" fmla="*/ 2147483647 w 235"/>
              <a:gd name="T35" fmla="*/ 2147483647 h 208"/>
              <a:gd name="T36" fmla="*/ 2147483647 w 235"/>
              <a:gd name="T37" fmla="*/ 2147483647 h 208"/>
              <a:gd name="T38" fmla="*/ 2147483647 w 235"/>
              <a:gd name="T39" fmla="*/ 0 h 208"/>
              <a:gd name="T40" fmla="*/ 2147483647 w 235"/>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5" h="208">
                <a:moveTo>
                  <a:pt x="235" y="0"/>
                </a:moveTo>
                <a:lnTo>
                  <a:pt x="0" y="15"/>
                </a:lnTo>
                <a:lnTo>
                  <a:pt x="11" y="23"/>
                </a:lnTo>
                <a:lnTo>
                  <a:pt x="22" y="31"/>
                </a:lnTo>
                <a:lnTo>
                  <a:pt x="32" y="42"/>
                </a:lnTo>
                <a:lnTo>
                  <a:pt x="42" y="52"/>
                </a:lnTo>
                <a:lnTo>
                  <a:pt x="50" y="63"/>
                </a:lnTo>
                <a:lnTo>
                  <a:pt x="58" y="74"/>
                </a:lnTo>
                <a:lnTo>
                  <a:pt x="67" y="86"/>
                </a:lnTo>
                <a:lnTo>
                  <a:pt x="74" y="98"/>
                </a:lnTo>
                <a:lnTo>
                  <a:pt x="81" y="110"/>
                </a:lnTo>
                <a:lnTo>
                  <a:pt x="86" y="123"/>
                </a:lnTo>
                <a:lnTo>
                  <a:pt x="91" y="137"/>
                </a:lnTo>
                <a:lnTo>
                  <a:pt x="95" y="150"/>
                </a:lnTo>
                <a:lnTo>
                  <a:pt x="99" y="165"/>
                </a:lnTo>
                <a:lnTo>
                  <a:pt x="102" y="178"/>
                </a:lnTo>
                <a:lnTo>
                  <a:pt x="103" y="193"/>
                </a:lnTo>
                <a:lnTo>
                  <a:pt x="105" y="208"/>
                </a:lnTo>
                <a:lnTo>
                  <a:pt x="23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95" name="Freeform 675"/>
          <p:cNvSpPr>
            <a:spLocks/>
          </p:cNvSpPr>
          <p:nvPr/>
        </p:nvSpPr>
        <p:spPr bwMode="auto">
          <a:xfrm>
            <a:off x="4687888" y="2614613"/>
            <a:ext cx="112712" cy="128587"/>
          </a:xfrm>
          <a:custGeom>
            <a:avLst/>
            <a:gdLst>
              <a:gd name="T0" fmla="*/ 0 w 215"/>
              <a:gd name="T1" fmla="*/ 2147483647 h 244"/>
              <a:gd name="T2" fmla="*/ 2147483647 w 215"/>
              <a:gd name="T3" fmla="*/ 2147483647 h 244"/>
              <a:gd name="T4" fmla="*/ 2147483647 w 215"/>
              <a:gd name="T5" fmla="*/ 2147483647 h 244"/>
              <a:gd name="T6" fmla="*/ 2147483647 w 215"/>
              <a:gd name="T7" fmla="*/ 2147483647 h 244"/>
              <a:gd name="T8" fmla="*/ 2147483647 w 215"/>
              <a:gd name="T9" fmla="*/ 2147483647 h 244"/>
              <a:gd name="T10" fmla="*/ 2147483647 w 215"/>
              <a:gd name="T11" fmla="*/ 2147483647 h 244"/>
              <a:gd name="T12" fmla="*/ 2147483647 w 215"/>
              <a:gd name="T13" fmla="*/ 2147483647 h 244"/>
              <a:gd name="T14" fmla="*/ 2147483647 w 215"/>
              <a:gd name="T15" fmla="*/ 2147483647 h 244"/>
              <a:gd name="T16" fmla="*/ 2147483647 w 215"/>
              <a:gd name="T17" fmla="*/ 2147483647 h 244"/>
              <a:gd name="T18" fmla="*/ 2147483647 w 215"/>
              <a:gd name="T19" fmla="*/ 2147483647 h 244"/>
              <a:gd name="T20" fmla="*/ 2147483647 w 215"/>
              <a:gd name="T21" fmla="*/ 2147483647 h 244"/>
              <a:gd name="T22" fmla="*/ 2147483647 w 215"/>
              <a:gd name="T23" fmla="*/ 2147483647 h 244"/>
              <a:gd name="T24" fmla="*/ 2147483647 w 215"/>
              <a:gd name="T25" fmla="*/ 2147483647 h 244"/>
              <a:gd name="T26" fmla="*/ 2147483647 w 215"/>
              <a:gd name="T27" fmla="*/ 2147483647 h 244"/>
              <a:gd name="T28" fmla="*/ 2147483647 w 215"/>
              <a:gd name="T29" fmla="*/ 2147483647 h 244"/>
              <a:gd name="T30" fmla="*/ 2147483647 w 215"/>
              <a:gd name="T31" fmla="*/ 2147483647 h 244"/>
              <a:gd name="T32" fmla="*/ 2147483647 w 215"/>
              <a:gd name="T33" fmla="*/ 2147483647 h 244"/>
              <a:gd name="T34" fmla="*/ 2147483647 w 215"/>
              <a:gd name="T35" fmla="*/ 0 h 244"/>
              <a:gd name="T36" fmla="*/ 2147483647 w 215"/>
              <a:gd name="T37" fmla="*/ 0 h 244"/>
              <a:gd name="T38" fmla="*/ 0 w 215"/>
              <a:gd name="T39" fmla="*/ 2147483647 h 244"/>
              <a:gd name="T40" fmla="*/ 0 w 215"/>
              <a:gd name="T41" fmla="*/ 2147483647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5" h="244">
                <a:moveTo>
                  <a:pt x="0" y="244"/>
                </a:moveTo>
                <a:lnTo>
                  <a:pt x="215" y="139"/>
                </a:lnTo>
                <a:lnTo>
                  <a:pt x="201" y="134"/>
                </a:lnTo>
                <a:lnTo>
                  <a:pt x="188" y="131"/>
                </a:lnTo>
                <a:lnTo>
                  <a:pt x="175" y="125"/>
                </a:lnTo>
                <a:lnTo>
                  <a:pt x="163" y="119"/>
                </a:lnTo>
                <a:lnTo>
                  <a:pt x="150" y="114"/>
                </a:lnTo>
                <a:lnTo>
                  <a:pt x="139" y="106"/>
                </a:lnTo>
                <a:lnTo>
                  <a:pt x="128" y="99"/>
                </a:lnTo>
                <a:lnTo>
                  <a:pt x="117" y="90"/>
                </a:lnTo>
                <a:lnTo>
                  <a:pt x="105" y="81"/>
                </a:lnTo>
                <a:lnTo>
                  <a:pt x="96" y="71"/>
                </a:lnTo>
                <a:lnTo>
                  <a:pt x="87" y="60"/>
                </a:lnTo>
                <a:lnTo>
                  <a:pt x="77" y="48"/>
                </a:lnTo>
                <a:lnTo>
                  <a:pt x="70" y="38"/>
                </a:lnTo>
                <a:lnTo>
                  <a:pt x="62" y="25"/>
                </a:lnTo>
                <a:lnTo>
                  <a:pt x="55" y="13"/>
                </a:lnTo>
                <a:lnTo>
                  <a:pt x="49" y="0"/>
                </a:lnTo>
                <a:lnTo>
                  <a:pt x="0" y="2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96" name="Freeform 676"/>
          <p:cNvSpPr>
            <a:spLocks/>
          </p:cNvSpPr>
          <p:nvPr/>
        </p:nvSpPr>
        <p:spPr bwMode="auto">
          <a:xfrm>
            <a:off x="3732213" y="1981200"/>
            <a:ext cx="611187" cy="685800"/>
          </a:xfrm>
          <a:custGeom>
            <a:avLst/>
            <a:gdLst>
              <a:gd name="T0" fmla="*/ 2147483647 w 831"/>
              <a:gd name="T1" fmla="*/ 2147483647 h 1612"/>
              <a:gd name="T2" fmla="*/ 2147483647 w 831"/>
              <a:gd name="T3" fmla="*/ 2147483647 h 1612"/>
              <a:gd name="T4" fmla="*/ 2147483647 w 831"/>
              <a:gd name="T5" fmla="*/ 2147483647 h 1612"/>
              <a:gd name="T6" fmla="*/ 2147483647 w 831"/>
              <a:gd name="T7" fmla="*/ 2147483647 h 1612"/>
              <a:gd name="T8" fmla="*/ 2147483647 w 831"/>
              <a:gd name="T9" fmla="*/ 2147483647 h 1612"/>
              <a:gd name="T10" fmla="*/ 2147483647 w 831"/>
              <a:gd name="T11" fmla="*/ 2147483647 h 1612"/>
              <a:gd name="T12" fmla="*/ 2147483647 w 831"/>
              <a:gd name="T13" fmla="*/ 2147483647 h 1612"/>
              <a:gd name="T14" fmla="*/ 2147483647 w 831"/>
              <a:gd name="T15" fmla="*/ 2147483647 h 1612"/>
              <a:gd name="T16" fmla="*/ 2147483647 w 831"/>
              <a:gd name="T17" fmla="*/ 2147483647 h 1612"/>
              <a:gd name="T18" fmla="*/ 2147483647 w 831"/>
              <a:gd name="T19" fmla="*/ 2147483647 h 1612"/>
              <a:gd name="T20" fmla="*/ 2147483647 w 831"/>
              <a:gd name="T21" fmla="*/ 2147483647 h 1612"/>
              <a:gd name="T22" fmla="*/ 2147483647 w 831"/>
              <a:gd name="T23" fmla="*/ 2147483647 h 1612"/>
              <a:gd name="T24" fmla="*/ 2147483647 w 831"/>
              <a:gd name="T25" fmla="*/ 2147483647 h 1612"/>
              <a:gd name="T26" fmla="*/ 2147483647 w 831"/>
              <a:gd name="T27" fmla="*/ 2147483647 h 1612"/>
              <a:gd name="T28" fmla="*/ 2147483647 w 831"/>
              <a:gd name="T29" fmla="*/ 2147483647 h 1612"/>
              <a:gd name="T30" fmla="*/ 2147483647 w 831"/>
              <a:gd name="T31" fmla="*/ 2147483647 h 1612"/>
              <a:gd name="T32" fmla="*/ 2147483647 w 831"/>
              <a:gd name="T33" fmla="*/ 2147483647 h 1612"/>
              <a:gd name="T34" fmla="*/ 2147483647 w 831"/>
              <a:gd name="T35" fmla="*/ 2147483647 h 1612"/>
              <a:gd name="T36" fmla="*/ 2147483647 w 831"/>
              <a:gd name="T37" fmla="*/ 2147483647 h 1612"/>
              <a:gd name="T38" fmla="*/ 2147483647 w 831"/>
              <a:gd name="T39" fmla="*/ 2147483647 h 1612"/>
              <a:gd name="T40" fmla="*/ 2147483647 w 831"/>
              <a:gd name="T41" fmla="*/ 2147483647 h 1612"/>
              <a:gd name="T42" fmla="*/ 0 w 831"/>
              <a:gd name="T43" fmla="*/ 2147483647 h 1612"/>
              <a:gd name="T44" fmla="*/ 2147483647 w 831"/>
              <a:gd name="T45" fmla="*/ 2147483647 h 1612"/>
              <a:gd name="T46" fmla="*/ 2147483647 w 831"/>
              <a:gd name="T47" fmla="*/ 2147483647 h 1612"/>
              <a:gd name="T48" fmla="*/ 2147483647 w 831"/>
              <a:gd name="T49" fmla="*/ 2147483647 h 1612"/>
              <a:gd name="T50" fmla="*/ 2147483647 w 831"/>
              <a:gd name="T51" fmla="*/ 0 h 16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31" h="1612">
                <a:moveTo>
                  <a:pt x="831" y="1612"/>
                </a:moveTo>
                <a:lnTo>
                  <a:pt x="753" y="1550"/>
                </a:lnTo>
                <a:lnTo>
                  <a:pt x="681" y="1486"/>
                </a:lnTo>
                <a:lnTo>
                  <a:pt x="612" y="1424"/>
                </a:lnTo>
                <a:lnTo>
                  <a:pt x="546" y="1360"/>
                </a:lnTo>
                <a:lnTo>
                  <a:pt x="485" y="1297"/>
                </a:lnTo>
                <a:lnTo>
                  <a:pt x="426" y="1233"/>
                </a:lnTo>
                <a:lnTo>
                  <a:pt x="372" y="1169"/>
                </a:lnTo>
                <a:lnTo>
                  <a:pt x="321" y="1106"/>
                </a:lnTo>
                <a:lnTo>
                  <a:pt x="274" y="1042"/>
                </a:lnTo>
                <a:lnTo>
                  <a:pt x="231" y="978"/>
                </a:lnTo>
                <a:lnTo>
                  <a:pt x="192" y="913"/>
                </a:lnTo>
                <a:lnTo>
                  <a:pt x="155" y="850"/>
                </a:lnTo>
                <a:lnTo>
                  <a:pt x="123" y="785"/>
                </a:lnTo>
                <a:lnTo>
                  <a:pt x="95" y="721"/>
                </a:lnTo>
                <a:lnTo>
                  <a:pt x="70" y="656"/>
                </a:lnTo>
                <a:lnTo>
                  <a:pt x="49" y="591"/>
                </a:lnTo>
                <a:lnTo>
                  <a:pt x="32" y="525"/>
                </a:lnTo>
                <a:lnTo>
                  <a:pt x="18" y="460"/>
                </a:lnTo>
                <a:lnTo>
                  <a:pt x="8" y="395"/>
                </a:lnTo>
                <a:lnTo>
                  <a:pt x="3" y="329"/>
                </a:lnTo>
                <a:lnTo>
                  <a:pt x="0" y="263"/>
                </a:lnTo>
                <a:lnTo>
                  <a:pt x="1" y="198"/>
                </a:lnTo>
                <a:lnTo>
                  <a:pt x="5" y="132"/>
                </a:lnTo>
                <a:lnTo>
                  <a:pt x="14" y="65"/>
                </a:lnTo>
                <a:lnTo>
                  <a:pt x="26"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97" name="Freeform 677"/>
          <p:cNvSpPr>
            <a:spLocks/>
          </p:cNvSpPr>
          <p:nvPr/>
        </p:nvSpPr>
        <p:spPr bwMode="auto">
          <a:xfrm>
            <a:off x="4295775" y="2590800"/>
            <a:ext cx="123825" cy="115888"/>
          </a:xfrm>
          <a:custGeom>
            <a:avLst/>
            <a:gdLst>
              <a:gd name="T0" fmla="*/ 2147483647 w 234"/>
              <a:gd name="T1" fmla="*/ 2147483647 h 220"/>
              <a:gd name="T2" fmla="*/ 0 w 234"/>
              <a:gd name="T3" fmla="*/ 2147483647 h 220"/>
              <a:gd name="T4" fmla="*/ 2147483647 w 234"/>
              <a:gd name="T5" fmla="*/ 2147483647 h 220"/>
              <a:gd name="T6" fmla="*/ 2147483647 w 234"/>
              <a:gd name="T7" fmla="*/ 2147483647 h 220"/>
              <a:gd name="T8" fmla="*/ 2147483647 w 234"/>
              <a:gd name="T9" fmla="*/ 2147483647 h 220"/>
              <a:gd name="T10" fmla="*/ 2147483647 w 234"/>
              <a:gd name="T11" fmla="*/ 2147483647 h 220"/>
              <a:gd name="T12" fmla="*/ 2147483647 w 234"/>
              <a:gd name="T13" fmla="*/ 2147483647 h 220"/>
              <a:gd name="T14" fmla="*/ 2147483647 w 234"/>
              <a:gd name="T15" fmla="*/ 2147483647 h 220"/>
              <a:gd name="T16" fmla="*/ 2147483647 w 234"/>
              <a:gd name="T17" fmla="*/ 2147483647 h 220"/>
              <a:gd name="T18" fmla="*/ 2147483647 w 234"/>
              <a:gd name="T19" fmla="*/ 2147483647 h 220"/>
              <a:gd name="T20" fmla="*/ 2147483647 w 234"/>
              <a:gd name="T21" fmla="*/ 2147483647 h 220"/>
              <a:gd name="T22" fmla="*/ 2147483647 w 234"/>
              <a:gd name="T23" fmla="*/ 2147483647 h 220"/>
              <a:gd name="T24" fmla="*/ 2147483647 w 234"/>
              <a:gd name="T25" fmla="*/ 2147483647 h 220"/>
              <a:gd name="T26" fmla="*/ 2147483647 w 234"/>
              <a:gd name="T27" fmla="*/ 2147483647 h 220"/>
              <a:gd name="T28" fmla="*/ 2147483647 w 234"/>
              <a:gd name="T29" fmla="*/ 2147483647 h 220"/>
              <a:gd name="T30" fmla="*/ 2147483647 w 234"/>
              <a:gd name="T31" fmla="*/ 2147483647 h 220"/>
              <a:gd name="T32" fmla="*/ 2147483647 w 234"/>
              <a:gd name="T33" fmla="*/ 2147483647 h 220"/>
              <a:gd name="T34" fmla="*/ 2147483647 w 234"/>
              <a:gd name="T35" fmla="*/ 0 h 220"/>
              <a:gd name="T36" fmla="*/ 2147483647 w 234"/>
              <a:gd name="T37" fmla="*/ 0 h 220"/>
              <a:gd name="T38" fmla="*/ 2147483647 w 234"/>
              <a:gd name="T39" fmla="*/ 2147483647 h 220"/>
              <a:gd name="T40" fmla="*/ 2147483647 w 234"/>
              <a:gd name="T41" fmla="*/ 2147483647 h 2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4" h="220">
                <a:moveTo>
                  <a:pt x="234" y="220"/>
                </a:moveTo>
                <a:lnTo>
                  <a:pt x="0" y="179"/>
                </a:lnTo>
                <a:lnTo>
                  <a:pt x="12" y="171"/>
                </a:lnTo>
                <a:lnTo>
                  <a:pt x="24" y="164"/>
                </a:lnTo>
                <a:lnTo>
                  <a:pt x="35" y="156"/>
                </a:lnTo>
                <a:lnTo>
                  <a:pt x="46" y="146"/>
                </a:lnTo>
                <a:lnTo>
                  <a:pt x="56" y="137"/>
                </a:lnTo>
                <a:lnTo>
                  <a:pt x="66" y="127"/>
                </a:lnTo>
                <a:lnTo>
                  <a:pt x="74" y="117"/>
                </a:lnTo>
                <a:lnTo>
                  <a:pt x="83" y="105"/>
                </a:lnTo>
                <a:lnTo>
                  <a:pt x="90" y="93"/>
                </a:lnTo>
                <a:lnTo>
                  <a:pt x="97" y="81"/>
                </a:lnTo>
                <a:lnTo>
                  <a:pt x="104" y="68"/>
                </a:lnTo>
                <a:lnTo>
                  <a:pt x="109" y="54"/>
                </a:lnTo>
                <a:lnTo>
                  <a:pt x="115" y="41"/>
                </a:lnTo>
                <a:lnTo>
                  <a:pt x="119" y="28"/>
                </a:lnTo>
                <a:lnTo>
                  <a:pt x="122" y="13"/>
                </a:lnTo>
                <a:lnTo>
                  <a:pt x="125" y="0"/>
                </a:lnTo>
                <a:lnTo>
                  <a:pt x="234" y="2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98" name="Freeform 678"/>
          <p:cNvSpPr>
            <a:spLocks/>
          </p:cNvSpPr>
          <p:nvPr/>
        </p:nvSpPr>
        <p:spPr bwMode="auto">
          <a:xfrm>
            <a:off x="3684588" y="1935163"/>
            <a:ext cx="106362" cy="130175"/>
          </a:xfrm>
          <a:custGeom>
            <a:avLst/>
            <a:gdLst>
              <a:gd name="T0" fmla="*/ 2147483647 w 201"/>
              <a:gd name="T1" fmla="*/ 0 h 246"/>
              <a:gd name="T2" fmla="*/ 2147483647 w 201"/>
              <a:gd name="T3" fmla="*/ 2147483647 h 246"/>
              <a:gd name="T4" fmla="*/ 2147483647 w 201"/>
              <a:gd name="T5" fmla="*/ 2147483647 h 246"/>
              <a:gd name="T6" fmla="*/ 2147483647 w 201"/>
              <a:gd name="T7" fmla="*/ 2147483647 h 246"/>
              <a:gd name="T8" fmla="*/ 2147483647 w 201"/>
              <a:gd name="T9" fmla="*/ 2147483647 h 246"/>
              <a:gd name="T10" fmla="*/ 2147483647 w 201"/>
              <a:gd name="T11" fmla="*/ 2147483647 h 246"/>
              <a:gd name="T12" fmla="*/ 2147483647 w 201"/>
              <a:gd name="T13" fmla="*/ 2147483647 h 246"/>
              <a:gd name="T14" fmla="*/ 2147483647 w 201"/>
              <a:gd name="T15" fmla="*/ 2147483647 h 246"/>
              <a:gd name="T16" fmla="*/ 2147483647 w 201"/>
              <a:gd name="T17" fmla="*/ 2147483647 h 246"/>
              <a:gd name="T18" fmla="*/ 2147483647 w 201"/>
              <a:gd name="T19" fmla="*/ 2147483647 h 246"/>
              <a:gd name="T20" fmla="*/ 2147483647 w 201"/>
              <a:gd name="T21" fmla="*/ 2147483647 h 246"/>
              <a:gd name="T22" fmla="*/ 2147483647 w 201"/>
              <a:gd name="T23" fmla="*/ 2147483647 h 246"/>
              <a:gd name="T24" fmla="*/ 2147483647 w 201"/>
              <a:gd name="T25" fmla="*/ 2147483647 h 246"/>
              <a:gd name="T26" fmla="*/ 2147483647 w 201"/>
              <a:gd name="T27" fmla="*/ 2147483647 h 246"/>
              <a:gd name="T28" fmla="*/ 2147483647 w 201"/>
              <a:gd name="T29" fmla="*/ 2147483647 h 246"/>
              <a:gd name="T30" fmla="*/ 2147483647 w 201"/>
              <a:gd name="T31" fmla="*/ 2147483647 h 246"/>
              <a:gd name="T32" fmla="*/ 2147483647 w 201"/>
              <a:gd name="T33" fmla="*/ 2147483647 h 246"/>
              <a:gd name="T34" fmla="*/ 0 w 201"/>
              <a:gd name="T35" fmla="*/ 2147483647 h 246"/>
              <a:gd name="T36" fmla="*/ 2147483647 w 201"/>
              <a:gd name="T37" fmla="*/ 0 h 246"/>
              <a:gd name="T38" fmla="*/ 2147483647 w 201"/>
              <a:gd name="T39" fmla="*/ 0 h 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1" h="246">
                <a:moveTo>
                  <a:pt x="161" y="0"/>
                </a:moveTo>
                <a:lnTo>
                  <a:pt x="201" y="246"/>
                </a:lnTo>
                <a:lnTo>
                  <a:pt x="192" y="236"/>
                </a:lnTo>
                <a:lnTo>
                  <a:pt x="180" y="227"/>
                </a:lnTo>
                <a:lnTo>
                  <a:pt x="169" y="219"/>
                </a:lnTo>
                <a:lnTo>
                  <a:pt x="157" y="212"/>
                </a:lnTo>
                <a:lnTo>
                  <a:pt x="145" y="204"/>
                </a:lnTo>
                <a:lnTo>
                  <a:pt x="133" y="199"/>
                </a:lnTo>
                <a:lnTo>
                  <a:pt x="120" y="194"/>
                </a:lnTo>
                <a:lnTo>
                  <a:pt x="107" y="190"/>
                </a:lnTo>
                <a:lnTo>
                  <a:pt x="93" y="185"/>
                </a:lnTo>
                <a:lnTo>
                  <a:pt x="81" y="182"/>
                </a:lnTo>
                <a:lnTo>
                  <a:pt x="67" y="181"/>
                </a:lnTo>
                <a:lnTo>
                  <a:pt x="54" y="179"/>
                </a:lnTo>
                <a:lnTo>
                  <a:pt x="40" y="179"/>
                </a:lnTo>
                <a:lnTo>
                  <a:pt x="26" y="179"/>
                </a:lnTo>
                <a:lnTo>
                  <a:pt x="12" y="181"/>
                </a:lnTo>
                <a:lnTo>
                  <a:pt x="0" y="182"/>
                </a:ln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99" name="Freeform 679"/>
          <p:cNvSpPr>
            <a:spLocks/>
          </p:cNvSpPr>
          <p:nvPr/>
        </p:nvSpPr>
        <p:spPr bwMode="auto">
          <a:xfrm>
            <a:off x="2362200" y="1905000"/>
            <a:ext cx="1752600" cy="990600"/>
          </a:xfrm>
          <a:custGeom>
            <a:avLst/>
            <a:gdLst>
              <a:gd name="T0" fmla="*/ 2147483647 w 3947"/>
              <a:gd name="T1" fmla="*/ 2147483647 h 1557"/>
              <a:gd name="T2" fmla="*/ 2147483647 w 3947"/>
              <a:gd name="T3" fmla="*/ 2147483647 h 1557"/>
              <a:gd name="T4" fmla="*/ 2147483647 w 3947"/>
              <a:gd name="T5" fmla="*/ 2147483647 h 1557"/>
              <a:gd name="T6" fmla="*/ 2147483647 w 3947"/>
              <a:gd name="T7" fmla="*/ 2147483647 h 1557"/>
              <a:gd name="T8" fmla="*/ 2147483647 w 3947"/>
              <a:gd name="T9" fmla="*/ 2147483647 h 1557"/>
              <a:gd name="T10" fmla="*/ 2147483647 w 3947"/>
              <a:gd name="T11" fmla="*/ 2147483647 h 1557"/>
              <a:gd name="T12" fmla="*/ 2147483647 w 3947"/>
              <a:gd name="T13" fmla="*/ 2147483647 h 1557"/>
              <a:gd name="T14" fmla="*/ 2147483647 w 3947"/>
              <a:gd name="T15" fmla="*/ 2147483647 h 1557"/>
              <a:gd name="T16" fmla="*/ 2147483647 w 3947"/>
              <a:gd name="T17" fmla="*/ 2147483647 h 1557"/>
              <a:gd name="T18" fmla="*/ 2147483647 w 3947"/>
              <a:gd name="T19" fmla="*/ 2147483647 h 1557"/>
              <a:gd name="T20" fmla="*/ 2147483647 w 3947"/>
              <a:gd name="T21" fmla="*/ 2147483647 h 1557"/>
              <a:gd name="T22" fmla="*/ 2147483647 w 3947"/>
              <a:gd name="T23" fmla="*/ 2147483647 h 1557"/>
              <a:gd name="T24" fmla="*/ 2147483647 w 3947"/>
              <a:gd name="T25" fmla="*/ 2147483647 h 1557"/>
              <a:gd name="T26" fmla="*/ 2147483647 w 3947"/>
              <a:gd name="T27" fmla="*/ 2147483647 h 1557"/>
              <a:gd name="T28" fmla="*/ 2147483647 w 3947"/>
              <a:gd name="T29" fmla="*/ 2147483647 h 1557"/>
              <a:gd name="T30" fmla="*/ 2147483647 w 3947"/>
              <a:gd name="T31" fmla="*/ 2147483647 h 1557"/>
              <a:gd name="T32" fmla="*/ 2147483647 w 3947"/>
              <a:gd name="T33" fmla="*/ 2147483647 h 1557"/>
              <a:gd name="T34" fmla="*/ 2147483647 w 3947"/>
              <a:gd name="T35" fmla="*/ 2147483647 h 1557"/>
              <a:gd name="T36" fmla="*/ 2147483647 w 3947"/>
              <a:gd name="T37" fmla="*/ 2147483647 h 1557"/>
              <a:gd name="T38" fmla="*/ 2147483647 w 3947"/>
              <a:gd name="T39" fmla="*/ 2147483647 h 1557"/>
              <a:gd name="T40" fmla="*/ 2147483647 w 3947"/>
              <a:gd name="T41" fmla="*/ 2147483647 h 1557"/>
              <a:gd name="T42" fmla="*/ 2147483647 w 3947"/>
              <a:gd name="T43" fmla="*/ 2147483647 h 1557"/>
              <a:gd name="T44" fmla="*/ 2147483647 w 3947"/>
              <a:gd name="T45" fmla="*/ 2147483647 h 1557"/>
              <a:gd name="T46" fmla="*/ 2147483647 w 3947"/>
              <a:gd name="T47" fmla="*/ 2147483647 h 1557"/>
              <a:gd name="T48" fmla="*/ 2147483647 w 3947"/>
              <a:gd name="T49" fmla="*/ 2147483647 h 1557"/>
              <a:gd name="T50" fmla="*/ 2147483647 w 3947"/>
              <a:gd name="T51" fmla="*/ 2147483647 h 1557"/>
              <a:gd name="T52" fmla="*/ 2147483647 w 3947"/>
              <a:gd name="T53" fmla="*/ 2147483647 h 1557"/>
              <a:gd name="T54" fmla="*/ 0 w 3947"/>
              <a:gd name="T55" fmla="*/ 0 h 15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47" h="1557">
                <a:moveTo>
                  <a:pt x="3947" y="1557"/>
                </a:moveTo>
                <a:lnTo>
                  <a:pt x="3756" y="1534"/>
                </a:lnTo>
                <a:lnTo>
                  <a:pt x="3569" y="1507"/>
                </a:lnTo>
                <a:lnTo>
                  <a:pt x="3385" y="1479"/>
                </a:lnTo>
                <a:lnTo>
                  <a:pt x="3206" y="1448"/>
                </a:lnTo>
                <a:lnTo>
                  <a:pt x="3028" y="1412"/>
                </a:lnTo>
                <a:lnTo>
                  <a:pt x="2854" y="1377"/>
                </a:lnTo>
                <a:lnTo>
                  <a:pt x="2685" y="1337"/>
                </a:lnTo>
                <a:lnTo>
                  <a:pt x="2518" y="1295"/>
                </a:lnTo>
                <a:lnTo>
                  <a:pt x="2356" y="1249"/>
                </a:lnTo>
                <a:lnTo>
                  <a:pt x="2196" y="1204"/>
                </a:lnTo>
                <a:lnTo>
                  <a:pt x="2039" y="1153"/>
                </a:lnTo>
                <a:lnTo>
                  <a:pt x="1886" y="1100"/>
                </a:lnTo>
                <a:lnTo>
                  <a:pt x="1737" y="1045"/>
                </a:lnTo>
                <a:lnTo>
                  <a:pt x="1591" y="987"/>
                </a:lnTo>
                <a:lnTo>
                  <a:pt x="1448" y="927"/>
                </a:lnTo>
                <a:lnTo>
                  <a:pt x="1308" y="865"/>
                </a:lnTo>
                <a:lnTo>
                  <a:pt x="1172" y="799"/>
                </a:lnTo>
                <a:lnTo>
                  <a:pt x="1039" y="731"/>
                </a:lnTo>
                <a:lnTo>
                  <a:pt x="910" y="660"/>
                </a:lnTo>
                <a:lnTo>
                  <a:pt x="784" y="586"/>
                </a:lnTo>
                <a:lnTo>
                  <a:pt x="662" y="511"/>
                </a:lnTo>
                <a:lnTo>
                  <a:pt x="543" y="432"/>
                </a:lnTo>
                <a:lnTo>
                  <a:pt x="428" y="351"/>
                </a:lnTo>
                <a:lnTo>
                  <a:pt x="316" y="267"/>
                </a:lnTo>
                <a:lnTo>
                  <a:pt x="207" y="181"/>
                </a:lnTo>
                <a:lnTo>
                  <a:pt x="102" y="92"/>
                </a:lnTo>
                <a:lnTo>
                  <a:pt x="0"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00" name="Freeform 680"/>
          <p:cNvSpPr>
            <a:spLocks/>
          </p:cNvSpPr>
          <p:nvPr/>
        </p:nvSpPr>
        <p:spPr bwMode="auto">
          <a:xfrm>
            <a:off x="4038600" y="2819400"/>
            <a:ext cx="117475" cy="117475"/>
          </a:xfrm>
          <a:custGeom>
            <a:avLst/>
            <a:gdLst>
              <a:gd name="T0" fmla="*/ 2147483647 w 222"/>
              <a:gd name="T1" fmla="*/ 2147483647 h 220"/>
              <a:gd name="T2" fmla="*/ 0 w 222"/>
              <a:gd name="T3" fmla="*/ 2147483647 h 220"/>
              <a:gd name="T4" fmla="*/ 0 w 222"/>
              <a:gd name="T5" fmla="*/ 2147483647 h 220"/>
              <a:gd name="T6" fmla="*/ 2147483647 w 222"/>
              <a:gd name="T7" fmla="*/ 2147483647 h 220"/>
              <a:gd name="T8" fmla="*/ 2147483647 w 222"/>
              <a:gd name="T9" fmla="*/ 2147483647 h 220"/>
              <a:gd name="T10" fmla="*/ 2147483647 w 222"/>
              <a:gd name="T11" fmla="*/ 2147483647 h 220"/>
              <a:gd name="T12" fmla="*/ 2147483647 w 222"/>
              <a:gd name="T13" fmla="*/ 2147483647 h 220"/>
              <a:gd name="T14" fmla="*/ 2147483647 w 222"/>
              <a:gd name="T15" fmla="*/ 2147483647 h 220"/>
              <a:gd name="T16" fmla="*/ 2147483647 w 222"/>
              <a:gd name="T17" fmla="*/ 2147483647 h 220"/>
              <a:gd name="T18" fmla="*/ 2147483647 w 222"/>
              <a:gd name="T19" fmla="*/ 2147483647 h 220"/>
              <a:gd name="T20" fmla="*/ 2147483647 w 222"/>
              <a:gd name="T21" fmla="*/ 2147483647 h 220"/>
              <a:gd name="T22" fmla="*/ 2147483647 w 222"/>
              <a:gd name="T23" fmla="*/ 2147483647 h 220"/>
              <a:gd name="T24" fmla="*/ 2147483647 w 222"/>
              <a:gd name="T25" fmla="*/ 2147483647 h 220"/>
              <a:gd name="T26" fmla="*/ 2147483647 w 222"/>
              <a:gd name="T27" fmla="*/ 2147483647 h 220"/>
              <a:gd name="T28" fmla="*/ 2147483647 w 222"/>
              <a:gd name="T29" fmla="*/ 2147483647 h 220"/>
              <a:gd name="T30" fmla="*/ 2147483647 w 222"/>
              <a:gd name="T31" fmla="*/ 2147483647 h 220"/>
              <a:gd name="T32" fmla="*/ 2147483647 w 222"/>
              <a:gd name="T33" fmla="*/ 2147483647 h 220"/>
              <a:gd name="T34" fmla="*/ 2147483647 w 222"/>
              <a:gd name="T35" fmla="*/ 2147483647 h 220"/>
              <a:gd name="T36" fmla="*/ 2147483647 w 222"/>
              <a:gd name="T37" fmla="*/ 0 h 220"/>
              <a:gd name="T38" fmla="*/ 2147483647 w 222"/>
              <a:gd name="T39" fmla="*/ 0 h 220"/>
              <a:gd name="T40" fmla="*/ 2147483647 w 222"/>
              <a:gd name="T41" fmla="*/ 2147483647 h 220"/>
              <a:gd name="T42" fmla="*/ 2147483647 w 222"/>
              <a:gd name="T43" fmla="*/ 2147483647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220">
                <a:moveTo>
                  <a:pt x="222" y="133"/>
                </a:moveTo>
                <a:lnTo>
                  <a:pt x="0" y="220"/>
                </a:lnTo>
                <a:lnTo>
                  <a:pt x="7" y="209"/>
                </a:lnTo>
                <a:lnTo>
                  <a:pt x="13" y="195"/>
                </a:lnTo>
                <a:lnTo>
                  <a:pt x="19" y="182"/>
                </a:lnTo>
                <a:lnTo>
                  <a:pt x="24" y="169"/>
                </a:lnTo>
                <a:lnTo>
                  <a:pt x="28" y="155"/>
                </a:lnTo>
                <a:lnTo>
                  <a:pt x="31" y="141"/>
                </a:lnTo>
                <a:lnTo>
                  <a:pt x="34" y="127"/>
                </a:lnTo>
                <a:lnTo>
                  <a:pt x="35" y="112"/>
                </a:lnTo>
                <a:lnTo>
                  <a:pt x="37" y="99"/>
                </a:lnTo>
                <a:lnTo>
                  <a:pt x="37" y="84"/>
                </a:lnTo>
                <a:lnTo>
                  <a:pt x="37" y="69"/>
                </a:lnTo>
                <a:lnTo>
                  <a:pt x="35" y="56"/>
                </a:lnTo>
                <a:lnTo>
                  <a:pt x="33" y="41"/>
                </a:lnTo>
                <a:lnTo>
                  <a:pt x="30" y="27"/>
                </a:lnTo>
                <a:lnTo>
                  <a:pt x="26" y="13"/>
                </a:lnTo>
                <a:lnTo>
                  <a:pt x="21" y="0"/>
                </a:lnTo>
                <a:lnTo>
                  <a:pt x="222" y="1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01" name="Freeform 681"/>
          <p:cNvSpPr>
            <a:spLocks/>
          </p:cNvSpPr>
          <p:nvPr/>
        </p:nvSpPr>
        <p:spPr bwMode="auto">
          <a:xfrm>
            <a:off x="2317750" y="1828800"/>
            <a:ext cx="120650" cy="122238"/>
          </a:xfrm>
          <a:custGeom>
            <a:avLst/>
            <a:gdLst>
              <a:gd name="T0" fmla="*/ 0 w 227"/>
              <a:gd name="T1" fmla="*/ 0 h 233"/>
              <a:gd name="T2" fmla="*/ 2147483647 w 227"/>
              <a:gd name="T3" fmla="*/ 2147483647 h 233"/>
              <a:gd name="T4" fmla="*/ 2147483647 w 227"/>
              <a:gd name="T5" fmla="*/ 2147483647 h 233"/>
              <a:gd name="T6" fmla="*/ 2147483647 w 227"/>
              <a:gd name="T7" fmla="*/ 2147483647 h 233"/>
              <a:gd name="T8" fmla="*/ 2147483647 w 227"/>
              <a:gd name="T9" fmla="*/ 2147483647 h 233"/>
              <a:gd name="T10" fmla="*/ 2147483647 w 227"/>
              <a:gd name="T11" fmla="*/ 2147483647 h 233"/>
              <a:gd name="T12" fmla="*/ 2147483647 w 227"/>
              <a:gd name="T13" fmla="*/ 2147483647 h 233"/>
              <a:gd name="T14" fmla="*/ 2147483647 w 227"/>
              <a:gd name="T15" fmla="*/ 2147483647 h 233"/>
              <a:gd name="T16" fmla="*/ 2147483647 w 227"/>
              <a:gd name="T17" fmla="*/ 2147483647 h 233"/>
              <a:gd name="T18" fmla="*/ 2147483647 w 227"/>
              <a:gd name="T19" fmla="*/ 2147483647 h 233"/>
              <a:gd name="T20" fmla="*/ 2147483647 w 227"/>
              <a:gd name="T21" fmla="*/ 2147483647 h 233"/>
              <a:gd name="T22" fmla="*/ 2147483647 w 227"/>
              <a:gd name="T23" fmla="*/ 2147483647 h 233"/>
              <a:gd name="T24" fmla="*/ 2147483647 w 227"/>
              <a:gd name="T25" fmla="*/ 2147483647 h 233"/>
              <a:gd name="T26" fmla="*/ 2147483647 w 227"/>
              <a:gd name="T27" fmla="*/ 2147483647 h 233"/>
              <a:gd name="T28" fmla="*/ 2147483647 w 227"/>
              <a:gd name="T29" fmla="*/ 2147483647 h 233"/>
              <a:gd name="T30" fmla="*/ 2147483647 w 227"/>
              <a:gd name="T31" fmla="*/ 2147483647 h 233"/>
              <a:gd name="T32" fmla="*/ 2147483647 w 227"/>
              <a:gd name="T33" fmla="*/ 2147483647 h 233"/>
              <a:gd name="T34" fmla="*/ 2147483647 w 227"/>
              <a:gd name="T35" fmla="*/ 2147483647 h 233"/>
              <a:gd name="T36" fmla="*/ 2147483647 w 227"/>
              <a:gd name="T37" fmla="*/ 2147483647 h 233"/>
              <a:gd name="T38" fmla="*/ 0 w 227"/>
              <a:gd name="T39" fmla="*/ 0 h 233"/>
              <a:gd name="T40" fmla="*/ 0 w 227"/>
              <a:gd name="T41" fmla="*/ 0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7" h="233">
                <a:moveTo>
                  <a:pt x="0" y="0"/>
                </a:moveTo>
                <a:lnTo>
                  <a:pt x="227" y="68"/>
                </a:lnTo>
                <a:lnTo>
                  <a:pt x="214" y="73"/>
                </a:lnTo>
                <a:lnTo>
                  <a:pt x="202" y="80"/>
                </a:lnTo>
                <a:lnTo>
                  <a:pt x="190" y="88"/>
                </a:lnTo>
                <a:lnTo>
                  <a:pt x="178" y="95"/>
                </a:lnTo>
                <a:lnTo>
                  <a:pt x="167" y="104"/>
                </a:lnTo>
                <a:lnTo>
                  <a:pt x="157" y="113"/>
                </a:lnTo>
                <a:lnTo>
                  <a:pt x="147" y="122"/>
                </a:lnTo>
                <a:lnTo>
                  <a:pt x="137" y="132"/>
                </a:lnTo>
                <a:lnTo>
                  <a:pt x="129" y="142"/>
                </a:lnTo>
                <a:lnTo>
                  <a:pt x="120" y="154"/>
                </a:lnTo>
                <a:lnTo>
                  <a:pt x="112" y="166"/>
                </a:lnTo>
                <a:lnTo>
                  <a:pt x="105" y="179"/>
                </a:lnTo>
                <a:lnTo>
                  <a:pt x="99" y="191"/>
                </a:lnTo>
                <a:lnTo>
                  <a:pt x="94" y="204"/>
                </a:lnTo>
                <a:lnTo>
                  <a:pt x="88" y="218"/>
                </a:lnTo>
                <a:lnTo>
                  <a:pt x="84" y="233"/>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02" name="Freeform 682"/>
          <p:cNvSpPr>
            <a:spLocks/>
          </p:cNvSpPr>
          <p:nvPr/>
        </p:nvSpPr>
        <p:spPr bwMode="auto">
          <a:xfrm>
            <a:off x="2895600" y="3733800"/>
            <a:ext cx="2667000" cy="2133600"/>
          </a:xfrm>
          <a:custGeom>
            <a:avLst/>
            <a:gdLst>
              <a:gd name="T0" fmla="*/ 2147483647 w 5019"/>
              <a:gd name="T1" fmla="*/ 0 h 2217"/>
              <a:gd name="T2" fmla="*/ 2147483647 w 5019"/>
              <a:gd name="T3" fmla="*/ 2147483647 h 2217"/>
              <a:gd name="T4" fmla="*/ 2147483647 w 5019"/>
              <a:gd name="T5" fmla="*/ 2147483647 h 2217"/>
              <a:gd name="T6" fmla="*/ 2147483647 w 5019"/>
              <a:gd name="T7" fmla="*/ 2147483647 h 2217"/>
              <a:gd name="T8" fmla="*/ 2147483647 w 5019"/>
              <a:gd name="T9" fmla="*/ 2147483647 h 2217"/>
              <a:gd name="T10" fmla="*/ 2147483647 w 5019"/>
              <a:gd name="T11" fmla="*/ 2147483647 h 2217"/>
              <a:gd name="T12" fmla="*/ 2147483647 w 5019"/>
              <a:gd name="T13" fmla="*/ 2147483647 h 2217"/>
              <a:gd name="T14" fmla="*/ 2147483647 w 5019"/>
              <a:gd name="T15" fmla="*/ 2147483647 h 2217"/>
              <a:gd name="T16" fmla="*/ 2147483647 w 5019"/>
              <a:gd name="T17" fmla="*/ 2147483647 h 2217"/>
              <a:gd name="T18" fmla="*/ 2147483647 w 5019"/>
              <a:gd name="T19" fmla="*/ 2147483647 h 2217"/>
              <a:gd name="T20" fmla="*/ 2147483647 w 5019"/>
              <a:gd name="T21" fmla="*/ 2147483647 h 2217"/>
              <a:gd name="T22" fmla="*/ 2147483647 w 5019"/>
              <a:gd name="T23" fmla="*/ 2147483647 h 2217"/>
              <a:gd name="T24" fmla="*/ 2147483647 w 5019"/>
              <a:gd name="T25" fmla="*/ 2147483647 h 2217"/>
              <a:gd name="T26" fmla="*/ 2147483647 w 5019"/>
              <a:gd name="T27" fmla="*/ 2147483647 h 2217"/>
              <a:gd name="T28" fmla="*/ 0 w 5019"/>
              <a:gd name="T29" fmla="*/ 2147483647 h 2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19" h="2217">
                <a:moveTo>
                  <a:pt x="5019" y="0"/>
                </a:moveTo>
                <a:lnTo>
                  <a:pt x="4655" y="134"/>
                </a:lnTo>
                <a:lnTo>
                  <a:pt x="4290" y="272"/>
                </a:lnTo>
                <a:lnTo>
                  <a:pt x="3929" y="414"/>
                </a:lnTo>
                <a:lnTo>
                  <a:pt x="3566" y="559"/>
                </a:lnTo>
                <a:lnTo>
                  <a:pt x="3206" y="709"/>
                </a:lnTo>
                <a:lnTo>
                  <a:pt x="2846" y="861"/>
                </a:lnTo>
                <a:lnTo>
                  <a:pt x="2488" y="1018"/>
                </a:lnTo>
                <a:lnTo>
                  <a:pt x="2129" y="1178"/>
                </a:lnTo>
                <a:lnTo>
                  <a:pt x="1772" y="1342"/>
                </a:lnTo>
                <a:lnTo>
                  <a:pt x="1416" y="1509"/>
                </a:lnTo>
                <a:lnTo>
                  <a:pt x="1060" y="1681"/>
                </a:lnTo>
                <a:lnTo>
                  <a:pt x="706" y="1856"/>
                </a:lnTo>
                <a:lnTo>
                  <a:pt x="353" y="2035"/>
                </a:lnTo>
                <a:lnTo>
                  <a:pt x="0" y="2217"/>
                </a:lnTo>
              </a:path>
            </a:pathLst>
          </a:custGeom>
          <a:noFill/>
          <a:ln w="412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03" name="Freeform 683"/>
          <p:cNvSpPr>
            <a:spLocks/>
          </p:cNvSpPr>
          <p:nvPr/>
        </p:nvSpPr>
        <p:spPr bwMode="auto">
          <a:xfrm>
            <a:off x="5526088" y="3649663"/>
            <a:ext cx="146050" cy="128587"/>
          </a:xfrm>
          <a:custGeom>
            <a:avLst/>
            <a:gdLst>
              <a:gd name="T0" fmla="*/ 2147483647 w 275"/>
              <a:gd name="T1" fmla="*/ 2147483647 h 245"/>
              <a:gd name="T2" fmla="*/ 0 w 275"/>
              <a:gd name="T3" fmla="*/ 0 h 245"/>
              <a:gd name="T4" fmla="*/ 2147483647 w 275"/>
              <a:gd name="T5" fmla="*/ 2147483647 h 245"/>
              <a:gd name="T6" fmla="*/ 2147483647 w 275"/>
              <a:gd name="T7" fmla="*/ 2147483647 h 245"/>
              <a:gd name="T8" fmla="*/ 2147483647 w 275"/>
              <a:gd name="T9" fmla="*/ 2147483647 h 245"/>
              <a:gd name="T10" fmla="*/ 2147483647 w 275"/>
              <a:gd name="T11" fmla="*/ 2147483647 h 245"/>
              <a:gd name="T12" fmla="*/ 2147483647 w 275"/>
              <a:gd name="T13" fmla="*/ 2147483647 h 245"/>
              <a:gd name="T14" fmla="*/ 2147483647 w 275"/>
              <a:gd name="T15" fmla="*/ 2147483647 h 245"/>
              <a:gd name="T16" fmla="*/ 2147483647 w 275"/>
              <a:gd name="T17" fmla="*/ 2147483647 h 245"/>
              <a:gd name="T18" fmla="*/ 2147483647 w 275"/>
              <a:gd name="T19" fmla="*/ 2147483647 h 245"/>
              <a:gd name="T20" fmla="*/ 2147483647 w 275"/>
              <a:gd name="T21" fmla="*/ 2147483647 h 245"/>
              <a:gd name="T22" fmla="*/ 2147483647 w 275"/>
              <a:gd name="T23" fmla="*/ 2147483647 h 245"/>
              <a:gd name="T24" fmla="*/ 2147483647 w 275"/>
              <a:gd name="T25" fmla="*/ 2147483647 h 245"/>
              <a:gd name="T26" fmla="*/ 2147483647 w 275"/>
              <a:gd name="T27" fmla="*/ 2147483647 h 245"/>
              <a:gd name="T28" fmla="*/ 2147483647 w 275"/>
              <a:gd name="T29" fmla="*/ 2147483647 h 245"/>
              <a:gd name="T30" fmla="*/ 2147483647 w 275"/>
              <a:gd name="T31" fmla="*/ 2147483647 h 245"/>
              <a:gd name="T32" fmla="*/ 2147483647 w 275"/>
              <a:gd name="T33" fmla="*/ 2147483647 h 245"/>
              <a:gd name="T34" fmla="*/ 2147483647 w 275"/>
              <a:gd name="T35" fmla="*/ 2147483647 h 245"/>
              <a:gd name="T36" fmla="*/ 2147483647 w 275"/>
              <a:gd name="T37" fmla="*/ 2147483647 h 245"/>
              <a:gd name="T38" fmla="*/ 2147483647 w 275"/>
              <a:gd name="T39" fmla="*/ 2147483647 h 245"/>
              <a:gd name="T40" fmla="*/ 2147483647 w 275"/>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5" h="245">
                <a:moveTo>
                  <a:pt x="275" y="38"/>
                </a:moveTo>
                <a:lnTo>
                  <a:pt x="0" y="0"/>
                </a:lnTo>
                <a:lnTo>
                  <a:pt x="11" y="11"/>
                </a:lnTo>
                <a:lnTo>
                  <a:pt x="22" y="25"/>
                </a:lnTo>
                <a:lnTo>
                  <a:pt x="31" y="38"/>
                </a:lnTo>
                <a:lnTo>
                  <a:pt x="41" y="51"/>
                </a:lnTo>
                <a:lnTo>
                  <a:pt x="49" y="66"/>
                </a:lnTo>
                <a:lnTo>
                  <a:pt x="56" y="81"/>
                </a:lnTo>
                <a:lnTo>
                  <a:pt x="62" y="97"/>
                </a:lnTo>
                <a:lnTo>
                  <a:pt x="67" y="112"/>
                </a:lnTo>
                <a:lnTo>
                  <a:pt x="73" y="128"/>
                </a:lnTo>
                <a:lnTo>
                  <a:pt x="76" y="145"/>
                </a:lnTo>
                <a:lnTo>
                  <a:pt x="79" y="161"/>
                </a:lnTo>
                <a:lnTo>
                  <a:pt x="81" y="177"/>
                </a:lnTo>
                <a:lnTo>
                  <a:pt x="83" y="195"/>
                </a:lnTo>
                <a:lnTo>
                  <a:pt x="83" y="211"/>
                </a:lnTo>
                <a:lnTo>
                  <a:pt x="81" y="229"/>
                </a:lnTo>
                <a:lnTo>
                  <a:pt x="80" y="245"/>
                </a:lnTo>
                <a:lnTo>
                  <a:pt x="275" y="3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04" name="Freeform 684"/>
          <p:cNvSpPr>
            <a:spLocks/>
          </p:cNvSpPr>
          <p:nvPr/>
        </p:nvSpPr>
        <p:spPr bwMode="auto">
          <a:xfrm>
            <a:off x="2819400" y="5791200"/>
            <a:ext cx="146050" cy="123825"/>
          </a:xfrm>
          <a:custGeom>
            <a:avLst/>
            <a:gdLst>
              <a:gd name="T0" fmla="*/ 0 w 277"/>
              <a:gd name="T1" fmla="*/ 2147483647 h 232"/>
              <a:gd name="T2" fmla="*/ 2147483647 w 277"/>
              <a:gd name="T3" fmla="*/ 2147483647 h 232"/>
              <a:gd name="T4" fmla="*/ 2147483647 w 277"/>
              <a:gd name="T5" fmla="*/ 2147483647 h 232"/>
              <a:gd name="T6" fmla="*/ 2147483647 w 277"/>
              <a:gd name="T7" fmla="*/ 2147483647 h 232"/>
              <a:gd name="T8" fmla="*/ 2147483647 w 277"/>
              <a:gd name="T9" fmla="*/ 2147483647 h 232"/>
              <a:gd name="T10" fmla="*/ 2147483647 w 277"/>
              <a:gd name="T11" fmla="*/ 2147483647 h 232"/>
              <a:gd name="T12" fmla="*/ 2147483647 w 277"/>
              <a:gd name="T13" fmla="*/ 2147483647 h 232"/>
              <a:gd name="T14" fmla="*/ 2147483647 w 277"/>
              <a:gd name="T15" fmla="*/ 2147483647 h 232"/>
              <a:gd name="T16" fmla="*/ 2147483647 w 277"/>
              <a:gd name="T17" fmla="*/ 2147483647 h 232"/>
              <a:gd name="T18" fmla="*/ 2147483647 w 277"/>
              <a:gd name="T19" fmla="*/ 2147483647 h 232"/>
              <a:gd name="T20" fmla="*/ 2147483647 w 277"/>
              <a:gd name="T21" fmla="*/ 2147483647 h 232"/>
              <a:gd name="T22" fmla="*/ 2147483647 w 277"/>
              <a:gd name="T23" fmla="*/ 2147483647 h 232"/>
              <a:gd name="T24" fmla="*/ 2147483647 w 277"/>
              <a:gd name="T25" fmla="*/ 2147483647 h 232"/>
              <a:gd name="T26" fmla="*/ 2147483647 w 277"/>
              <a:gd name="T27" fmla="*/ 2147483647 h 232"/>
              <a:gd name="T28" fmla="*/ 2147483647 w 277"/>
              <a:gd name="T29" fmla="*/ 2147483647 h 232"/>
              <a:gd name="T30" fmla="*/ 2147483647 w 277"/>
              <a:gd name="T31" fmla="*/ 2147483647 h 232"/>
              <a:gd name="T32" fmla="*/ 2147483647 w 277"/>
              <a:gd name="T33" fmla="*/ 2147483647 h 232"/>
              <a:gd name="T34" fmla="*/ 2147483647 w 277"/>
              <a:gd name="T35" fmla="*/ 0 h 232"/>
              <a:gd name="T36" fmla="*/ 2147483647 w 277"/>
              <a:gd name="T37" fmla="*/ 0 h 232"/>
              <a:gd name="T38" fmla="*/ 0 w 277"/>
              <a:gd name="T39" fmla="*/ 2147483647 h 232"/>
              <a:gd name="T40" fmla="*/ 0 w 277"/>
              <a:gd name="T41" fmla="*/ 2147483647 h 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7" h="232">
                <a:moveTo>
                  <a:pt x="0" y="232"/>
                </a:moveTo>
                <a:lnTo>
                  <a:pt x="277" y="232"/>
                </a:lnTo>
                <a:lnTo>
                  <a:pt x="264" y="222"/>
                </a:lnTo>
                <a:lnTo>
                  <a:pt x="252" y="210"/>
                </a:lnTo>
                <a:lnTo>
                  <a:pt x="241" y="198"/>
                </a:lnTo>
                <a:lnTo>
                  <a:pt x="229" y="186"/>
                </a:lnTo>
                <a:lnTo>
                  <a:pt x="220" y="173"/>
                </a:lnTo>
                <a:lnTo>
                  <a:pt x="211" y="158"/>
                </a:lnTo>
                <a:lnTo>
                  <a:pt x="203" y="145"/>
                </a:lnTo>
                <a:lnTo>
                  <a:pt x="196" y="130"/>
                </a:lnTo>
                <a:lnTo>
                  <a:pt x="189" y="115"/>
                </a:lnTo>
                <a:lnTo>
                  <a:pt x="183" y="99"/>
                </a:lnTo>
                <a:lnTo>
                  <a:pt x="178" y="83"/>
                </a:lnTo>
                <a:lnTo>
                  <a:pt x="173" y="67"/>
                </a:lnTo>
                <a:lnTo>
                  <a:pt x="171" y="50"/>
                </a:lnTo>
                <a:lnTo>
                  <a:pt x="168" y="34"/>
                </a:lnTo>
                <a:lnTo>
                  <a:pt x="166" y="16"/>
                </a:lnTo>
                <a:lnTo>
                  <a:pt x="166" y="0"/>
                </a:lnTo>
                <a:lnTo>
                  <a:pt x="0" y="23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05" name="Freeform 685"/>
          <p:cNvSpPr>
            <a:spLocks/>
          </p:cNvSpPr>
          <p:nvPr/>
        </p:nvSpPr>
        <p:spPr bwMode="auto">
          <a:xfrm>
            <a:off x="4822825" y="3124200"/>
            <a:ext cx="892175" cy="76200"/>
          </a:xfrm>
          <a:custGeom>
            <a:avLst/>
            <a:gdLst>
              <a:gd name="T0" fmla="*/ 2147483647 w 1683"/>
              <a:gd name="T1" fmla="*/ 2147483647 h 925"/>
              <a:gd name="T2" fmla="*/ 2147483647 w 1683"/>
              <a:gd name="T3" fmla="*/ 2147483647 h 925"/>
              <a:gd name="T4" fmla="*/ 2147483647 w 1683"/>
              <a:gd name="T5" fmla="*/ 2147483647 h 925"/>
              <a:gd name="T6" fmla="*/ 2147483647 w 1683"/>
              <a:gd name="T7" fmla="*/ 2147483647 h 925"/>
              <a:gd name="T8" fmla="*/ 2147483647 w 1683"/>
              <a:gd name="T9" fmla="*/ 2147483647 h 925"/>
              <a:gd name="T10" fmla="*/ 2147483647 w 1683"/>
              <a:gd name="T11" fmla="*/ 2147483647 h 925"/>
              <a:gd name="T12" fmla="*/ 2147483647 w 1683"/>
              <a:gd name="T13" fmla="*/ 2147483647 h 925"/>
              <a:gd name="T14" fmla="*/ 2147483647 w 1683"/>
              <a:gd name="T15" fmla="*/ 2147483647 h 925"/>
              <a:gd name="T16" fmla="*/ 2147483647 w 1683"/>
              <a:gd name="T17" fmla="*/ 2147483647 h 925"/>
              <a:gd name="T18" fmla="*/ 2147483647 w 1683"/>
              <a:gd name="T19" fmla="*/ 2147483647 h 925"/>
              <a:gd name="T20" fmla="*/ 2147483647 w 1683"/>
              <a:gd name="T21" fmla="*/ 2147483647 h 925"/>
              <a:gd name="T22" fmla="*/ 2147483647 w 1683"/>
              <a:gd name="T23" fmla="*/ 2147483647 h 925"/>
              <a:gd name="T24" fmla="*/ 2147483647 w 1683"/>
              <a:gd name="T25" fmla="*/ 2147483647 h 925"/>
              <a:gd name="T26" fmla="*/ 2147483647 w 1683"/>
              <a:gd name="T27" fmla="*/ 2147483647 h 925"/>
              <a:gd name="T28" fmla="*/ 2147483647 w 1683"/>
              <a:gd name="T29" fmla="*/ 2147483647 h 925"/>
              <a:gd name="T30" fmla="*/ 2147483647 w 1683"/>
              <a:gd name="T31" fmla="*/ 2147483647 h 925"/>
              <a:gd name="T32" fmla="*/ 2147483647 w 1683"/>
              <a:gd name="T33" fmla="*/ 2147483647 h 925"/>
              <a:gd name="T34" fmla="*/ 2147483647 w 1683"/>
              <a:gd name="T35" fmla="*/ 2147483647 h 925"/>
              <a:gd name="T36" fmla="*/ 2147483647 w 1683"/>
              <a:gd name="T37" fmla="*/ 2147483647 h 925"/>
              <a:gd name="T38" fmla="*/ 2147483647 w 1683"/>
              <a:gd name="T39" fmla="*/ 2147483647 h 925"/>
              <a:gd name="T40" fmla="*/ 2147483647 w 1683"/>
              <a:gd name="T41" fmla="*/ 2147483647 h 925"/>
              <a:gd name="T42" fmla="*/ 2147483647 w 1683"/>
              <a:gd name="T43" fmla="*/ 2147483647 h 925"/>
              <a:gd name="T44" fmla="*/ 2147483647 w 1683"/>
              <a:gd name="T45" fmla="*/ 2147483647 h 925"/>
              <a:gd name="T46" fmla="*/ 0 w 1683"/>
              <a:gd name="T47" fmla="*/ 0 h 9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83" h="925">
                <a:moveTo>
                  <a:pt x="1683" y="925"/>
                </a:moveTo>
                <a:lnTo>
                  <a:pt x="1635" y="851"/>
                </a:lnTo>
                <a:lnTo>
                  <a:pt x="1585" y="780"/>
                </a:lnTo>
                <a:lnTo>
                  <a:pt x="1533" y="712"/>
                </a:lnTo>
                <a:lnTo>
                  <a:pt x="1478" y="649"/>
                </a:lnTo>
                <a:lnTo>
                  <a:pt x="1421" y="586"/>
                </a:lnTo>
                <a:lnTo>
                  <a:pt x="1361" y="527"/>
                </a:lnTo>
                <a:lnTo>
                  <a:pt x="1299" y="473"/>
                </a:lnTo>
                <a:lnTo>
                  <a:pt x="1236" y="419"/>
                </a:lnTo>
                <a:lnTo>
                  <a:pt x="1169" y="370"/>
                </a:lnTo>
                <a:lnTo>
                  <a:pt x="1100" y="324"/>
                </a:lnTo>
                <a:lnTo>
                  <a:pt x="1030" y="282"/>
                </a:lnTo>
                <a:lnTo>
                  <a:pt x="957" y="240"/>
                </a:lnTo>
                <a:lnTo>
                  <a:pt x="881" y="203"/>
                </a:lnTo>
                <a:lnTo>
                  <a:pt x="803" y="169"/>
                </a:lnTo>
                <a:lnTo>
                  <a:pt x="723" y="138"/>
                </a:lnTo>
                <a:lnTo>
                  <a:pt x="641" y="110"/>
                </a:lnTo>
                <a:lnTo>
                  <a:pt x="557" y="85"/>
                </a:lnTo>
                <a:lnTo>
                  <a:pt x="470" y="64"/>
                </a:lnTo>
                <a:lnTo>
                  <a:pt x="380" y="45"/>
                </a:lnTo>
                <a:lnTo>
                  <a:pt x="289" y="28"/>
                </a:lnTo>
                <a:lnTo>
                  <a:pt x="195" y="17"/>
                </a:lnTo>
                <a:lnTo>
                  <a:pt x="98" y="6"/>
                </a:lnTo>
                <a:lnTo>
                  <a:pt x="0" y="0"/>
                </a:lnTo>
              </a:path>
            </a:pathLst>
          </a:custGeom>
          <a:noFill/>
          <a:ln w="4127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06" name="Freeform 686"/>
          <p:cNvSpPr>
            <a:spLocks/>
          </p:cNvSpPr>
          <p:nvPr/>
        </p:nvSpPr>
        <p:spPr bwMode="auto">
          <a:xfrm flipH="1">
            <a:off x="5578475" y="3122613"/>
            <a:ext cx="122238" cy="153987"/>
          </a:xfrm>
          <a:custGeom>
            <a:avLst/>
            <a:gdLst>
              <a:gd name="T0" fmla="*/ 2147483647 w 232"/>
              <a:gd name="T1" fmla="*/ 2147483647 h 290"/>
              <a:gd name="T2" fmla="*/ 0 w 232"/>
              <a:gd name="T3" fmla="*/ 2147483647 h 290"/>
              <a:gd name="T4" fmla="*/ 2147483647 w 232"/>
              <a:gd name="T5" fmla="*/ 2147483647 h 290"/>
              <a:gd name="T6" fmla="*/ 2147483647 w 232"/>
              <a:gd name="T7" fmla="*/ 2147483647 h 290"/>
              <a:gd name="T8" fmla="*/ 2147483647 w 232"/>
              <a:gd name="T9" fmla="*/ 2147483647 h 290"/>
              <a:gd name="T10" fmla="*/ 2147483647 w 232"/>
              <a:gd name="T11" fmla="*/ 2147483647 h 290"/>
              <a:gd name="T12" fmla="*/ 2147483647 w 232"/>
              <a:gd name="T13" fmla="*/ 2147483647 h 290"/>
              <a:gd name="T14" fmla="*/ 2147483647 w 232"/>
              <a:gd name="T15" fmla="*/ 2147483647 h 290"/>
              <a:gd name="T16" fmla="*/ 2147483647 w 232"/>
              <a:gd name="T17" fmla="*/ 2147483647 h 290"/>
              <a:gd name="T18" fmla="*/ 2147483647 w 232"/>
              <a:gd name="T19" fmla="*/ 2147483647 h 290"/>
              <a:gd name="T20" fmla="*/ 2147483647 w 232"/>
              <a:gd name="T21" fmla="*/ 2147483647 h 290"/>
              <a:gd name="T22" fmla="*/ 2147483647 w 232"/>
              <a:gd name="T23" fmla="*/ 2147483647 h 290"/>
              <a:gd name="T24" fmla="*/ 2147483647 w 232"/>
              <a:gd name="T25" fmla="*/ 2147483647 h 290"/>
              <a:gd name="T26" fmla="*/ 2147483647 w 232"/>
              <a:gd name="T27" fmla="*/ 2147483647 h 290"/>
              <a:gd name="T28" fmla="*/ 2147483647 w 232"/>
              <a:gd name="T29" fmla="*/ 2147483647 h 290"/>
              <a:gd name="T30" fmla="*/ 2147483647 w 232"/>
              <a:gd name="T31" fmla="*/ 2147483647 h 290"/>
              <a:gd name="T32" fmla="*/ 2147483647 w 232"/>
              <a:gd name="T33" fmla="*/ 2147483647 h 290"/>
              <a:gd name="T34" fmla="*/ 2147483647 w 232"/>
              <a:gd name="T35" fmla="*/ 0 h 290"/>
              <a:gd name="T36" fmla="*/ 2147483647 w 232"/>
              <a:gd name="T37" fmla="*/ 0 h 290"/>
              <a:gd name="T38" fmla="*/ 2147483647 w 232"/>
              <a:gd name="T39" fmla="*/ 2147483647 h 290"/>
              <a:gd name="T40" fmla="*/ 2147483647 w 232"/>
              <a:gd name="T41" fmla="*/ 2147483647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2" h="290">
                <a:moveTo>
                  <a:pt x="232" y="290"/>
                </a:moveTo>
                <a:lnTo>
                  <a:pt x="0" y="133"/>
                </a:lnTo>
                <a:lnTo>
                  <a:pt x="15" y="132"/>
                </a:lnTo>
                <a:lnTo>
                  <a:pt x="31" y="129"/>
                </a:lnTo>
                <a:lnTo>
                  <a:pt x="47" y="124"/>
                </a:lnTo>
                <a:lnTo>
                  <a:pt x="63" y="120"/>
                </a:lnTo>
                <a:lnTo>
                  <a:pt x="77" y="114"/>
                </a:lnTo>
                <a:lnTo>
                  <a:pt x="92" y="108"/>
                </a:lnTo>
                <a:lnTo>
                  <a:pt x="106" y="101"/>
                </a:lnTo>
                <a:lnTo>
                  <a:pt x="120" y="93"/>
                </a:lnTo>
                <a:lnTo>
                  <a:pt x="134" y="84"/>
                </a:lnTo>
                <a:lnTo>
                  <a:pt x="147" y="74"/>
                </a:lnTo>
                <a:lnTo>
                  <a:pt x="160" y="64"/>
                </a:lnTo>
                <a:lnTo>
                  <a:pt x="171" y="52"/>
                </a:lnTo>
                <a:lnTo>
                  <a:pt x="182" y="40"/>
                </a:lnTo>
                <a:lnTo>
                  <a:pt x="193" y="27"/>
                </a:lnTo>
                <a:lnTo>
                  <a:pt x="203" y="13"/>
                </a:lnTo>
                <a:lnTo>
                  <a:pt x="211" y="0"/>
                </a:lnTo>
                <a:lnTo>
                  <a:pt x="232" y="29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07" name="Freeform 687"/>
          <p:cNvSpPr>
            <a:spLocks/>
          </p:cNvSpPr>
          <p:nvPr/>
        </p:nvSpPr>
        <p:spPr bwMode="auto">
          <a:xfrm>
            <a:off x="4724400" y="3048000"/>
            <a:ext cx="131763" cy="138113"/>
          </a:xfrm>
          <a:custGeom>
            <a:avLst/>
            <a:gdLst>
              <a:gd name="T0" fmla="*/ 0 w 250"/>
              <a:gd name="T1" fmla="*/ 2147483647 h 262"/>
              <a:gd name="T2" fmla="*/ 2147483647 w 250"/>
              <a:gd name="T3" fmla="*/ 0 h 262"/>
              <a:gd name="T4" fmla="*/ 2147483647 w 250"/>
              <a:gd name="T5" fmla="*/ 2147483647 h 262"/>
              <a:gd name="T6" fmla="*/ 2147483647 w 250"/>
              <a:gd name="T7" fmla="*/ 2147483647 h 262"/>
              <a:gd name="T8" fmla="*/ 2147483647 w 250"/>
              <a:gd name="T9" fmla="*/ 2147483647 h 262"/>
              <a:gd name="T10" fmla="*/ 2147483647 w 250"/>
              <a:gd name="T11" fmla="*/ 2147483647 h 262"/>
              <a:gd name="T12" fmla="*/ 2147483647 w 250"/>
              <a:gd name="T13" fmla="*/ 2147483647 h 262"/>
              <a:gd name="T14" fmla="*/ 2147483647 w 250"/>
              <a:gd name="T15" fmla="*/ 2147483647 h 262"/>
              <a:gd name="T16" fmla="*/ 2147483647 w 250"/>
              <a:gd name="T17" fmla="*/ 2147483647 h 262"/>
              <a:gd name="T18" fmla="*/ 2147483647 w 250"/>
              <a:gd name="T19" fmla="*/ 2147483647 h 262"/>
              <a:gd name="T20" fmla="*/ 2147483647 w 250"/>
              <a:gd name="T21" fmla="*/ 2147483647 h 262"/>
              <a:gd name="T22" fmla="*/ 2147483647 w 250"/>
              <a:gd name="T23" fmla="*/ 2147483647 h 262"/>
              <a:gd name="T24" fmla="*/ 2147483647 w 250"/>
              <a:gd name="T25" fmla="*/ 2147483647 h 262"/>
              <a:gd name="T26" fmla="*/ 2147483647 w 250"/>
              <a:gd name="T27" fmla="*/ 2147483647 h 262"/>
              <a:gd name="T28" fmla="*/ 2147483647 w 250"/>
              <a:gd name="T29" fmla="*/ 2147483647 h 262"/>
              <a:gd name="T30" fmla="*/ 2147483647 w 250"/>
              <a:gd name="T31" fmla="*/ 2147483647 h 262"/>
              <a:gd name="T32" fmla="*/ 2147483647 w 250"/>
              <a:gd name="T33" fmla="*/ 2147483647 h 262"/>
              <a:gd name="T34" fmla="*/ 2147483647 w 250"/>
              <a:gd name="T35" fmla="*/ 2147483647 h 262"/>
              <a:gd name="T36" fmla="*/ 2147483647 w 250"/>
              <a:gd name="T37" fmla="*/ 2147483647 h 262"/>
              <a:gd name="T38" fmla="*/ 0 w 250"/>
              <a:gd name="T39" fmla="*/ 2147483647 h 262"/>
              <a:gd name="T40" fmla="*/ 0 w 250"/>
              <a:gd name="T41" fmla="*/ 2147483647 h 2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0" h="262">
                <a:moveTo>
                  <a:pt x="0" y="126"/>
                </a:moveTo>
                <a:lnTo>
                  <a:pt x="250" y="0"/>
                </a:lnTo>
                <a:lnTo>
                  <a:pt x="243" y="16"/>
                </a:lnTo>
                <a:lnTo>
                  <a:pt x="236" y="31"/>
                </a:lnTo>
                <a:lnTo>
                  <a:pt x="231" y="47"/>
                </a:lnTo>
                <a:lnTo>
                  <a:pt x="227" y="64"/>
                </a:lnTo>
                <a:lnTo>
                  <a:pt x="224" y="80"/>
                </a:lnTo>
                <a:lnTo>
                  <a:pt x="221" y="96"/>
                </a:lnTo>
                <a:lnTo>
                  <a:pt x="220" y="114"/>
                </a:lnTo>
                <a:lnTo>
                  <a:pt x="218" y="130"/>
                </a:lnTo>
                <a:lnTo>
                  <a:pt x="218" y="147"/>
                </a:lnTo>
                <a:lnTo>
                  <a:pt x="220" y="164"/>
                </a:lnTo>
                <a:lnTo>
                  <a:pt x="221" y="181"/>
                </a:lnTo>
                <a:lnTo>
                  <a:pt x="224" y="197"/>
                </a:lnTo>
                <a:lnTo>
                  <a:pt x="228" y="213"/>
                </a:lnTo>
                <a:lnTo>
                  <a:pt x="232" y="229"/>
                </a:lnTo>
                <a:lnTo>
                  <a:pt x="238" y="246"/>
                </a:lnTo>
                <a:lnTo>
                  <a:pt x="245" y="262"/>
                </a:lnTo>
                <a:lnTo>
                  <a:pt x="0" y="12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08" name="Freeform 688"/>
          <p:cNvSpPr>
            <a:spLocks/>
          </p:cNvSpPr>
          <p:nvPr/>
        </p:nvSpPr>
        <p:spPr bwMode="auto">
          <a:xfrm>
            <a:off x="6394450" y="3201988"/>
            <a:ext cx="563563" cy="109537"/>
          </a:xfrm>
          <a:custGeom>
            <a:avLst/>
            <a:gdLst>
              <a:gd name="T0" fmla="*/ 2147483647 w 1067"/>
              <a:gd name="T1" fmla="*/ 2147483647 h 206"/>
              <a:gd name="T2" fmla="*/ 2147483647 w 1067"/>
              <a:gd name="T3" fmla="*/ 2147483647 h 206"/>
              <a:gd name="T4" fmla="*/ 2147483647 w 1067"/>
              <a:gd name="T5" fmla="*/ 2147483647 h 206"/>
              <a:gd name="T6" fmla="*/ 2147483647 w 1067"/>
              <a:gd name="T7" fmla="*/ 2147483647 h 206"/>
              <a:gd name="T8" fmla="*/ 2147483647 w 1067"/>
              <a:gd name="T9" fmla="*/ 2147483647 h 206"/>
              <a:gd name="T10" fmla="*/ 2147483647 w 1067"/>
              <a:gd name="T11" fmla="*/ 2147483647 h 206"/>
              <a:gd name="T12" fmla="*/ 2147483647 w 1067"/>
              <a:gd name="T13" fmla="*/ 2147483647 h 206"/>
              <a:gd name="T14" fmla="*/ 2147483647 w 1067"/>
              <a:gd name="T15" fmla="*/ 2147483647 h 206"/>
              <a:gd name="T16" fmla="*/ 2147483647 w 1067"/>
              <a:gd name="T17" fmla="*/ 0 h 206"/>
              <a:gd name="T18" fmla="*/ 2147483647 w 1067"/>
              <a:gd name="T19" fmla="*/ 2147483647 h 206"/>
              <a:gd name="T20" fmla="*/ 2147483647 w 1067"/>
              <a:gd name="T21" fmla="*/ 2147483647 h 206"/>
              <a:gd name="T22" fmla="*/ 2147483647 w 1067"/>
              <a:gd name="T23" fmla="*/ 2147483647 h 206"/>
              <a:gd name="T24" fmla="*/ 2147483647 w 1067"/>
              <a:gd name="T25" fmla="*/ 2147483647 h 206"/>
              <a:gd name="T26" fmla="*/ 2147483647 w 1067"/>
              <a:gd name="T27" fmla="*/ 2147483647 h 206"/>
              <a:gd name="T28" fmla="*/ 2147483647 w 1067"/>
              <a:gd name="T29" fmla="*/ 2147483647 h 206"/>
              <a:gd name="T30" fmla="*/ 2147483647 w 1067"/>
              <a:gd name="T31" fmla="*/ 2147483647 h 206"/>
              <a:gd name="T32" fmla="*/ 2147483647 w 1067"/>
              <a:gd name="T33" fmla="*/ 2147483647 h 206"/>
              <a:gd name="T34" fmla="*/ 2147483647 w 1067"/>
              <a:gd name="T35" fmla="*/ 2147483647 h 206"/>
              <a:gd name="T36" fmla="*/ 2147483647 w 1067"/>
              <a:gd name="T37" fmla="*/ 2147483647 h 206"/>
              <a:gd name="T38" fmla="*/ 0 w 1067"/>
              <a:gd name="T39" fmla="*/ 2147483647 h 2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7" h="206">
                <a:moveTo>
                  <a:pt x="1067" y="120"/>
                </a:moveTo>
                <a:lnTo>
                  <a:pt x="1004" y="92"/>
                </a:lnTo>
                <a:lnTo>
                  <a:pt x="943" y="68"/>
                </a:lnTo>
                <a:lnTo>
                  <a:pt x="882" y="49"/>
                </a:lnTo>
                <a:lnTo>
                  <a:pt x="822" y="31"/>
                </a:lnTo>
                <a:lnTo>
                  <a:pt x="762" y="18"/>
                </a:lnTo>
                <a:lnTo>
                  <a:pt x="703" y="9"/>
                </a:lnTo>
                <a:lnTo>
                  <a:pt x="646" y="3"/>
                </a:lnTo>
                <a:lnTo>
                  <a:pt x="588" y="0"/>
                </a:lnTo>
                <a:lnTo>
                  <a:pt x="531" y="1"/>
                </a:lnTo>
                <a:lnTo>
                  <a:pt x="475" y="6"/>
                </a:lnTo>
                <a:lnTo>
                  <a:pt x="419" y="13"/>
                </a:lnTo>
                <a:lnTo>
                  <a:pt x="364" y="25"/>
                </a:lnTo>
                <a:lnTo>
                  <a:pt x="310" y="40"/>
                </a:lnTo>
                <a:lnTo>
                  <a:pt x="256" y="59"/>
                </a:lnTo>
                <a:lnTo>
                  <a:pt x="204" y="81"/>
                </a:lnTo>
                <a:lnTo>
                  <a:pt x="151" y="106"/>
                </a:lnTo>
                <a:lnTo>
                  <a:pt x="101" y="136"/>
                </a:lnTo>
                <a:lnTo>
                  <a:pt x="49" y="169"/>
                </a:lnTo>
                <a:lnTo>
                  <a:pt x="0" y="206"/>
                </a:lnTo>
              </a:path>
            </a:pathLst>
          </a:custGeom>
          <a:noFill/>
          <a:ln w="22225">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09" name="Freeform 689"/>
          <p:cNvSpPr>
            <a:spLocks/>
          </p:cNvSpPr>
          <p:nvPr/>
        </p:nvSpPr>
        <p:spPr bwMode="auto">
          <a:xfrm>
            <a:off x="6918325" y="3211513"/>
            <a:ext cx="103188" cy="87312"/>
          </a:xfrm>
          <a:custGeom>
            <a:avLst/>
            <a:gdLst>
              <a:gd name="T0" fmla="*/ 2147483647 w 196"/>
              <a:gd name="T1" fmla="*/ 2147483647 h 167"/>
              <a:gd name="T2" fmla="*/ 2147483647 w 196"/>
              <a:gd name="T3" fmla="*/ 0 h 167"/>
              <a:gd name="T4" fmla="*/ 2147483647 w 196"/>
              <a:gd name="T5" fmla="*/ 2147483647 h 167"/>
              <a:gd name="T6" fmla="*/ 2147483647 w 196"/>
              <a:gd name="T7" fmla="*/ 2147483647 h 167"/>
              <a:gd name="T8" fmla="*/ 2147483647 w 196"/>
              <a:gd name="T9" fmla="*/ 2147483647 h 167"/>
              <a:gd name="T10" fmla="*/ 2147483647 w 196"/>
              <a:gd name="T11" fmla="*/ 2147483647 h 167"/>
              <a:gd name="T12" fmla="*/ 2147483647 w 196"/>
              <a:gd name="T13" fmla="*/ 2147483647 h 167"/>
              <a:gd name="T14" fmla="*/ 2147483647 w 196"/>
              <a:gd name="T15" fmla="*/ 2147483647 h 167"/>
              <a:gd name="T16" fmla="*/ 2147483647 w 196"/>
              <a:gd name="T17" fmla="*/ 2147483647 h 167"/>
              <a:gd name="T18" fmla="*/ 2147483647 w 196"/>
              <a:gd name="T19" fmla="*/ 2147483647 h 167"/>
              <a:gd name="T20" fmla="*/ 2147483647 w 196"/>
              <a:gd name="T21" fmla="*/ 2147483647 h 167"/>
              <a:gd name="T22" fmla="*/ 2147483647 w 196"/>
              <a:gd name="T23" fmla="*/ 2147483647 h 167"/>
              <a:gd name="T24" fmla="*/ 2147483647 w 196"/>
              <a:gd name="T25" fmla="*/ 2147483647 h 167"/>
              <a:gd name="T26" fmla="*/ 2147483647 w 196"/>
              <a:gd name="T27" fmla="*/ 2147483647 h 167"/>
              <a:gd name="T28" fmla="*/ 2147483647 w 196"/>
              <a:gd name="T29" fmla="*/ 2147483647 h 167"/>
              <a:gd name="T30" fmla="*/ 2147483647 w 196"/>
              <a:gd name="T31" fmla="*/ 2147483647 h 167"/>
              <a:gd name="T32" fmla="*/ 2147483647 w 196"/>
              <a:gd name="T33" fmla="*/ 2147483647 h 167"/>
              <a:gd name="T34" fmla="*/ 0 w 196"/>
              <a:gd name="T35" fmla="*/ 2147483647 h 167"/>
              <a:gd name="T36" fmla="*/ 0 w 196"/>
              <a:gd name="T37" fmla="*/ 2147483647 h 167"/>
              <a:gd name="T38" fmla="*/ 2147483647 w 196"/>
              <a:gd name="T39" fmla="*/ 2147483647 h 167"/>
              <a:gd name="T40" fmla="*/ 2147483647 w 196"/>
              <a:gd name="T41" fmla="*/ 21474836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6" h="167">
                <a:moveTo>
                  <a:pt x="196" y="164"/>
                </a:moveTo>
                <a:lnTo>
                  <a:pt x="77" y="0"/>
                </a:lnTo>
                <a:lnTo>
                  <a:pt x="76" y="12"/>
                </a:lnTo>
                <a:lnTo>
                  <a:pt x="76" y="24"/>
                </a:lnTo>
                <a:lnTo>
                  <a:pt x="75" y="36"/>
                </a:lnTo>
                <a:lnTo>
                  <a:pt x="72" y="47"/>
                </a:lnTo>
                <a:lnTo>
                  <a:pt x="69" y="59"/>
                </a:lnTo>
                <a:lnTo>
                  <a:pt x="66" y="71"/>
                </a:lnTo>
                <a:lnTo>
                  <a:pt x="62" y="82"/>
                </a:lnTo>
                <a:lnTo>
                  <a:pt x="56" y="93"/>
                </a:lnTo>
                <a:lnTo>
                  <a:pt x="52" y="104"/>
                </a:lnTo>
                <a:lnTo>
                  <a:pt x="45" y="114"/>
                </a:lnTo>
                <a:lnTo>
                  <a:pt x="39" y="124"/>
                </a:lnTo>
                <a:lnTo>
                  <a:pt x="32" y="133"/>
                </a:lnTo>
                <a:lnTo>
                  <a:pt x="25" y="142"/>
                </a:lnTo>
                <a:lnTo>
                  <a:pt x="17" y="151"/>
                </a:lnTo>
                <a:lnTo>
                  <a:pt x="9" y="158"/>
                </a:lnTo>
                <a:lnTo>
                  <a:pt x="0" y="167"/>
                </a:lnTo>
                <a:lnTo>
                  <a:pt x="196" y="16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10" name="Freeform 690"/>
          <p:cNvSpPr>
            <a:spLocks/>
          </p:cNvSpPr>
          <p:nvPr/>
        </p:nvSpPr>
        <p:spPr bwMode="auto">
          <a:xfrm>
            <a:off x="6338888" y="3257550"/>
            <a:ext cx="101600" cy="100013"/>
          </a:xfrm>
          <a:custGeom>
            <a:avLst/>
            <a:gdLst>
              <a:gd name="T0" fmla="*/ 0 w 191"/>
              <a:gd name="T1" fmla="*/ 2147483647 h 188"/>
              <a:gd name="T2" fmla="*/ 2147483647 w 191"/>
              <a:gd name="T3" fmla="*/ 2147483647 h 188"/>
              <a:gd name="T4" fmla="*/ 2147483647 w 191"/>
              <a:gd name="T5" fmla="*/ 2147483647 h 188"/>
              <a:gd name="T6" fmla="*/ 2147483647 w 191"/>
              <a:gd name="T7" fmla="*/ 2147483647 h 188"/>
              <a:gd name="T8" fmla="*/ 2147483647 w 191"/>
              <a:gd name="T9" fmla="*/ 2147483647 h 188"/>
              <a:gd name="T10" fmla="*/ 2147483647 w 191"/>
              <a:gd name="T11" fmla="*/ 2147483647 h 188"/>
              <a:gd name="T12" fmla="*/ 2147483647 w 191"/>
              <a:gd name="T13" fmla="*/ 2147483647 h 188"/>
              <a:gd name="T14" fmla="*/ 2147483647 w 191"/>
              <a:gd name="T15" fmla="*/ 2147483647 h 188"/>
              <a:gd name="T16" fmla="*/ 2147483647 w 191"/>
              <a:gd name="T17" fmla="*/ 2147483647 h 188"/>
              <a:gd name="T18" fmla="*/ 2147483647 w 191"/>
              <a:gd name="T19" fmla="*/ 2147483647 h 188"/>
              <a:gd name="T20" fmla="*/ 2147483647 w 191"/>
              <a:gd name="T21" fmla="*/ 2147483647 h 188"/>
              <a:gd name="T22" fmla="*/ 2147483647 w 191"/>
              <a:gd name="T23" fmla="*/ 2147483647 h 188"/>
              <a:gd name="T24" fmla="*/ 2147483647 w 191"/>
              <a:gd name="T25" fmla="*/ 2147483647 h 188"/>
              <a:gd name="T26" fmla="*/ 2147483647 w 191"/>
              <a:gd name="T27" fmla="*/ 2147483647 h 188"/>
              <a:gd name="T28" fmla="*/ 2147483647 w 191"/>
              <a:gd name="T29" fmla="*/ 2147483647 h 188"/>
              <a:gd name="T30" fmla="*/ 2147483647 w 191"/>
              <a:gd name="T31" fmla="*/ 2147483647 h 188"/>
              <a:gd name="T32" fmla="*/ 2147483647 w 191"/>
              <a:gd name="T33" fmla="*/ 2147483647 h 188"/>
              <a:gd name="T34" fmla="*/ 2147483647 w 191"/>
              <a:gd name="T35" fmla="*/ 0 h 188"/>
              <a:gd name="T36" fmla="*/ 0 w 191"/>
              <a:gd name="T37" fmla="*/ 2147483647 h 188"/>
              <a:gd name="T38" fmla="*/ 0 w 191"/>
              <a:gd name="T39" fmla="*/ 2147483647 h 1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1" h="188">
                <a:moveTo>
                  <a:pt x="0" y="188"/>
                </a:moveTo>
                <a:lnTo>
                  <a:pt x="191" y="143"/>
                </a:lnTo>
                <a:lnTo>
                  <a:pt x="181" y="138"/>
                </a:lnTo>
                <a:lnTo>
                  <a:pt x="171" y="132"/>
                </a:lnTo>
                <a:lnTo>
                  <a:pt x="161" y="126"/>
                </a:lnTo>
                <a:lnTo>
                  <a:pt x="152" y="118"/>
                </a:lnTo>
                <a:lnTo>
                  <a:pt x="143" y="111"/>
                </a:lnTo>
                <a:lnTo>
                  <a:pt x="135" y="104"/>
                </a:lnTo>
                <a:lnTo>
                  <a:pt x="128" y="95"/>
                </a:lnTo>
                <a:lnTo>
                  <a:pt x="119" y="86"/>
                </a:lnTo>
                <a:lnTo>
                  <a:pt x="112" y="75"/>
                </a:lnTo>
                <a:lnTo>
                  <a:pt x="107" y="67"/>
                </a:lnTo>
                <a:lnTo>
                  <a:pt x="101" y="56"/>
                </a:lnTo>
                <a:lnTo>
                  <a:pt x="96" y="46"/>
                </a:lnTo>
                <a:lnTo>
                  <a:pt x="91" y="34"/>
                </a:lnTo>
                <a:lnTo>
                  <a:pt x="87" y="24"/>
                </a:lnTo>
                <a:lnTo>
                  <a:pt x="84" y="12"/>
                </a:lnTo>
                <a:lnTo>
                  <a:pt x="82" y="0"/>
                </a:lnTo>
                <a:lnTo>
                  <a:pt x="0" y="18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11" name="Freeform 691"/>
          <p:cNvSpPr>
            <a:spLocks/>
          </p:cNvSpPr>
          <p:nvPr/>
        </p:nvSpPr>
        <p:spPr bwMode="auto">
          <a:xfrm>
            <a:off x="6292850" y="3763963"/>
            <a:ext cx="619125" cy="244475"/>
          </a:xfrm>
          <a:custGeom>
            <a:avLst/>
            <a:gdLst>
              <a:gd name="T0" fmla="*/ 2147483647 w 1170"/>
              <a:gd name="T1" fmla="*/ 2147483647 h 463"/>
              <a:gd name="T2" fmla="*/ 2147483647 w 1170"/>
              <a:gd name="T3" fmla="*/ 2147483647 h 463"/>
              <a:gd name="T4" fmla="*/ 2147483647 w 1170"/>
              <a:gd name="T5" fmla="*/ 2147483647 h 463"/>
              <a:gd name="T6" fmla="*/ 2147483647 w 1170"/>
              <a:gd name="T7" fmla="*/ 2147483647 h 463"/>
              <a:gd name="T8" fmla="*/ 2147483647 w 1170"/>
              <a:gd name="T9" fmla="*/ 2147483647 h 463"/>
              <a:gd name="T10" fmla="*/ 2147483647 w 1170"/>
              <a:gd name="T11" fmla="*/ 2147483647 h 463"/>
              <a:gd name="T12" fmla="*/ 2147483647 w 1170"/>
              <a:gd name="T13" fmla="*/ 2147483647 h 463"/>
              <a:gd name="T14" fmla="*/ 2147483647 w 1170"/>
              <a:gd name="T15" fmla="*/ 2147483647 h 463"/>
              <a:gd name="T16" fmla="*/ 2147483647 w 1170"/>
              <a:gd name="T17" fmla="*/ 2147483647 h 463"/>
              <a:gd name="T18" fmla="*/ 2147483647 w 1170"/>
              <a:gd name="T19" fmla="*/ 2147483647 h 463"/>
              <a:gd name="T20" fmla="*/ 2147483647 w 1170"/>
              <a:gd name="T21" fmla="*/ 2147483647 h 463"/>
              <a:gd name="T22" fmla="*/ 2147483647 w 1170"/>
              <a:gd name="T23" fmla="*/ 2147483647 h 463"/>
              <a:gd name="T24" fmla="*/ 2147483647 w 1170"/>
              <a:gd name="T25" fmla="*/ 2147483647 h 463"/>
              <a:gd name="T26" fmla="*/ 2147483647 w 1170"/>
              <a:gd name="T27" fmla="*/ 2147483647 h 463"/>
              <a:gd name="T28" fmla="*/ 2147483647 w 1170"/>
              <a:gd name="T29" fmla="*/ 2147483647 h 463"/>
              <a:gd name="T30" fmla="*/ 2147483647 w 1170"/>
              <a:gd name="T31" fmla="*/ 2147483647 h 463"/>
              <a:gd name="T32" fmla="*/ 0 w 1170"/>
              <a:gd name="T33" fmla="*/ 0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0" h="463">
                <a:moveTo>
                  <a:pt x="1170" y="463"/>
                </a:moveTo>
                <a:lnTo>
                  <a:pt x="1103" y="457"/>
                </a:lnTo>
                <a:lnTo>
                  <a:pt x="1036" y="450"/>
                </a:lnTo>
                <a:lnTo>
                  <a:pt x="967" y="438"/>
                </a:lnTo>
                <a:lnTo>
                  <a:pt x="897" y="424"/>
                </a:lnTo>
                <a:lnTo>
                  <a:pt x="827" y="407"/>
                </a:lnTo>
                <a:lnTo>
                  <a:pt x="755" y="386"/>
                </a:lnTo>
                <a:lnTo>
                  <a:pt x="684" y="361"/>
                </a:lnTo>
                <a:lnTo>
                  <a:pt x="611" y="334"/>
                </a:lnTo>
                <a:lnTo>
                  <a:pt x="538" y="303"/>
                </a:lnTo>
                <a:lnTo>
                  <a:pt x="464" y="271"/>
                </a:lnTo>
                <a:lnTo>
                  <a:pt x="388" y="234"/>
                </a:lnTo>
                <a:lnTo>
                  <a:pt x="313" y="194"/>
                </a:lnTo>
                <a:lnTo>
                  <a:pt x="236" y="149"/>
                </a:lnTo>
                <a:lnTo>
                  <a:pt x="159" y="103"/>
                </a:lnTo>
                <a:lnTo>
                  <a:pt x="80" y="53"/>
                </a:lnTo>
                <a:lnTo>
                  <a:pt x="0" y="0"/>
                </a:lnTo>
              </a:path>
            </a:pathLst>
          </a:custGeom>
          <a:noFill/>
          <a:ln w="22225">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12" name="Freeform 692"/>
          <p:cNvSpPr>
            <a:spLocks/>
          </p:cNvSpPr>
          <p:nvPr/>
        </p:nvSpPr>
        <p:spPr bwMode="auto">
          <a:xfrm>
            <a:off x="6889750" y="3959225"/>
            <a:ext cx="92075" cy="98425"/>
          </a:xfrm>
          <a:custGeom>
            <a:avLst/>
            <a:gdLst>
              <a:gd name="T0" fmla="*/ 2147483647 w 175"/>
              <a:gd name="T1" fmla="*/ 2147483647 h 185"/>
              <a:gd name="T2" fmla="*/ 0 w 175"/>
              <a:gd name="T3" fmla="*/ 2147483647 h 185"/>
              <a:gd name="T4" fmla="*/ 2147483647 w 175"/>
              <a:gd name="T5" fmla="*/ 2147483647 h 185"/>
              <a:gd name="T6" fmla="*/ 2147483647 w 175"/>
              <a:gd name="T7" fmla="*/ 2147483647 h 185"/>
              <a:gd name="T8" fmla="*/ 2147483647 w 175"/>
              <a:gd name="T9" fmla="*/ 2147483647 h 185"/>
              <a:gd name="T10" fmla="*/ 2147483647 w 175"/>
              <a:gd name="T11" fmla="*/ 2147483647 h 185"/>
              <a:gd name="T12" fmla="*/ 2147483647 w 175"/>
              <a:gd name="T13" fmla="*/ 2147483647 h 185"/>
              <a:gd name="T14" fmla="*/ 2147483647 w 175"/>
              <a:gd name="T15" fmla="*/ 2147483647 h 185"/>
              <a:gd name="T16" fmla="*/ 2147483647 w 175"/>
              <a:gd name="T17" fmla="*/ 2147483647 h 185"/>
              <a:gd name="T18" fmla="*/ 2147483647 w 175"/>
              <a:gd name="T19" fmla="*/ 2147483647 h 185"/>
              <a:gd name="T20" fmla="*/ 2147483647 w 175"/>
              <a:gd name="T21" fmla="*/ 2147483647 h 185"/>
              <a:gd name="T22" fmla="*/ 2147483647 w 175"/>
              <a:gd name="T23" fmla="*/ 2147483647 h 185"/>
              <a:gd name="T24" fmla="*/ 2147483647 w 175"/>
              <a:gd name="T25" fmla="*/ 2147483647 h 185"/>
              <a:gd name="T26" fmla="*/ 2147483647 w 175"/>
              <a:gd name="T27" fmla="*/ 2147483647 h 185"/>
              <a:gd name="T28" fmla="*/ 2147483647 w 175"/>
              <a:gd name="T29" fmla="*/ 2147483647 h 185"/>
              <a:gd name="T30" fmla="*/ 2147483647 w 175"/>
              <a:gd name="T31" fmla="*/ 2147483647 h 185"/>
              <a:gd name="T32" fmla="*/ 2147483647 w 175"/>
              <a:gd name="T33" fmla="*/ 2147483647 h 185"/>
              <a:gd name="T34" fmla="*/ 0 w 175"/>
              <a:gd name="T35" fmla="*/ 0 h 185"/>
              <a:gd name="T36" fmla="*/ 2147483647 w 175"/>
              <a:gd name="T37" fmla="*/ 2147483647 h 185"/>
              <a:gd name="T38" fmla="*/ 2147483647 w 175"/>
              <a:gd name="T39" fmla="*/ 2147483647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185">
                <a:moveTo>
                  <a:pt x="175" y="93"/>
                </a:moveTo>
                <a:lnTo>
                  <a:pt x="0" y="185"/>
                </a:lnTo>
                <a:lnTo>
                  <a:pt x="4" y="174"/>
                </a:lnTo>
                <a:lnTo>
                  <a:pt x="8" y="163"/>
                </a:lnTo>
                <a:lnTo>
                  <a:pt x="11" y="151"/>
                </a:lnTo>
                <a:lnTo>
                  <a:pt x="14" y="139"/>
                </a:lnTo>
                <a:lnTo>
                  <a:pt x="17" y="127"/>
                </a:lnTo>
                <a:lnTo>
                  <a:pt x="18" y="117"/>
                </a:lnTo>
                <a:lnTo>
                  <a:pt x="20" y="105"/>
                </a:lnTo>
                <a:lnTo>
                  <a:pt x="20" y="93"/>
                </a:lnTo>
                <a:lnTo>
                  <a:pt x="20" y="81"/>
                </a:lnTo>
                <a:lnTo>
                  <a:pt x="18" y="69"/>
                </a:lnTo>
                <a:lnTo>
                  <a:pt x="17" y="57"/>
                </a:lnTo>
                <a:lnTo>
                  <a:pt x="14" y="46"/>
                </a:lnTo>
                <a:lnTo>
                  <a:pt x="11" y="34"/>
                </a:lnTo>
                <a:lnTo>
                  <a:pt x="8" y="22"/>
                </a:lnTo>
                <a:lnTo>
                  <a:pt x="4" y="12"/>
                </a:lnTo>
                <a:lnTo>
                  <a:pt x="0" y="0"/>
                </a:lnTo>
                <a:lnTo>
                  <a:pt x="175" y="9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13" name="Freeform 693"/>
          <p:cNvSpPr>
            <a:spLocks/>
          </p:cNvSpPr>
          <p:nvPr/>
        </p:nvSpPr>
        <p:spPr bwMode="auto">
          <a:xfrm>
            <a:off x="6235700" y="3721100"/>
            <a:ext cx="101600" cy="96838"/>
          </a:xfrm>
          <a:custGeom>
            <a:avLst/>
            <a:gdLst>
              <a:gd name="T0" fmla="*/ 0 w 193"/>
              <a:gd name="T1" fmla="*/ 0 h 181"/>
              <a:gd name="T2" fmla="*/ 2147483647 w 193"/>
              <a:gd name="T3" fmla="*/ 2147483647 h 181"/>
              <a:gd name="T4" fmla="*/ 2147483647 w 193"/>
              <a:gd name="T5" fmla="*/ 2147483647 h 181"/>
              <a:gd name="T6" fmla="*/ 2147483647 w 193"/>
              <a:gd name="T7" fmla="*/ 2147483647 h 181"/>
              <a:gd name="T8" fmla="*/ 2147483647 w 193"/>
              <a:gd name="T9" fmla="*/ 2147483647 h 181"/>
              <a:gd name="T10" fmla="*/ 2147483647 w 193"/>
              <a:gd name="T11" fmla="*/ 2147483647 h 181"/>
              <a:gd name="T12" fmla="*/ 2147483647 w 193"/>
              <a:gd name="T13" fmla="*/ 2147483647 h 181"/>
              <a:gd name="T14" fmla="*/ 2147483647 w 193"/>
              <a:gd name="T15" fmla="*/ 2147483647 h 181"/>
              <a:gd name="T16" fmla="*/ 2147483647 w 193"/>
              <a:gd name="T17" fmla="*/ 2147483647 h 181"/>
              <a:gd name="T18" fmla="*/ 2147483647 w 193"/>
              <a:gd name="T19" fmla="*/ 2147483647 h 181"/>
              <a:gd name="T20" fmla="*/ 2147483647 w 193"/>
              <a:gd name="T21" fmla="*/ 2147483647 h 181"/>
              <a:gd name="T22" fmla="*/ 2147483647 w 193"/>
              <a:gd name="T23" fmla="*/ 2147483647 h 181"/>
              <a:gd name="T24" fmla="*/ 2147483647 w 193"/>
              <a:gd name="T25" fmla="*/ 2147483647 h 181"/>
              <a:gd name="T26" fmla="*/ 2147483647 w 193"/>
              <a:gd name="T27" fmla="*/ 2147483647 h 181"/>
              <a:gd name="T28" fmla="*/ 2147483647 w 193"/>
              <a:gd name="T29" fmla="*/ 2147483647 h 181"/>
              <a:gd name="T30" fmla="*/ 2147483647 w 193"/>
              <a:gd name="T31" fmla="*/ 2147483647 h 181"/>
              <a:gd name="T32" fmla="*/ 2147483647 w 193"/>
              <a:gd name="T33" fmla="*/ 2147483647 h 181"/>
              <a:gd name="T34" fmla="*/ 2147483647 w 193"/>
              <a:gd name="T35" fmla="*/ 2147483647 h 181"/>
              <a:gd name="T36" fmla="*/ 2147483647 w 193"/>
              <a:gd name="T37" fmla="*/ 2147483647 h 181"/>
              <a:gd name="T38" fmla="*/ 0 w 193"/>
              <a:gd name="T39" fmla="*/ 0 h 181"/>
              <a:gd name="T40" fmla="*/ 0 w 193"/>
              <a:gd name="T41" fmla="*/ 0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181">
                <a:moveTo>
                  <a:pt x="0" y="0"/>
                </a:moveTo>
                <a:lnTo>
                  <a:pt x="193" y="27"/>
                </a:lnTo>
                <a:lnTo>
                  <a:pt x="184" y="33"/>
                </a:lnTo>
                <a:lnTo>
                  <a:pt x="175" y="40"/>
                </a:lnTo>
                <a:lnTo>
                  <a:pt x="165" y="48"/>
                </a:lnTo>
                <a:lnTo>
                  <a:pt x="157" y="55"/>
                </a:lnTo>
                <a:lnTo>
                  <a:pt x="149" y="64"/>
                </a:lnTo>
                <a:lnTo>
                  <a:pt x="142" y="73"/>
                </a:lnTo>
                <a:lnTo>
                  <a:pt x="135" y="82"/>
                </a:lnTo>
                <a:lnTo>
                  <a:pt x="128" y="92"/>
                </a:lnTo>
                <a:lnTo>
                  <a:pt x="122" y="102"/>
                </a:lnTo>
                <a:lnTo>
                  <a:pt x="116" y="113"/>
                </a:lnTo>
                <a:lnTo>
                  <a:pt x="111" y="123"/>
                </a:lnTo>
                <a:lnTo>
                  <a:pt x="107" y="133"/>
                </a:lnTo>
                <a:lnTo>
                  <a:pt x="104" y="145"/>
                </a:lnTo>
                <a:lnTo>
                  <a:pt x="101" y="157"/>
                </a:lnTo>
                <a:lnTo>
                  <a:pt x="98" y="169"/>
                </a:lnTo>
                <a:lnTo>
                  <a:pt x="97" y="18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14" name="Freeform 694"/>
          <p:cNvSpPr>
            <a:spLocks/>
          </p:cNvSpPr>
          <p:nvPr/>
        </p:nvSpPr>
        <p:spPr bwMode="auto">
          <a:xfrm>
            <a:off x="7264400" y="3514725"/>
            <a:ext cx="84138" cy="315913"/>
          </a:xfrm>
          <a:custGeom>
            <a:avLst/>
            <a:gdLst>
              <a:gd name="T0" fmla="*/ 0 w 157"/>
              <a:gd name="T1" fmla="*/ 2147483647 h 598"/>
              <a:gd name="T2" fmla="*/ 2147483647 w 157"/>
              <a:gd name="T3" fmla="*/ 2147483647 h 598"/>
              <a:gd name="T4" fmla="*/ 2147483647 w 157"/>
              <a:gd name="T5" fmla="*/ 2147483647 h 598"/>
              <a:gd name="T6" fmla="*/ 2147483647 w 157"/>
              <a:gd name="T7" fmla="*/ 2147483647 h 598"/>
              <a:gd name="T8" fmla="*/ 2147483647 w 157"/>
              <a:gd name="T9" fmla="*/ 2147483647 h 598"/>
              <a:gd name="T10" fmla="*/ 2147483647 w 157"/>
              <a:gd name="T11" fmla="*/ 2147483647 h 598"/>
              <a:gd name="T12" fmla="*/ 2147483647 w 157"/>
              <a:gd name="T13" fmla="*/ 2147483647 h 598"/>
              <a:gd name="T14" fmla="*/ 2147483647 w 157"/>
              <a:gd name="T15" fmla="*/ 2147483647 h 598"/>
              <a:gd name="T16" fmla="*/ 2147483647 w 157"/>
              <a:gd name="T17" fmla="*/ 2147483647 h 598"/>
              <a:gd name="T18" fmla="*/ 2147483647 w 157"/>
              <a:gd name="T19" fmla="*/ 2147483647 h 598"/>
              <a:gd name="T20" fmla="*/ 2147483647 w 157"/>
              <a:gd name="T21" fmla="*/ 2147483647 h 598"/>
              <a:gd name="T22" fmla="*/ 2147483647 w 157"/>
              <a:gd name="T23" fmla="*/ 2147483647 h 598"/>
              <a:gd name="T24" fmla="*/ 2147483647 w 157"/>
              <a:gd name="T25" fmla="*/ 2147483647 h 598"/>
              <a:gd name="T26" fmla="*/ 2147483647 w 157"/>
              <a:gd name="T27" fmla="*/ 0 h 5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598">
                <a:moveTo>
                  <a:pt x="0" y="598"/>
                </a:moveTo>
                <a:lnTo>
                  <a:pt x="25" y="555"/>
                </a:lnTo>
                <a:lnTo>
                  <a:pt x="49" y="513"/>
                </a:lnTo>
                <a:lnTo>
                  <a:pt x="70" y="468"/>
                </a:lnTo>
                <a:lnTo>
                  <a:pt x="88" y="424"/>
                </a:lnTo>
                <a:lnTo>
                  <a:pt x="105" y="379"/>
                </a:lnTo>
                <a:lnTo>
                  <a:pt x="119" y="333"/>
                </a:lnTo>
                <a:lnTo>
                  <a:pt x="131" y="288"/>
                </a:lnTo>
                <a:lnTo>
                  <a:pt x="140" y="242"/>
                </a:lnTo>
                <a:lnTo>
                  <a:pt x="148" y="194"/>
                </a:lnTo>
                <a:lnTo>
                  <a:pt x="154" y="147"/>
                </a:lnTo>
                <a:lnTo>
                  <a:pt x="157" y="98"/>
                </a:lnTo>
                <a:lnTo>
                  <a:pt x="157" y="49"/>
                </a:lnTo>
                <a:lnTo>
                  <a:pt x="155" y="0"/>
                </a:lnTo>
              </a:path>
            </a:pathLst>
          </a:custGeom>
          <a:noFill/>
          <a:ln w="22225">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15" name="Freeform 695"/>
          <p:cNvSpPr>
            <a:spLocks/>
          </p:cNvSpPr>
          <p:nvPr/>
        </p:nvSpPr>
        <p:spPr bwMode="auto">
          <a:xfrm>
            <a:off x="7223125" y="3783013"/>
            <a:ext cx="92075" cy="107950"/>
          </a:xfrm>
          <a:custGeom>
            <a:avLst/>
            <a:gdLst>
              <a:gd name="T0" fmla="*/ 0 w 175"/>
              <a:gd name="T1" fmla="*/ 2147483647 h 204"/>
              <a:gd name="T2" fmla="*/ 2147483647 w 175"/>
              <a:gd name="T3" fmla="*/ 2147483647 h 204"/>
              <a:gd name="T4" fmla="*/ 2147483647 w 175"/>
              <a:gd name="T5" fmla="*/ 2147483647 h 204"/>
              <a:gd name="T6" fmla="*/ 2147483647 w 175"/>
              <a:gd name="T7" fmla="*/ 2147483647 h 204"/>
              <a:gd name="T8" fmla="*/ 2147483647 w 175"/>
              <a:gd name="T9" fmla="*/ 2147483647 h 204"/>
              <a:gd name="T10" fmla="*/ 2147483647 w 175"/>
              <a:gd name="T11" fmla="*/ 2147483647 h 204"/>
              <a:gd name="T12" fmla="*/ 2147483647 w 175"/>
              <a:gd name="T13" fmla="*/ 2147483647 h 204"/>
              <a:gd name="T14" fmla="*/ 2147483647 w 175"/>
              <a:gd name="T15" fmla="*/ 2147483647 h 204"/>
              <a:gd name="T16" fmla="*/ 2147483647 w 175"/>
              <a:gd name="T17" fmla="*/ 2147483647 h 204"/>
              <a:gd name="T18" fmla="*/ 2147483647 w 175"/>
              <a:gd name="T19" fmla="*/ 2147483647 h 204"/>
              <a:gd name="T20" fmla="*/ 2147483647 w 175"/>
              <a:gd name="T21" fmla="*/ 2147483647 h 204"/>
              <a:gd name="T22" fmla="*/ 2147483647 w 175"/>
              <a:gd name="T23" fmla="*/ 2147483647 h 204"/>
              <a:gd name="T24" fmla="*/ 2147483647 w 175"/>
              <a:gd name="T25" fmla="*/ 2147483647 h 204"/>
              <a:gd name="T26" fmla="*/ 2147483647 w 175"/>
              <a:gd name="T27" fmla="*/ 2147483647 h 204"/>
              <a:gd name="T28" fmla="*/ 2147483647 w 175"/>
              <a:gd name="T29" fmla="*/ 2147483647 h 204"/>
              <a:gd name="T30" fmla="*/ 2147483647 w 175"/>
              <a:gd name="T31" fmla="*/ 2147483647 h 204"/>
              <a:gd name="T32" fmla="*/ 2147483647 w 175"/>
              <a:gd name="T33" fmla="*/ 2147483647 h 204"/>
              <a:gd name="T34" fmla="*/ 2147483647 w 175"/>
              <a:gd name="T35" fmla="*/ 0 h 204"/>
              <a:gd name="T36" fmla="*/ 0 w 175"/>
              <a:gd name="T37" fmla="*/ 2147483647 h 204"/>
              <a:gd name="T38" fmla="*/ 0 w 175"/>
              <a:gd name="T39" fmla="*/ 2147483647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204">
                <a:moveTo>
                  <a:pt x="0" y="204"/>
                </a:moveTo>
                <a:lnTo>
                  <a:pt x="175" y="111"/>
                </a:lnTo>
                <a:lnTo>
                  <a:pt x="164" y="108"/>
                </a:lnTo>
                <a:lnTo>
                  <a:pt x="153" y="105"/>
                </a:lnTo>
                <a:lnTo>
                  <a:pt x="141" y="102"/>
                </a:lnTo>
                <a:lnTo>
                  <a:pt x="132" y="96"/>
                </a:lnTo>
                <a:lnTo>
                  <a:pt x="120" y="91"/>
                </a:lnTo>
                <a:lnTo>
                  <a:pt x="111" y="86"/>
                </a:lnTo>
                <a:lnTo>
                  <a:pt x="102" y="80"/>
                </a:lnTo>
                <a:lnTo>
                  <a:pt x="92" y="72"/>
                </a:lnTo>
                <a:lnTo>
                  <a:pt x="84" y="65"/>
                </a:lnTo>
                <a:lnTo>
                  <a:pt x="76" y="57"/>
                </a:lnTo>
                <a:lnTo>
                  <a:pt x="67" y="48"/>
                </a:lnTo>
                <a:lnTo>
                  <a:pt x="60" y="40"/>
                </a:lnTo>
                <a:lnTo>
                  <a:pt x="52" y="31"/>
                </a:lnTo>
                <a:lnTo>
                  <a:pt x="46" y="20"/>
                </a:lnTo>
                <a:lnTo>
                  <a:pt x="39" y="10"/>
                </a:lnTo>
                <a:lnTo>
                  <a:pt x="35" y="0"/>
                </a:lnTo>
                <a:lnTo>
                  <a:pt x="0" y="20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16" name="Freeform 696"/>
          <p:cNvSpPr>
            <a:spLocks/>
          </p:cNvSpPr>
          <p:nvPr/>
        </p:nvSpPr>
        <p:spPr bwMode="auto">
          <a:xfrm>
            <a:off x="7304088" y="3441700"/>
            <a:ext cx="92075" cy="101600"/>
          </a:xfrm>
          <a:custGeom>
            <a:avLst/>
            <a:gdLst>
              <a:gd name="T0" fmla="*/ 2147483647 w 174"/>
              <a:gd name="T1" fmla="*/ 0 h 194"/>
              <a:gd name="T2" fmla="*/ 0 w 174"/>
              <a:gd name="T3" fmla="*/ 2147483647 h 194"/>
              <a:gd name="T4" fmla="*/ 0 w 174"/>
              <a:gd name="T5" fmla="*/ 2147483647 h 194"/>
              <a:gd name="T6" fmla="*/ 2147483647 w 174"/>
              <a:gd name="T7" fmla="*/ 2147483647 h 194"/>
              <a:gd name="T8" fmla="*/ 2147483647 w 174"/>
              <a:gd name="T9" fmla="*/ 2147483647 h 194"/>
              <a:gd name="T10" fmla="*/ 2147483647 w 174"/>
              <a:gd name="T11" fmla="*/ 2147483647 h 194"/>
              <a:gd name="T12" fmla="*/ 2147483647 w 174"/>
              <a:gd name="T13" fmla="*/ 2147483647 h 194"/>
              <a:gd name="T14" fmla="*/ 2147483647 w 174"/>
              <a:gd name="T15" fmla="*/ 2147483647 h 194"/>
              <a:gd name="T16" fmla="*/ 2147483647 w 174"/>
              <a:gd name="T17" fmla="*/ 2147483647 h 194"/>
              <a:gd name="T18" fmla="*/ 2147483647 w 174"/>
              <a:gd name="T19" fmla="*/ 2147483647 h 194"/>
              <a:gd name="T20" fmla="*/ 2147483647 w 174"/>
              <a:gd name="T21" fmla="*/ 2147483647 h 194"/>
              <a:gd name="T22" fmla="*/ 2147483647 w 174"/>
              <a:gd name="T23" fmla="*/ 2147483647 h 194"/>
              <a:gd name="T24" fmla="*/ 2147483647 w 174"/>
              <a:gd name="T25" fmla="*/ 2147483647 h 194"/>
              <a:gd name="T26" fmla="*/ 2147483647 w 174"/>
              <a:gd name="T27" fmla="*/ 2147483647 h 194"/>
              <a:gd name="T28" fmla="*/ 2147483647 w 174"/>
              <a:gd name="T29" fmla="*/ 2147483647 h 194"/>
              <a:gd name="T30" fmla="*/ 2147483647 w 174"/>
              <a:gd name="T31" fmla="*/ 2147483647 h 194"/>
              <a:gd name="T32" fmla="*/ 2147483647 w 174"/>
              <a:gd name="T33" fmla="*/ 2147483647 h 194"/>
              <a:gd name="T34" fmla="*/ 2147483647 w 174"/>
              <a:gd name="T35" fmla="*/ 2147483647 h 194"/>
              <a:gd name="T36" fmla="*/ 2147483647 w 174"/>
              <a:gd name="T37" fmla="*/ 2147483647 h 194"/>
              <a:gd name="T38" fmla="*/ 2147483647 w 174"/>
              <a:gd name="T39" fmla="*/ 2147483647 h 194"/>
              <a:gd name="T40" fmla="*/ 2147483647 w 174"/>
              <a:gd name="T41" fmla="*/ 0 h 194"/>
              <a:gd name="T42" fmla="*/ 2147483647 w 174"/>
              <a:gd name="T43" fmla="*/ 0 h 1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 h="194">
                <a:moveTo>
                  <a:pt x="66" y="0"/>
                </a:moveTo>
                <a:lnTo>
                  <a:pt x="0" y="194"/>
                </a:lnTo>
                <a:lnTo>
                  <a:pt x="8" y="188"/>
                </a:lnTo>
                <a:lnTo>
                  <a:pt x="20" y="182"/>
                </a:lnTo>
                <a:lnTo>
                  <a:pt x="29" y="176"/>
                </a:lnTo>
                <a:lnTo>
                  <a:pt x="39" y="173"/>
                </a:lnTo>
                <a:lnTo>
                  <a:pt x="50" y="169"/>
                </a:lnTo>
                <a:lnTo>
                  <a:pt x="62" y="166"/>
                </a:lnTo>
                <a:lnTo>
                  <a:pt x="73" y="163"/>
                </a:lnTo>
                <a:lnTo>
                  <a:pt x="84" y="162"/>
                </a:lnTo>
                <a:lnTo>
                  <a:pt x="95" y="160"/>
                </a:lnTo>
                <a:lnTo>
                  <a:pt x="107" y="160"/>
                </a:lnTo>
                <a:lnTo>
                  <a:pt x="118" y="160"/>
                </a:lnTo>
                <a:lnTo>
                  <a:pt x="129" y="162"/>
                </a:lnTo>
                <a:lnTo>
                  <a:pt x="140" y="163"/>
                </a:lnTo>
                <a:lnTo>
                  <a:pt x="151" y="166"/>
                </a:lnTo>
                <a:lnTo>
                  <a:pt x="163" y="169"/>
                </a:lnTo>
                <a:lnTo>
                  <a:pt x="174" y="172"/>
                </a:lnTo>
                <a:lnTo>
                  <a:pt x="66"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17" name="Freeform 697"/>
          <p:cNvSpPr>
            <a:spLocks/>
          </p:cNvSpPr>
          <p:nvPr/>
        </p:nvSpPr>
        <p:spPr bwMode="auto">
          <a:xfrm>
            <a:off x="1981200" y="2576513"/>
            <a:ext cx="2057400" cy="457200"/>
          </a:xfrm>
          <a:custGeom>
            <a:avLst/>
            <a:gdLst>
              <a:gd name="T0" fmla="*/ 2147483647 w 3947"/>
              <a:gd name="T1" fmla="*/ 2147483647 h 1557"/>
              <a:gd name="T2" fmla="*/ 2147483647 w 3947"/>
              <a:gd name="T3" fmla="*/ 2147483647 h 1557"/>
              <a:gd name="T4" fmla="*/ 2147483647 w 3947"/>
              <a:gd name="T5" fmla="*/ 2147483647 h 1557"/>
              <a:gd name="T6" fmla="*/ 2147483647 w 3947"/>
              <a:gd name="T7" fmla="*/ 2147483647 h 1557"/>
              <a:gd name="T8" fmla="*/ 2147483647 w 3947"/>
              <a:gd name="T9" fmla="*/ 2147483647 h 1557"/>
              <a:gd name="T10" fmla="*/ 2147483647 w 3947"/>
              <a:gd name="T11" fmla="*/ 2147483647 h 1557"/>
              <a:gd name="T12" fmla="*/ 2147483647 w 3947"/>
              <a:gd name="T13" fmla="*/ 2147483647 h 1557"/>
              <a:gd name="T14" fmla="*/ 2147483647 w 3947"/>
              <a:gd name="T15" fmla="*/ 2147483647 h 1557"/>
              <a:gd name="T16" fmla="*/ 2147483647 w 3947"/>
              <a:gd name="T17" fmla="*/ 2147483647 h 1557"/>
              <a:gd name="T18" fmla="*/ 2147483647 w 3947"/>
              <a:gd name="T19" fmla="*/ 2147483647 h 1557"/>
              <a:gd name="T20" fmla="*/ 2147483647 w 3947"/>
              <a:gd name="T21" fmla="*/ 2147483647 h 1557"/>
              <a:gd name="T22" fmla="*/ 2147483647 w 3947"/>
              <a:gd name="T23" fmla="*/ 2147483647 h 1557"/>
              <a:gd name="T24" fmla="*/ 2147483647 w 3947"/>
              <a:gd name="T25" fmla="*/ 2147483647 h 1557"/>
              <a:gd name="T26" fmla="*/ 2147483647 w 3947"/>
              <a:gd name="T27" fmla="*/ 2147483647 h 1557"/>
              <a:gd name="T28" fmla="*/ 2147483647 w 3947"/>
              <a:gd name="T29" fmla="*/ 2147483647 h 1557"/>
              <a:gd name="T30" fmla="*/ 2147483647 w 3947"/>
              <a:gd name="T31" fmla="*/ 2147483647 h 1557"/>
              <a:gd name="T32" fmla="*/ 2147483647 w 3947"/>
              <a:gd name="T33" fmla="*/ 2147483647 h 1557"/>
              <a:gd name="T34" fmla="*/ 2147483647 w 3947"/>
              <a:gd name="T35" fmla="*/ 2147483647 h 1557"/>
              <a:gd name="T36" fmla="*/ 2147483647 w 3947"/>
              <a:gd name="T37" fmla="*/ 2147483647 h 1557"/>
              <a:gd name="T38" fmla="*/ 2147483647 w 3947"/>
              <a:gd name="T39" fmla="*/ 2147483647 h 1557"/>
              <a:gd name="T40" fmla="*/ 2147483647 w 3947"/>
              <a:gd name="T41" fmla="*/ 2147483647 h 1557"/>
              <a:gd name="T42" fmla="*/ 2147483647 w 3947"/>
              <a:gd name="T43" fmla="*/ 2147483647 h 1557"/>
              <a:gd name="T44" fmla="*/ 2147483647 w 3947"/>
              <a:gd name="T45" fmla="*/ 2147483647 h 1557"/>
              <a:gd name="T46" fmla="*/ 2147483647 w 3947"/>
              <a:gd name="T47" fmla="*/ 2147483647 h 1557"/>
              <a:gd name="T48" fmla="*/ 2147483647 w 3947"/>
              <a:gd name="T49" fmla="*/ 2147483647 h 1557"/>
              <a:gd name="T50" fmla="*/ 2147483647 w 3947"/>
              <a:gd name="T51" fmla="*/ 2147483647 h 1557"/>
              <a:gd name="T52" fmla="*/ 2147483647 w 3947"/>
              <a:gd name="T53" fmla="*/ 2147483647 h 1557"/>
              <a:gd name="T54" fmla="*/ 0 w 3947"/>
              <a:gd name="T55" fmla="*/ 0 h 15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47" h="1557">
                <a:moveTo>
                  <a:pt x="3947" y="1557"/>
                </a:moveTo>
                <a:lnTo>
                  <a:pt x="3756" y="1534"/>
                </a:lnTo>
                <a:lnTo>
                  <a:pt x="3569" y="1507"/>
                </a:lnTo>
                <a:lnTo>
                  <a:pt x="3385" y="1479"/>
                </a:lnTo>
                <a:lnTo>
                  <a:pt x="3206" y="1448"/>
                </a:lnTo>
                <a:lnTo>
                  <a:pt x="3028" y="1412"/>
                </a:lnTo>
                <a:lnTo>
                  <a:pt x="2854" y="1377"/>
                </a:lnTo>
                <a:lnTo>
                  <a:pt x="2685" y="1337"/>
                </a:lnTo>
                <a:lnTo>
                  <a:pt x="2518" y="1295"/>
                </a:lnTo>
                <a:lnTo>
                  <a:pt x="2356" y="1249"/>
                </a:lnTo>
                <a:lnTo>
                  <a:pt x="2196" y="1204"/>
                </a:lnTo>
                <a:lnTo>
                  <a:pt x="2039" y="1153"/>
                </a:lnTo>
                <a:lnTo>
                  <a:pt x="1886" y="1100"/>
                </a:lnTo>
                <a:lnTo>
                  <a:pt x="1737" y="1045"/>
                </a:lnTo>
                <a:lnTo>
                  <a:pt x="1591" y="987"/>
                </a:lnTo>
                <a:lnTo>
                  <a:pt x="1448" y="927"/>
                </a:lnTo>
                <a:lnTo>
                  <a:pt x="1308" y="865"/>
                </a:lnTo>
                <a:lnTo>
                  <a:pt x="1172" y="799"/>
                </a:lnTo>
                <a:lnTo>
                  <a:pt x="1039" y="731"/>
                </a:lnTo>
                <a:lnTo>
                  <a:pt x="910" y="660"/>
                </a:lnTo>
                <a:lnTo>
                  <a:pt x="784" y="586"/>
                </a:lnTo>
                <a:lnTo>
                  <a:pt x="662" y="511"/>
                </a:lnTo>
                <a:lnTo>
                  <a:pt x="543" y="432"/>
                </a:lnTo>
                <a:lnTo>
                  <a:pt x="428" y="351"/>
                </a:lnTo>
                <a:lnTo>
                  <a:pt x="316" y="267"/>
                </a:lnTo>
                <a:lnTo>
                  <a:pt x="207" y="181"/>
                </a:lnTo>
                <a:lnTo>
                  <a:pt x="102" y="92"/>
                </a:lnTo>
                <a:lnTo>
                  <a:pt x="0"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18" name="Freeform 698"/>
          <p:cNvSpPr>
            <a:spLocks/>
          </p:cNvSpPr>
          <p:nvPr/>
        </p:nvSpPr>
        <p:spPr bwMode="auto">
          <a:xfrm>
            <a:off x="3997325" y="2957513"/>
            <a:ext cx="117475" cy="117475"/>
          </a:xfrm>
          <a:custGeom>
            <a:avLst/>
            <a:gdLst>
              <a:gd name="T0" fmla="*/ 2147483647 w 222"/>
              <a:gd name="T1" fmla="*/ 2147483647 h 220"/>
              <a:gd name="T2" fmla="*/ 0 w 222"/>
              <a:gd name="T3" fmla="*/ 2147483647 h 220"/>
              <a:gd name="T4" fmla="*/ 0 w 222"/>
              <a:gd name="T5" fmla="*/ 2147483647 h 220"/>
              <a:gd name="T6" fmla="*/ 2147483647 w 222"/>
              <a:gd name="T7" fmla="*/ 2147483647 h 220"/>
              <a:gd name="T8" fmla="*/ 2147483647 w 222"/>
              <a:gd name="T9" fmla="*/ 2147483647 h 220"/>
              <a:gd name="T10" fmla="*/ 2147483647 w 222"/>
              <a:gd name="T11" fmla="*/ 2147483647 h 220"/>
              <a:gd name="T12" fmla="*/ 2147483647 w 222"/>
              <a:gd name="T13" fmla="*/ 2147483647 h 220"/>
              <a:gd name="T14" fmla="*/ 2147483647 w 222"/>
              <a:gd name="T15" fmla="*/ 2147483647 h 220"/>
              <a:gd name="T16" fmla="*/ 2147483647 w 222"/>
              <a:gd name="T17" fmla="*/ 2147483647 h 220"/>
              <a:gd name="T18" fmla="*/ 2147483647 w 222"/>
              <a:gd name="T19" fmla="*/ 2147483647 h 220"/>
              <a:gd name="T20" fmla="*/ 2147483647 w 222"/>
              <a:gd name="T21" fmla="*/ 2147483647 h 220"/>
              <a:gd name="T22" fmla="*/ 2147483647 w 222"/>
              <a:gd name="T23" fmla="*/ 2147483647 h 220"/>
              <a:gd name="T24" fmla="*/ 2147483647 w 222"/>
              <a:gd name="T25" fmla="*/ 2147483647 h 220"/>
              <a:gd name="T26" fmla="*/ 2147483647 w 222"/>
              <a:gd name="T27" fmla="*/ 2147483647 h 220"/>
              <a:gd name="T28" fmla="*/ 2147483647 w 222"/>
              <a:gd name="T29" fmla="*/ 2147483647 h 220"/>
              <a:gd name="T30" fmla="*/ 2147483647 w 222"/>
              <a:gd name="T31" fmla="*/ 2147483647 h 220"/>
              <a:gd name="T32" fmla="*/ 2147483647 w 222"/>
              <a:gd name="T33" fmla="*/ 2147483647 h 220"/>
              <a:gd name="T34" fmla="*/ 2147483647 w 222"/>
              <a:gd name="T35" fmla="*/ 2147483647 h 220"/>
              <a:gd name="T36" fmla="*/ 2147483647 w 222"/>
              <a:gd name="T37" fmla="*/ 0 h 220"/>
              <a:gd name="T38" fmla="*/ 2147483647 w 222"/>
              <a:gd name="T39" fmla="*/ 0 h 220"/>
              <a:gd name="T40" fmla="*/ 2147483647 w 222"/>
              <a:gd name="T41" fmla="*/ 2147483647 h 220"/>
              <a:gd name="T42" fmla="*/ 2147483647 w 222"/>
              <a:gd name="T43" fmla="*/ 2147483647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220">
                <a:moveTo>
                  <a:pt x="222" y="133"/>
                </a:moveTo>
                <a:lnTo>
                  <a:pt x="0" y="220"/>
                </a:lnTo>
                <a:lnTo>
                  <a:pt x="7" y="209"/>
                </a:lnTo>
                <a:lnTo>
                  <a:pt x="13" y="195"/>
                </a:lnTo>
                <a:lnTo>
                  <a:pt x="19" y="182"/>
                </a:lnTo>
                <a:lnTo>
                  <a:pt x="24" y="169"/>
                </a:lnTo>
                <a:lnTo>
                  <a:pt x="28" y="155"/>
                </a:lnTo>
                <a:lnTo>
                  <a:pt x="31" y="141"/>
                </a:lnTo>
                <a:lnTo>
                  <a:pt x="34" y="127"/>
                </a:lnTo>
                <a:lnTo>
                  <a:pt x="35" y="112"/>
                </a:lnTo>
                <a:lnTo>
                  <a:pt x="37" y="99"/>
                </a:lnTo>
                <a:lnTo>
                  <a:pt x="37" y="84"/>
                </a:lnTo>
                <a:lnTo>
                  <a:pt x="37" y="69"/>
                </a:lnTo>
                <a:lnTo>
                  <a:pt x="35" y="56"/>
                </a:lnTo>
                <a:lnTo>
                  <a:pt x="33" y="41"/>
                </a:lnTo>
                <a:lnTo>
                  <a:pt x="30" y="27"/>
                </a:lnTo>
                <a:lnTo>
                  <a:pt x="26" y="13"/>
                </a:lnTo>
                <a:lnTo>
                  <a:pt x="21" y="0"/>
                </a:lnTo>
                <a:lnTo>
                  <a:pt x="222" y="1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19" name="Freeform 699"/>
          <p:cNvSpPr>
            <a:spLocks/>
          </p:cNvSpPr>
          <p:nvPr/>
        </p:nvSpPr>
        <p:spPr bwMode="auto">
          <a:xfrm>
            <a:off x="2471738" y="3049588"/>
            <a:ext cx="119062" cy="74612"/>
          </a:xfrm>
          <a:custGeom>
            <a:avLst/>
            <a:gdLst>
              <a:gd name="T0" fmla="*/ 0 w 233"/>
              <a:gd name="T1" fmla="*/ 0 h 224"/>
              <a:gd name="T2" fmla="*/ 2147483647 w 233"/>
              <a:gd name="T3" fmla="*/ 2147483647 h 224"/>
              <a:gd name="T4" fmla="*/ 2147483647 w 233"/>
              <a:gd name="T5" fmla="*/ 2147483647 h 224"/>
              <a:gd name="T6" fmla="*/ 2147483647 w 233"/>
              <a:gd name="T7" fmla="*/ 2147483647 h 224"/>
              <a:gd name="T8" fmla="*/ 2147483647 w 233"/>
              <a:gd name="T9" fmla="*/ 2147483647 h 224"/>
              <a:gd name="T10" fmla="*/ 2147483647 w 233"/>
              <a:gd name="T11" fmla="*/ 2147483647 h 224"/>
              <a:gd name="T12" fmla="*/ 2147483647 w 233"/>
              <a:gd name="T13" fmla="*/ 2147483647 h 224"/>
              <a:gd name="T14" fmla="*/ 2147483647 w 233"/>
              <a:gd name="T15" fmla="*/ 2147483647 h 224"/>
              <a:gd name="T16" fmla="*/ 2147483647 w 233"/>
              <a:gd name="T17" fmla="*/ 2147483647 h 224"/>
              <a:gd name="T18" fmla="*/ 2147483647 w 233"/>
              <a:gd name="T19" fmla="*/ 2147483647 h 224"/>
              <a:gd name="T20" fmla="*/ 2147483647 w 233"/>
              <a:gd name="T21" fmla="*/ 2147483647 h 224"/>
              <a:gd name="T22" fmla="*/ 2147483647 w 233"/>
              <a:gd name="T23" fmla="*/ 2147483647 h 224"/>
              <a:gd name="T24" fmla="*/ 2147483647 w 233"/>
              <a:gd name="T25" fmla="*/ 2147483647 h 224"/>
              <a:gd name="T26" fmla="*/ 2147483647 w 233"/>
              <a:gd name="T27" fmla="*/ 2147483647 h 224"/>
              <a:gd name="T28" fmla="*/ 2147483647 w 233"/>
              <a:gd name="T29" fmla="*/ 2147483647 h 224"/>
              <a:gd name="T30" fmla="*/ 2147483647 w 233"/>
              <a:gd name="T31" fmla="*/ 2147483647 h 224"/>
              <a:gd name="T32" fmla="*/ 2147483647 w 233"/>
              <a:gd name="T33" fmla="*/ 2147483647 h 224"/>
              <a:gd name="T34" fmla="*/ 2147483647 w 233"/>
              <a:gd name="T35" fmla="*/ 2147483647 h 224"/>
              <a:gd name="T36" fmla="*/ 2147483647 w 233"/>
              <a:gd name="T37" fmla="*/ 2147483647 h 224"/>
              <a:gd name="T38" fmla="*/ 0 w 233"/>
              <a:gd name="T39" fmla="*/ 0 h 224"/>
              <a:gd name="T40" fmla="*/ 0 w 233"/>
              <a:gd name="T41" fmla="*/ 0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3" h="224">
                <a:moveTo>
                  <a:pt x="0" y="0"/>
                </a:moveTo>
                <a:lnTo>
                  <a:pt x="107" y="224"/>
                </a:lnTo>
                <a:lnTo>
                  <a:pt x="110" y="209"/>
                </a:lnTo>
                <a:lnTo>
                  <a:pt x="112" y="194"/>
                </a:lnTo>
                <a:lnTo>
                  <a:pt x="117" y="181"/>
                </a:lnTo>
                <a:lnTo>
                  <a:pt x="122" y="168"/>
                </a:lnTo>
                <a:lnTo>
                  <a:pt x="128" y="154"/>
                </a:lnTo>
                <a:lnTo>
                  <a:pt x="135" y="142"/>
                </a:lnTo>
                <a:lnTo>
                  <a:pt x="142" y="129"/>
                </a:lnTo>
                <a:lnTo>
                  <a:pt x="149" y="117"/>
                </a:lnTo>
                <a:lnTo>
                  <a:pt x="157" y="107"/>
                </a:lnTo>
                <a:lnTo>
                  <a:pt x="167" y="97"/>
                </a:lnTo>
                <a:lnTo>
                  <a:pt x="177" y="86"/>
                </a:lnTo>
                <a:lnTo>
                  <a:pt x="187" y="76"/>
                </a:lnTo>
                <a:lnTo>
                  <a:pt x="198" y="67"/>
                </a:lnTo>
                <a:lnTo>
                  <a:pt x="209" y="60"/>
                </a:lnTo>
                <a:lnTo>
                  <a:pt x="220" y="51"/>
                </a:lnTo>
                <a:lnTo>
                  <a:pt x="233" y="45"/>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20" name="Freeform 700"/>
          <p:cNvSpPr>
            <a:spLocks/>
          </p:cNvSpPr>
          <p:nvPr/>
        </p:nvSpPr>
        <p:spPr bwMode="auto">
          <a:xfrm>
            <a:off x="2514600" y="3048000"/>
            <a:ext cx="1600200" cy="152400"/>
          </a:xfrm>
          <a:custGeom>
            <a:avLst/>
            <a:gdLst>
              <a:gd name="T0" fmla="*/ 2147483647 w 3947"/>
              <a:gd name="T1" fmla="*/ 2147483647 h 1557"/>
              <a:gd name="T2" fmla="*/ 2147483647 w 3947"/>
              <a:gd name="T3" fmla="*/ 2147483647 h 1557"/>
              <a:gd name="T4" fmla="*/ 2147483647 w 3947"/>
              <a:gd name="T5" fmla="*/ 2147483647 h 1557"/>
              <a:gd name="T6" fmla="*/ 2147483647 w 3947"/>
              <a:gd name="T7" fmla="*/ 2147483647 h 1557"/>
              <a:gd name="T8" fmla="*/ 2147483647 w 3947"/>
              <a:gd name="T9" fmla="*/ 2147483647 h 1557"/>
              <a:gd name="T10" fmla="*/ 2147483647 w 3947"/>
              <a:gd name="T11" fmla="*/ 2147483647 h 1557"/>
              <a:gd name="T12" fmla="*/ 2147483647 w 3947"/>
              <a:gd name="T13" fmla="*/ 2147483647 h 1557"/>
              <a:gd name="T14" fmla="*/ 2147483647 w 3947"/>
              <a:gd name="T15" fmla="*/ 2147483647 h 1557"/>
              <a:gd name="T16" fmla="*/ 2147483647 w 3947"/>
              <a:gd name="T17" fmla="*/ 2147483647 h 1557"/>
              <a:gd name="T18" fmla="*/ 2147483647 w 3947"/>
              <a:gd name="T19" fmla="*/ 2147483647 h 1557"/>
              <a:gd name="T20" fmla="*/ 2147483647 w 3947"/>
              <a:gd name="T21" fmla="*/ 2147483647 h 1557"/>
              <a:gd name="T22" fmla="*/ 2147483647 w 3947"/>
              <a:gd name="T23" fmla="*/ 2147483647 h 1557"/>
              <a:gd name="T24" fmla="*/ 2147483647 w 3947"/>
              <a:gd name="T25" fmla="*/ 2147483647 h 1557"/>
              <a:gd name="T26" fmla="*/ 2147483647 w 3947"/>
              <a:gd name="T27" fmla="*/ 2147483647 h 1557"/>
              <a:gd name="T28" fmla="*/ 2147483647 w 3947"/>
              <a:gd name="T29" fmla="*/ 2147483647 h 1557"/>
              <a:gd name="T30" fmla="*/ 2147483647 w 3947"/>
              <a:gd name="T31" fmla="*/ 2147483647 h 1557"/>
              <a:gd name="T32" fmla="*/ 2147483647 w 3947"/>
              <a:gd name="T33" fmla="*/ 2147483647 h 1557"/>
              <a:gd name="T34" fmla="*/ 2147483647 w 3947"/>
              <a:gd name="T35" fmla="*/ 2147483647 h 1557"/>
              <a:gd name="T36" fmla="*/ 2147483647 w 3947"/>
              <a:gd name="T37" fmla="*/ 2147483647 h 1557"/>
              <a:gd name="T38" fmla="*/ 2147483647 w 3947"/>
              <a:gd name="T39" fmla="*/ 2147483647 h 1557"/>
              <a:gd name="T40" fmla="*/ 2147483647 w 3947"/>
              <a:gd name="T41" fmla="*/ 2147483647 h 1557"/>
              <a:gd name="T42" fmla="*/ 2147483647 w 3947"/>
              <a:gd name="T43" fmla="*/ 2147483647 h 1557"/>
              <a:gd name="T44" fmla="*/ 2147483647 w 3947"/>
              <a:gd name="T45" fmla="*/ 2147483647 h 1557"/>
              <a:gd name="T46" fmla="*/ 2147483647 w 3947"/>
              <a:gd name="T47" fmla="*/ 2147483647 h 1557"/>
              <a:gd name="T48" fmla="*/ 2147483647 w 3947"/>
              <a:gd name="T49" fmla="*/ 2147483647 h 1557"/>
              <a:gd name="T50" fmla="*/ 2147483647 w 3947"/>
              <a:gd name="T51" fmla="*/ 2147483647 h 1557"/>
              <a:gd name="T52" fmla="*/ 2147483647 w 3947"/>
              <a:gd name="T53" fmla="*/ 2147483647 h 1557"/>
              <a:gd name="T54" fmla="*/ 0 w 3947"/>
              <a:gd name="T55" fmla="*/ 0 h 15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47" h="1557">
                <a:moveTo>
                  <a:pt x="3947" y="1557"/>
                </a:moveTo>
                <a:lnTo>
                  <a:pt x="3756" y="1534"/>
                </a:lnTo>
                <a:lnTo>
                  <a:pt x="3569" y="1507"/>
                </a:lnTo>
                <a:lnTo>
                  <a:pt x="3385" y="1479"/>
                </a:lnTo>
                <a:lnTo>
                  <a:pt x="3206" y="1448"/>
                </a:lnTo>
                <a:lnTo>
                  <a:pt x="3028" y="1412"/>
                </a:lnTo>
                <a:lnTo>
                  <a:pt x="2854" y="1377"/>
                </a:lnTo>
                <a:lnTo>
                  <a:pt x="2685" y="1337"/>
                </a:lnTo>
                <a:lnTo>
                  <a:pt x="2518" y="1295"/>
                </a:lnTo>
                <a:lnTo>
                  <a:pt x="2356" y="1249"/>
                </a:lnTo>
                <a:lnTo>
                  <a:pt x="2196" y="1204"/>
                </a:lnTo>
                <a:lnTo>
                  <a:pt x="2039" y="1153"/>
                </a:lnTo>
                <a:lnTo>
                  <a:pt x="1886" y="1100"/>
                </a:lnTo>
                <a:lnTo>
                  <a:pt x="1737" y="1045"/>
                </a:lnTo>
                <a:lnTo>
                  <a:pt x="1591" y="987"/>
                </a:lnTo>
                <a:lnTo>
                  <a:pt x="1448" y="927"/>
                </a:lnTo>
                <a:lnTo>
                  <a:pt x="1308" y="865"/>
                </a:lnTo>
                <a:lnTo>
                  <a:pt x="1172" y="799"/>
                </a:lnTo>
                <a:lnTo>
                  <a:pt x="1039" y="731"/>
                </a:lnTo>
                <a:lnTo>
                  <a:pt x="910" y="660"/>
                </a:lnTo>
                <a:lnTo>
                  <a:pt x="784" y="586"/>
                </a:lnTo>
                <a:lnTo>
                  <a:pt x="662" y="511"/>
                </a:lnTo>
                <a:lnTo>
                  <a:pt x="543" y="432"/>
                </a:lnTo>
                <a:lnTo>
                  <a:pt x="428" y="351"/>
                </a:lnTo>
                <a:lnTo>
                  <a:pt x="316" y="267"/>
                </a:lnTo>
                <a:lnTo>
                  <a:pt x="207" y="181"/>
                </a:lnTo>
                <a:lnTo>
                  <a:pt x="102" y="92"/>
                </a:lnTo>
                <a:lnTo>
                  <a:pt x="0" y="0"/>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21" name="Freeform 701"/>
          <p:cNvSpPr>
            <a:spLocks/>
          </p:cNvSpPr>
          <p:nvPr/>
        </p:nvSpPr>
        <p:spPr bwMode="auto">
          <a:xfrm>
            <a:off x="4038600" y="3109913"/>
            <a:ext cx="117475" cy="117475"/>
          </a:xfrm>
          <a:custGeom>
            <a:avLst/>
            <a:gdLst>
              <a:gd name="T0" fmla="*/ 2147483647 w 222"/>
              <a:gd name="T1" fmla="*/ 2147483647 h 220"/>
              <a:gd name="T2" fmla="*/ 0 w 222"/>
              <a:gd name="T3" fmla="*/ 2147483647 h 220"/>
              <a:gd name="T4" fmla="*/ 0 w 222"/>
              <a:gd name="T5" fmla="*/ 2147483647 h 220"/>
              <a:gd name="T6" fmla="*/ 2147483647 w 222"/>
              <a:gd name="T7" fmla="*/ 2147483647 h 220"/>
              <a:gd name="T8" fmla="*/ 2147483647 w 222"/>
              <a:gd name="T9" fmla="*/ 2147483647 h 220"/>
              <a:gd name="T10" fmla="*/ 2147483647 w 222"/>
              <a:gd name="T11" fmla="*/ 2147483647 h 220"/>
              <a:gd name="T12" fmla="*/ 2147483647 w 222"/>
              <a:gd name="T13" fmla="*/ 2147483647 h 220"/>
              <a:gd name="T14" fmla="*/ 2147483647 w 222"/>
              <a:gd name="T15" fmla="*/ 2147483647 h 220"/>
              <a:gd name="T16" fmla="*/ 2147483647 w 222"/>
              <a:gd name="T17" fmla="*/ 2147483647 h 220"/>
              <a:gd name="T18" fmla="*/ 2147483647 w 222"/>
              <a:gd name="T19" fmla="*/ 2147483647 h 220"/>
              <a:gd name="T20" fmla="*/ 2147483647 w 222"/>
              <a:gd name="T21" fmla="*/ 2147483647 h 220"/>
              <a:gd name="T22" fmla="*/ 2147483647 w 222"/>
              <a:gd name="T23" fmla="*/ 2147483647 h 220"/>
              <a:gd name="T24" fmla="*/ 2147483647 w 222"/>
              <a:gd name="T25" fmla="*/ 2147483647 h 220"/>
              <a:gd name="T26" fmla="*/ 2147483647 w 222"/>
              <a:gd name="T27" fmla="*/ 2147483647 h 220"/>
              <a:gd name="T28" fmla="*/ 2147483647 w 222"/>
              <a:gd name="T29" fmla="*/ 2147483647 h 220"/>
              <a:gd name="T30" fmla="*/ 2147483647 w 222"/>
              <a:gd name="T31" fmla="*/ 2147483647 h 220"/>
              <a:gd name="T32" fmla="*/ 2147483647 w 222"/>
              <a:gd name="T33" fmla="*/ 2147483647 h 220"/>
              <a:gd name="T34" fmla="*/ 2147483647 w 222"/>
              <a:gd name="T35" fmla="*/ 2147483647 h 220"/>
              <a:gd name="T36" fmla="*/ 2147483647 w 222"/>
              <a:gd name="T37" fmla="*/ 0 h 220"/>
              <a:gd name="T38" fmla="*/ 2147483647 w 222"/>
              <a:gd name="T39" fmla="*/ 0 h 220"/>
              <a:gd name="T40" fmla="*/ 2147483647 w 222"/>
              <a:gd name="T41" fmla="*/ 2147483647 h 220"/>
              <a:gd name="T42" fmla="*/ 2147483647 w 222"/>
              <a:gd name="T43" fmla="*/ 2147483647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220">
                <a:moveTo>
                  <a:pt x="222" y="133"/>
                </a:moveTo>
                <a:lnTo>
                  <a:pt x="0" y="220"/>
                </a:lnTo>
                <a:lnTo>
                  <a:pt x="7" y="209"/>
                </a:lnTo>
                <a:lnTo>
                  <a:pt x="13" y="195"/>
                </a:lnTo>
                <a:lnTo>
                  <a:pt x="19" y="182"/>
                </a:lnTo>
                <a:lnTo>
                  <a:pt x="24" y="169"/>
                </a:lnTo>
                <a:lnTo>
                  <a:pt x="28" y="155"/>
                </a:lnTo>
                <a:lnTo>
                  <a:pt x="31" y="141"/>
                </a:lnTo>
                <a:lnTo>
                  <a:pt x="34" y="127"/>
                </a:lnTo>
                <a:lnTo>
                  <a:pt x="35" y="112"/>
                </a:lnTo>
                <a:lnTo>
                  <a:pt x="37" y="99"/>
                </a:lnTo>
                <a:lnTo>
                  <a:pt x="37" y="84"/>
                </a:lnTo>
                <a:lnTo>
                  <a:pt x="37" y="69"/>
                </a:lnTo>
                <a:lnTo>
                  <a:pt x="35" y="56"/>
                </a:lnTo>
                <a:lnTo>
                  <a:pt x="33" y="41"/>
                </a:lnTo>
                <a:lnTo>
                  <a:pt x="30" y="27"/>
                </a:lnTo>
                <a:lnTo>
                  <a:pt x="26" y="13"/>
                </a:lnTo>
                <a:lnTo>
                  <a:pt x="21" y="0"/>
                </a:lnTo>
                <a:lnTo>
                  <a:pt x="222" y="1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22" name="Rectangle 702"/>
          <p:cNvSpPr>
            <a:spLocks noChangeArrowheads="1"/>
          </p:cNvSpPr>
          <p:nvPr/>
        </p:nvSpPr>
        <p:spPr bwMode="auto">
          <a:xfrm>
            <a:off x="2514600" y="3124200"/>
            <a:ext cx="571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000" b="1" i="1" dirty="0">
                <a:solidFill>
                  <a:srgbClr val="FF0000"/>
                </a:solidFill>
              </a:rPr>
              <a:t>HCA</a:t>
            </a:r>
          </a:p>
        </p:txBody>
      </p:sp>
      <p:sp>
        <p:nvSpPr>
          <p:cNvPr id="5623" name="Rectangle 703"/>
          <p:cNvSpPr>
            <a:spLocks noChangeArrowheads="1"/>
          </p:cNvSpPr>
          <p:nvPr/>
        </p:nvSpPr>
        <p:spPr bwMode="auto">
          <a:xfrm>
            <a:off x="2743200" y="3962400"/>
            <a:ext cx="8763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400" b="1" dirty="0">
                <a:solidFill>
                  <a:srgbClr val="000000"/>
                </a:solidFill>
                <a:ea typeface="標楷體" pitchFamily="65" charset="-120"/>
              </a:rPr>
              <a:t>600</a:t>
            </a:r>
          </a:p>
          <a:p>
            <a:pPr algn="ctr" eaLnBrk="1" hangingPunct="1">
              <a:spcBef>
                <a:spcPct val="0"/>
              </a:spcBef>
              <a:buFontTx/>
              <a:buNone/>
            </a:pPr>
            <a:r>
              <a:rPr lang="en-US" altLang="zh-TW" sz="1400" b="1" dirty="0">
                <a:solidFill>
                  <a:srgbClr val="000000"/>
                </a:solidFill>
                <a:ea typeface="標楷體" pitchFamily="65" charset="-120"/>
              </a:rPr>
              <a:t>Hospitals</a:t>
            </a:r>
            <a:endParaRPr lang="en-US" altLang="zh-TW" sz="1400" dirty="0"/>
          </a:p>
        </p:txBody>
      </p:sp>
      <p:sp>
        <p:nvSpPr>
          <p:cNvPr id="5624" name="Rectangle 704"/>
          <p:cNvSpPr>
            <a:spLocks noChangeArrowheads="1"/>
          </p:cNvSpPr>
          <p:nvPr/>
        </p:nvSpPr>
        <p:spPr bwMode="auto">
          <a:xfrm>
            <a:off x="4621213" y="5334000"/>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500" b="1" dirty="0">
                <a:solidFill>
                  <a:srgbClr val="000000"/>
                </a:solidFill>
                <a:ea typeface="標楷體" pitchFamily="65" charset="-120"/>
              </a:rPr>
              <a:t>5,000</a:t>
            </a:r>
          </a:p>
          <a:p>
            <a:pPr algn="ctr" eaLnBrk="1" hangingPunct="1">
              <a:spcBef>
                <a:spcPct val="0"/>
              </a:spcBef>
              <a:buFontTx/>
              <a:buNone/>
            </a:pPr>
            <a:r>
              <a:rPr lang="en-US" altLang="zh-TW" sz="1500" b="1" dirty="0">
                <a:solidFill>
                  <a:srgbClr val="000000"/>
                </a:solidFill>
                <a:ea typeface="標楷體" pitchFamily="65" charset="-120"/>
              </a:rPr>
              <a:t>Pharmacy</a:t>
            </a:r>
            <a:endParaRPr lang="en-US" altLang="zh-TW" sz="2400" dirty="0"/>
          </a:p>
        </p:txBody>
      </p:sp>
      <p:sp>
        <p:nvSpPr>
          <p:cNvPr id="5625" name="Rectangle 705"/>
          <p:cNvSpPr>
            <a:spLocks noChangeArrowheads="1"/>
          </p:cNvSpPr>
          <p:nvPr/>
        </p:nvSpPr>
        <p:spPr bwMode="auto">
          <a:xfrm>
            <a:off x="1331913" y="4652963"/>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500" b="1" dirty="0">
                <a:solidFill>
                  <a:srgbClr val="000000"/>
                </a:solidFill>
                <a:ea typeface="標楷體" pitchFamily="65" charset="-120"/>
              </a:rPr>
              <a:t>Other 100</a:t>
            </a:r>
          </a:p>
          <a:p>
            <a:pPr algn="ctr" eaLnBrk="1" hangingPunct="1">
              <a:spcBef>
                <a:spcPct val="0"/>
              </a:spcBef>
              <a:buFontTx/>
              <a:buNone/>
            </a:pPr>
            <a:r>
              <a:rPr lang="en-US" altLang="zh-TW" sz="1500" b="1" dirty="0">
                <a:solidFill>
                  <a:srgbClr val="000000"/>
                </a:solidFill>
                <a:ea typeface="標楷體" pitchFamily="65" charset="-120"/>
              </a:rPr>
              <a:t>HIS</a:t>
            </a:r>
            <a:endParaRPr lang="en-US" altLang="zh-TW" sz="2400" dirty="0"/>
          </a:p>
        </p:txBody>
      </p:sp>
      <p:pic>
        <p:nvPicPr>
          <p:cNvPr id="5626" name="Picture 706" descr="h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8862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27" name="Group 707"/>
          <p:cNvGrpSpPr>
            <a:grpSpLocks/>
          </p:cNvGrpSpPr>
          <p:nvPr/>
        </p:nvGrpSpPr>
        <p:grpSpPr bwMode="auto">
          <a:xfrm>
            <a:off x="2286000" y="5638800"/>
            <a:ext cx="657225" cy="609600"/>
            <a:chOff x="3610" y="2229"/>
            <a:chExt cx="318" cy="318"/>
          </a:xfrm>
        </p:grpSpPr>
        <p:grpSp>
          <p:nvGrpSpPr>
            <p:cNvPr id="5886" name="Group 708"/>
            <p:cNvGrpSpPr>
              <a:grpSpLocks/>
            </p:cNvGrpSpPr>
            <p:nvPr/>
          </p:nvGrpSpPr>
          <p:grpSpPr bwMode="auto">
            <a:xfrm>
              <a:off x="3610" y="2229"/>
              <a:ext cx="198" cy="306"/>
              <a:chOff x="3610" y="2229"/>
              <a:chExt cx="198" cy="306"/>
            </a:xfrm>
          </p:grpSpPr>
          <p:sp>
            <p:nvSpPr>
              <p:cNvPr id="5920" name="Freeform 709"/>
              <p:cNvSpPr>
                <a:spLocks/>
              </p:cNvSpPr>
              <p:nvPr/>
            </p:nvSpPr>
            <p:spPr bwMode="auto">
              <a:xfrm>
                <a:off x="3712" y="2229"/>
                <a:ext cx="72" cy="276"/>
              </a:xfrm>
              <a:custGeom>
                <a:avLst/>
                <a:gdLst>
                  <a:gd name="T0" fmla="*/ 12 w 72"/>
                  <a:gd name="T1" fmla="*/ 0 h 276"/>
                  <a:gd name="T2" fmla="*/ 66 w 72"/>
                  <a:gd name="T3" fmla="*/ 18 h 276"/>
                  <a:gd name="T4" fmla="*/ 72 w 72"/>
                  <a:gd name="T5" fmla="*/ 276 h 276"/>
                  <a:gd name="T6" fmla="*/ 0 w 72"/>
                  <a:gd name="T7" fmla="*/ 276 h 276"/>
                  <a:gd name="T8" fmla="*/ 12 w 72"/>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276">
                    <a:moveTo>
                      <a:pt x="12" y="0"/>
                    </a:moveTo>
                    <a:lnTo>
                      <a:pt x="66" y="18"/>
                    </a:lnTo>
                    <a:lnTo>
                      <a:pt x="72" y="276"/>
                    </a:lnTo>
                    <a:lnTo>
                      <a:pt x="0" y="276"/>
                    </a:lnTo>
                    <a:lnTo>
                      <a:pt x="12"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21" name="Freeform 710"/>
              <p:cNvSpPr>
                <a:spLocks/>
              </p:cNvSpPr>
              <p:nvPr/>
            </p:nvSpPr>
            <p:spPr bwMode="auto">
              <a:xfrm>
                <a:off x="3640" y="2499"/>
                <a:ext cx="36" cy="18"/>
              </a:xfrm>
              <a:custGeom>
                <a:avLst/>
                <a:gdLst>
                  <a:gd name="T0" fmla="*/ 0 w 36"/>
                  <a:gd name="T1" fmla="*/ 0 h 18"/>
                  <a:gd name="T2" fmla="*/ 0 w 36"/>
                  <a:gd name="T3" fmla="*/ 18 h 18"/>
                  <a:gd name="T4" fmla="*/ 36 w 36"/>
                  <a:gd name="T5" fmla="*/ 6 h 18"/>
                  <a:gd name="T6" fmla="*/ 0 w 36"/>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0" y="0"/>
                    </a:moveTo>
                    <a:lnTo>
                      <a:pt x="0" y="18"/>
                    </a:lnTo>
                    <a:lnTo>
                      <a:pt x="36" y="6"/>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5922" name="Group 711"/>
              <p:cNvGrpSpPr>
                <a:grpSpLocks/>
              </p:cNvGrpSpPr>
              <p:nvPr/>
            </p:nvGrpSpPr>
            <p:grpSpPr bwMode="auto">
              <a:xfrm>
                <a:off x="3640" y="2229"/>
                <a:ext cx="96" cy="276"/>
                <a:chOff x="3640" y="2229"/>
                <a:chExt cx="96" cy="276"/>
              </a:xfrm>
            </p:grpSpPr>
            <p:sp>
              <p:nvSpPr>
                <p:cNvPr id="5950" name="Freeform 712"/>
                <p:cNvSpPr>
                  <a:spLocks/>
                </p:cNvSpPr>
                <p:nvPr/>
              </p:nvSpPr>
              <p:spPr bwMode="auto">
                <a:xfrm>
                  <a:off x="3640" y="2229"/>
                  <a:ext cx="96" cy="276"/>
                </a:xfrm>
                <a:custGeom>
                  <a:avLst/>
                  <a:gdLst>
                    <a:gd name="T0" fmla="*/ 96 w 96"/>
                    <a:gd name="T1" fmla="*/ 276 h 276"/>
                    <a:gd name="T2" fmla="*/ 96 w 96"/>
                    <a:gd name="T3" fmla="*/ 0 h 276"/>
                    <a:gd name="T4" fmla="*/ 0 w 96"/>
                    <a:gd name="T5" fmla="*/ 36 h 276"/>
                    <a:gd name="T6" fmla="*/ 0 w 96"/>
                    <a:gd name="T7" fmla="*/ 276 h 276"/>
                    <a:gd name="T8" fmla="*/ 96 w 96"/>
                    <a:gd name="T9" fmla="*/ 276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76">
                      <a:moveTo>
                        <a:pt x="96" y="276"/>
                      </a:moveTo>
                      <a:lnTo>
                        <a:pt x="96" y="0"/>
                      </a:lnTo>
                      <a:lnTo>
                        <a:pt x="0" y="36"/>
                      </a:lnTo>
                      <a:lnTo>
                        <a:pt x="0" y="276"/>
                      </a:lnTo>
                      <a:lnTo>
                        <a:pt x="96" y="276"/>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51" name="Freeform 713"/>
                <p:cNvSpPr>
                  <a:spLocks/>
                </p:cNvSpPr>
                <p:nvPr/>
              </p:nvSpPr>
              <p:spPr bwMode="auto">
                <a:xfrm>
                  <a:off x="3640" y="2229"/>
                  <a:ext cx="96" cy="276"/>
                </a:xfrm>
                <a:custGeom>
                  <a:avLst/>
                  <a:gdLst>
                    <a:gd name="T0" fmla="*/ 96 w 96"/>
                    <a:gd name="T1" fmla="*/ 276 h 276"/>
                    <a:gd name="T2" fmla="*/ 96 w 96"/>
                    <a:gd name="T3" fmla="*/ 0 h 276"/>
                    <a:gd name="T4" fmla="*/ 0 w 96"/>
                    <a:gd name="T5" fmla="*/ 36 h 276"/>
                    <a:gd name="T6" fmla="*/ 0 w 96"/>
                    <a:gd name="T7" fmla="*/ 276 h 276"/>
                    <a:gd name="T8" fmla="*/ 96 w 96"/>
                    <a:gd name="T9" fmla="*/ 276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76">
                      <a:moveTo>
                        <a:pt x="96" y="276"/>
                      </a:moveTo>
                      <a:lnTo>
                        <a:pt x="96" y="0"/>
                      </a:lnTo>
                      <a:lnTo>
                        <a:pt x="0" y="36"/>
                      </a:lnTo>
                      <a:lnTo>
                        <a:pt x="0" y="276"/>
                      </a:lnTo>
                      <a:lnTo>
                        <a:pt x="96" y="276"/>
                      </a:lnTo>
                    </a:path>
                  </a:pathLst>
                </a:custGeom>
                <a:noFill/>
                <a:ln w="9525">
                  <a:solidFill>
                    <a:srgbClr val="99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5923" name="Line 714"/>
              <p:cNvSpPr>
                <a:spLocks noChangeShapeType="1"/>
              </p:cNvSpPr>
              <p:nvPr/>
            </p:nvSpPr>
            <p:spPr bwMode="auto">
              <a:xfrm flipH="1">
                <a:off x="3676" y="2505"/>
                <a:ext cx="132" cy="1"/>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924" name="Line 715"/>
              <p:cNvSpPr>
                <a:spLocks noChangeShapeType="1"/>
              </p:cNvSpPr>
              <p:nvPr/>
            </p:nvSpPr>
            <p:spPr bwMode="auto">
              <a:xfrm flipH="1">
                <a:off x="3610" y="2505"/>
                <a:ext cx="66" cy="3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925" name="Rectangle 716"/>
              <p:cNvSpPr>
                <a:spLocks noChangeArrowheads="1"/>
              </p:cNvSpPr>
              <p:nvPr/>
            </p:nvSpPr>
            <p:spPr bwMode="auto">
              <a:xfrm>
                <a:off x="3718" y="2301"/>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26" name="Rectangle 717"/>
              <p:cNvSpPr>
                <a:spLocks noChangeArrowheads="1"/>
              </p:cNvSpPr>
              <p:nvPr/>
            </p:nvSpPr>
            <p:spPr bwMode="auto">
              <a:xfrm>
                <a:off x="3700" y="2307"/>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27" name="Freeform 718"/>
              <p:cNvSpPr>
                <a:spLocks/>
              </p:cNvSpPr>
              <p:nvPr/>
            </p:nvSpPr>
            <p:spPr bwMode="auto">
              <a:xfrm>
                <a:off x="3682" y="2307"/>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28" name="Rectangle 719"/>
              <p:cNvSpPr>
                <a:spLocks noChangeArrowheads="1"/>
              </p:cNvSpPr>
              <p:nvPr/>
            </p:nvSpPr>
            <p:spPr bwMode="auto">
              <a:xfrm>
                <a:off x="3670" y="2319"/>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29" name="Rectangle 720"/>
              <p:cNvSpPr>
                <a:spLocks noChangeArrowheads="1"/>
              </p:cNvSpPr>
              <p:nvPr/>
            </p:nvSpPr>
            <p:spPr bwMode="auto">
              <a:xfrm>
                <a:off x="3652" y="2325"/>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30" name="Freeform 721"/>
              <p:cNvSpPr>
                <a:spLocks/>
              </p:cNvSpPr>
              <p:nvPr/>
            </p:nvSpPr>
            <p:spPr bwMode="auto">
              <a:xfrm>
                <a:off x="3718" y="2349"/>
                <a:ext cx="6" cy="30"/>
              </a:xfrm>
              <a:custGeom>
                <a:avLst/>
                <a:gdLst>
                  <a:gd name="T0" fmla="*/ 0 w 6"/>
                  <a:gd name="T1" fmla="*/ 30 h 30"/>
                  <a:gd name="T2" fmla="*/ 6 w 6"/>
                  <a:gd name="T3" fmla="*/ 30 h 30"/>
                  <a:gd name="T4" fmla="*/ 6 w 6"/>
                  <a:gd name="T5" fmla="*/ 0 h 30"/>
                  <a:gd name="T6" fmla="*/ 0 w 6"/>
                  <a:gd name="T7" fmla="*/ 6 h 30"/>
                  <a:gd name="T8" fmla="*/ 0 w 6"/>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30"/>
                    </a:moveTo>
                    <a:lnTo>
                      <a:pt x="6" y="30"/>
                    </a:lnTo>
                    <a:lnTo>
                      <a:pt x="6"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31" name="Freeform 722"/>
              <p:cNvSpPr>
                <a:spLocks/>
              </p:cNvSpPr>
              <p:nvPr/>
            </p:nvSpPr>
            <p:spPr bwMode="auto">
              <a:xfrm>
                <a:off x="3700" y="2355"/>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32" name="Freeform 723"/>
              <p:cNvSpPr>
                <a:spLocks/>
              </p:cNvSpPr>
              <p:nvPr/>
            </p:nvSpPr>
            <p:spPr bwMode="auto">
              <a:xfrm>
                <a:off x="3682" y="2355"/>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33" name="Freeform 724"/>
              <p:cNvSpPr>
                <a:spLocks/>
              </p:cNvSpPr>
              <p:nvPr/>
            </p:nvSpPr>
            <p:spPr bwMode="auto">
              <a:xfrm>
                <a:off x="3670" y="2361"/>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34" name="Freeform 725"/>
              <p:cNvSpPr>
                <a:spLocks/>
              </p:cNvSpPr>
              <p:nvPr/>
            </p:nvSpPr>
            <p:spPr bwMode="auto">
              <a:xfrm>
                <a:off x="3652" y="2367"/>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35" name="Rectangle 726"/>
              <p:cNvSpPr>
                <a:spLocks noChangeArrowheads="1"/>
              </p:cNvSpPr>
              <p:nvPr/>
            </p:nvSpPr>
            <p:spPr bwMode="auto">
              <a:xfrm>
                <a:off x="3718" y="2253"/>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36" name="Rectangle 727"/>
              <p:cNvSpPr>
                <a:spLocks noChangeArrowheads="1"/>
              </p:cNvSpPr>
              <p:nvPr/>
            </p:nvSpPr>
            <p:spPr bwMode="auto">
              <a:xfrm>
                <a:off x="3700" y="2259"/>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37" name="Rectangle 728"/>
              <p:cNvSpPr>
                <a:spLocks noChangeArrowheads="1"/>
              </p:cNvSpPr>
              <p:nvPr/>
            </p:nvSpPr>
            <p:spPr bwMode="auto">
              <a:xfrm>
                <a:off x="3682" y="2265"/>
                <a:ext cx="12"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38" name="Rectangle 729"/>
              <p:cNvSpPr>
                <a:spLocks noChangeArrowheads="1"/>
              </p:cNvSpPr>
              <p:nvPr/>
            </p:nvSpPr>
            <p:spPr bwMode="auto">
              <a:xfrm>
                <a:off x="3670" y="2271"/>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39" name="Rectangle 730"/>
              <p:cNvSpPr>
                <a:spLocks noChangeArrowheads="1"/>
              </p:cNvSpPr>
              <p:nvPr/>
            </p:nvSpPr>
            <p:spPr bwMode="auto">
              <a:xfrm>
                <a:off x="3652" y="2277"/>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40" name="Freeform 731"/>
              <p:cNvSpPr>
                <a:spLocks/>
              </p:cNvSpPr>
              <p:nvPr/>
            </p:nvSpPr>
            <p:spPr bwMode="auto">
              <a:xfrm>
                <a:off x="3718" y="2397"/>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41" name="Rectangle 732"/>
              <p:cNvSpPr>
                <a:spLocks noChangeArrowheads="1"/>
              </p:cNvSpPr>
              <p:nvPr/>
            </p:nvSpPr>
            <p:spPr bwMode="auto">
              <a:xfrm>
                <a:off x="3700" y="2403"/>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42" name="Freeform 733"/>
              <p:cNvSpPr>
                <a:spLocks/>
              </p:cNvSpPr>
              <p:nvPr/>
            </p:nvSpPr>
            <p:spPr bwMode="auto">
              <a:xfrm>
                <a:off x="3682" y="2403"/>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43" name="Freeform 734"/>
              <p:cNvSpPr>
                <a:spLocks/>
              </p:cNvSpPr>
              <p:nvPr/>
            </p:nvSpPr>
            <p:spPr bwMode="auto">
              <a:xfrm>
                <a:off x="3670" y="2409"/>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44" name="Rectangle 735"/>
              <p:cNvSpPr>
                <a:spLocks noChangeArrowheads="1"/>
              </p:cNvSpPr>
              <p:nvPr/>
            </p:nvSpPr>
            <p:spPr bwMode="auto">
              <a:xfrm>
                <a:off x="3652" y="2415"/>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45" name="Freeform 736"/>
              <p:cNvSpPr>
                <a:spLocks/>
              </p:cNvSpPr>
              <p:nvPr/>
            </p:nvSpPr>
            <p:spPr bwMode="auto">
              <a:xfrm>
                <a:off x="3718" y="2451"/>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46" name="Rectangle 737"/>
              <p:cNvSpPr>
                <a:spLocks noChangeArrowheads="1"/>
              </p:cNvSpPr>
              <p:nvPr/>
            </p:nvSpPr>
            <p:spPr bwMode="auto">
              <a:xfrm>
                <a:off x="3700" y="2457"/>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47" name="Freeform 738"/>
              <p:cNvSpPr>
                <a:spLocks/>
              </p:cNvSpPr>
              <p:nvPr/>
            </p:nvSpPr>
            <p:spPr bwMode="auto">
              <a:xfrm>
                <a:off x="3682" y="2457"/>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48" name="Freeform 739"/>
              <p:cNvSpPr>
                <a:spLocks/>
              </p:cNvSpPr>
              <p:nvPr/>
            </p:nvSpPr>
            <p:spPr bwMode="auto">
              <a:xfrm>
                <a:off x="3670" y="2463"/>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49" name="Rectangle 740"/>
              <p:cNvSpPr>
                <a:spLocks noChangeArrowheads="1"/>
              </p:cNvSpPr>
              <p:nvPr/>
            </p:nvSpPr>
            <p:spPr bwMode="auto">
              <a:xfrm>
                <a:off x="3652" y="2469"/>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887" name="Group 741"/>
            <p:cNvGrpSpPr>
              <a:grpSpLocks/>
            </p:cNvGrpSpPr>
            <p:nvPr/>
          </p:nvGrpSpPr>
          <p:grpSpPr bwMode="auto">
            <a:xfrm>
              <a:off x="3646" y="2349"/>
              <a:ext cx="282" cy="198"/>
              <a:chOff x="3646" y="2349"/>
              <a:chExt cx="282" cy="198"/>
            </a:xfrm>
          </p:grpSpPr>
          <p:sp>
            <p:nvSpPr>
              <p:cNvPr id="5888" name="Freeform 742"/>
              <p:cNvSpPr>
                <a:spLocks/>
              </p:cNvSpPr>
              <p:nvPr/>
            </p:nvSpPr>
            <p:spPr bwMode="auto">
              <a:xfrm>
                <a:off x="3790" y="2349"/>
                <a:ext cx="96" cy="180"/>
              </a:xfrm>
              <a:custGeom>
                <a:avLst/>
                <a:gdLst>
                  <a:gd name="T0" fmla="*/ 18 w 96"/>
                  <a:gd name="T1" fmla="*/ 0 h 180"/>
                  <a:gd name="T2" fmla="*/ 96 w 96"/>
                  <a:gd name="T3" fmla="*/ 6 h 180"/>
                  <a:gd name="T4" fmla="*/ 96 w 96"/>
                  <a:gd name="T5" fmla="*/ 180 h 180"/>
                  <a:gd name="T6" fmla="*/ 0 w 96"/>
                  <a:gd name="T7" fmla="*/ 180 h 180"/>
                  <a:gd name="T8" fmla="*/ 18 w 96"/>
                  <a:gd name="T9" fmla="*/ 0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0">
                    <a:moveTo>
                      <a:pt x="18" y="0"/>
                    </a:moveTo>
                    <a:lnTo>
                      <a:pt x="96" y="6"/>
                    </a:lnTo>
                    <a:lnTo>
                      <a:pt x="96" y="180"/>
                    </a:lnTo>
                    <a:lnTo>
                      <a:pt x="0" y="180"/>
                    </a:lnTo>
                    <a:lnTo>
                      <a:pt x="18"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89" name="Freeform 743"/>
              <p:cNvSpPr>
                <a:spLocks/>
              </p:cNvSpPr>
              <p:nvPr/>
            </p:nvSpPr>
            <p:spPr bwMode="auto">
              <a:xfrm>
                <a:off x="3694" y="2523"/>
                <a:ext cx="48" cy="18"/>
              </a:xfrm>
              <a:custGeom>
                <a:avLst/>
                <a:gdLst>
                  <a:gd name="T0" fmla="*/ 0 w 48"/>
                  <a:gd name="T1" fmla="*/ 0 h 18"/>
                  <a:gd name="T2" fmla="*/ 0 w 48"/>
                  <a:gd name="T3" fmla="*/ 18 h 18"/>
                  <a:gd name="T4" fmla="*/ 48 w 48"/>
                  <a:gd name="T5" fmla="*/ 6 h 18"/>
                  <a:gd name="T6" fmla="*/ 0 w 4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8">
                    <a:moveTo>
                      <a:pt x="0" y="0"/>
                    </a:moveTo>
                    <a:lnTo>
                      <a:pt x="0" y="18"/>
                    </a:lnTo>
                    <a:lnTo>
                      <a:pt x="48" y="6"/>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5890" name="Group 744"/>
              <p:cNvGrpSpPr>
                <a:grpSpLocks/>
              </p:cNvGrpSpPr>
              <p:nvPr/>
            </p:nvGrpSpPr>
            <p:grpSpPr bwMode="auto">
              <a:xfrm>
                <a:off x="3694" y="2349"/>
                <a:ext cx="126" cy="180"/>
                <a:chOff x="3694" y="2349"/>
                <a:chExt cx="126" cy="180"/>
              </a:xfrm>
            </p:grpSpPr>
            <p:sp>
              <p:nvSpPr>
                <p:cNvPr id="5918" name="Freeform 745"/>
                <p:cNvSpPr>
                  <a:spLocks/>
                </p:cNvSpPr>
                <p:nvPr/>
              </p:nvSpPr>
              <p:spPr bwMode="auto">
                <a:xfrm>
                  <a:off x="3694" y="2349"/>
                  <a:ext cx="126" cy="180"/>
                </a:xfrm>
                <a:custGeom>
                  <a:avLst/>
                  <a:gdLst>
                    <a:gd name="T0" fmla="*/ 126 w 126"/>
                    <a:gd name="T1" fmla="*/ 180 h 180"/>
                    <a:gd name="T2" fmla="*/ 126 w 126"/>
                    <a:gd name="T3" fmla="*/ 0 h 180"/>
                    <a:gd name="T4" fmla="*/ 0 w 126"/>
                    <a:gd name="T5" fmla="*/ 18 h 180"/>
                    <a:gd name="T6" fmla="*/ 0 w 126"/>
                    <a:gd name="T7" fmla="*/ 180 h 180"/>
                    <a:gd name="T8" fmla="*/ 126 w 126"/>
                    <a:gd name="T9" fmla="*/ 180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80">
                      <a:moveTo>
                        <a:pt x="126" y="180"/>
                      </a:moveTo>
                      <a:lnTo>
                        <a:pt x="126" y="0"/>
                      </a:lnTo>
                      <a:lnTo>
                        <a:pt x="0" y="18"/>
                      </a:lnTo>
                      <a:lnTo>
                        <a:pt x="0" y="180"/>
                      </a:lnTo>
                      <a:lnTo>
                        <a:pt x="126" y="18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19" name="Freeform 746"/>
                <p:cNvSpPr>
                  <a:spLocks/>
                </p:cNvSpPr>
                <p:nvPr/>
              </p:nvSpPr>
              <p:spPr bwMode="auto">
                <a:xfrm>
                  <a:off x="3694" y="2349"/>
                  <a:ext cx="126" cy="180"/>
                </a:xfrm>
                <a:custGeom>
                  <a:avLst/>
                  <a:gdLst>
                    <a:gd name="T0" fmla="*/ 126 w 126"/>
                    <a:gd name="T1" fmla="*/ 180 h 180"/>
                    <a:gd name="T2" fmla="*/ 126 w 126"/>
                    <a:gd name="T3" fmla="*/ 0 h 180"/>
                    <a:gd name="T4" fmla="*/ 0 w 126"/>
                    <a:gd name="T5" fmla="*/ 18 h 180"/>
                    <a:gd name="T6" fmla="*/ 0 w 126"/>
                    <a:gd name="T7" fmla="*/ 180 h 180"/>
                    <a:gd name="T8" fmla="*/ 126 w 126"/>
                    <a:gd name="T9" fmla="*/ 180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80">
                      <a:moveTo>
                        <a:pt x="126" y="180"/>
                      </a:moveTo>
                      <a:lnTo>
                        <a:pt x="126" y="0"/>
                      </a:lnTo>
                      <a:lnTo>
                        <a:pt x="0" y="18"/>
                      </a:lnTo>
                      <a:lnTo>
                        <a:pt x="0" y="180"/>
                      </a:lnTo>
                      <a:lnTo>
                        <a:pt x="126" y="180"/>
                      </a:lnTo>
                    </a:path>
                  </a:pathLst>
                </a:custGeom>
                <a:noFill/>
                <a:ln w="9525">
                  <a:solidFill>
                    <a:srgbClr val="99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5891" name="Line 747"/>
              <p:cNvSpPr>
                <a:spLocks noChangeShapeType="1"/>
              </p:cNvSpPr>
              <p:nvPr/>
            </p:nvSpPr>
            <p:spPr bwMode="auto">
              <a:xfrm flipH="1">
                <a:off x="3742" y="2529"/>
                <a:ext cx="186" cy="1"/>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892" name="Line 748"/>
              <p:cNvSpPr>
                <a:spLocks noChangeShapeType="1"/>
              </p:cNvSpPr>
              <p:nvPr/>
            </p:nvSpPr>
            <p:spPr bwMode="auto">
              <a:xfrm flipH="1">
                <a:off x="3646" y="2529"/>
                <a:ext cx="96" cy="18"/>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893" name="Freeform 749"/>
              <p:cNvSpPr>
                <a:spLocks/>
              </p:cNvSpPr>
              <p:nvPr/>
            </p:nvSpPr>
            <p:spPr bwMode="auto">
              <a:xfrm>
                <a:off x="3796" y="2391"/>
                <a:ext cx="12" cy="18"/>
              </a:xfrm>
              <a:custGeom>
                <a:avLst/>
                <a:gdLst>
                  <a:gd name="T0" fmla="*/ 0 w 12"/>
                  <a:gd name="T1" fmla="*/ 18 h 18"/>
                  <a:gd name="T2" fmla="*/ 12 w 12"/>
                  <a:gd name="T3" fmla="*/ 18 h 18"/>
                  <a:gd name="T4" fmla="*/ 12 w 12"/>
                  <a:gd name="T5" fmla="*/ 0 h 18"/>
                  <a:gd name="T6" fmla="*/ 0 w 12"/>
                  <a:gd name="T7" fmla="*/ 6 h 18"/>
                  <a:gd name="T8" fmla="*/ 0 w 12"/>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0" y="18"/>
                    </a:moveTo>
                    <a:lnTo>
                      <a:pt x="12" y="18"/>
                    </a:lnTo>
                    <a:lnTo>
                      <a:pt x="12" y="0"/>
                    </a:lnTo>
                    <a:lnTo>
                      <a:pt x="0" y="6"/>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94" name="Rectangle 750"/>
              <p:cNvSpPr>
                <a:spLocks noChangeArrowheads="1"/>
              </p:cNvSpPr>
              <p:nvPr/>
            </p:nvSpPr>
            <p:spPr bwMode="auto">
              <a:xfrm>
                <a:off x="3772" y="2397"/>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95" name="Freeform 751"/>
              <p:cNvSpPr>
                <a:spLocks/>
              </p:cNvSpPr>
              <p:nvPr/>
            </p:nvSpPr>
            <p:spPr bwMode="auto">
              <a:xfrm>
                <a:off x="3754" y="2397"/>
                <a:ext cx="6" cy="24"/>
              </a:xfrm>
              <a:custGeom>
                <a:avLst/>
                <a:gdLst>
                  <a:gd name="T0" fmla="*/ 0 w 6"/>
                  <a:gd name="T1" fmla="*/ 24 h 24"/>
                  <a:gd name="T2" fmla="*/ 6 w 6"/>
                  <a:gd name="T3" fmla="*/ 18 h 24"/>
                  <a:gd name="T4" fmla="*/ 6 w 6"/>
                  <a:gd name="T5" fmla="*/ 0 h 24"/>
                  <a:gd name="T6" fmla="*/ 0 w 6"/>
                  <a:gd name="T7" fmla="*/ 6 h 24"/>
                  <a:gd name="T8" fmla="*/ 0 w 6"/>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6" y="18"/>
                    </a:lnTo>
                    <a:lnTo>
                      <a:pt x="6"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96" name="Rectangle 752"/>
              <p:cNvSpPr>
                <a:spLocks noChangeArrowheads="1"/>
              </p:cNvSpPr>
              <p:nvPr/>
            </p:nvSpPr>
            <p:spPr bwMode="auto">
              <a:xfrm>
                <a:off x="3730" y="240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97" name="Rectangle 753"/>
              <p:cNvSpPr>
                <a:spLocks noChangeArrowheads="1"/>
              </p:cNvSpPr>
              <p:nvPr/>
            </p:nvSpPr>
            <p:spPr bwMode="auto">
              <a:xfrm>
                <a:off x="3706" y="240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98" name="Rectangle 754"/>
              <p:cNvSpPr>
                <a:spLocks noChangeArrowheads="1"/>
              </p:cNvSpPr>
              <p:nvPr/>
            </p:nvSpPr>
            <p:spPr bwMode="auto">
              <a:xfrm>
                <a:off x="3796" y="2427"/>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99" name="Freeform 755"/>
              <p:cNvSpPr>
                <a:spLocks/>
              </p:cNvSpPr>
              <p:nvPr/>
            </p:nvSpPr>
            <p:spPr bwMode="auto">
              <a:xfrm>
                <a:off x="3772" y="2427"/>
                <a:ext cx="12" cy="24"/>
              </a:xfrm>
              <a:custGeom>
                <a:avLst/>
                <a:gdLst>
                  <a:gd name="T0" fmla="*/ 0 w 12"/>
                  <a:gd name="T1" fmla="*/ 24 h 24"/>
                  <a:gd name="T2" fmla="*/ 12 w 12"/>
                  <a:gd name="T3" fmla="*/ 18 h 24"/>
                  <a:gd name="T4" fmla="*/ 12 w 12"/>
                  <a:gd name="T5" fmla="*/ 0 h 24"/>
                  <a:gd name="T6" fmla="*/ 0 w 12"/>
                  <a:gd name="T7" fmla="*/ 6 h 24"/>
                  <a:gd name="T8" fmla="*/ 0 w 12"/>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4">
                    <a:moveTo>
                      <a:pt x="0" y="24"/>
                    </a:moveTo>
                    <a:lnTo>
                      <a:pt x="12" y="18"/>
                    </a:lnTo>
                    <a:lnTo>
                      <a:pt x="12"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00" name="Rectangle 756"/>
              <p:cNvSpPr>
                <a:spLocks noChangeArrowheads="1"/>
              </p:cNvSpPr>
              <p:nvPr/>
            </p:nvSpPr>
            <p:spPr bwMode="auto">
              <a:xfrm>
                <a:off x="3754" y="243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01" name="Rectangle 757"/>
              <p:cNvSpPr>
                <a:spLocks noChangeArrowheads="1"/>
              </p:cNvSpPr>
              <p:nvPr/>
            </p:nvSpPr>
            <p:spPr bwMode="auto">
              <a:xfrm>
                <a:off x="3730" y="243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02" name="Rectangle 758"/>
              <p:cNvSpPr>
                <a:spLocks noChangeArrowheads="1"/>
              </p:cNvSpPr>
              <p:nvPr/>
            </p:nvSpPr>
            <p:spPr bwMode="auto">
              <a:xfrm>
                <a:off x="3706" y="243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03" name="Rectangle 759"/>
              <p:cNvSpPr>
                <a:spLocks noChangeArrowheads="1"/>
              </p:cNvSpPr>
              <p:nvPr/>
            </p:nvSpPr>
            <p:spPr bwMode="auto">
              <a:xfrm>
                <a:off x="3796" y="2361"/>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04" name="Freeform 760"/>
              <p:cNvSpPr>
                <a:spLocks/>
              </p:cNvSpPr>
              <p:nvPr/>
            </p:nvSpPr>
            <p:spPr bwMode="auto">
              <a:xfrm>
                <a:off x="3772" y="2367"/>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05" name="Freeform 761"/>
              <p:cNvSpPr>
                <a:spLocks/>
              </p:cNvSpPr>
              <p:nvPr/>
            </p:nvSpPr>
            <p:spPr bwMode="auto">
              <a:xfrm>
                <a:off x="3754" y="2367"/>
                <a:ext cx="6" cy="18"/>
              </a:xfrm>
              <a:custGeom>
                <a:avLst/>
                <a:gdLst>
                  <a:gd name="T0" fmla="*/ 0 w 6"/>
                  <a:gd name="T1" fmla="*/ 18 h 18"/>
                  <a:gd name="T2" fmla="*/ 6 w 6"/>
                  <a:gd name="T3" fmla="*/ 18 h 18"/>
                  <a:gd name="T4" fmla="*/ 6 w 6"/>
                  <a:gd name="T5" fmla="*/ 0 h 18"/>
                  <a:gd name="T6" fmla="*/ 0 w 6"/>
                  <a:gd name="T7" fmla="*/ 6 h 18"/>
                  <a:gd name="T8" fmla="*/ 0 w 6"/>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0" y="18"/>
                    </a:moveTo>
                    <a:lnTo>
                      <a:pt x="6" y="18"/>
                    </a:lnTo>
                    <a:lnTo>
                      <a:pt x="6" y="0"/>
                    </a:lnTo>
                    <a:lnTo>
                      <a:pt x="0" y="6"/>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06" name="Rectangle 762"/>
              <p:cNvSpPr>
                <a:spLocks noChangeArrowheads="1"/>
              </p:cNvSpPr>
              <p:nvPr/>
            </p:nvSpPr>
            <p:spPr bwMode="auto">
              <a:xfrm>
                <a:off x="3730" y="237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07" name="Freeform 763"/>
              <p:cNvSpPr>
                <a:spLocks/>
              </p:cNvSpPr>
              <p:nvPr/>
            </p:nvSpPr>
            <p:spPr bwMode="auto">
              <a:xfrm>
                <a:off x="3706" y="2379"/>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08" name="Rectangle 764"/>
              <p:cNvSpPr>
                <a:spLocks noChangeArrowheads="1"/>
              </p:cNvSpPr>
              <p:nvPr/>
            </p:nvSpPr>
            <p:spPr bwMode="auto">
              <a:xfrm>
                <a:off x="3796" y="2457"/>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09" name="Freeform 765"/>
              <p:cNvSpPr>
                <a:spLocks/>
              </p:cNvSpPr>
              <p:nvPr/>
            </p:nvSpPr>
            <p:spPr bwMode="auto">
              <a:xfrm>
                <a:off x="3772" y="2463"/>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10" name="Rectangle 766"/>
              <p:cNvSpPr>
                <a:spLocks noChangeArrowheads="1"/>
              </p:cNvSpPr>
              <p:nvPr/>
            </p:nvSpPr>
            <p:spPr bwMode="auto">
              <a:xfrm>
                <a:off x="3754" y="246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11" name="Freeform 767"/>
              <p:cNvSpPr>
                <a:spLocks/>
              </p:cNvSpPr>
              <p:nvPr/>
            </p:nvSpPr>
            <p:spPr bwMode="auto">
              <a:xfrm>
                <a:off x="3730" y="2463"/>
                <a:ext cx="12" cy="24"/>
              </a:xfrm>
              <a:custGeom>
                <a:avLst/>
                <a:gdLst>
                  <a:gd name="T0" fmla="*/ 0 w 12"/>
                  <a:gd name="T1" fmla="*/ 24 h 24"/>
                  <a:gd name="T2" fmla="*/ 12 w 12"/>
                  <a:gd name="T3" fmla="*/ 18 h 24"/>
                  <a:gd name="T4" fmla="*/ 12 w 12"/>
                  <a:gd name="T5" fmla="*/ 0 h 24"/>
                  <a:gd name="T6" fmla="*/ 0 w 12"/>
                  <a:gd name="T7" fmla="*/ 6 h 24"/>
                  <a:gd name="T8" fmla="*/ 0 w 12"/>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4">
                    <a:moveTo>
                      <a:pt x="0" y="24"/>
                    </a:moveTo>
                    <a:lnTo>
                      <a:pt x="12" y="18"/>
                    </a:lnTo>
                    <a:lnTo>
                      <a:pt x="12"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12" name="Rectangle 768"/>
              <p:cNvSpPr>
                <a:spLocks noChangeArrowheads="1"/>
              </p:cNvSpPr>
              <p:nvPr/>
            </p:nvSpPr>
            <p:spPr bwMode="auto">
              <a:xfrm>
                <a:off x="3706" y="246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13" name="Rectangle 769"/>
              <p:cNvSpPr>
                <a:spLocks noChangeArrowheads="1"/>
              </p:cNvSpPr>
              <p:nvPr/>
            </p:nvSpPr>
            <p:spPr bwMode="auto">
              <a:xfrm>
                <a:off x="3796" y="249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14" name="Freeform 770"/>
              <p:cNvSpPr>
                <a:spLocks/>
              </p:cNvSpPr>
              <p:nvPr/>
            </p:nvSpPr>
            <p:spPr bwMode="auto">
              <a:xfrm>
                <a:off x="3772" y="2499"/>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15" name="Rectangle 771"/>
              <p:cNvSpPr>
                <a:spLocks noChangeArrowheads="1"/>
              </p:cNvSpPr>
              <p:nvPr/>
            </p:nvSpPr>
            <p:spPr bwMode="auto">
              <a:xfrm>
                <a:off x="3754" y="249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916" name="Freeform 772"/>
              <p:cNvSpPr>
                <a:spLocks/>
              </p:cNvSpPr>
              <p:nvPr/>
            </p:nvSpPr>
            <p:spPr bwMode="auto">
              <a:xfrm>
                <a:off x="3730" y="2499"/>
                <a:ext cx="12" cy="24"/>
              </a:xfrm>
              <a:custGeom>
                <a:avLst/>
                <a:gdLst>
                  <a:gd name="T0" fmla="*/ 0 w 12"/>
                  <a:gd name="T1" fmla="*/ 24 h 24"/>
                  <a:gd name="T2" fmla="*/ 12 w 12"/>
                  <a:gd name="T3" fmla="*/ 18 h 24"/>
                  <a:gd name="T4" fmla="*/ 12 w 12"/>
                  <a:gd name="T5" fmla="*/ 0 h 24"/>
                  <a:gd name="T6" fmla="*/ 0 w 12"/>
                  <a:gd name="T7" fmla="*/ 6 h 24"/>
                  <a:gd name="T8" fmla="*/ 0 w 12"/>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4">
                    <a:moveTo>
                      <a:pt x="0" y="24"/>
                    </a:moveTo>
                    <a:lnTo>
                      <a:pt x="12" y="18"/>
                    </a:lnTo>
                    <a:lnTo>
                      <a:pt x="12"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17" name="Rectangle 773"/>
              <p:cNvSpPr>
                <a:spLocks noChangeArrowheads="1"/>
              </p:cNvSpPr>
              <p:nvPr/>
            </p:nvSpPr>
            <p:spPr bwMode="auto">
              <a:xfrm>
                <a:off x="3706" y="2505"/>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sp>
        <p:nvSpPr>
          <p:cNvPr id="5628" name="Freeform 774"/>
          <p:cNvSpPr>
            <a:spLocks/>
          </p:cNvSpPr>
          <p:nvPr/>
        </p:nvSpPr>
        <p:spPr bwMode="auto">
          <a:xfrm>
            <a:off x="2574925" y="4629150"/>
            <a:ext cx="60325" cy="19050"/>
          </a:xfrm>
          <a:custGeom>
            <a:avLst/>
            <a:gdLst>
              <a:gd name="T0" fmla="*/ 2147483647 w 38"/>
              <a:gd name="T1" fmla="*/ 2147483647 h 12"/>
              <a:gd name="T2" fmla="*/ 2147483647 w 38"/>
              <a:gd name="T3" fmla="*/ 0 h 12"/>
              <a:gd name="T4" fmla="*/ 0 w 38"/>
              <a:gd name="T5" fmla="*/ 0 h 12"/>
              <a:gd name="T6" fmla="*/ 2147483647 w 38"/>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2">
                <a:moveTo>
                  <a:pt x="25" y="12"/>
                </a:moveTo>
                <a:lnTo>
                  <a:pt x="38" y="0"/>
                </a:lnTo>
                <a:lnTo>
                  <a:pt x="0" y="0"/>
                </a:lnTo>
                <a:lnTo>
                  <a:pt x="25" y="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29" name="Freeform 775"/>
          <p:cNvSpPr>
            <a:spLocks/>
          </p:cNvSpPr>
          <p:nvPr/>
        </p:nvSpPr>
        <p:spPr bwMode="auto">
          <a:xfrm>
            <a:off x="2209800" y="4629150"/>
            <a:ext cx="100013" cy="46038"/>
          </a:xfrm>
          <a:custGeom>
            <a:avLst/>
            <a:gdLst>
              <a:gd name="T0" fmla="*/ 2147483647 w 63"/>
              <a:gd name="T1" fmla="*/ 2147483647 h 29"/>
              <a:gd name="T2" fmla="*/ 2147483647 w 63"/>
              <a:gd name="T3" fmla="*/ 0 h 29"/>
              <a:gd name="T4" fmla="*/ 0 w 63"/>
              <a:gd name="T5" fmla="*/ 2147483647 h 29"/>
              <a:gd name="T6" fmla="*/ 2147483647 w 63"/>
              <a:gd name="T7" fmla="*/ 214748364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29">
                <a:moveTo>
                  <a:pt x="63" y="29"/>
                </a:moveTo>
                <a:lnTo>
                  <a:pt x="30" y="0"/>
                </a:lnTo>
                <a:lnTo>
                  <a:pt x="0" y="29"/>
                </a:lnTo>
                <a:lnTo>
                  <a:pt x="63" y="2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0" name="Freeform 776"/>
          <p:cNvSpPr>
            <a:spLocks/>
          </p:cNvSpPr>
          <p:nvPr/>
        </p:nvSpPr>
        <p:spPr bwMode="auto">
          <a:xfrm>
            <a:off x="2263775" y="4629150"/>
            <a:ext cx="358775" cy="46038"/>
          </a:xfrm>
          <a:custGeom>
            <a:avLst/>
            <a:gdLst>
              <a:gd name="T0" fmla="*/ 2147483647 w 226"/>
              <a:gd name="T1" fmla="*/ 2147483647 h 29"/>
              <a:gd name="T2" fmla="*/ 2147483647 w 226"/>
              <a:gd name="T3" fmla="*/ 0 h 29"/>
              <a:gd name="T4" fmla="*/ 2147483647 w 226"/>
              <a:gd name="T5" fmla="*/ 0 h 29"/>
              <a:gd name="T6" fmla="*/ 0 w 226"/>
              <a:gd name="T7" fmla="*/ 2147483647 h 29"/>
              <a:gd name="T8" fmla="*/ 2147483647 w 226"/>
              <a:gd name="T9" fmla="*/ 2147483647 h 29"/>
              <a:gd name="T10" fmla="*/ 2147483647 w 226"/>
              <a:gd name="T11" fmla="*/ 2147483647 h 29"/>
              <a:gd name="T12" fmla="*/ 2147483647 w 226"/>
              <a:gd name="T13" fmla="*/ 214748364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29">
                <a:moveTo>
                  <a:pt x="226" y="8"/>
                </a:moveTo>
                <a:lnTo>
                  <a:pt x="201" y="0"/>
                </a:lnTo>
                <a:lnTo>
                  <a:pt x="29" y="0"/>
                </a:lnTo>
                <a:lnTo>
                  <a:pt x="0" y="12"/>
                </a:lnTo>
                <a:lnTo>
                  <a:pt x="29" y="29"/>
                </a:lnTo>
                <a:lnTo>
                  <a:pt x="205" y="29"/>
                </a:lnTo>
                <a:lnTo>
                  <a:pt x="226" y="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1" name="Freeform 777"/>
          <p:cNvSpPr>
            <a:spLocks/>
          </p:cNvSpPr>
          <p:nvPr/>
        </p:nvSpPr>
        <p:spPr bwMode="auto">
          <a:xfrm>
            <a:off x="2316163" y="4654550"/>
            <a:ext cx="212725" cy="14288"/>
          </a:xfrm>
          <a:custGeom>
            <a:avLst/>
            <a:gdLst>
              <a:gd name="T0" fmla="*/ 0 w 134"/>
              <a:gd name="T1" fmla="*/ 2147483647 h 9"/>
              <a:gd name="T2" fmla="*/ 2147483647 w 134"/>
              <a:gd name="T3" fmla="*/ 2147483647 h 9"/>
              <a:gd name="T4" fmla="*/ 2147483647 w 134"/>
              <a:gd name="T5" fmla="*/ 2147483647 h 9"/>
              <a:gd name="T6" fmla="*/ 2147483647 w 134"/>
              <a:gd name="T7" fmla="*/ 2147483647 h 9"/>
              <a:gd name="T8" fmla="*/ 2147483647 w 134"/>
              <a:gd name="T9" fmla="*/ 2147483647 h 9"/>
              <a:gd name="T10" fmla="*/ 2147483647 w 134"/>
              <a:gd name="T11" fmla="*/ 2147483647 h 9"/>
              <a:gd name="T12" fmla="*/ 2147483647 w 134"/>
              <a:gd name="T13" fmla="*/ 2147483647 h 9"/>
              <a:gd name="T14" fmla="*/ 2147483647 w 134"/>
              <a:gd name="T15" fmla="*/ 0 h 9"/>
              <a:gd name="T16" fmla="*/ 2147483647 w 134"/>
              <a:gd name="T17" fmla="*/ 2147483647 h 9"/>
              <a:gd name="T18" fmla="*/ 0 w 134"/>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9">
                <a:moveTo>
                  <a:pt x="0" y="9"/>
                </a:moveTo>
                <a:lnTo>
                  <a:pt x="34" y="9"/>
                </a:lnTo>
                <a:lnTo>
                  <a:pt x="59" y="9"/>
                </a:lnTo>
                <a:lnTo>
                  <a:pt x="84" y="9"/>
                </a:lnTo>
                <a:lnTo>
                  <a:pt x="105" y="4"/>
                </a:lnTo>
                <a:lnTo>
                  <a:pt x="122" y="4"/>
                </a:lnTo>
                <a:lnTo>
                  <a:pt x="134" y="4"/>
                </a:lnTo>
                <a:lnTo>
                  <a:pt x="134" y="0"/>
                </a:lnTo>
                <a:lnTo>
                  <a:pt x="134" y="9"/>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2" name="Freeform 778"/>
          <p:cNvSpPr>
            <a:spLocks/>
          </p:cNvSpPr>
          <p:nvPr/>
        </p:nvSpPr>
        <p:spPr bwMode="auto">
          <a:xfrm>
            <a:off x="2316163" y="4654550"/>
            <a:ext cx="212725" cy="14288"/>
          </a:xfrm>
          <a:custGeom>
            <a:avLst/>
            <a:gdLst>
              <a:gd name="T0" fmla="*/ 0 w 134"/>
              <a:gd name="T1" fmla="*/ 2147483647 h 9"/>
              <a:gd name="T2" fmla="*/ 2147483647 w 134"/>
              <a:gd name="T3" fmla="*/ 2147483647 h 9"/>
              <a:gd name="T4" fmla="*/ 2147483647 w 134"/>
              <a:gd name="T5" fmla="*/ 2147483647 h 9"/>
              <a:gd name="T6" fmla="*/ 2147483647 w 134"/>
              <a:gd name="T7" fmla="*/ 2147483647 h 9"/>
              <a:gd name="T8" fmla="*/ 2147483647 w 134"/>
              <a:gd name="T9" fmla="*/ 2147483647 h 9"/>
              <a:gd name="T10" fmla="*/ 2147483647 w 134"/>
              <a:gd name="T11" fmla="*/ 2147483647 h 9"/>
              <a:gd name="T12" fmla="*/ 2147483647 w 134"/>
              <a:gd name="T13" fmla="*/ 2147483647 h 9"/>
              <a:gd name="T14" fmla="*/ 2147483647 w 134"/>
              <a:gd name="T15" fmla="*/ 0 h 9"/>
              <a:gd name="T16" fmla="*/ 2147483647 w 134"/>
              <a:gd name="T17" fmla="*/ 0 h 9"/>
              <a:gd name="T18" fmla="*/ 2147483647 w 134"/>
              <a:gd name="T19" fmla="*/ 2147483647 h 9"/>
              <a:gd name="T20" fmla="*/ 2147483647 w 134"/>
              <a:gd name="T21" fmla="*/ 2147483647 h 9"/>
              <a:gd name="T22" fmla="*/ 2147483647 w 134"/>
              <a:gd name="T23" fmla="*/ 2147483647 h 9"/>
              <a:gd name="T24" fmla="*/ 2147483647 w 134"/>
              <a:gd name="T25" fmla="*/ 2147483647 h 9"/>
              <a:gd name="T26" fmla="*/ 2147483647 w 134"/>
              <a:gd name="T27" fmla="*/ 2147483647 h 9"/>
              <a:gd name="T28" fmla="*/ 0 w 134"/>
              <a:gd name="T29" fmla="*/ 2147483647 h 9"/>
              <a:gd name="T30" fmla="*/ 0 w 134"/>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4" h="9">
                <a:moveTo>
                  <a:pt x="0" y="9"/>
                </a:moveTo>
                <a:lnTo>
                  <a:pt x="34" y="9"/>
                </a:lnTo>
                <a:lnTo>
                  <a:pt x="59" y="9"/>
                </a:lnTo>
                <a:lnTo>
                  <a:pt x="84" y="9"/>
                </a:lnTo>
                <a:lnTo>
                  <a:pt x="105" y="4"/>
                </a:lnTo>
                <a:lnTo>
                  <a:pt x="122" y="4"/>
                </a:lnTo>
                <a:lnTo>
                  <a:pt x="134" y="4"/>
                </a:lnTo>
                <a:lnTo>
                  <a:pt x="134" y="0"/>
                </a:lnTo>
                <a:lnTo>
                  <a:pt x="122" y="0"/>
                </a:lnTo>
                <a:lnTo>
                  <a:pt x="117" y="4"/>
                </a:lnTo>
                <a:lnTo>
                  <a:pt x="109" y="4"/>
                </a:lnTo>
                <a:lnTo>
                  <a:pt x="88" y="4"/>
                </a:lnTo>
                <a:lnTo>
                  <a:pt x="63" y="9"/>
                </a:lnTo>
                <a:lnTo>
                  <a:pt x="34" y="9"/>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3" name="Freeform 779"/>
          <p:cNvSpPr>
            <a:spLocks/>
          </p:cNvSpPr>
          <p:nvPr/>
        </p:nvSpPr>
        <p:spPr bwMode="auto">
          <a:xfrm>
            <a:off x="2316163" y="4654550"/>
            <a:ext cx="193675" cy="14288"/>
          </a:xfrm>
          <a:custGeom>
            <a:avLst/>
            <a:gdLst>
              <a:gd name="T0" fmla="*/ 0 w 122"/>
              <a:gd name="T1" fmla="*/ 2147483647 h 9"/>
              <a:gd name="T2" fmla="*/ 2147483647 w 122"/>
              <a:gd name="T3" fmla="*/ 2147483647 h 9"/>
              <a:gd name="T4" fmla="*/ 2147483647 w 122"/>
              <a:gd name="T5" fmla="*/ 2147483647 h 9"/>
              <a:gd name="T6" fmla="*/ 2147483647 w 122"/>
              <a:gd name="T7" fmla="*/ 2147483647 h 9"/>
              <a:gd name="T8" fmla="*/ 2147483647 w 122"/>
              <a:gd name="T9" fmla="*/ 2147483647 h 9"/>
              <a:gd name="T10" fmla="*/ 2147483647 w 122"/>
              <a:gd name="T11" fmla="*/ 2147483647 h 9"/>
              <a:gd name="T12" fmla="*/ 2147483647 w 122"/>
              <a:gd name="T13" fmla="*/ 0 h 9"/>
              <a:gd name="T14" fmla="*/ 2147483647 w 122"/>
              <a:gd name="T15" fmla="*/ 0 h 9"/>
              <a:gd name="T16" fmla="*/ 2147483647 w 122"/>
              <a:gd name="T17" fmla="*/ 2147483647 h 9"/>
              <a:gd name="T18" fmla="*/ 2147483647 w 122"/>
              <a:gd name="T19" fmla="*/ 2147483647 h 9"/>
              <a:gd name="T20" fmla="*/ 2147483647 w 122"/>
              <a:gd name="T21" fmla="*/ 2147483647 h 9"/>
              <a:gd name="T22" fmla="*/ 2147483647 w 122"/>
              <a:gd name="T23" fmla="*/ 2147483647 h 9"/>
              <a:gd name="T24" fmla="*/ 2147483647 w 122"/>
              <a:gd name="T25" fmla="*/ 2147483647 h 9"/>
              <a:gd name="T26" fmla="*/ 0 w 122"/>
              <a:gd name="T27" fmla="*/ 2147483647 h 9"/>
              <a:gd name="T28" fmla="*/ 0 w 122"/>
              <a:gd name="T29" fmla="*/ 214748364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2" h="9">
                <a:moveTo>
                  <a:pt x="0" y="9"/>
                </a:moveTo>
                <a:lnTo>
                  <a:pt x="34" y="9"/>
                </a:lnTo>
                <a:lnTo>
                  <a:pt x="63" y="9"/>
                </a:lnTo>
                <a:lnTo>
                  <a:pt x="88" y="4"/>
                </a:lnTo>
                <a:lnTo>
                  <a:pt x="109" y="4"/>
                </a:lnTo>
                <a:lnTo>
                  <a:pt x="117" y="4"/>
                </a:lnTo>
                <a:lnTo>
                  <a:pt x="122" y="0"/>
                </a:lnTo>
                <a:lnTo>
                  <a:pt x="113" y="0"/>
                </a:lnTo>
                <a:lnTo>
                  <a:pt x="109" y="4"/>
                </a:lnTo>
                <a:lnTo>
                  <a:pt x="97" y="4"/>
                </a:lnTo>
                <a:lnTo>
                  <a:pt x="80" y="4"/>
                </a:lnTo>
                <a:lnTo>
                  <a:pt x="55" y="9"/>
                </a:lnTo>
                <a:lnTo>
                  <a:pt x="30" y="9"/>
                </a:lnTo>
                <a:lnTo>
                  <a:pt x="0" y="9"/>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4" name="Freeform 780"/>
          <p:cNvSpPr>
            <a:spLocks/>
          </p:cNvSpPr>
          <p:nvPr/>
        </p:nvSpPr>
        <p:spPr bwMode="auto">
          <a:xfrm>
            <a:off x="2316163" y="4654550"/>
            <a:ext cx="179387" cy="14288"/>
          </a:xfrm>
          <a:custGeom>
            <a:avLst/>
            <a:gdLst>
              <a:gd name="T0" fmla="*/ 0 w 113"/>
              <a:gd name="T1" fmla="*/ 2147483647 h 9"/>
              <a:gd name="T2" fmla="*/ 2147483647 w 113"/>
              <a:gd name="T3" fmla="*/ 2147483647 h 9"/>
              <a:gd name="T4" fmla="*/ 2147483647 w 113"/>
              <a:gd name="T5" fmla="*/ 2147483647 h 9"/>
              <a:gd name="T6" fmla="*/ 2147483647 w 113"/>
              <a:gd name="T7" fmla="*/ 2147483647 h 9"/>
              <a:gd name="T8" fmla="*/ 2147483647 w 113"/>
              <a:gd name="T9" fmla="*/ 2147483647 h 9"/>
              <a:gd name="T10" fmla="*/ 2147483647 w 113"/>
              <a:gd name="T11" fmla="*/ 2147483647 h 9"/>
              <a:gd name="T12" fmla="*/ 2147483647 w 113"/>
              <a:gd name="T13" fmla="*/ 0 h 9"/>
              <a:gd name="T14" fmla="*/ 2147483647 w 113"/>
              <a:gd name="T15" fmla="*/ 0 h 9"/>
              <a:gd name="T16" fmla="*/ 2147483647 w 113"/>
              <a:gd name="T17" fmla="*/ 0 h 9"/>
              <a:gd name="T18" fmla="*/ 2147483647 w 113"/>
              <a:gd name="T19" fmla="*/ 2147483647 h 9"/>
              <a:gd name="T20" fmla="*/ 2147483647 w 113"/>
              <a:gd name="T21" fmla="*/ 2147483647 h 9"/>
              <a:gd name="T22" fmla="*/ 2147483647 w 113"/>
              <a:gd name="T23" fmla="*/ 2147483647 h 9"/>
              <a:gd name="T24" fmla="*/ 2147483647 w 113"/>
              <a:gd name="T25" fmla="*/ 2147483647 h 9"/>
              <a:gd name="T26" fmla="*/ 0 w 113"/>
              <a:gd name="T27" fmla="*/ 2147483647 h 9"/>
              <a:gd name="T28" fmla="*/ 0 w 113"/>
              <a:gd name="T29" fmla="*/ 214748364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3" h="9">
                <a:moveTo>
                  <a:pt x="0" y="9"/>
                </a:moveTo>
                <a:lnTo>
                  <a:pt x="30" y="9"/>
                </a:lnTo>
                <a:lnTo>
                  <a:pt x="55" y="9"/>
                </a:lnTo>
                <a:lnTo>
                  <a:pt x="80" y="4"/>
                </a:lnTo>
                <a:lnTo>
                  <a:pt x="97" y="4"/>
                </a:lnTo>
                <a:lnTo>
                  <a:pt x="109" y="4"/>
                </a:lnTo>
                <a:lnTo>
                  <a:pt x="113" y="0"/>
                </a:lnTo>
                <a:lnTo>
                  <a:pt x="101" y="0"/>
                </a:lnTo>
                <a:lnTo>
                  <a:pt x="97" y="0"/>
                </a:lnTo>
                <a:lnTo>
                  <a:pt x="88" y="4"/>
                </a:lnTo>
                <a:lnTo>
                  <a:pt x="71" y="4"/>
                </a:lnTo>
                <a:lnTo>
                  <a:pt x="51" y="4"/>
                </a:lnTo>
                <a:lnTo>
                  <a:pt x="25" y="9"/>
                </a:lnTo>
                <a:lnTo>
                  <a:pt x="0" y="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5" name="Freeform 781"/>
          <p:cNvSpPr>
            <a:spLocks/>
          </p:cNvSpPr>
          <p:nvPr/>
        </p:nvSpPr>
        <p:spPr bwMode="auto">
          <a:xfrm>
            <a:off x="2316163" y="4654550"/>
            <a:ext cx="160337" cy="14288"/>
          </a:xfrm>
          <a:custGeom>
            <a:avLst/>
            <a:gdLst>
              <a:gd name="T0" fmla="*/ 0 w 101"/>
              <a:gd name="T1" fmla="*/ 2147483647 h 9"/>
              <a:gd name="T2" fmla="*/ 2147483647 w 101"/>
              <a:gd name="T3" fmla="*/ 2147483647 h 9"/>
              <a:gd name="T4" fmla="*/ 2147483647 w 101"/>
              <a:gd name="T5" fmla="*/ 2147483647 h 9"/>
              <a:gd name="T6" fmla="*/ 2147483647 w 101"/>
              <a:gd name="T7" fmla="*/ 2147483647 h 9"/>
              <a:gd name="T8" fmla="*/ 2147483647 w 101"/>
              <a:gd name="T9" fmla="*/ 2147483647 h 9"/>
              <a:gd name="T10" fmla="*/ 2147483647 w 101"/>
              <a:gd name="T11" fmla="*/ 0 h 9"/>
              <a:gd name="T12" fmla="*/ 2147483647 w 101"/>
              <a:gd name="T13" fmla="*/ 0 h 9"/>
              <a:gd name="T14" fmla="*/ 2147483647 w 101"/>
              <a:gd name="T15" fmla="*/ 0 h 9"/>
              <a:gd name="T16" fmla="*/ 2147483647 w 101"/>
              <a:gd name="T17" fmla="*/ 0 h 9"/>
              <a:gd name="T18" fmla="*/ 2147483647 w 101"/>
              <a:gd name="T19" fmla="*/ 2147483647 h 9"/>
              <a:gd name="T20" fmla="*/ 2147483647 w 101"/>
              <a:gd name="T21" fmla="*/ 2147483647 h 9"/>
              <a:gd name="T22" fmla="*/ 2147483647 w 101"/>
              <a:gd name="T23" fmla="*/ 2147483647 h 9"/>
              <a:gd name="T24" fmla="*/ 0 w 101"/>
              <a:gd name="T25" fmla="*/ 2147483647 h 9"/>
              <a:gd name="T26" fmla="*/ 0 w 101"/>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9">
                <a:moveTo>
                  <a:pt x="0" y="9"/>
                </a:moveTo>
                <a:lnTo>
                  <a:pt x="25" y="9"/>
                </a:lnTo>
                <a:lnTo>
                  <a:pt x="51" y="4"/>
                </a:lnTo>
                <a:lnTo>
                  <a:pt x="71" y="4"/>
                </a:lnTo>
                <a:lnTo>
                  <a:pt x="88" y="4"/>
                </a:lnTo>
                <a:lnTo>
                  <a:pt x="97" y="0"/>
                </a:lnTo>
                <a:lnTo>
                  <a:pt x="101" y="0"/>
                </a:lnTo>
                <a:lnTo>
                  <a:pt x="88" y="0"/>
                </a:lnTo>
                <a:lnTo>
                  <a:pt x="84" y="0"/>
                </a:lnTo>
                <a:lnTo>
                  <a:pt x="71" y="4"/>
                </a:lnTo>
                <a:lnTo>
                  <a:pt x="51" y="4"/>
                </a:lnTo>
                <a:lnTo>
                  <a:pt x="30" y="4"/>
                </a:lnTo>
                <a:lnTo>
                  <a:pt x="0" y="4"/>
                </a:lnTo>
                <a:lnTo>
                  <a:pt x="0" y="9"/>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6" name="Freeform 782"/>
          <p:cNvSpPr>
            <a:spLocks/>
          </p:cNvSpPr>
          <p:nvPr/>
        </p:nvSpPr>
        <p:spPr bwMode="auto">
          <a:xfrm>
            <a:off x="2316163" y="4654550"/>
            <a:ext cx="139700" cy="6350"/>
          </a:xfrm>
          <a:custGeom>
            <a:avLst/>
            <a:gdLst>
              <a:gd name="T0" fmla="*/ 0 w 88"/>
              <a:gd name="T1" fmla="*/ 2147483647 h 4"/>
              <a:gd name="T2" fmla="*/ 2147483647 w 88"/>
              <a:gd name="T3" fmla="*/ 2147483647 h 4"/>
              <a:gd name="T4" fmla="*/ 2147483647 w 88"/>
              <a:gd name="T5" fmla="*/ 2147483647 h 4"/>
              <a:gd name="T6" fmla="*/ 2147483647 w 88"/>
              <a:gd name="T7" fmla="*/ 2147483647 h 4"/>
              <a:gd name="T8" fmla="*/ 2147483647 w 88"/>
              <a:gd name="T9" fmla="*/ 0 h 4"/>
              <a:gd name="T10" fmla="*/ 2147483647 w 88"/>
              <a:gd name="T11" fmla="*/ 0 h 4"/>
              <a:gd name="T12" fmla="*/ 2147483647 w 88"/>
              <a:gd name="T13" fmla="*/ 0 h 4"/>
              <a:gd name="T14" fmla="*/ 2147483647 w 88"/>
              <a:gd name="T15" fmla="*/ 0 h 4"/>
              <a:gd name="T16" fmla="*/ 2147483647 w 88"/>
              <a:gd name="T17" fmla="*/ 2147483647 h 4"/>
              <a:gd name="T18" fmla="*/ 2147483647 w 88"/>
              <a:gd name="T19" fmla="*/ 2147483647 h 4"/>
              <a:gd name="T20" fmla="*/ 2147483647 w 88"/>
              <a:gd name="T21" fmla="*/ 2147483647 h 4"/>
              <a:gd name="T22" fmla="*/ 0 w 88"/>
              <a:gd name="T23" fmla="*/ 2147483647 h 4"/>
              <a:gd name="T24" fmla="*/ 0 w 88"/>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4">
                <a:moveTo>
                  <a:pt x="0" y="4"/>
                </a:moveTo>
                <a:lnTo>
                  <a:pt x="30" y="4"/>
                </a:lnTo>
                <a:lnTo>
                  <a:pt x="51" y="4"/>
                </a:lnTo>
                <a:lnTo>
                  <a:pt x="71" y="4"/>
                </a:lnTo>
                <a:lnTo>
                  <a:pt x="84" y="0"/>
                </a:lnTo>
                <a:lnTo>
                  <a:pt x="88" y="0"/>
                </a:lnTo>
                <a:lnTo>
                  <a:pt x="76" y="0"/>
                </a:lnTo>
                <a:lnTo>
                  <a:pt x="71" y="0"/>
                </a:lnTo>
                <a:lnTo>
                  <a:pt x="63" y="4"/>
                </a:lnTo>
                <a:lnTo>
                  <a:pt x="46" y="4"/>
                </a:lnTo>
                <a:lnTo>
                  <a:pt x="25"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7" name="Freeform 783"/>
          <p:cNvSpPr>
            <a:spLocks/>
          </p:cNvSpPr>
          <p:nvPr/>
        </p:nvSpPr>
        <p:spPr bwMode="auto">
          <a:xfrm>
            <a:off x="2316163" y="4654550"/>
            <a:ext cx="120650" cy="6350"/>
          </a:xfrm>
          <a:custGeom>
            <a:avLst/>
            <a:gdLst>
              <a:gd name="T0" fmla="*/ 0 w 76"/>
              <a:gd name="T1" fmla="*/ 2147483647 h 4"/>
              <a:gd name="T2" fmla="*/ 2147483647 w 76"/>
              <a:gd name="T3" fmla="*/ 2147483647 h 4"/>
              <a:gd name="T4" fmla="*/ 2147483647 w 76"/>
              <a:gd name="T5" fmla="*/ 2147483647 h 4"/>
              <a:gd name="T6" fmla="*/ 2147483647 w 76"/>
              <a:gd name="T7" fmla="*/ 2147483647 h 4"/>
              <a:gd name="T8" fmla="*/ 2147483647 w 76"/>
              <a:gd name="T9" fmla="*/ 0 h 4"/>
              <a:gd name="T10" fmla="*/ 2147483647 w 76"/>
              <a:gd name="T11" fmla="*/ 0 h 4"/>
              <a:gd name="T12" fmla="*/ 2147483647 w 76"/>
              <a:gd name="T13" fmla="*/ 0 h 4"/>
              <a:gd name="T14" fmla="*/ 2147483647 w 76"/>
              <a:gd name="T15" fmla="*/ 0 h 4"/>
              <a:gd name="T16" fmla="*/ 2147483647 w 76"/>
              <a:gd name="T17" fmla="*/ 2147483647 h 4"/>
              <a:gd name="T18" fmla="*/ 2147483647 w 76"/>
              <a:gd name="T19" fmla="*/ 2147483647 h 4"/>
              <a:gd name="T20" fmla="*/ 2147483647 w 76"/>
              <a:gd name="T21" fmla="*/ 2147483647 h 4"/>
              <a:gd name="T22" fmla="*/ 0 w 76"/>
              <a:gd name="T23" fmla="*/ 2147483647 h 4"/>
              <a:gd name="T24" fmla="*/ 0 w 76"/>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4">
                <a:moveTo>
                  <a:pt x="0" y="4"/>
                </a:moveTo>
                <a:lnTo>
                  <a:pt x="25" y="4"/>
                </a:lnTo>
                <a:lnTo>
                  <a:pt x="46" y="4"/>
                </a:lnTo>
                <a:lnTo>
                  <a:pt x="63" y="4"/>
                </a:lnTo>
                <a:lnTo>
                  <a:pt x="71" y="0"/>
                </a:lnTo>
                <a:lnTo>
                  <a:pt x="76" y="0"/>
                </a:lnTo>
                <a:lnTo>
                  <a:pt x="63" y="0"/>
                </a:lnTo>
                <a:lnTo>
                  <a:pt x="59" y="0"/>
                </a:lnTo>
                <a:lnTo>
                  <a:pt x="51" y="4"/>
                </a:lnTo>
                <a:lnTo>
                  <a:pt x="38" y="4"/>
                </a:lnTo>
                <a:lnTo>
                  <a:pt x="21" y="4"/>
                </a:lnTo>
                <a:lnTo>
                  <a:pt x="0" y="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8" name="Freeform 784"/>
          <p:cNvSpPr>
            <a:spLocks/>
          </p:cNvSpPr>
          <p:nvPr/>
        </p:nvSpPr>
        <p:spPr bwMode="auto">
          <a:xfrm>
            <a:off x="2316163" y="4654550"/>
            <a:ext cx="100012" cy="6350"/>
          </a:xfrm>
          <a:custGeom>
            <a:avLst/>
            <a:gdLst>
              <a:gd name="T0" fmla="*/ 0 w 63"/>
              <a:gd name="T1" fmla="*/ 2147483647 h 4"/>
              <a:gd name="T2" fmla="*/ 2147483647 w 63"/>
              <a:gd name="T3" fmla="*/ 2147483647 h 4"/>
              <a:gd name="T4" fmla="*/ 2147483647 w 63"/>
              <a:gd name="T5" fmla="*/ 2147483647 h 4"/>
              <a:gd name="T6" fmla="*/ 2147483647 w 63"/>
              <a:gd name="T7" fmla="*/ 2147483647 h 4"/>
              <a:gd name="T8" fmla="*/ 2147483647 w 63"/>
              <a:gd name="T9" fmla="*/ 0 h 4"/>
              <a:gd name="T10" fmla="*/ 2147483647 w 63"/>
              <a:gd name="T11" fmla="*/ 0 h 4"/>
              <a:gd name="T12" fmla="*/ 2147483647 w 63"/>
              <a:gd name="T13" fmla="*/ 0 h 4"/>
              <a:gd name="T14" fmla="*/ 2147483647 w 63"/>
              <a:gd name="T15" fmla="*/ 0 h 4"/>
              <a:gd name="T16" fmla="*/ 2147483647 w 63"/>
              <a:gd name="T17" fmla="*/ 2147483647 h 4"/>
              <a:gd name="T18" fmla="*/ 2147483647 w 63"/>
              <a:gd name="T19" fmla="*/ 2147483647 h 4"/>
              <a:gd name="T20" fmla="*/ 0 w 63"/>
              <a:gd name="T21" fmla="*/ 2147483647 h 4"/>
              <a:gd name="T22" fmla="*/ 0 w 63"/>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
                <a:moveTo>
                  <a:pt x="0" y="4"/>
                </a:moveTo>
                <a:lnTo>
                  <a:pt x="21" y="4"/>
                </a:lnTo>
                <a:lnTo>
                  <a:pt x="38" y="4"/>
                </a:lnTo>
                <a:lnTo>
                  <a:pt x="51" y="4"/>
                </a:lnTo>
                <a:lnTo>
                  <a:pt x="59" y="0"/>
                </a:lnTo>
                <a:lnTo>
                  <a:pt x="63" y="0"/>
                </a:lnTo>
                <a:lnTo>
                  <a:pt x="51" y="0"/>
                </a:lnTo>
                <a:lnTo>
                  <a:pt x="46" y="0"/>
                </a:lnTo>
                <a:lnTo>
                  <a:pt x="38" y="4"/>
                </a:lnTo>
                <a:lnTo>
                  <a:pt x="21" y="4"/>
                </a:lnTo>
                <a:lnTo>
                  <a:pt x="0"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39" name="Freeform 785"/>
          <p:cNvSpPr>
            <a:spLocks/>
          </p:cNvSpPr>
          <p:nvPr/>
        </p:nvSpPr>
        <p:spPr bwMode="auto">
          <a:xfrm>
            <a:off x="2316163" y="4654550"/>
            <a:ext cx="80962" cy="6350"/>
          </a:xfrm>
          <a:custGeom>
            <a:avLst/>
            <a:gdLst>
              <a:gd name="T0" fmla="*/ 0 w 51"/>
              <a:gd name="T1" fmla="*/ 2147483647 h 4"/>
              <a:gd name="T2" fmla="*/ 2147483647 w 51"/>
              <a:gd name="T3" fmla="*/ 2147483647 h 4"/>
              <a:gd name="T4" fmla="*/ 2147483647 w 51"/>
              <a:gd name="T5" fmla="*/ 2147483647 h 4"/>
              <a:gd name="T6" fmla="*/ 2147483647 w 51"/>
              <a:gd name="T7" fmla="*/ 0 h 4"/>
              <a:gd name="T8" fmla="*/ 2147483647 w 51"/>
              <a:gd name="T9" fmla="*/ 0 h 4"/>
              <a:gd name="T10" fmla="*/ 2147483647 w 51"/>
              <a:gd name="T11" fmla="*/ 0 h 4"/>
              <a:gd name="T12" fmla="*/ 2147483647 w 51"/>
              <a:gd name="T13" fmla="*/ 0 h 4"/>
              <a:gd name="T14" fmla="*/ 2147483647 w 51"/>
              <a:gd name="T15" fmla="*/ 0 h 4"/>
              <a:gd name="T16" fmla="*/ 2147483647 w 51"/>
              <a:gd name="T17" fmla="*/ 2147483647 h 4"/>
              <a:gd name="T18" fmla="*/ 0 w 51"/>
              <a:gd name="T19" fmla="*/ 2147483647 h 4"/>
              <a:gd name="T20" fmla="*/ 0 w 51"/>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
                <a:moveTo>
                  <a:pt x="0" y="4"/>
                </a:moveTo>
                <a:lnTo>
                  <a:pt x="21" y="4"/>
                </a:lnTo>
                <a:lnTo>
                  <a:pt x="38" y="4"/>
                </a:lnTo>
                <a:lnTo>
                  <a:pt x="46" y="0"/>
                </a:lnTo>
                <a:lnTo>
                  <a:pt x="51" y="0"/>
                </a:lnTo>
                <a:lnTo>
                  <a:pt x="38" y="0"/>
                </a:lnTo>
                <a:lnTo>
                  <a:pt x="34" y="0"/>
                </a:lnTo>
                <a:lnTo>
                  <a:pt x="30" y="0"/>
                </a:lnTo>
                <a:lnTo>
                  <a:pt x="17" y="4"/>
                </a:lnTo>
                <a:lnTo>
                  <a:pt x="0" y="4"/>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0" name="Freeform 786"/>
          <p:cNvSpPr>
            <a:spLocks/>
          </p:cNvSpPr>
          <p:nvPr/>
        </p:nvSpPr>
        <p:spPr bwMode="auto">
          <a:xfrm>
            <a:off x="2316163" y="4654550"/>
            <a:ext cx="60325" cy="6350"/>
          </a:xfrm>
          <a:custGeom>
            <a:avLst/>
            <a:gdLst>
              <a:gd name="T0" fmla="*/ 0 w 38"/>
              <a:gd name="T1" fmla="*/ 2147483647 h 4"/>
              <a:gd name="T2" fmla="*/ 2147483647 w 38"/>
              <a:gd name="T3" fmla="*/ 2147483647 h 4"/>
              <a:gd name="T4" fmla="*/ 2147483647 w 38"/>
              <a:gd name="T5" fmla="*/ 0 h 4"/>
              <a:gd name="T6" fmla="*/ 2147483647 w 38"/>
              <a:gd name="T7" fmla="*/ 0 h 4"/>
              <a:gd name="T8" fmla="*/ 2147483647 w 38"/>
              <a:gd name="T9" fmla="*/ 0 h 4"/>
              <a:gd name="T10" fmla="*/ 2147483647 w 38"/>
              <a:gd name="T11" fmla="*/ 0 h 4"/>
              <a:gd name="T12" fmla="*/ 2147483647 w 38"/>
              <a:gd name="T13" fmla="*/ 0 h 4"/>
              <a:gd name="T14" fmla="*/ 2147483647 w 38"/>
              <a:gd name="T15" fmla="*/ 0 h 4"/>
              <a:gd name="T16" fmla="*/ 0 w 38"/>
              <a:gd name="T17" fmla="*/ 0 h 4"/>
              <a:gd name="T18" fmla="*/ 0 w 3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4">
                <a:moveTo>
                  <a:pt x="0" y="4"/>
                </a:moveTo>
                <a:lnTo>
                  <a:pt x="17" y="4"/>
                </a:lnTo>
                <a:lnTo>
                  <a:pt x="30" y="0"/>
                </a:lnTo>
                <a:lnTo>
                  <a:pt x="34" y="0"/>
                </a:lnTo>
                <a:lnTo>
                  <a:pt x="38" y="0"/>
                </a:lnTo>
                <a:lnTo>
                  <a:pt x="25" y="0"/>
                </a:lnTo>
                <a:lnTo>
                  <a:pt x="21" y="0"/>
                </a:lnTo>
                <a:lnTo>
                  <a:pt x="13" y="0"/>
                </a:lnTo>
                <a:lnTo>
                  <a:pt x="0" y="0"/>
                </a:lnTo>
                <a:lnTo>
                  <a:pt x="0" y="4"/>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1" name="Freeform 787"/>
          <p:cNvSpPr>
            <a:spLocks/>
          </p:cNvSpPr>
          <p:nvPr/>
        </p:nvSpPr>
        <p:spPr bwMode="auto">
          <a:xfrm>
            <a:off x="2316163" y="4654550"/>
            <a:ext cx="39687" cy="1588"/>
          </a:xfrm>
          <a:custGeom>
            <a:avLst/>
            <a:gdLst>
              <a:gd name="T0" fmla="*/ 0 w 25"/>
              <a:gd name="T1" fmla="*/ 0 h 1588"/>
              <a:gd name="T2" fmla="*/ 2147483647 w 25"/>
              <a:gd name="T3" fmla="*/ 0 h 1588"/>
              <a:gd name="T4" fmla="*/ 2147483647 w 25"/>
              <a:gd name="T5" fmla="*/ 0 h 1588"/>
              <a:gd name="T6" fmla="*/ 2147483647 w 25"/>
              <a:gd name="T7" fmla="*/ 0 h 1588"/>
              <a:gd name="T8" fmla="*/ 2147483647 w 25"/>
              <a:gd name="T9" fmla="*/ 0 h 1588"/>
              <a:gd name="T10" fmla="*/ 2147483647 w 25"/>
              <a:gd name="T11" fmla="*/ 0 h 1588"/>
              <a:gd name="T12" fmla="*/ 0 w 25"/>
              <a:gd name="T13" fmla="*/ 0 h 1588"/>
              <a:gd name="T14" fmla="*/ 0 w 25"/>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588">
                <a:moveTo>
                  <a:pt x="0" y="0"/>
                </a:moveTo>
                <a:lnTo>
                  <a:pt x="13" y="0"/>
                </a:lnTo>
                <a:lnTo>
                  <a:pt x="21" y="0"/>
                </a:lnTo>
                <a:lnTo>
                  <a:pt x="25" y="0"/>
                </a:lnTo>
                <a:lnTo>
                  <a:pt x="13" y="0"/>
                </a:lnTo>
                <a:lnTo>
                  <a:pt x="9" y="0"/>
                </a:lnTo>
                <a:lnTo>
                  <a:pt x="0" y="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2" name="Freeform 788"/>
          <p:cNvSpPr>
            <a:spLocks/>
          </p:cNvSpPr>
          <p:nvPr/>
        </p:nvSpPr>
        <p:spPr bwMode="auto">
          <a:xfrm>
            <a:off x="2316163" y="4654550"/>
            <a:ext cx="20637" cy="1588"/>
          </a:xfrm>
          <a:custGeom>
            <a:avLst/>
            <a:gdLst>
              <a:gd name="T0" fmla="*/ 0 w 13"/>
              <a:gd name="T1" fmla="*/ 0 h 1588"/>
              <a:gd name="T2" fmla="*/ 2147483647 w 13"/>
              <a:gd name="T3" fmla="*/ 0 h 1588"/>
              <a:gd name="T4" fmla="*/ 2147483647 w 13"/>
              <a:gd name="T5" fmla="*/ 0 h 1588"/>
              <a:gd name="T6" fmla="*/ 0 w 13"/>
              <a:gd name="T7" fmla="*/ 0 h 1588"/>
              <a:gd name="T8" fmla="*/ 0 w 13"/>
              <a:gd name="T9" fmla="*/ 0 h 1588"/>
              <a:gd name="T10" fmla="*/ 0 w 13"/>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588">
                <a:moveTo>
                  <a:pt x="0" y="0"/>
                </a:moveTo>
                <a:lnTo>
                  <a:pt x="9" y="0"/>
                </a:lnTo>
                <a:lnTo>
                  <a:pt x="13"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3" name="Freeform 789"/>
          <p:cNvSpPr>
            <a:spLocks/>
          </p:cNvSpPr>
          <p:nvPr/>
        </p:nvSpPr>
        <p:spPr bwMode="auto">
          <a:xfrm>
            <a:off x="2316163" y="4654550"/>
            <a:ext cx="212725" cy="14288"/>
          </a:xfrm>
          <a:custGeom>
            <a:avLst/>
            <a:gdLst>
              <a:gd name="T0" fmla="*/ 2147483647 w 134"/>
              <a:gd name="T1" fmla="*/ 0 h 9"/>
              <a:gd name="T2" fmla="*/ 0 w 134"/>
              <a:gd name="T3" fmla="*/ 0 h 9"/>
              <a:gd name="T4" fmla="*/ 2147483647 w 134"/>
              <a:gd name="T5" fmla="*/ 2147483647 h 9"/>
              <a:gd name="T6" fmla="*/ 2147483647 w 134"/>
              <a:gd name="T7" fmla="*/ 2147483647 h 9"/>
              <a:gd name="T8" fmla="*/ 2147483647 w 134"/>
              <a:gd name="T9" fmla="*/ 2147483647 h 9"/>
              <a:gd name="T10" fmla="*/ 2147483647 w 134"/>
              <a:gd name="T11" fmla="*/ 2147483647 h 9"/>
              <a:gd name="T12" fmla="*/ 2147483647 w 134"/>
              <a:gd name="T13" fmla="*/ 2147483647 h 9"/>
              <a:gd name="T14" fmla="*/ 2147483647 w 134"/>
              <a:gd name="T15" fmla="*/ 2147483647 h 9"/>
              <a:gd name="T16" fmla="*/ 2147483647 w 134"/>
              <a:gd name="T17" fmla="*/ 0 h 9"/>
              <a:gd name="T18" fmla="*/ 2147483647 w 13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9">
                <a:moveTo>
                  <a:pt x="134" y="0"/>
                </a:moveTo>
                <a:lnTo>
                  <a:pt x="0" y="0"/>
                </a:lnTo>
                <a:lnTo>
                  <a:pt x="9" y="4"/>
                </a:lnTo>
                <a:lnTo>
                  <a:pt x="25" y="9"/>
                </a:lnTo>
                <a:lnTo>
                  <a:pt x="55" y="9"/>
                </a:lnTo>
                <a:lnTo>
                  <a:pt x="84" y="9"/>
                </a:lnTo>
                <a:lnTo>
                  <a:pt x="109" y="9"/>
                </a:lnTo>
                <a:lnTo>
                  <a:pt x="130" y="4"/>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4" name="Freeform 790"/>
          <p:cNvSpPr>
            <a:spLocks/>
          </p:cNvSpPr>
          <p:nvPr/>
        </p:nvSpPr>
        <p:spPr bwMode="auto">
          <a:xfrm>
            <a:off x="2316163" y="4654550"/>
            <a:ext cx="212725" cy="14288"/>
          </a:xfrm>
          <a:custGeom>
            <a:avLst/>
            <a:gdLst>
              <a:gd name="T0" fmla="*/ 0 w 134"/>
              <a:gd name="T1" fmla="*/ 2147483647 h 9"/>
              <a:gd name="T2" fmla="*/ 2147483647 w 134"/>
              <a:gd name="T3" fmla="*/ 2147483647 h 9"/>
              <a:gd name="T4" fmla="*/ 2147483647 w 134"/>
              <a:gd name="T5" fmla="*/ 2147483647 h 9"/>
              <a:gd name="T6" fmla="*/ 2147483647 w 134"/>
              <a:gd name="T7" fmla="*/ 2147483647 h 9"/>
              <a:gd name="T8" fmla="*/ 2147483647 w 134"/>
              <a:gd name="T9" fmla="*/ 2147483647 h 9"/>
              <a:gd name="T10" fmla="*/ 2147483647 w 134"/>
              <a:gd name="T11" fmla="*/ 2147483647 h 9"/>
              <a:gd name="T12" fmla="*/ 2147483647 w 134"/>
              <a:gd name="T13" fmla="*/ 2147483647 h 9"/>
              <a:gd name="T14" fmla="*/ 2147483647 w 134"/>
              <a:gd name="T15" fmla="*/ 0 h 9"/>
              <a:gd name="T16" fmla="*/ 2147483647 w 134"/>
              <a:gd name="T17" fmla="*/ 2147483647 h 9"/>
              <a:gd name="T18" fmla="*/ 0 w 134"/>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9">
                <a:moveTo>
                  <a:pt x="0" y="9"/>
                </a:moveTo>
                <a:lnTo>
                  <a:pt x="34" y="9"/>
                </a:lnTo>
                <a:lnTo>
                  <a:pt x="59" y="9"/>
                </a:lnTo>
                <a:lnTo>
                  <a:pt x="84" y="9"/>
                </a:lnTo>
                <a:lnTo>
                  <a:pt x="105" y="4"/>
                </a:lnTo>
                <a:lnTo>
                  <a:pt x="122" y="4"/>
                </a:lnTo>
                <a:lnTo>
                  <a:pt x="134" y="4"/>
                </a:lnTo>
                <a:lnTo>
                  <a:pt x="134" y="0"/>
                </a:lnTo>
                <a:lnTo>
                  <a:pt x="134" y="9"/>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5" name="Freeform 791"/>
          <p:cNvSpPr>
            <a:spLocks/>
          </p:cNvSpPr>
          <p:nvPr/>
        </p:nvSpPr>
        <p:spPr bwMode="auto">
          <a:xfrm>
            <a:off x="2316163" y="4654550"/>
            <a:ext cx="212725" cy="14288"/>
          </a:xfrm>
          <a:custGeom>
            <a:avLst/>
            <a:gdLst>
              <a:gd name="T0" fmla="*/ 0 w 134"/>
              <a:gd name="T1" fmla="*/ 2147483647 h 9"/>
              <a:gd name="T2" fmla="*/ 2147483647 w 134"/>
              <a:gd name="T3" fmla="*/ 2147483647 h 9"/>
              <a:gd name="T4" fmla="*/ 2147483647 w 134"/>
              <a:gd name="T5" fmla="*/ 2147483647 h 9"/>
              <a:gd name="T6" fmla="*/ 2147483647 w 134"/>
              <a:gd name="T7" fmla="*/ 2147483647 h 9"/>
              <a:gd name="T8" fmla="*/ 2147483647 w 134"/>
              <a:gd name="T9" fmla="*/ 2147483647 h 9"/>
              <a:gd name="T10" fmla="*/ 2147483647 w 134"/>
              <a:gd name="T11" fmla="*/ 2147483647 h 9"/>
              <a:gd name="T12" fmla="*/ 2147483647 w 134"/>
              <a:gd name="T13" fmla="*/ 2147483647 h 9"/>
              <a:gd name="T14" fmla="*/ 2147483647 w 134"/>
              <a:gd name="T15" fmla="*/ 0 h 9"/>
              <a:gd name="T16" fmla="*/ 2147483647 w 134"/>
              <a:gd name="T17" fmla="*/ 0 h 9"/>
              <a:gd name="T18" fmla="*/ 2147483647 w 134"/>
              <a:gd name="T19" fmla="*/ 2147483647 h 9"/>
              <a:gd name="T20" fmla="*/ 2147483647 w 134"/>
              <a:gd name="T21" fmla="*/ 2147483647 h 9"/>
              <a:gd name="T22" fmla="*/ 2147483647 w 134"/>
              <a:gd name="T23" fmla="*/ 2147483647 h 9"/>
              <a:gd name="T24" fmla="*/ 2147483647 w 134"/>
              <a:gd name="T25" fmla="*/ 2147483647 h 9"/>
              <a:gd name="T26" fmla="*/ 2147483647 w 134"/>
              <a:gd name="T27" fmla="*/ 2147483647 h 9"/>
              <a:gd name="T28" fmla="*/ 0 w 134"/>
              <a:gd name="T29" fmla="*/ 2147483647 h 9"/>
              <a:gd name="T30" fmla="*/ 0 w 134"/>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4" h="9">
                <a:moveTo>
                  <a:pt x="0" y="9"/>
                </a:moveTo>
                <a:lnTo>
                  <a:pt x="34" y="9"/>
                </a:lnTo>
                <a:lnTo>
                  <a:pt x="59" y="9"/>
                </a:lnTo>
                <a:lnTo>
                  <a:pt x="84" y="9"/>
                </a:lnTo>
                <a:lnTo>
                  <a:pt x="105" y="4"/>
                </a:lnTo>
                <a:lnTo>
                  <a:pt x="122" y="4"/>
                </a:lnTo>
                <a:lnTo>
                  <a:pt x="134" y="4"/>
                </a:lnTo>
                <a:lnTo>
                  <a:pt x="134" y="0"/>
                </a:lnTo>
                <a:lnTo>
                  <a:pt x="122" y="0"/>
                </a:lnTo>
                <a:lnTo>
                  <a:pt x="117" y="4"/>
                </a:lnTo>
                <a:lnTo>
                  <a:pt x="109" y="4"/>
                </a:lnTo>
                <a:lnTo>
                  <a:pt x="88" y="4"/>
                </a:lnTo>
                <a:lnTo>
                  <a:pt x="63" y="9"/>
                </a:lnTo>
                <a:lnTo>
                  <a:pt x="34" y="9"/>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6" name="Freeform 792"/>
          <p:cNvSpPr>
            <a:spLocks/>
          </p:cNvSpPr>
          <p:nvPr/>
        </p:nvSpPr>
        <p:spPr bwMode="auto">
          <a:xfrm>
            <a:off x="2316163" y="4654550"/>
            <a:ext cx="193675" cy="14288"/>
          </a:xfrm>
          <a:custGeom>
            <a:avLst/>
            <a:gdLst>
              <a:gd name="T0" fmla="*/ 0 w 122"/>
              <a:gd name="T1" fmla="*/ 2147483647 h 9"/>
              <a:gd name="T2" fmla="*/ 2147483647 w 122"/>
              <a:gd name="T3" fmla="*/ 2147483647 h 9"/>
              <a:gd name="T4" fmla="*/ 2147483647 w 122"/>
              <a:gd name="T5" fmla="*/ 2147483647 h 9"/>
              <a:gd name="T6" fmla="*/ 2147483647 w 122"/>
              <a:gd name="T7" fmla="*/ 2147483647 h 9"/>
              <a:gd name="T8" fmla="*/ 2147483647 w 122"/>
              <a:gd name="T9" fmla="*/ 2147483647 h 9"/>
              <a:gd name="T10" fmla="*/ 2147483647 w 122"/>
              <a:gd name="T11" fmla="*/ 2147483647 h 9"/>
              <a:gd name="T12" fmla="*/ 2147483647 w 122"/>
              <a:gd name="T13" fmla="*/ 0 h 9"/>
              <a:gd name="T14" fmla="*/ 2147483647 w 122"/>
              <a:gd name="T15" fmla="*/ 0 h 9"/>
              <a:gd name="T16" fmla="*/ 2147483647 w 122"/>
              <a:gd name="T17" fmla="*/ 2147483647 h 9"/>
              <a:gd name="T18" fmla="*/ 2147483647 w 122"/>
              <a:gd name="T19" fmla="*/ 2147483647 h 9"/>
              <a:gd name="T20" fmla="*/ 2147483647 w 122"/>
              <a:gd name="T21" fmla="*/ 2147483647 h 9"/>
              <a:gd name="T22" fmla="*/ 2147483647 w 122"/>
              <a:gd name="T23" fmla="*/ 2147483647 h 9"/>
              <a:gd name="T24" fmla="*/ 2147483647 w 122"/>
              <a:gd name="T25" fmla="*/ 2147483647 h 9"/>
              <a:gd name="T26" fmla="*/ 0 w 122"/>
              <a:gd name="T27" fmla="*/ 2147483647 h 9"/>
              <a:gd name="T28" fmla="*/ 0 w 122"/>
              <a:gd name="T29" fmla="*/ 214748364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2" h="9">
                <a:moveTo>
                  <a:pt x="0" y="9"/>
                </a:moveTo>
                <a:lnTo>
                  <a:pt x="34" y="9"/>
                </a:lnTo>
                <a:lnTo>
                  <a:pt x="63" y="9"/>
                </a:lnTo>
                <a:lnTo>
                  <a:pt x="88" y="4"/>
                </a:lnTo>
                <a:lnTo>
                  <a:pt x="109" y="4"/>
                </a:lnTo>
                <a:lnTo>
                  <a:pt x="117" y="4"/>
                </a:lnTo>
                <a:lnTo>
                  <a:pt x="122" y="0"/>
                </a:lnTo>
                <a:lnTo>
                  <a:pt x="113" y="0"/>
                </a:lnTo>
                <a:lnTo>
                  <a:pt x="109" y="4"/>
                </a:lnTo>
                <a:lnTo>
                  <a:pt x="97" y="4"/>
                </a:lnTo>
                <a:lnTo>
                  <a:pt x="80" y="4"/>
                </a:lnTo>
                <a:lnTo>
                  <a:pt x="55" y="9"/>
                </a:lnTo>
                <a:lnTo>
                  <a:pt x="30" y="9"/>
                </a:lnTo>
                <a:lnTo>
                  <a:pt x="0" y="9"/>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7" name="Freeform 793"/>
          <p:cNvSpPr>
            <a:spLocks/>
          </p:cNvSpPr>
          <p:nvPr/>
        </p:nvSpPr>
        <p:spPr bwMode="auto">
          <a:xfrm>
            <a:off x="2316163" y="4654550"/>
            <a:ext cx="179387" cy="14288"/>
          </a:xfrm>
          <a:custGeom>
            <a:avLst/>
            <a:gdLst>
              <a:gd name="T0" fmla="*/ 0 w 113"/>
              <a:gd name="T1" fmla="*/ 2147483647 h 9"/>
              <a:gd name="T2" fmla="*/ 2147483647 w 113"/>
              <a:gd name="T3" fmla="*/ 2147483647 h 9"/>
              <a:gd name="T4" fmla="*/ 2147483647 w 113"/>
              <a:gd name="T5" fmla="*/ 2147483647 h 9"/>
              <a:gd name="T6" fmla="*/ 2147483647 w 113"/>
              <a:gd name="T7" fmla="*/ 2147483647 h 9"/>
              <a:gd name="T8" fmla="*/ 2147483647 w 113"/>
              <a:gd name="T9" fmla="*/ 2147483647 h 9"/>
              <a:gd name="T10" fmla="*/ 2147483647 w 113"/>
              <a:gd name="T11" fmla="*/ 2147483647 h 9"/>
              <a:gd name="T12" fmla="*/ 2147483647 w 113"/>
              <a:gd name="T13" fmla="*/ 0 h 9"/>
              <a:gd name="T14" fmla="*/ 2147483647 w 113"/>
              <a:gd name="T15" fmla="*/ 0 h 9"/>
              <a:gd name="T16" fmla="*/ 2147483647 w 113"/>
              <a:gd name="T17" fmla="*/ 0 h 9"/>
              <a:gd name="T18" fmla="*/ 2147483647 w 113"/>
              <a:gd name="T19" fmla="*/ 2147483647 h 9"/>
              <a:gd name="T20" fmla="*/ 2147483647 w 113"/>
              <a:gd name="T21" fmla="*/ 2147483647 h 9"/>
              <a:gd name="T22" fmla="*/ 2147483647 w 113"/>
              <a:gd name="T23" fmla="*/ 2147483647 h 9"/>
              <a:gd name="T24" fmla="*/ 2147483647 w 113"/>
              <a:gd name="T25" fmla="*/ 2147483647 h 9"/>
              <a:gd name="T26" fmla="*/ 0 w 113"/>
              <a:gd name="T27" fmla="*/ 2147483647 h 9"/>
              <a:gd name="T28" fmla="*/ 0 w 113"/>
              <a:gd name="T29" fmla="*/ 214748364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3" h="9">
                <a:moveTo>
                  <a:pt x="0" y="9"/>
                </a:moveTo>
                <a:lnTo>
                  <a:pt x="30" y="9"/>
                </a:lnTo>
                <a:lnTo>
                  <a:pt x="55" y="9"/>
                </a:lnTo>
                <a:lnTo>
                  <a:pt x="80" y="4"/>
                </a:lnTo>
                <a:lnTo>
                  <a:pt x="97" y="4"/>
                </a:lnTo>
                <a:lnTo>
                  <a:pt x="109" y="4"/>
                </a:lnTo>
                <a:lnTo>
                  <a:pt x="113" y="0"/>
                </a:lnTo>
                <a:lnTo>
                  <a:pt x="101" y="0"/>
                </a:lnTo>
                <a:lnTo>
                  <a:pt x="97" y="0"/>
                </a:lnTo>
                <a:lnTo>
                  <a:pt x="88" y="4"/>
                </a:lnTo>
                <a:lnTo>
                  <a:pt x="71" y="4"/>
                </a:lnTo>
                <a:lnTo>
                  <a:pt x="51" y="4"/>
                </a:lnTo>
                <a:lnTo>
                  <a:pt x="25" y="9"/>
                </a:lnTo>
                <a:lnTo>
                  <a:pt x="0" y="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8" name="Freeform 794"/>
          <p:cNvSpPr>
            <a:spLocks/>
          </p:cNvSpPr>
          <p:nvPr/>
        </p:nvSpPr>
        <p:spPr bwMode="auto">
          <a:xfrm>
            <a:off x="2316163" y="4654550"/>
            <a:ext cx="160337" cy="14288"/>
          </a:xfrm>
          <a:custGeom>
            <a:avLst/>
            <a:gdLst>
              <a:gd name="T0" fmla="*/ 0 w 101"/>
              <a:gd name="T1" fmla="*/ 2147483647 h 9"/>
              <a:gd name="T2" fmla="*/ 2147483647 w 101"/>
              <a:gd name="T3" fmla="*/ 2147483647 h 9"/>
              <a:gd name="T4" fmla="*/ 2147483647 w 101"/>
              <a:gd name="T5" fmla="*/ 2147483647 h 9"/>
              <a:gd name="T6" fmla="*/ 2147483647 w 101"/>
              <a:gd name="T7" fmla="*/ 2147483647 h 9"/>
              <a:gd name="T8" fmla="*/ 2147483647 w 101"/>
              <a:gd name="T9" fmla="*/ 2147483647 h 9"/>
              <a:gd name="T10" fmla="*/ 2147483647 w 101"/>
              <a:gd name="T11" fmla="*/ 0 h 9"/>
              <a:gd name="T12" fmla="*/ 2147483647 w 101"/>
              <a:gd name="T13" fmla="*/ 0 h 9"/>
              <a:gd name="T14" fmla="*/ 2147483647 w 101"/>
              <a:gd name="T15" fmla="*/ 0 h 9"/>
              <a:gd name="T16" fmla="*/ 2147483647 w 101"/>
              <a:gd name="T17" fmla="*/ 0 h 9"/>
              <a:gd name="T18" fmla="*/ 2147483647 w 101"/>
              <a:gd name="T19" fmla="*/ 2147483647 h 9"/>
              <a:gd name="T20" fmla="*/ 2147483647 w 101"/>
              <a:gd name="T21" fmla="*/ 2147483647 h 9"/>
              <a:gd name="T22" fmla="*/ 2147483647 w 101"/>
              <a:gd name="T23" fmla="*/ 2147483647 h 9"/>
              <a:gd name="T24" fmla="*/ 0 w 101"/>
              <a:gd name="T25" fmla="*/ 2147483647 h 9"/>
              <a:gd name="T26" fmla="*/ 0 w 101"/>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9">
                <a:moveTo>
                  <a:pt x="0" y="9"/>
                </a:moveTo>
                <a:lnTo>
                  <a:pt x="25" y="9"/>
                </a:lnTo>
                <a:lnTo>
                  <a:pt x="51" y="4"/>
                </a:lnTo>
                <a:lnTo>
                  <a:pt x="71" y="4"/>
                </a:lnTo>
                <a:lnTo>
                  <a:pt x="88" y="4"/>
                </a:lnTo>
                <a:lnTo>
                  <a:pt x="97" y="0"/>
                </a:lnTo>
                <a:lnTo>
                  <a:pt x="101" y="0"/>
                </a:lnTo>
                <a:lnTo>
                  <a:pt x="88" y="0"/>
                </a:lnTo>
                <a:lnTo>
                  <a:pt x="84" y="0"/>
                </a:lnTo>
                <a:lnTo>
                  <a:pt x="71" y="4"/>
                </a:lnTo>
                <a:lnTo>
                  <a:pt x="51" y="4"/>
                </a:lnTo>
                <a:lnTo>
                  <a:pt x="30" y="4"/>
                </a:lnTo>
                <a:lnTo>
                  <a:pt x="0" y="4"/>
                </a:lnTo>
                <a:lnTo>
                  <a:pt x="0" y="9"/>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49" name="Freeform 795"/>
          <p:cNvSpPr>
            <a:spLocks/>
          </p:cNvSpPr>
          <p:nvPr/>
        </p:nvSpPr>
        <p:spPr bwMode="auto">
          <a:xfrm>
            <a:off x="2316163" y="4654550"/>
            <a:ext cx="139700" cy="6350"/>
          </a:xfrm>
          <a:custGeom>
            <a:avLst/>
            <a:gdLst>
              <a:gd name="T0" fmla="*/ 0 w 88"/>
              <a:gd name="T1" fmla="*/ 2147483647 h 4"/>
              <a:gd name="T2" fmla="*/ 2147483647 w 88"/>
              <a:gd name="T3" fmla="*/ 2147483647 h 4"/>
              <a:gd name="T4" fmla="*/ 2147483647 w 88"/>
              <a:gd name="T5" fmla="*/ 2147483647 h 4"/>
              <a:gd name="T6" fmla="*/ 2147483647 w 88"/>
              <a:gd name="T7" fmla="*/ 2147483647 h 4"/>
              <a:gd name="T8" fmla="*/ 2147483647 w 88"/>
              <a:gd name="T9" fmla="*/ 0 h 4"/>
              <a:gd name="T10" fmla="*/ 2147483647 w 88"/>
              <a:gd name="T11" fmla="*/ 0 h 4"/>
              <a:gd name="T12" fmla="*/ 2147483647 w 88"/>
              <a:gd name="T13" fmla="*/ 0 h 4"/>
              <a:gd name="T14" fmla="*/ 2147483647 w 88"/>
              <a:gd name="T15" fmla="*/ 0 h 4"/>
              <a:gd name="T16" fmla="*/ 2147483647 w 88"/>
              <a:gd name="T17" fmla="*/ 2147483647 h 4"/>
              <a:gd name="T18" fmla="*/ 2147483647 w 88"/>
              <a:gd name="T19" fmla="*/ 2147483647 h 4"/>
              <a:gd name="T20" fmla="*/ 2147483647 w 88"/>
              <a:gd name="T21" fmla="*/ 2147483647 h 4"/>
              <a:gd name="T22" fmla="*/ 0 w 88"/>
              <a:gd name="T23" fmla="*/ 2147483647 h 4"/>
              <a:gd name="T24" fmla="*/ 0 w 88"/>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4">
                <a:moveTo>
                  <a:pt x="0" y="4"/>
                </a:moveTo>
                <a:lnTo>
                  <a:pt x="30" y="4"/>
                </a:lnTo>
                <a:lnTo>
                  <a:pt x="51" y="4"/>
                </a:lnTo>
                <a:lnTo>
                  <a:pt x="71" y="4"/>
                </a:lnTo>
                <a:lnTo>
                  <a:pt x="84" y="0"/>
                </a:lnTo>
                <a:lnTo>
                  <a:pt x="88" y="0"/>
                </a:lnTo>
                <a:lnTo>
                  <a:pt x="76" y="0"/>
                </a:lnTo>
                <a:lnTo>
                  <a:pt x="71" y="0"/>
                </a:lnTo>
                <a:lnTo>
                  <a:pt x="63" y="4"/>
                </a:lnTo>
                <a:lnTo>
                  <a:pt x="46" y="4"/>
                </a:lnTo>
                <a:lnTo>
                  <a:pt x="25"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50" name="Freeform 796"/>
          <p:cNvSpPr>
            <a:spLocks/>
          </p:cNvSpPr>
          <p:nvPr/>
        </p:nvSpPr>
        <p:spPr bwMode="auto">
          <a:xfrm>
            <a:off x="2316163" y="4654550"/>
            <a:ext cx="120650" cy="6350"/>
          </a:xfrm>
          <a:custGeom>
            <a:avLst/>
            <a:gdLst>
              <a:gd name="T0" fmla="*/ 0 w 76"/>
              <a:gd name="T1" fmla="*/ 2147483647 h 4"/>
              <a:gd name="T2" fmla="*/ 2147483647 w 76"/>
              <a:gd name="T3" fmla="*/ 2147483647 h 4"/>
              <a:gd name="T4" fmla="*/ 2147483647 w 76"/>
              <a:gd name="T5" fmla="*/ 2147483647 h 4"/>
              <a:gd name="T6" fmla="*/ 2147483647 w 76"/>
              <a:gd name="T7" fmla="*/ 2147483647 h 4"/>
              <a:gd name="T8" fmla="*/ 2147483647 w 76"/>
              <a:gd name="T9" fmla="*/ 0 h 4"/>
              <a:gd name="T10" fmla="*/ 2147483647 w 76"/>
              <a:gd name="T11" fmla="*/ 0 h 4"/>
              <a:gd name="T12" fmla="*/ 2147483647 w 76"/>
              <a:gd name="T13" fmla="*/ 0 h 4"/>
              <a:gd name="T14" fmla="*/ 2147483647 w 76"/>
              <a:gd name="T15" fmla="*/ 0 h 4"/>
              <a:gd name="T16" fmla="*/ 2147483647 w 76"/>
              <a:gd name="T17" fmla="*/ 2147483647 h 4"/>
              <a:gd name="T18" fmla="*/ 2147483647 w 76"/>
              <a:gd name="T19" fmla="*/ 2147483647 h 4"/>
              <a:gd name="T20" fmla="*/ 2147483647 w 76"/>
              <a:gd name="T21" fmla="*/ 2147483647 h 4"/>
              <a:gd name="T22" fmla="*/ 0 w 76"/>
              <a:gd name="T23" fmla="*/ 2147483647 h 4"/>
              <a:gd name="T24" fmla="*/ 0 w 76"/>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4">
                <a:moveTo>
                  <a:pt x="0" y="4"/>
                </a:moveTo>
                <a:lnTo>
                  <a:pt x="25" y="4"/>
                </a:lnTo>
                <a:lnTo>
                  <a:pt x="46" y="4"/>
                </a:lnTo>
                <a:lnTo>
                  <a:pt x="63" y="4"/>
                </a:lnTo>
                <a:lnTo>
                  <a:pt x="71" y="0"/>
                </a:lnTo>
                <a:lnTo>
                  <a:pt x="76" y="0"/>
                </a:lnTo>
                <a:lnTo>
                  <a:pt x="63" y="0"/>
                </a:lnTo>
                <a:lnTo>
                  <a:pt x="59" y="0"/>
                </a:lnTo>
                <a:lnTo>
                  <a:pt x="51" y="4"/>
                </a:lnTo>
                <a:lnTo>
                  <a:pt x="38" y="4"/>
                </a:lnTo>
                <a:lnTo>
                  <a:pt x="21" y="4"/>
                </a:lnTo>
                <a:lnTo>
                  <a:pt x="0" y="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51" name="Freeform 797"/>
          <p:cNvSpPr>
            <a:spLocks/>
          </p:cNvSpPr>
          <p:nvPr/>
        </p:nvSpPr>
        <p:spPr bwMode="auto">
          <a:xfrm>
            <a:off x="2316163" y="4654550"/>
            <a:ext cx="100012" cy="6350"/>
          </a:xfrm>
          <a:custGeom>
            <a:avLst/>
            <a:gdLst>
              <a:gd name="T0" fmla="*/ 0 w 63"/>
              <a:gd name="T1" fmla="*/ 2147483647 h 4"/>
              <a:gd name="T2" fmla="*/ 2147483647 w 63"/>
              <a:gd name="T3" fmla="*/ 2147483647 h 4"/>
              <a:gd name="T4" fmla="*/ 2147483647 w 63"/>
              <a:gd name="T5" fmla="*/ 2147483647 h 4"/>
              <a:gd name="T6" fmla="*/ 2147483647 w 63"/>
              <a:gd name="T7" fmla="*/ 2147483647 h 4"/>
              <a:gd name="T8" fmla="*/ 2147483647 w 63"/>
              <a:gd name="T9" fmla="*/ 0 h 4"/>
              <a:gd name="T10" fmla="*/ 2147483647 w 63"/>
              <a:gd name="T11" fmla="*/ 0 h 4"/>
              <a:gd name="T12" fmla="*/ 2147483647 w 63"/>
              <a:gd name="T13" fmla="*/ 0 h 4"/>
              <a:gd name="T14" fmla="*/ 2147483647 w 63"/>
              <a:gd name="T15" fmla="*/ 0 h 4"/>
              <a:gd name="T16" fmla="*/ 2147483647 w 63"/>
              <a:gd name="T17" fmla="*/ 2147483647 h 4"/>
              <a:gd name="T18" fmla="*/ 2147483647 w 63"/>
              <a:gd name="T19" fmla="*/ 2147483647 h 4"/>
              <a:gd name="T20" fmla="*/ 0 w 63"/>
              <a:gd name="T21" fmla="*/ 2147483647 h 4"/>
              <a:gd name="T22" fmla="*/ 0 w 63"/>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
                <a:moveTo>
                  <a:pt x="0" y="4"/>
                </a:moveTo>
                <a:lnTo>
                  <a:pt x="21" y="4"/>
                </a:lnTo>
                <a:lnTo>
                  <a:pt x="38" y="4"/>
                </a:lnTo>
                <a:lnTo>
                  <a:pt x="51" y="4"/>
                </a:lnTo>
                <a:lnTo>
                  <a:pt x="59" y="0"/>
                </a:lnTo>
                <a:lnTo>
                  <a:pt x="63" y="0"/>
                </a:lnTo>
                <a:lnTo>
                  <a:pt x="51" y="0"/>
                </a:lnTo>
                <a:lnTo>
                  <a:pt x="46" y="0"/>
                </a:lnTo>
                <a:lnTo>
                  <a:pt x="38" y="4"/>
                </a:lnTo>
                <a:lnTo>
                  <a:pt x="21" y="4"/>
                </a:lnTo>
                <a:lnTo>
                  <a:pt x="0"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52" name="Freeform 798"/>
          <p:cNvSpPr>
            <a:spLocks/>
          </p:cNvSpPr>
          <p:nvPr/>
        </p:nvSpPr>
        <p:spPr bwMode="auto">
          <a:xfrm>
            <a:off x="2316163" y="4654550"/>
            <a:ext cx="80962" cy="6350"/>
          </a:xfrm>
          <a:custGeom>
            <a:avLst/>
            <a:gdLst>
              <a:gd name="T0" fmla="*/ 0 w 51"/>
              <a:gd name="T1" fmla="*/ 2147483647 h 4"/>
              <a:gd name="T2" fmla="*/ 2147483647 w 51"/>
              <a:gd name="T3" fmla="*/ 2147483647 h 4"/>
              <a:gd name="T4" fmla="*/ 2147483647 w 51"/>
              <a:gd name="T5" fmla="*/ 2147483647 h 4"/>
              <a:gd name="T6" fmla="*/ 2147483647 w 51"/>
              <a:gd name="T7" fmla="*/ 0 h 4"/>
              <a:gd name="T8" fmla="*/ 2147483647 w 51"/>
              <a:gd name="T9" fmla="*/ 0 h 4"/>
              <a:gd name="T10" fmla="*/ 2147483647 w 51"/>
              <a:gd name="T11" fmla="*/ 0 h 4"/>
              <a:gd name="T12" fmla="*/ 2147483647 w 51"/>
              <a:gd name="T13" fmla="*/ 0 h 4"/>
              <a:gd name="T14" fmla="*/ 2147483647 w 51"/>
              <a:gd name="T15" fmla="*/ 0 h 4"/>
              <a:gd name="T16" fmla="*/ 2147483647 w 51"/>
              <a:gd name="T17" fmla="*/ 2147483647 h 4"/>
              <a:gd name="T18" fmla="*/ 0 w 51"/>
              <a:gd name="T19" fmla="*/ 2147483647 h 4"/>
              <a:gd name="T20" fmla="*/ 0 w 51"/>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
                <a:moveTo>
                  <a:pt x="0" y="4"/>
                </a:moveTo>
                <a:lnTo>
                  <a:pt x="21" y="4"/>
                </a:lnTo>
                <a:lnTo>
                  <a:pt x="38" y="4"/>
                </a:lnTo>
                <a:lnTo>
                  <a:pt x="46" y="0"/>
                </a:lnTo>
                <a:lnTo>
                  <a:pt x="51" y="0"/>
                </a:lnTo>
                <a:lnTo>
                  <a:pt x="38" y="0"/>
                </a:lnTo>
                <a:lnTo>
                  <a:pt x="34" y="0"/>
                </a:lnTo>
                <a:lnTo>
                  <a:pt x="30" y="0"/>
                </a:lnTo>
                <a:lnTo>
                  <a:pt x="17" y="4"/>
                </a:lnTo>
                <a:lnTo>
                  <a:pt x="0" y="4"/>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53" name="Freeform 799"/>
          <p:cNvSpPr>
            <a:spLocks/>
          </p:cNvSpPr>
          <p:nvPr/>
        </p:nvSpPr>
        <p:spPr bwMode="auto">
          <a:xfrm>
            <a:off x="2316163" y="4654550"/>
            <a:ext cx="60325" cy="6350"/>
          </a:xfrm>
          <a:custGeom>
            <a:avLst/>
            <a:gdLst>
              <a:gd name="T0" fmla="*/ 0 w 38"/>
              <a:gd name="T1" fmla="*/ 2147483647 h 4"/>
              <a:gd name="T2" fmla="*/ 2147483647 w 38"/>
              <a:gd name="T3" fmla="*/ 2147483647 h 4"/>
              <a:gd name="T4" fmla="*/ 2147483647 w 38"/>
              <a:gd name="T5" fmla="*/ 0 h 4"/>
              <a:gd name="T6" fmla="*/ 2147483647 w 38"/>
              <a:gd name="T7" fmla="*/ 0 h 4"/>
              <a:gd name="T8" fmla="*/ 2147483647 w 38"/>
              <a:gd name="T9" fmla="*/ 0 h 4"/>
              <a:gd name="T10" fmla="*/ 2147483647 w 38"/>
              <a:gd name="T11" fmla="*/ 0 h 4"/>
              <a:gd name="T12" fmla="*/ 2147483647 w 38"/>
              <a:gd name="T13" fmla="*/ 0 h 4"/>
              <a:gd name="T14" fmla="*/ 2147483647 w 38"/>
              <a:gd name="T15" fmla="*/ 0 h 4"/>
              <a:gd name="T16" fmla="*/ 0 w 38"/>
              <a:gd name="T17" fmla="*/ 0 h 4"/>
              <a:gd name="T18" fmla="*/ 0 w 3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4">
                <a:moveTo>
                  <a:pt x="0" y="4"/>
                </a:moveTo>
                <a:lnTo>
                  <a:pt x="17" y="4"/>
                </a:lnTo>
                <a:lnTo>
                  <a:pt x="30" y="0"/>
                </a:lnTo>
                <a:lnTo>
                  <a:pt x="34" y="0"/>
                </a:lnTo>
                <a:lnTo>
                  <a:pt x="38" y="0"/>
                </a:lnTo>
                <a:lnTo>
                  <a:pt x="25" y="0"/>
                </a:lnTo>
                <a:lnTo>
                  <a:pt x="21" y="0"/>
                </a:lnTo>
                <a:lnTo>
                  <a:pt x="13" y="0"/>
                </a:lnTo>
                <a:lnTo>
                  <a:pt x="0" y="0"/>
                </a:lnTo>
                <a:lnTo>
                  <a:pt x="0" y="4"/>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54" name="Freeform 800"/>
          <p:cNvSpPr>
            <a:spLocks/>
          </p:cNvSpPr>
          <p:nvPr/>
        </p:nvSpPr>
        <p:spPr bwMode="auto">
          <a:xfrm>
            <a:off x="2316163" y="4654550"/>
            <a:ext cx="39687" cy="1588"/>
          </a:xfrm>
          <a:custGeom>
            <a:avLst/>
            <a:gdLst>
              <a:gd name="T0" fmla="*/ 0 w 25"/>
              <a:gd name="T1" fmla="*/ 0 h 1588"/>
              <a:gd name="T2" fmla="*/ 2147483647 w 25"/>
              <a:gd name="T3" fmla="*/ 0 h 1588"/>
              <a:gd name="T4" fmla="*/ 2147483647 w 25"/>
              <a:gd name="T5" fmla="*/ 0 h 1588"/>
              <a:gd name="T6" fmla="*/ 2147483647 w 25"/>
              <a:gd name="T7" fmla="*/ 0 h 1588"/>
              <a:gd name="T8" fmla="*/ 2147483647 w 25"/>
              <a:gd name="T9" fmla="*/ 0 h 1588"/>
              <a:gd name="T10" fmla="*/ 2147483647 w 25"/>
              <a:gd name="T11" fmla="*/ 0 h 1588"/>
              <a:gd name="T12" fmla="*/ 0 w 25"/>
              <a:gd name="T13" fmla="*/ 0 h 1588"/>
              <a:gd name="T14" fmla="*/ 0 w 25"/>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588">
                <a:moveTo>
                  <a:pt x="0" y="0"/>
                </a:moveTo>
                <a:lnTo>
                  <a:pt x="13" y="0"/>
                </a:lnTo>
                <a:lnTo>
                  <a:pt x="21" y="0"/>
                </a:lnTo>
                <a:lnTo>
                  <a:pt x="25" y="0"/>
                </a:lnTo>
                <a:lnTo>
                  <a:pt x="13" y="0"/>
                </a:lnTo>
                <a:lnTo>
                  <a:pt x="9" y="0"/>
                </a:lnTo>
                <a:lnTo>
                  <a:pt x="0" y="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55" name="Freeform 801"/>
          <p:cNvSpPr>
            <a:spLocks/>
          </p:cNvSpPr>
          <p:nvPr/>
        </p:nvSpPr>
        <p:spPr bwMode="auto">
          <a:xfrm>
            <a:off x="2316163" y="4654550"/>
            <a:ext cx="20637" cy="1588"/>
          </a:xfrm>
          <a:custGeom>
            <a:avLst/>
            <a:gdLst>
              <a:gd name="T0" fmla="*/ 0 w 13"/>
              <a:gd name="T1" fmla="*/ 0 h 1588"/>
              <a:gd name="T2" fmla="*/ 2147483647 w 13"/>
              <a:gd name="T3" fmla="*/ 0 h 1588"/>
              <a:gd name="T4" fmla="*/ 2147483647 w 13"/>
              <a:gd name="T5" fmla="*/ 0 h 1588"/>
              <a:gd name="T6" fmla="*/ 0 w 13"/>
              <a:gd name="T7" fmla="*/ 0 h 1588"/>
              <a:gd name="T8" fmla="*/ 0 w 13"/>
              <a:gd name="T9" fmla="*/ 0 h 1588"/>
              <a:gd name="T10" fmla="*/ 0 w 13"/>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588">
                <a:moveTo>
                  <a:pt x="0" y="0"/>
                </a:moveTo>
                <a:lnTo>
                  <a:pt x="9" y="0"/>
                </a:lnTo>
                <a:lnTo>
                  <a:pt x="13"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56" name="Freeform 802"/>
          <p:cNvSpPr>
            <a:spLocks/>
          </p:cNvSpPr>
          <p:nvPr/>
        </p:nvSpPr>
        <p:spPr bwMode="auto">
          <a:xfrm>
            <a:off x="2589213" y="4629150"/>
            <a:ext cx="46037" cy="171450"/>
          </a:xfrm>
          <a:custGeom>
            <a:avLst/>
            <a:gdLst>
              <a:gd name="T0" fmla="*/ 0 w 29"/>
              <a:gd name="T1" fmla="*/ 2147483647 h 108"/>
              <a:gd name="T2" fmla="*/ 2147483647 w 29"/>
              <a:gd name="T3" fmla="*/ 0 h 108"/>
              <a:gd name="T4" fmla="*/ 2147483647 w 29"/>
              <a:gd name="T5" fmla="*/ 2147483647 h 108"/>
              <a:gd name="T6" fmla="*/ 0 w 29"/>
              <a:gd name="T7" fmla="*/ 2147483647 h 108"/>
              <a:gd name="T8" fmla="*/ 0 w 29"/>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08">
                <a:moveTo>
                  <a:pt x="0" y="29"/>
                </a:moveTo>
                <a:lnTo>
                  <a:pt x="29" y="0"/>
                </a:lnTo>
                <a:lnTo>
                  <a:pt x="29" y="79"/>
                </a:lnTo>
                <a:lnTo>
                  <a:pt x="0" y="108"/>
                </a:lnTo>
                <a:lnTo>
                  <a:pt x="0" y="2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57" name="Rectangle 803"/>
          <p:cNvSpPr>
            <a:spLocks noChangeArrowheads="1"/>
          </p:cNvSpPr>
          <p:nvPr/>
        </p:nvSpPr>
        <p:spPr bwMode="auto">
          <a:xfrm>
            <a:off x="2209800" y="4675188"/>
            <a:ext cx="379413" cy="984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658" name="Rectangle 804"/>
          <p:cNvSpPr>
            <a:spLocks noChangeArrowheads="1"/>
          </p:cNvSpPr>
          <p:nvPr/>
        </p:nvSpPr>
        <p:spPr bwMode="auto">
          <a:xfrm>
            <a:off x="2209800" y="4675188"/>
            <a:ext cx="379413" cy="984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659" name="Freeform 805"/>
          <p:cNvSpPr>
            <a:spLocks/>
          </p:cNvSpPr>
          <p:nvPr/>
        </p:nvSpPr>
        <p:spPr bwMode="auto">
          <a:xfrm>
            <a:off x="2330450" y="4675188"/>
            <a:ext cx="6350" cy="98425"/>
          </a:xfrm>
          <a:custGeom>
            <a:avLst/>
            <a:gdLst>
              <a:gd name="T0" fmla="*/ 2147483647 w 4"/>
              <a:gd name="T1" fmla="*/ 0 h 62"/>
              <a:gd name="T2" fmla="*/ 0 w 4"/>
              <a:gd name="T3" fmla="*/ 2147483647 h 62"/>
              <a:gd name="T4" fmla="*/ 2147483647 w 4"/>
              <a:gd name="T5" fmla="*/ 2147483647 h 62"/>
              <a:gd name="T6" fmla="*/ 0 60000 65536"/>
              <a:gd name="T7" fmla="*/ 0 60000 65536"/>
              <a:gd name="T8" fmla="*/ 0 60000 65536"/>
            </a:gdLst>
            <a:ahLst/>
            <a:cxnLst>
              <a:cxn ang="T6">
                <a:pos x="T0" y="T1"/>
              </a:cxn>
              <a:cxn ang="T7">
                <a:pos x="T2" y="T3"/>
              </a:cxn>
              <a:cxn ang="T8">
                <a:pos x="T4" y="T5"/>
              </a:cxn>
            </a:cxnLst>
            <a:rect l="0" t="0" r="r" b="b"/>
            <a:pathLst>
              <a:path w="4" h="62">
                <a:moveTo>
                  <a:pt x="4" y="0"/>
                </a:moveTo>
                <a:lnTo>
                  <a:pt x="0" y="29"/>
                </a:lnTo>
                <a:lnTo>
                  <a:pt x="4" y="6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60" name="Rectangle 806"/>
          <p:cNvSpPr>
            <a:spLocks noChangeArrowheads="1"/>
          </p:cNvSpPr>
          <p:nvPr/>
        </p:nvSpPr>
        <p:spPr bwMode="auto">
          <a:xfrm>
            <a:off x="2209800" y="4773613"/>
            <a:ext cx="379413" cy="26987"/>
          </a:xfrm>
          <a:prstGeom prst="rect">
            <a:avLst/>
          </a:prstGeom>
          <a:solidFill>
            <a:srgbClr val="9A9A9A"/>
          </a:solidFill>
          <a:ln w="6350">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661" name="Freeform 807"/>
          <p:cNvSpPr>
            <a:spLocks noEditPoints="1"/>
          </p:cNvSpPr>
          <p:nvPr/>
        </p:nvSpPr>
        <p:spPr bwMode="auto">
          <a:xfrm>
            <a:off x="2349500" y="4694238"/>
            <a:ext cx="60325" cy="6350"/>
          </a:xfrm>
          <a:custGeom>
            <a:avLst/>
            <a:gdLst>
              <a:gd name="T0" fmla="*/ 0 w 38"/>
              <a:gd name="T1" fmla="*/ 2147483647 h 4"/>
              <a:gd name="T2" fmla="*/ 2147483647 w 38"/>
              <a:gd name="T3" fmla="*/ 2147483647 h 4"/>
              <a:gd name="T4" fmla="*/ 2147483647 w 38"/>
              <a:gd name="T5" fmla="*/ 0 h 4"/>
              <a:gd name="T6" fmla="*/ 0 w 38"/>
              <a:gd name="T7" fmla="*/ 0 h 4"/>
              <a:gd name="T8" fmla="*/ 0 w 38"/>
              <a:gd name="T9" fmla="*/ 2147483647 h 4"/>
              <a:gd name="T10" fmla="*/ 2147483647 w 38"/>
              <a:gd name="T11" fmla="*/ 2147483647 h 4"/>
              <a:gd name="T12" fmla="*/ 2147483647 w 38"/>
              <a:gd name="T13" fmla="*/ 2147483647 h 4"/>
              <a:gd name="T14" fmla="*/ 2147483647 w 38"/>
              <a:gd name="T15" fmla="*/ 0 h 4"/>
              <a:gd name="T16" fmla="*/ 2147483647 w 38"/>
              <a:gd name="T17" fmla="*/ 0 h 4"/>
              <a:gd name="T18" fmla="*/ 2147483647 w 38"/>
              <a:gd name="T19" fmla="*/ 2147483647 h 4"/>
              <a:gd name="T20" fmla="*/ 2147483647 w 38"/>
              <a:gd name="T21" fmla="*/ 2147483647 h 4"/>
              <a:gd name="T22" fmla="*/ 2147483647 w 38"/>
              <a:gd name="T23" fmla="*/ 2147483647 h 4"/>
              <a:gd name="T24" fmla="*/ 2147483647 w 38"/>
              <a:gd name="T25" fmla="*/ 0 h 4"/>
              <a:gd name="T26" fmla="*/ 2147483647 w 38"/>
              <a:gd name="T27" fmla="*/ 0 h 4"/>
              <a:gd name="T28" fmla="*/ 2147483647 w 38"/>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4">
                <a:moveTo>
                  <a:pt x="0" y="4"/>
                </a:moveTo>
                <a:lnTo>
                  <a:pt x="13" y="4"/>
                </a:lnTo>
                <a:lnTo>
                  <a:pt x="13" y="0"/>
                </a:lnTo>
                <a:lnTo>
                  <a:pt x="0" y="0"/>
                </a:lnTo>
                <a:lnTo>
                  <a:pt x="0" y="4"/>
                </a:lnTo>
                <a:close/>
                <a:moveTo>
                  <a:pt x="17" y="4"/>
                </a:moveTo>
                <a:lnTo>
                  <a:pt x="21" y="4"/>
                </a:lnTo>
                <a:lnTo>
                  <a:pt x="21" y="0"/>
                </a:lnTo>
                <a:lnTo>
                  <a:pt x="17" y="0"/>
                </a:lnTo>
                <a:lnTo>
                  <a:pt x="17" y="4"/>
                </a:lnTo>
                <a:close/>
                <a:moveTo>
                  <a:pt x="30" y="4"/>
                </a:moveTo>
                <a:lnTo>
                  <a:pt x="38" y="4"/>
                </a:lnTo>
                <a:lnTo>
                  <a:pt x="38" y="0"/>
                </a:lnTo>
                <a:lnTo>
                  <a:pt x="30" y="0"/>
                </a:lnTo>
                <a:lnTo>
                  <a:pt x="30" y="4"/>
                </a:lnTo>
                <a:close/>
              </a:path>
            </a:pathLst>
          </a:custGeom>
          <a:solidFill>
            <a:srgbClr val="C0C0C0"/>
          </a:solidFill>
          <a:ln w="6350">
            <a:solidFill>
              <a:srgbClr val="000000"/>
            </a:solidFill>
            <a:prstDash val="solid"/>
            <a:round/>
            <a:headEnd/>
            <a:tailEnd/>
          </a:ln>
        </p:spPr>
        <p:txBody>
          <a:bodyPr/>
          <a:lstStyle/>
          <a:p>
            <a:endParaRPr lang="zh-TW" altLang="en-US"/>
          </a:p>
        </p:txBody>
      </p:sp>
      <p:sp>
        <p:nvSpPr>
          <p:cNvPr id="5662" name="Freeform 808"/>
          <p:cNvSpPr>
            <a:spLocks noEditPoints="1"/>
          </p:cNvSpPr>
          <p:nvPr/>
        </p:nvSpPr>
        <p:spPr bwMode="auto">
          <a:xfrm>
            <a:off x="2224088" y="4681538"/>
            <a:ext cx="271462" cy="39687"/>
          </a:xfrm>
          <a:custGeom>
            <a:avLst/>
            <a:gdLst>
              <a:gd name="T0" fmla="*/ 0 w 171"/>
              <a:gd name="T1" fmla="*/ 2147483647 h 25"/>
              <a:gd name="T2" fmla="*/ 2147483647 w 171"/>
              <a:gd name="T3" fmla="*/ 2147483647 h 25"/>
              <a:gd name="T4" fmla="*/ 2147483647 w 171"/>
              <a:gd name="T5" fmla="*/ 0 h 25"/>
              <a:gd name="T6" fmla="*/ 0 w 171"/>
              <a:gd name="T7" fmla="*/ 0 h 25"/>
              <a:gd name="T8" fmla="*/ 0 w 171"/>
              <a:gd name="T9" fmla="*/ 2147483647 h 25"/>
              <a:gd name="T10" fmla="*/ 2147483647 w 171"/>
              <a:gd name="T11" fmla="*/ 2147483647 h 25"/>
              <a:gd name="T12" fmla="*/ 2147483647 w 171"/>
              <a:gd name="T13" fmla="*/ 2147483647 h 25"/>
              <a:gd name="T14" fmla="*/ 2147483647 w 171"/>
              <a:gd name="T15" fmla="*/ 2147483647 h 25"/>
              <a:gd name="T16" fmla="*/ 2147483647 w 171"/>
              <a:gd name="T17" fmla="*/ 2147483647 h 25"/>
              <a:gd name="T18" fmla="*/ 2147483647 w 171"/>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25">
                <a:moveTo>
                  <a:pt x="0" y="25"/>
                </a:moveTo>
                <a:lnTo>
                  <a:pt x="25" y="25"/>
                </a:lnTo>
                <a:lnTo>
                  <a:pt x="25" y="0"/>
                </a:lnTo>
                <a:lnTo>
                  <a:pt x="0" y="0"/>
                </a:lnTo>
                <a:lnTo>
                  <a:pt x="0" y="25"/>
                </a:lnTo>
                <a:close/>
                <a:moveTo>
                  <a:pt x="150" y="21"/>
                </a:moveTo>
                <a:lnTo>
                  <a:pt x="171" y="21"/>
                </a:lnTo>
                <a:lnTo>
                  <a:pt x="171" y="8"/>
                </a:lnTo>
                <a:lnTo>
                  <a:pt x="150" y="8"/>
                </a:lnTo>
                <a:lnTo>
                  <a:pt x="150" y="2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63" name="Freeform 809"/>
          <p:cNvSpPr>
            <a:spLocks noEditPoints="1"/>
          </p:cNvSpPr>
          <p:nvPr/>
        </p:nvSpPr>
        <p:spPr bwMode="auto">
          <a:xfrm>
            <a:off x="2224088" y="4675188"/>
            <a:ext cx="365125" cy="119062"/>
          </a:xfrm>
          <a:custGeom>
            <a:avLst/>
            <a:gdLst>
              <a:gd name="T0" fmla="*/ 2147483647 w 230"/>
              <a:gd name="T1" fmla="*/ 2147483647 h 75"/>
              <a:gd name="T2" fmla="*/ 2147483647 w 230"/>
              <a:gd name="T3" fmla="*/ 2147483647 h 75"/>
              <a:gd name="T4" fmla="*/ 2147483647 w 230"/>
              <a:gd name="T5" fmla="*/ 0 h 75"/>
              <a:gd name="T6" fmla="*/ 2147483647 w 230"/>
              <a:gd name="T7" fmla="*/ 0 h 75"/>
              <a:gd name="T8" fmla="*/ 2147483647 w 230"/>
              <a:gd name="T9" fmla="*/ 2147483647 h 75"/>
              <a:gd name="T10" fmla="*/ 2147483647 w 230"/>
              <a:gd name="T11" fmla="*/ 2147483647 h 75"/>
              <a:gd name="T12" fmla="*/ 2147483647 w 230"/>
              <a:gd name="T13" fmla="*/ 2147483647 h 75"/>
              <a:gd name="T14" fmla="*/ 2147483647 w 230"/>
              <a:gd name="T15" fmla="*/ 2147483647 h 75"/>
              <a:gd name="T16" fmla="*/ 2147483647 w 230"/>
              <a:gd name="T17" fmla="*/ 2147483647 h 75"/>
              <a:gd name="T18" fmla="*/ 2147483647 w 230"/>
              <a:gd name="T19" fmla="*/ 2147483647 h 75"/>
              <a:gd name="T20" fmla="*/ 2147483647 w 230"/>
              <a:gd name="T21" fmla="*/ 2147483647 h 75"/>
              <a:gd name="T22" fmla="*/ 2147483647 w 230"/>
              <a:gd name="T23" fmla="*/ 2147483647 h 75"/>
              <a:gd name="T24" fmla="*/ 2147483647 w 230"/>
              <a:gd name="T25" fmla="*/ 2147483647 h 75"/>
              <a:gd name="T26" fmla="*/ 2147483647 w 230"/>
              <a:gd name="T27" fmla="*/ 2147483647 h 75"/>
              <a:gd name="T28" fmla="*/ 2147483647 w 230"/>
              <a:gd name="T29" fmla="*/ 2147483647 h 75"/>
              <a:gd name="T30" fmla="*/ 2147483647 w 230"/>
              <a:gd name="T31" fmla="*/ 2147483647 h 75"/>
              <a:gd name="T32" fmla="*/ 2147483647 w 230"/>
              <a:gd name="T33" fmla="*/ 2147483647 h 75"/>
              <a:gd name="T34" fmla="*/ 0 w 230"/>
              <a:gd name="T35" fmla="*/ 2147483647 h 75"/>
              <a:gd name="T36" fmla="*/ 0 w 230"/>
              <a:gd name="T37" fmla="*/ 2147483647 h 75"/>
              <a:gd name="T38" fmla="*/ 2147483647 w 230"/>
              <a:gd name="T39" fmla="*/ 2147483647 h 75"/>
              <a:gd name="T40" fmla="*/ 2147483647 w 230"/>
              <a:gd name="T41" fmla="*/ 2147483647 h 75"/>
              <a:gd name="T42" fmla="*/ 2147483647 w 230"/>
              <a:gd name="T43" fmla="*/ 2147483647 h 75"/>
              <a:gd name="T44" fmla="*/ 2147483647 w 230"/>
              <a:gd name="T45" fmla="*/ 2147483647 h 75"/>
              <a:gd name="T46" fmla="*/ 2147483647 w 230"/>
              <a:gd name="T47" fmla="*/ 2147483647 h 75"/>
              <a:gd name="T48" fmla="*/ 2147483647 w 230"/>
              <a:gd name="T49" fmla="*/ 2147483647 h 75"/>
              <a:gd name="T50" fmla="*/ 2147483647 w 230"/>
              <a:gd name="T51" fmla="*/ 214748364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0" h="75">
                <a:moveTo>
                  <a:pt x="75" y="62"/>
                </a:moveTo>
                <a:lnTo>
                  <a:pt x="230" y="62"/>
                </a:lnTo>
                <a:lnTo>
                  <a:pt x="230" y="0"/>
                </a:lnTo>
                <a:lnTo>
                  <a:pt x="75" y="0"/>
                </a:lnTo>
                <a:lnTo>
                  <a:pt x="71" y="29"/>
                </a:lnTo>
                <a:lnTo>
                  <a:pt x="75" y="62"/>
                </a:lnTo>
                <a:close/>
                <a:moveTo>
                  <a:pt x="134" y="54"/>
                </a:moveTo>
                <a:lnTo>
                  <a:pt x="221" y="54"/>
                </a:lnTo>
                <a:lnTo>
                  <a:pt x="221" y="8"/>
                </a:lnTo>
                <a:lnTo>
                  <a:pt x="134" y="8"/>
                </a:lnTo>
                <a:lnTo>
                  <a:pt x="134" y="54"/>
                </a:lnTo>
                <a:close/>
                <a:moveTo>
                  <a:pt x="205" y="75"/>
                </a:moveTo>
                <a:lnTo>
                  <a:pt x="226" y="75"/>
                </a:lnTo>
                <a:lnTo>
                  <a:pt x="226" y="67"/>
                </a:lnTo>
                <a:lnTo>
                  <a:pt x="205" y="67"/>
                </a:lnTo>
                <a:lnTo>
                  <a:pt x="205" y="75"/>
                </a:lnTo>
                <a:close/>
                <a:moveTo>
                  <a:pt x="17" y="75"/>
                </a:moveTo>
                <a:lnTo>
                  <a:pt x="0" y="75"/>
                </a:lnTo>
                <a:lnTo>
                  <a:pt x="0" y="67"/>
                </a:lnTo>
                <a:lnTo>
                  <a:pt x="17" y="67"/>
                </a:lnTo>
                <a:lnTo>
                  <a:pt x="17" y="75"/>
                </a:lnTo>
                <a:close/>
                <a:moveTo>
                  <a:pt x="79" y="16"/>
                </a:moveTo>
                <a:lnTo>
                  <a:pt x="117" y="16"/>
                </a:lnTo>
                <a:lnTo>
                  <a:pt x="117" y="12"/>
                </a:lnTo>
                <a:lnTo>
                  <a:pt x="79" y="12"/>
                </a:lnTo>
                <a:lnTo>
                  <a:pt x="79"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64" name="Freeform 810"/>
          <p:cNvSpPr>
            <a:spLocks/>
          </p:cNvSpPr>
          <p:nvPr/>
        </p:nvSpPr>
        <p:spPr bwMode="auto">
          <a:xfrm>
            <a:off x="2336800" y="4675188"/>
            <a:ext cx="252413" cy="98425"/>
          </a:xfrm>
          <a:custGeom>
            <a:avLst/>
            <a:gdLst>
              <a:gd name="T0" fmla="*/ 2147483647 w 159"/>
              <a:gd name="T1" fmla="*/ 2147483647 h 62"/>
              <a:gd name="T2" fmla="*/ 2147483647 w 159"/>
              <a:gd name="T3" fmla="*/ 2147483647 h 62"/>
              <a:gd name="T4" fmla="*/ 2147483647 w 159"/>
              <a:gd name="T5" fmla="*/ 0 h 62"/>
              <a:gd name="T6" fmla="*/ 2147483647 w 159"/>
              <a:gd name="T7" fmla="*/ 0 h 62"/>
              <a:gd name="T8" fmla="*/ 0 w 159"/>
              <a:gd name="T9" fmla="*/ 2147483647 h 62"/>
              <a:gd name="T10" fmla="*/ 2147483647 w 159"/>
              <a:gd name="T11" fmla="*/ 2147483647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 h="62">
                <a:moveTo>
                  <a:pt x="4" y="62"/>
                </a:moveTo>
                <a:lnTo>
                  <a:pt x="159" y="62"/>
                </a:lnTo>
                <a:lnTo>
                  <a:pt x="159" y="0"/>
                </a:lnTo>
                <a:lnTo>
                  <a:pt x="4" y="0"/>
                </a:lnTo>
                <a:lnTo>
                  <a:pt x="0" y="29"/>
                </a:lnTo>
                <a:lnTo>
                  <a:pt x="4" y="6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665" name="Line 811"/>
          <p:cNvSpPr>
            <a:spLocks noChangeShapeType="1"/>
          </p:cNvSpPr>
          <p:nvPr/>
        </p:nvSpPr>
        <p:spPr bwMode="auto">
          <a:xfrm>
            <a:off x="2416175" y="4675188"/>
            <a:ext cx="1588" cy="984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66" name="Line 812"/>
          <p:cNvSpPr>
            <a:spLocks noChangeShapeType="1"/>
          </p:cNvSpPr>
          <p:nvPr/>
        </p:nvSpPr>
        <p:spPr bwMode="auto">
          <a:xfrm flipH="1">
            <a:off x="2336800" y="4708525"/>
            <a:ext cx="79375"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67" name="Line 813"/>
          <p:cNvSpPr>
            <a:spLocks noChangeShapeType="1"/>
          </p:cNvSpPr>
          <p:nvPr/>
        </p:nvSpPr>
        <p:spPr bwMode="auto">
          <a:xfrm flipH="1">
            <a:off x="2336800" y="4741863"/>
            <a:ext cx="7937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68" name="Rectangle 814"/>
          <p:cNvSpPr>
            <a:spLocks noChangeArrowheads="1"/>
          </p:cNvSpPr>
          <p:nvPr/>
        </p:nvSpPr>
        <p:spPr bwMode="auto">
          <a:xfrm>
            <a:off x="2436813" y="4687888"/>
            <a:ext cx="138112" cy="730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669" name="Line 815"/>
          <p:cNvSpPr>
            <a:spLocks noChangeShapeType="1"/>
          </p:cNvSpPr>
          <p:nvPr/>
        </p:nvSpPr>
        <p:spPr bwMode="auto">
          <a:xfrm>
            <a:off x="2528888" y="4687888"/>
            <a:ext cx="1587" cy="26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70" name="Line 816"/>
          <p:cNvSpPr>
            <a:spLocks noChangeShapeType="1"/>
          </p:cNvSpPr>
          <p:nvPr/>
        </p:nvSpPr>
        <p:spPr bwMode="auto">
          <a:xfrm>
            <a:off x="2436813" y="4714875"/>
            <a:ext cx="138112"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71" name="Rectangle 817"/>
          <p:cNvSpPr>
            <a:spLocks noChangeArrowheads="1"/>
          </p:cNvSpPr>
          <p:nvPr/>
        </p:nvSpPr>
        <p:spPr bwMode="auto">
          <a:xfrm>
            <a:off x="2549525" y="4781550"/>
            <a:ext cx="33338" cy="127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672" name="Rectangle 818"/>
          <p:cNvSpPr>
            <a:spLocks noChangeArrowheads="1"/>
          </p:cNvSpPr>
          <p:nvPr/>
        </p:nvSpPr>
        <p:spPr bwMode="auto">
          <a:xfrm>
            <a:off x="2224088" y="4781550"/>
            <a:ext cx="26987" cy="127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673" name="Rectangle 819"/>
          <p:cNvSpPr>
            <a:spLocks noChangeArrowheads="1"/>
          </p:cNvSpPr>
          <p:nvPr/>
        </p:nvSpPr>
        <p:spPr bwMode="auto">
          <a:xfrm>
            <a:off x="2349500" y="4694238"/>
            <a:ext cx="60325" cy="63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674" name="Line 820"/>
          <p:cNvSpPr>
            <a:spLocks noChangeShapeType="1"/>
          </p:cNvSpPr>
          <p:nvPr/>
        </p:nvSpPr>
        <p:spPr bwMode="auto">
          <a:xfrm>
            <a:off x="2349500" y="4675188"/>
            <a:ext cx="158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75" name="Line 821"/>
          <p:cNvSpPr>
            <a:spLocks noChangeShapeType="1"/>
          </p:cNvSpPr>
          <p:nvPr/>
        </p:nvSpPr>
        <p:spPr bwMode="auto">
          <a:xfrm>
            <a:off x="2349500" y="4773613"/>
            <a:ext cx="158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76" name="Line 822"/>
          <p:cNvSpPr>
            <a:spLocks noChangeShapeType="1"/>
          </p:cNvSpPr>
          <p:nvPr/>
        </p:nvSpPr>
        <p:spPr bwMode="auto">
          <a:xfrm>
            <a:off x="2349500" y="4727575"/>
            <a:ext cx="6350" cy="1588"/>
          </a:xfrm>
          <a:prstGeom prst="line">
            <a:avLst/>
          </a:prstGeom>
          <a:noFill/>
          <a:ln w="6350">
            <a:solidFill>
              <a:srgbClr val="00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77" name="Line 823"/>
          <p:cNvSpPr>
            <a:spLocks noChangeShapeType="1"/>
          </p:cNvSpPr>
          <p:nvPr/>
        </p:nvSpPr>
        <p:spPr bwMode="auto">
          <a:xfrm>
            <a:off x="2349500" y="4700588"/>
            <a:ext cx="6350" cy="1587"/>
          </a:xfrm>
          <a:prstGeom prst="line">
            <a:avLst/>
          </a:prstGeom>
          <a:noFill/>
          <a:ln w="6350">
            <a:solidFill>
              <a:srgbClr val="00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78" name="Line 824"/>
          <p:cNvSpPr>
            <a:spLocks noChangeShapeType="1"/>
          </p:cNvSpPr>
          <p:nvPr/>
        </p:nvSpPr>
        <p:spPr bwMode="auto">
          <a:xfrm>
            <a:off x="2397125" y="4700588"/>
            <a:ext cx="6350" cy="1587"/>
          </a:xfrm>
          <a:prstGeom prst="line">
            <a:avLst/>
          </a:prstGeom>
          <a:noFill/>
          <a:ln w="6350">
            <a:solidFill>
              <a:srgbClr val="00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79" name="Line 825"/>
          <p:cNvSpPr>
            <a:spLocks noChangeShapeType="1"/>
          </p:cNvSpPr>
          <p:nvPr/>
        </p:nvSpPr>
        <p:spPr bwMode="auto">
          <a:xfrm>
            <a:off x="2449513" y="4708525"/>
            <a:ext cx="6350" cy="1588"/>
          </a:xfrm>
          <a:prstGeom prst="line">
            <a:avLst/>
          </a:prstGeom>
          <a:noFill/>
          <a:ln w="6350">
            <a:solidFill>
              <a:srgbClr val="00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80" name="Freeform 826"/>
          <p:cNvSpPr>
            <a:spLocks/>
          </p:cNvSpPr>
          <p:nvPr/>
        </p:nvSpPr>
        <p:spPr bwMode="auto">
          <a:xfrm>
            <a:off x="2541588" y="4376738"/>
            <a:ext cx="47625" cy="277812"/>
          </a:xfrm>
          <a:custGeom>
            <a:avLst/>
            <a:gdLst>
              <a:gd name="T0" fmla="*/ 0 w 30"/>
              <a:gd name="T1" fmla="*/ 2147483647 h 175"/>
              <a:gd name="T2" fmla="*/ 2147483647 w 30"/>
              <a:gd name="T3" fmla="*/ 2147483647 h 175"/>
              <a:gd name="T4" fmla="*/ 2147483647 w 30"/>
              <a:gd name="T5" fmla="*/ 2147483647 h 175"/>
              <a:gd name="T6" fmla="*/ 2147483647 w 30"/>
              <a:gd name="T7" fmla="*/ 2147483647 h 175"/>
              <a:gd name="T8" fmla="*/ 2147483647 w 30"/>
              <a:gd name="T9" fmla="*/ 0 h 175"/>
              <a:gd name="T10" fmla="*/ 0 w 30"/>
              <a:gd name="T11" fmla="*/ 2147483647 h 175"/>
              <a:gd name="T12" fmla="*/ 0 w 30"/>
              <a:gd name="T13" fmla="*/ 2147483647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75">
                <a:moveTo>
                  <a:pt x="0" y="175"/>
                </a:moveTo>
                <a:lnTo>
                  <a:pt x="21" y="154"/>
                </a:lnTo>
                <a:lnTo>
                  <a:pt x="21" y="113"/>
                </a:lnTo>
                <a:lnTo>
                  <a:pt x="30" y="92"/>
                </a:lnTo>
                <a:lnTo>
                  <a:pt x="30" y="0"/>
                </a:lnTo>
                <a:lnTo>
                  <a:pt x="0" y="29"/>
                </a:lnTo>
                <a:lnTo>
                  <a:pt x="0" y="175"/>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81" name="Freeform 827"/>
          <p:cNvSpPr>
            <a:spLocks/>
          </p:cNvSpPr>
          <p:nvPr/>
        </p:nvSpPr>
        <p:spPr bwMode="auto">
          <a:xfrm>
            <a:off x="2263775" y="4376738"/>
            <a:ext cx="325438" cy="46037"/>
          </a:xfrm>
          <a:custGeom>
            <a:avLst/>
            <a:gdLst>
              <a:gd name="T0" fmla="*/ 2147483647 w 205"/>
              <a:gd name="T1" fmla="*/ 0 h 29"/>
              <a:gd name="T2" fmla="*/ 2147483647 w 205"/>
              <a:gd name="T3" fmla="*/ 0 h 29"/>
              <a:gd name="T4" fmla="*/ 0 w 205"/>
              <a:gd name="T5" fmla="*/ 2147483647 h 29"/>
              <a:gd name="T6" fmla="*/ 2147483647 w 205"/>
              <a:gd name="T7" fmla="*/ 2147483647 h 29"/>
              <a:gd name="T8" fmla="*/ 2147483647 w 20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9">
                <a:moveTo>
                  <a:pt x="205" y="0"/>
                </a:moveTo>
                <a:lnTo>
                  <a:pt x="29" y="0"/>
                </a:lnTo>
                <a:lnTo>
                  <a:pt x="0" y="29"/>
                </a:lnTo>
                <a:lnTo>
                  <a:pt x="175" y="29"/>
                </a:lnTo>
                <a:lnTo>
                  <a:pt x="20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82" name="Rectangle 828"/>
          <p:cNvSpPr>
            <a:spLocks noChangeArrowheads="1"/>
          </p:cNvSpPr>
          <p:nvPr/>
        </p:nvSpPr>
        <p:spPr bwMode="auto">
          <a:xfrm>
            <a:off x="2263775" y="4422775"/>
            <a:ext cx="277813" cy="231775"/>
          </a:xfrm>
          <a:prstGeom prst="rect">
            <a:avLst/>
          </a:prstGeom>
          <a:solidFill>
            <a:srgbClr val="C0C0C0"/>
          </a:solidFill>
          <a:ln w="6350">
            <a:solidFill>
              <a:srgbClr val="000000"/>
            </a:solidFill>
            <a:miter lim="800000"/>
            <a:headEnd/>
            <a:tailEnd/>
          </a:ln>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683" name="Freeform 829"/>
          <p:cNvSpPr>
            <a:spLocks noEditPoints="1"/>
          </p:cNvSpPr>
          <p:nvPr/>
        </p:nvSpPr>
        <p:spPr bwMode="auto">
          <a:xfrm>
            <a:off x="2303463" y="4462463"/>
            <a:ext cx="198437" cy="139700"/>
          </a:xfrm>
          <a:custGeom>
            <a:avLst/>
            <a:gdLst>
              <a:gd name="T0" fmla="*/ 0 w 125"/>
              <a:gd name="T1" fmla="*/ 0 h 88"/>
              <a:gd name="T2" fmla="*/ 2147483647 w 125"/>
              <a:gd name="T3" fmla="*/ 0 h 88"/>
              <a:gd name="T4" fmla="*/ 2147483647 w 125"/>
              <a:gd name="T5" fmla="*/ 2147483647 h 88"/>
              <a:gd name="T6" fmla="*/ 0 w 125"/>
              <a:gd name="T7" fmla="*/ 2147483647 h 88"/>
              <a:gd name="T8" fmla="*/ 0 w 125"/>
              <a:gd name="T9" fmla="*/ 0 h 88"/>
              <a:gd name="T10" fmla="*/ 0 w 125"/>
              <a:gd name="T11" fmla="*/ 0 h 88"/>
              <a:gd name="T12" fmla="*/ 2147483647 w 125"/>
              <a:gd name="T13" fmla="*/ 0 h 88"/>
              <a:gd name="T14" fmla="*/ 2147483647 w 125"/>
              <a:gd name="T15" fmla="*/ 2147483647 h 88"/>
              <a:gd name="T16" fmla="*/ 0 w 125"/>
              <a:gd name="T17" fmla="*/ 2147483647 h 88"/>
              <a:gd name="T18" fmla="*/ 0 w 125"/>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88">
                <a:moveTo>
                  <a:pt x="0" y="0"/>
                </a:moveTo>
                <a:lnTo>
                  <a:pt x="125" y="0"/>
                </a:lnTo>
                <a:lnTo>
                  <a:pt x="125" y="88"/>
                </a:lnTo>
                <a:lnTo>
                  <a:pt x="0" y="88"/>
                </a:lnTo>
                <a:lnTo>
                  <a:pt x="0" y="0"/>
                </a:lnTo>
                <a:close/>
                <a:moveTo>
                  <a:pt x="0" y="0"/>
                </a:moveTo>
                <a:lnTo>
                  <a:pt x="117" y="0"/>
                </a:lnTo>
                <a:lnTo>
                  <a:pt x="117" y="84"/>
                </a:lnTo>
                <a:lnTo>
                  <a:pt x="0" y="84"/>
                </a:lnTo>
                <a:lnTo>
                  <a:pt x="0" y="0"/>
                </a:lnTo>
                <a:close/>
              </a:path>
            </a:pathLst>
          </a:custGeom>
          <a:solidFill>
            <a:srgbClr val="0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84" name="Freeform 830"/>
          <p:cNvSpPr>
            <a:spLocks noEditPoints="1"/>
          </p:cNvSpPr>
          <p:nvPr/>
        </p:nvSpPr>
        <p:spPr bwMode="auto">
          <a:xfrm>
            <a:off x="2303463" y="4462463"/>
            <a:ext cx="185737" cy="133350"/>
          </a:xfrm>
          <a:custGeom>
            <a:avLst/>
            <a:gdLst>
              <a:gd name="T0" fmla="*/ 0 w 117"/>
              <a:gd name="T1" fmla="*/ 0 h 84"/>
              <a:gd name="T2" fmla="*/ 2147483647 w 117"/>
              <a:gd name="T3" fmla="*/ 0 h 84"/>
              <a:gd name="T4" fmla="*/ 2147483647 w 117"/>
              <a:gd name="T5" fmla="*/ 2147483647 h 84"/>
              <a:gd name="T6" fmla="*/ 0 w 117"/>
              <a:gd name="T7" fmla="*/ 2147483647 h 84"/>
              <a:gd name="T8" fmla="*/ 0 w 117"/>
              <a:gd name="T9" fmla="*/ 0 h 84"/>
              <a:gd name="T10" fmla="*/ 0 w 117"/>
              <a:gd name="T11" fmla="*/ 0 h 84"/>
              <a:gd name="T12" fmla="*/ 2147483647 w 117"/>
              <a:gd name="T13" fmla="*/ 0 h 84"/>
              <a:gd name="T14" fmla="*/ 2147483647 w 117"/>
              <a:gd name="T15" fmla="*/ 2147483647 h 84"/>
              <a:gd name="T16" fmla="*/ 0 w 117"/>
              <a:gd name="T17" fmla="*/ 2147483647 h 84"/>
              <a:gd name="T18" fmla="*/ 0 w 117"/>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4">
                <a:moveTo>
                  <a:pt x="0" y="0"/>
                </a:moveTo>
                <a:lnTo>
                  <a:pt x="117" y="0"/>
                </a:lnTo>
                <a:lnTo>
                  <a:pt x="117" y="84"/>
                </a:lnTo>
                <a:lnTo>
                  <a:pt x="0" y="84"/>
                </a:lnTo>
                <a:lnTo>
                  <a:pt x="0" y="0"/>
                </a:lnTo>
                <a:close/>
                <a:moveTo>
                  <a:pt x="0" y="0"/>
                </a:moveTo>
                <a:lnTo>
                  <a:pt x="109" y="0"/>
                </a:lnTo>
                <a:lnTo>
                  <a:pt x="109" y="75"/>
                </a:lnTo>
                <a:lnTo>
                  <a:pt x="0" y="75"/>
                </a:lnTo>
                <a:lnTo>
                  <a:pt x="0" y="0"/>
                </a:lnTo>
                <a:close/>
              </a:path>
            </a:pathLst>
          </a:custGeom>
          <a:solidFill>
            <a:srgbClr val="11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85" name="Freeform 831"/>
          <p:cNvSpPr>
            <a:spLocks noEditPoints="1"/>
          </p:cNvSpPr>
          <p:nvPr/>
        </p:nvSpPr>
        <p:spPr bwMode="auto">
          <a:xfrm>
            <a:off x="2303463" y="4462463"/>
            <a:ext cx="173037" cy="119062"/>
          </a:xfrm>
          <a:custGeom>
            <a:avLst/>
            <a:gdLst>
              <a:gd name="T0" fmla="*/ 0 w 109"/>
              <a:gd name="T1" fmla="*/ 0 h 75"/>
              <a:gd name="T2" fmla="*/ 2147483647 w 109"/>
              <a:gd name="T3" fmla="*/ 0 h 75"/>
              <a:gd name="T4" fmla="*/ 2147483647 w 109"/>
              <a:gd name="T5" fmla="*/ 2147483647 h 75"/>
              <a:gd name="T6" fmla="*/ 0 w 109"/>
              <a:gd name="T7" fmla="*/ 2147483647 h 75"/>
              <a:gd name="T8" fmla="*/ 0 w 109"/>
              <a:gd name="T9" fmla="*/ 0 h 75"/>
              <a:gd name="T10" fmla="*/ 0 w 109"/>
              <a:gd name="T11" fmla="*/ 0 h 75"/>
              <a:gd name="T12" fmla="*/ 2147483647 w 109"/>
              <a:gd name="T13" fmla="*/ 0 h 75"/>
              <a:gd name="T14" fmla="*/ 2147483647 w 109"/>
              <a:gd name="T15" fmla="*/ 2147483647 h 75"/>
              <a:gd name="T16" fmla="*/ 0 w 109"/>
              <a:gd name="T17" fmla="*/ 2147483647 h 75"/>
              <a:gd name="T18" fmla="*/ 0 w 109"/>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75">
                <a:moveTo>
                  <a:pt x="0" y="0"/>
                </a:moveTo>
                <a:lnTo>
                  <a:pt x="109" y="0"/>
                </a:lnTo>
                <a:lnTo>
                  <a:pt x="109" y="75"/>
                </a:lnTo>
                <a:lnTo>
                  <a:pt x="0" y="75"/>
                </a:lnTo>
                <a:lnTo>
                  <a:pt x="0" y="0"/>
                </a:lnTo>
                <a:close/>
                <a:moveTo>
                  <a:pt x="0" y="0"/>
                </a:moveTo>
                <a:lnTo>
                  <a:pt x="100" y="0"/>
                </a:lnTo>
                <a:lnTo>
                  <a:pt x="100" y="71"/>
                </a:lnTo>
                <a:lnTo>
                  <a:pt x="0" y="71"/>
                </a:lnTo>
                <a:lnTo>
                  <a:pt x="0" y="0"/>
                </a:lnTo>
                <a:close/>
              </a:path>
            </a:pathLst>
          </a:custGeom>
          <a:solidFill>
            <a:srgbClr val="23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86" name="Freeform 832"/>
          <p:cNvSpPr>
            <a:spLocks noEditPoints="1"/>
          </p:cNvSpPr>
          <p:nvPr/>
        </p:nvSpPr>
        <p:spPr bwMode="auto">
          <a:xfrm>
            <a:off x="2303463" y="4462463"/>
            <a:ext cx="158750" cy="112712"/>
          </a:xfrm>
          <a:custGeom>
            <a:avLst/>
            <a:gdLst>
              <a:gd name="T0" fmla="*/ 0 w 100"/>
              <a:gd name="T1" fmla="*/ 0 h 71"/>
              <a:gd name="T2" fmla="*/ 2147483647 w 100"/>
              <a:gd name="T3" fmla="*/ 0 h 71"/>
              <a:gd name="T4" fmla="*/ 2147483647 w 100"/>
              <a:gd name="T5" fmla="*/ 2147483647 h 71"/>
              <a:gd name="T6" fmla="*/ 0 w 100"/>
              <a:gd name="T7" fmla="*/ 2147483647 h 71"/>
              <a:gd name="T8" fmla="*/ 0 w 100"/>
              <a:gd name="T9" fmla="*/ 0 h 71"/>
              <a:gd name="T10" fmla="*/ 0 w 100"/>
              <a:gd name="T11" fmla="*/ 0 h 71"/>
              <a:gd name="T12" fmla="*/ 2147483647 w 100"/>
              <a:gd name="T13" fmla="*/ 0 h 71"/>
              <a:gd name="T14" fmla="*/ 2147483647 w 100"/>
              <a:gd name="T15" fmla="*/ 2147483647 h 71"/>
              <a:gd name="T16" fmla="*/ 0 w 100"/>
              <a:gd name="T17" fmla="*/ 2147483647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1">
                <a:moveTo>
                  <a:pt x="0" y="0"/>
                </a:moveTo>
                <a:lnTo>
                  <a:pt x="100" y="0"/>
                </a:lnTo>
                <a:lnTo>
                  <a:pt x="100" y="71"/>
                </a:lnTo>
                <a:lnTo>
                  <a:pt x="0" y="71"/>
                </a:lnTo>
                <a:lnTo>
                  <a:pt x="0" y="0"/>
                </a:lnTo>
                <a:close/>
                <a:moveTo>
                  <a:pt x="0" y="0"/>
                </a:moveTo>
                <a:lnTo>
                  <a:pt x="92" y="0"/>
                </a:lnTo>
                <a:lnTo>
                  <a:pt x="92" y="63"/>
                </a:lnTo>
                <a:lnTo>
                  <a:pt x="0" y="63"/>
                </a:lnTo>
                <a:lnTo>
                  <a:pt x="0" y="0"/>
                </a:lnTo>
                <a:close/>
              </a:path>
            </a:pathLst>
          </a:custGeom>
          <a:solidFill>
            <a:srgbClr val="36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87" name="Freeform 833"/>
          <p:cNvSpPr>
            <a:spLocks noEditPoints="1"/>
          </p:cNvSpPr>
          <p:nvPr/>
        </p:nvSpPr>
        <p:spPr bwMode="auto">
          <a:xfrm>
            <a:off x="2303463" y="4462463"/>
            <a:ext cx="146050" cy="100012"/>
          </a:xfrm>
          <a:custGeom>
            <a:avLst/>
            <a:gdLst>
              <a:gd name="T0" fmla="*/ 0 w 92"/>
              <a:gd name="T1" fmla="*/ 0 h 63"/>
              <a:gd name="T2" fmla="*/ 2147483647 w 92"/>
              <a:gd name="T3" fmla="*/ 0 h 63"/>
              <a:gd name="T4" fmla="*/ 2147483647 w 92"/>
              <a:gd name="T5" fmla="*/ 2147483647 h 63"/>
              <a:gd name="T6" fmla="*/ 0 w 92"/>
              <a:gd name="T7" fmla="*/ 2147483647 h 63"/>
              <a:gd name="T8" fmla="*/ 0 w 92"/>
              <a:gd name="T9" fmla="*/ 0 h 63"/>
              <a:gd name="T10" fmla="*/ 0 w 92"/>
              <a:gd name="T11" fmla="*/ 0 h 63"/>
              <a:gd name="T12" fmla="*/ 2147483647 w 92"/>
              <a:gd name="T13" fmla="*/ 0 h 63"/>
              <a:gd name="T14" fmla="*/ 2147483647 w 92"/>
              <a:gd name="T15" fmla="*/ 2147483647 h 63"/>
              <a:gd name="T16" fmla="*/ 0 w 92"/>
              <a:gd name="T17" fmla="*/ 2147483647 h 63"/>
              <a:gd name="T18" fmla="*/ 0 w 92"/>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63">
                <a:moveTo>
                  <a:pt x="0" y="0"/>
                </a:moveTo>
                <a:lnTo>
                  <a:pt x="92" y="0"/>
                </a:lnTo>
                <a:lnTo>
                  <a:pt x="92" y="63"/>
                </a:lnTo>
                <a:lnTo>
                  <a:pt x="0" y="63"/>
                </a:lnTo>
                <a:lnTo>
                  <a:pt x="0" y="0"/>
                </a:lnTo>
                <a:close/>
                <a:moveTo>
                  <a:pt x="0" y="0"/>
                </a:moveTo>
                <a:lnTo>
                  <a:pt x="84" y="0"/>
                </a:lnTo>
                <a:lnTo>
                  <a:pt x="84" y="59"/>
                </a:lnTo>
                <a:lnTo>
                  <a:pt x="0" y="59"/>
                </a:lnTo>
                <a:lnTo>
                  <a:pt x="0" y="0"/>
                </a:lnTo>
                <a:close/>
              </a:path>
            </a:pathLst>
          </a:custGeom>
          <a:solidFill>
            <a:srgbClr val="4C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88" name="Freeform 834"/>
          <p:cNvSpPr>
            <a:spLocks noEditPoints="1"/>
          </p:cNvSpPr>
          <p:nvPr/>
        </p:nvSpPr>
        <p:spPr bwMode="auto">
          <a:xfrm>
            <a:off x="2303463" y="4462463"/>
            <a:ext cx="133350" cy="93662"/>
          </a:xfrm>
          <a:custGeom>
            <a:avLst/>
            <a:gdLst>
              <a:gd name="T0" fmla="*/ 0 w 84"/>
              <a:gd name="T1" fmla="*/ 0 h 59"/>
              <a:gd name="T2" fmla="*/ 2147483647 w 84"/>
              <a:gd name="T3" fmla="*/ 0 h 59"/>
              <a:gd name="T4" fmla="*/ 2147483647 w 84"/>
              <a:gd name="T5" fmla="*/ 2147483647 h 59"/>
              <a:gd name="T6" fmla="*/ 0 w 84"/>
              <a:gd name="T7" fmla="*/ 2147483647 h 59"/>
              <a:gd name="T8" fmla="*/ 0 w 84"/>
              <a:gd name="T9" fmla="*/ 0 h 59"/>
              <a:gd name="T10" fmla="*/ 0 w 84"/>
              <a:gd name="T11" fmla="*/ 0 h 59"/>
              <a:gd name="T12" fmla="*/ 2147483647 w 84"/>
              <a:gd name="T13" fmla="*/ 0 h 59"/>
              <a:gd name="T14" fmla="*/ 2147483647 w 84"/>
              <a:gd name="T15" fmla="*/ 2147483647 h 59"/>
              <a:gd name="T16" fmla="*/ 0 w 84"/>
              <a:gd name="T17" fmla="*/ 2147483647 h 59"/>
              <a:gd name="T18" fmla="*/ 0 w 84"/>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59">
                <a:moveTo>
                  <a:pt x="0" y="0"/>
                </a:moveTo>
                <a:lnTo>
                  <a:pt x="84" y="0"/>
                </a:lnTo>
                <a:lnTo>
                  <a:pt x="84" y="59"/>
                </a:lnTo>
                <a:lnTo>
                  <a:pt x="0" y="59"/>
                </a:lnTo>
                <a:lnTo>
                  <a:pt x="0" y="0"/>
                </a:lnTo>
                <a:close/>
                <a:moveTo>
                  <a:pt x="0" y="0"/>
                </a:moveTo>
                <a:lnTo>
                  <a:pt x="75" y="0"/>
                </a:lnTo>
                <a:lnTo>
                  <a:pt x="75" y="55"/>
                </a:lnTo>
                <a:lnTo>
                  <a:pt x="0" y="55"/>
                </a:lnTo>
                <a:lnTo>
                  <a:pt x="0" y="0"/>
                </a:lnTo>
                <a:close/>
              </a:path>
            </a:pathLst>
          </a:custGeom>
          <a:solidFill>
            <a:srgbClr val="64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89" name="Freeform 835"/>
          <p:cNvSpPr>
            <a:spLocks noEditPoints="1"/>
          </p:cNvSpPr>
          <p:nvPr/>
        </p:nvSpPr>
        <p:spPr bwMode="auto">
          <a:xfrm>
            <a:off x="2303463" y="4462463"/>
            <a:ext cx="119062" cy="87312"/>
          </a:xfrm>
          <a:custGeom>
            <a:avLst/>
            <a:gdLst>
              <a:gd name="T0" fmla="*/ 0 w 75"/>
              <a:gd name="T1" fmla="*/ 0 h 55"/>
              <a:gd name="T2" fmla="*/ 2147483647 w 75"/>
              <a:gd name="T3" fmla="*/ 0 h 55"/>
              <a:gd name="T4" fmla="*/ 2147483647 w 75"/>
              <a:gd name="T5" fmla="*/ 2147483647 h 55"/>
              <a:gd name="T6" fmla="*/ 0 w 75"/>
              <a:gd name="T7" fmla="*/ 2147483647 h 55"/>
              <a:gd name="T8" fmla="*/ 0 w 75"/>
              <a:gd name="T9" fmla="*/ 0 h 55"/>
              <a:gd name="T10" fmla="*/ 0 w 75"/>
              <a:gd name="T11" fmla="*/ 0 h 55"/>
              <a:gd name="T12" fmla="*/ 2147483647 w 75"/>
              <a:gd name="T13" fmla="*/ 0 h 55"/>
              <a:gd name="T14" fmla="*/ 2147483647 w 75"/>
              <a:gd name="T15" fmla="*/ 2147483647 h 55"/>
              <a:gd name="T16" fmla="*/ 0 w 75"/>
              <a:gd name="T17" fmla="*/ 2147483647 h 55"/>
              <a:gd name="T18" fmla="*/ 0 w 75"/>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5">
                <a:moveTo>
                  <a:pt x="0" y="0"/>
                </a:moveTo>
                <a:lnTo>
                  <a:pt x="75" y="0"/>
                </a:lnTo>
                <a:lnTo>
                  <a:pt x="75" y="55"/>
                </a:lnTo>
                <a:lnTo>
                  <a:pt x="0" y="55"/>
                </a:lnTo>
                <a:lnTo>
                  <a:pt x="0" y="0"/>
                </a:lnTo>
                <a:close/>
                <a:moveTo>
                  <a:pt x="0" y="0"/>
                </a:moveTo>
                <a:lnTo>
                  <a:pt x="67" y="0"/>
                </a:lnTo>
                <a:lnTo>
                  <a:pt x="67" y="46"/>
                </a:lnTo>
                <a:lnTo>
                  <a:pt x="0" y="46"/>
                </a:lnTo>
                <a:lnTo>
                  <a:pt x="0" y="0"/>
                </a:lnTo>
                <a:close/>
              </a:path>
            </a:pathLst>
          </a:custGeom>
          <a:solidFill>
            <a:srgbClr val="7E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0" name="Freeform 836"/>
          <p:cNvSpPr>
            <a:spLocks noEditPoints="1"/>
          </p:cNvSpPr>
          <p:nvPr/>
        </p:nvSpPr>
        <p:spPr bwMode="auto">
          <a:xfrm>
            <a:off x="2303463" y="4462463"/>
            <a:ext cx="106362" cy="73025"/>
          </a:xfrm>
          <a:custGeom>
            <a:avLst/>
            <a:gdLst>
              <a:gd name="T0" fmla="*/ 0 w 67"/>
              <a:gd name="T1" fmla="*/ 0 h 46"/>
              <a:gd name="T2" fmla="*/ 2147483647 w 67"/>
              <a:gd name="T3" fmla="*/ 0 h 46"/>
              <a:gd name="T4" fmla="*/ 2147483647 w 67"/>
              <a:gd name="T5" fmla="*/ 2147483647 h 46"/>
              <a:gd name="T6" fmla="*/ 0 w 67"/>
              <a:gd name="T7" fmla="*/ 2147483647 h 46"/>
              <a:gd name="T8" fmla="*/ 0 w 67"/>
              <a:gd name="T9" fmla="*/ 0 h 46"/>
              <a:gd name="T10" fmla="*/ 0 w 67"/>
              <a:gd name="T11" fmla="*/ 0 h 46"/>
              <a:gd name="T12" fmla="*/ 2147483647 w 67"/>
              <a:gd name="T13" fmla="*/ 0 h 46"/>
              <a:gd name="T14" fmla="*/ 2147483647 w 67"/>
              <a:gd name="T15" fmla="*/ 2147483647 h 46"/>
              <a:gd name="T16" fmla="*/ 0 w 67"/>
              <a:gd name="T17" fmla="*/ 2147483647 h 46"/>
              <a:gd name="T18" fmla="*/ 0 w 6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46">
                <a:moveTo>
                  <a:pt x="0" y="0"/>
                </a:moveTo>
                <a:lnTo>
                  <a:pt x="67" y="0"/>
                </a:lnTo>
                <a:lnTo>
                  <a:pt x="67" y="46"/>
                </a:lnTo>
                <a:lnTo>
                  <a:pt x="0" y="46"/>
                </a:lnTo>
                <a:lnTo>
                  <a:pt x="0" y="0"/>
                </a:lnTo>
                <a:close/>
                <a:moveTo>
                  <a:pt x="0" y="0"/>
                </a:moveTo>
                <a:lnTo>
                  <a:pt x="59" y="0"/>
                </a:lnTo>
                <a:lnTo>
                  <a:pt x="59" y="42"/>
                </a:lnTo>
                <a:lnTo>
                  <a:pt x="0" y="42"/>
                </a:lnTo>
                <a:lnTo>
                  <a:pt x="0" y="0"/>
                </a:lnTo>
                <a:close/>
              </a:path>
            </a:pathLst>
          </a:custGeom>
          <a:solidFill>
            <a:srgbClr val="9B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1" name="Freeform 837"/>
          <p:cNvSpPr>
            <a:spLocks noEditPoints="1"/>
          </p:cNvSpPr>
          <p:nvPr/>
        </p:nvSpPr>
        <p:spPr bwMode="auto">
          <a:xfrm>
            <a:off x="2303463" y="4462463"/>
            <a:ext cx="93662" cy="66675"/>
          </a:xfrm>
          <a:custGeom>
            <a:avLst/>
            <a:gdLst>
              <a:gd name="T0" fmla="*/ 0 w 59"/>
              <a:gd name="T1" fmla="*/ 0 h 42"/>
              <a:gd name="T2" fmla="*/ 2147483647 w 59"/>
              <a:gd name="T3" fmla="*/ 0 h 42"/>
              <a:gd name="T4" fmla="*/ 2147483647 w 59"/>
              <a:gd name="T5" fmla="*/ 2147483647 h 42"/>
              <a:gd name="T6" fmla="*/ 0 w 59"/>
              <a:gd name="T7" fmla="*/ 2147483647 h 42"/>
              <a:gd name="T8" fmla="*/ 0 w 59"/>
              <a:gd name="T9" fmla="*/ 0 h 42"/>
              <a:gd name="T10" fmla="*/ 0 w 59"/>
              <a:gd name="T11" fmla="*/ 0 h 42"/>
              <a:gd name="T12" fmla="*/ 2147483647 w 59"/>
              <a:gd name="T13" fmla="*/ 0 h 42"/>
              <a:gd name="T14" fmla="*/ 2147483647 w 59"/>
              <a:gd name="T15" fmla="*/ 2147483647 h 42"/>
              <a:gd name="T16" fmla="*/ 0 w 59"/>
              <a:gd name="T17" fmla="*/ 2147483647 h 42"/>
              <a:gd name="T18" fmla="*/ 0 w 59"/>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2">
                <a:moveTo>
                  <a:pt x="0" y="0"/>
                </a:moveTo>
                <a:lnTo>
                  <a:pt x="59" y="0"/>
                </a:lnTo>
                <a:lnTo>
                  <a:pt x="59" y="42"/>
                </a:lnTo>
                <a:lnTo>
                  <a:pt x="0" y="42"/>
                </a:lnTo>
                <a:lnTo>
                  <a:pt x="0" y="0"/>
                </a:lnTo>
                <a:close/>
                <a:moveTo>
                  <a:pt x="0" y="0"/>
                </a:moveTo>
                <a:lnTo>
                  <a:pt x="50" y="0"/>
                </a:lnTo>
                <a:lnTo>
                  <a:pt x="50" y="34"/>
                </a:lnTo>
                <a:lnTo>
                  <a:pt x="0" y="34"/>
                </a:lnTo>
                <a:lnTo>
                  <a:pt x="0" y="0"/>
                </a:lnTo>
                <a:close/>
              </a:path>
            </a:pathLst>
          </a:custGeom>
          <a:solidFill>
            <a:srgbClr val="B4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2" name="Freeform 838"/>
          <p:cNvSpPr>
            <a:spLocks noEditPoints="1"/>
          </p:cNvSpPr>
          <p:nvPr/>
        </p:nvSpPr>
        <p:spPr bwMode="auto">
          <a:xfrm>
            <a:off x="2303463" y="4462463"/>
            <a:ext cx="79375" cy="53975"/>
          </a:xfrm>
          <a:custGeom>
            <a:avLst/>
            <a:gdLst>
              <a:gd name="T0" fmla="*/ 0 w 50"/>
              <a:gd name="T1" fmla="*/ 0 h 34"/>
              <a:gd name="T2" fmla="*/ 2147483647 w 50"/>
              <a:gd name="T3" fmla="*/ 0 h 34"/>
              <a:gd name="T4" fmla="*/ 2147483647 w 50"/>
              <a:gd name="T5" fmla="*/ 2147483647 h 34"/>
              <a:gd name="T6" fmla="*/ 0 w 50"/>
              <a:gd name="T7" fmla="*/ 2147483647 h 34"/>
              <a:gd name="T8" fmla="*/ 0 w 50"/>
              <a:gd name="T9" fmla="*/ 0 h 34"/>
              <a:gd name="T10" fmla="*/ 0 w 50"/>
              <a:gd name="T11" fmla="*/ 0 h 34"/>
              <a:gd name="T12" fmla="*/ 2147483647 w 50"/>
              <a:gd name="T13" fmla="*/ 0 h 34"/>
              <a:gd name="T14" fmla="*/ 2147483647 w 50"/>
              <a:gd name="T15" fmla="*/ 2147483647 h 34"/>
              <a:gd name="T16" fmla="*/ 0 w 50"/>
              <a:gd name="T17" fmla="*/ 2147483647 h 34"/>
              <a:gd name="T18" fmla="*/ 0 w 50"/>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4">
                <a:moveTo>
                  <a:pt x="0" y="0"/>
                </a:moveTo>
                <a:lnTo>
                  <a:pt x="50" y="0"/>
                </a:lnTo>
                <a:lnTo>
                  <a:pt x="50" y="34"/>
                </a:lnTo>
                <a:lnTo>
                  <a:pt x="0" y="34"/>
                </a:lnTo>
                <a:lnTo>
                  <a:pt x="0" y="0"/>
                </a:lnTo>
                <a:close/>
                <a:moveTo>
                  <a:pt x="0" y="0"/>
                </a:moveTo>
                <a:lnTo>
                  <a:pt x="42" y="0"/>
                </a:lnTo>
                <a:lnTo>
                  <a:pt x="42" y="30"/>
                </a:lnTo>
                <a:lnTo>
                  <a:pt x="0" y="30"/>
                </a:lnTo>
                <a:lnTo>
                  <a:pt x="0" y="0"/>
                </a:lnTo>
                <a:close/>
              </a:path>
            </a:pathLst>
          </a:custGeom>
          <a:solidFill>
            <a:srgbClr val="C8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3" name="Freeform 839"/>
          <p:cNvSpPr>
            <a:spLocks noEditPoints="1"/>
          </p:cNvSpPr>
          <p:nvPr/>
        </p:nvSpPr>
        <p:spPr bwMode="auto">
          <a:xfrm>
            <a:off x="2303463" y="4462463"/>
            <a:ext cx="66675" cy="47625"/>
          </a:xfrm>
          <a:custGeom>
            <a:avLst/>
            <a:gdLst>
              <a:gd name="T0" fmla="*/ 0 w 42"/>
              <a:gd name="T1" fmla="*/ 0 h 30"/>
              <a:gd name="T2" fmla="*/ 2147483647 w 42"/>
              <a:gd name="T3" fmla="*/ 0 h 30"/>
              <a:gd name="T4" fmla="*/ 2147483647 w 42"/>
              <a:gd name="T5" fmla="*/ 2147483647 h 30"/>
              <a:gd name="T6" fmla="*/ 0 w 42"/>
              <a:gd name="T7" fmla="*/ 2147483647 h 30"/>
              <a:gd name="T8" fmla="*/ 0 w 42"/>
              <a:gd name="T9" fmla="*/ 0 h 30"/>
              <a:gd name="T10" fmla="*/ 0 w 42"/>
              <a:gd name="T11" fmla="*/ 0 h 30"/>
              <a:gd name="T12" fmla="*/ 2147483647 w 42"/>
              <a:gd name="T13" fmla="*/ 0 h 30"/>
              <a:gd name="T14" fmla="*/ 2147483647 w 42"/>
              <a:gd name="T15" fmla="*/ 2147483647 h 30"/>
              <a:gd name="T16" fmla="*/ 0 w 42"/>
              <a:gd name="T17" fmla="*/ 2147483647 h 30"/>
              <a:gd name="T18" fmla="*/ 0 w 42"/>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0">
                <a:moveTo>
                  <a:pt x="0" y="0"/>
                </a:moveTo>
                <a:lnTo>
                  <a:pt x="42" y="0"/>
                </a:lnTo>
                <a:lnTo>
                  <a:pt x="42" y="30"/>
                </a:lnTo>
                <a:lnTo>
                  <a:pt x="0" y="30"/>
                </a:lnTo>
                <a:lnTo>
                  <a:pt x="0" y="0"/>
                </a:lnTo>
                <a:close/>
                <a:moveTo>
                  <a:pt x="0" y="0"/>
                </a:moveTo>
                <a:lnTo>
                  <a:pt x="33" y="0"/>
                </a:lnTo>
                <a:lnTo>
                  <a:pt x="33" y="21"/>
                </a:lnTo>
                <a:lnTo>
                  <a:pt x="0" y="21"/>
                </a:lnTo>
                <a:lnTo>
                  <a:pt x="0" y="0"/>
                </a:lnTo>
                <a:close/>
              </a:path>
            </a:pathLst>
          </a:custGeom>
          <a:solidFill>
            <a:srgbClr val="D8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4" name="Freeform 840"/>
          <p:cNvSpPr>
            <a:spLocks noEditPoints="1"/>
          </p:cNvSpPr>
          <p:nvPr/>
        </p:nvSpPr>
        <p:spPr bwMode="auto">
          <a:xfrm>
            <a:off x="2303463" y="4462463"/>
            <a:ext cx="52387" cy="33337"/>
          </a:xfrm>
          <a:custGeom>
            <a:avLst/>
            <a:gdLst>
              <a:gd name="T0" fmla="*/ 0 w 33"/>
              <a:gd name="T1" fmla="*/ 0 h 21"/>
              <a:gd name="T2" fmla="*/ 2147483647 w 33"/>
              <a:gd name="T3" fmla="*/ 0 h 21"/>
              <a:gd name="T4" fmla="*/ 2147483647 w 33"/>
              <a:gd name="T5" fmla="*/ 2147483647 h 21"/>
              <a:gd name="T6" fmla="*/ 0 w 33"/>
              <a:gd name="T7" fmla="*/ 2147483647 h 21"/>
              <a:gd name="T8" fmla="*/ 0 w 33"/>
              <a:gd name="T9" fmla="*/ 0 h 21"/>
              <a:gd name="T10" fmla="*/ 0 w 33"/>
              <a:gd name="T11" fmla="*/ 0 h 21"/>
              <a:gd name="T12" fmla="*/ 2147483647 w 33"/>
              <a:gd name="T13" fmla="*/ 0 h 21"/>
              <a:gd name="T14" fmla="*/ 2147483647 w 33"/>
              <a:gd name="T15" fmla="*/ 2147483647 h 21"/>
              <a:gd name="T16" fmla="*/ 0 w 33"/>
              <a:gd name="T17" fmla="*/ 2147483647 h 21"/>
              <a:gd name="T18" fmla="*/ 0 w 33"/>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0" y="0"/>
                </a:moveTo>
                <a:lnTo>
                  <a:pt x="33" y="0"/>
                </a:lnTo>
                <a:lnTo>
                  <a:pt x="33" y="21"/>
                </a:lnTo>
                <a:lnTo>
                  <a:pt x="0" y="21"/>
                </a:lnTo>
                <a:lnTo>
                  <a:pt x="0" y="0"/>
                </a:lnTo>
                <a:close/>
                <a:moveTo>
                  <a:pt x="0" y="0"/>
                </a:moveTo>
                <a:lnTo>
                  <a:pt x="25" y="0"/>
                </a:lnTo>
                <a:lnTo>
                  <a:pt x="25" y="17"/>
                </a:lnTo>
                <a:lnTo>
                  <a:pt x="0" y="17"/>
                </a:lnTo>
                <a:lnTo>
                  <a:pt x="0" y="0"/>
                </a:lnTo>
                <a:close/>
              </a:path>
            </a:pathLst>
          </a:custGeom>
          <a:solidFill>
            <a:srgbClr val="E5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5" name="Freeform 841"/>
          <p:cNvSpPr>
            <a:spLocks noEditPoints="1"/>
          </p:cNvSpPr>
          <p:nvPr/>
        </p:nvSpPr>
        <p:spPr bwMode="auto">
          <a:xfrm>
            <a:off x="2303463" y="4462463"/>
            <a:ext cx="39687" cy="26987"/>
          </a:xfrm>
          <a:custGeom>
            <a:avLst/>
            <a:gdLst>
              <a:gd name="T0" fmla="*/ 0 w 25"/>
              <a:gd name="T1" fmla="*/ 0 h 17"/>
              <a:gd name="T2" fmla="*/ 2147483647 w 25"/>
              <a:gd name="T3" fmla="*/ 0 h 17"/>
              <a:gd name="T4" fmla="*/ 2147483647 w 25"/>
              <a:gd name="T5" fmla="*/ 2147483647 h 17"/>
              <a:gd name="T6" fmla="*/ 0 w 25"/>
              <a:gd name="T7" fmla="*/ 2147483647 h 17"/>
              <a:gd name="T8" fmla="*/ 0 w 25"/>
              <a:gd name="T9" fmla="*/ 0 h 17"/>
              <a:gd name="T10" fmla="*/ 0 w 25"/>
              <a:gd name="T11" fmla="*/ 0 h 17"/>
              <a:gd name="T12" fmla="*/ 2147483647 w 25"/>
              <a:gd name="T13" fmla="*/ 0 h 17"/>
              <a:gd name="T14" fmla="*/ 2147483647 w 25"/>
              <a:gd name="T15" fmla="*/ 2147483647 h 17"/>
              <a:gd name="T16" fmla="*/ 0 w 25"/>
              <a:gd name="T17" fmla="*/ 2147483647 h 17"/>
              <a:gd name="T18" fmla="*/ 0 w 2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7">
                <a:moveTo>
                  <a:pt x="0" y="0"/>
                </a:moveTo>
                <a:lnTo>
                  <a:pt x="25" y="0"/>
                </a:lnTo>
                <a:lnTo>
                  <a:pt x="25" y="17"/>
                </a:lnTo>
                <a:lnTo>
                  <a:pt x="0" y="17"/>
                </a:lnTo>
                <a:lnTo>
                  <a:pt x="0" y="0"/>
                </a:lnTo>
                <a:close/>
                <a:moveTo>
                  <a:pt x="0" y="0"/>
                </a:moveTo>
                <a:lnTo>
                  <a:pt x="17" y="0"/>
                </a:lnTo>
                <a:lnTo>
                  <a:pt x="17" y="13"/>
                </a:lnTo>
                <a:lnTo>
                  <a:pt x="0" y="13"/>
                </a:lnTo>
                <a:lnTo>
                  <a:pt x="0" y="0"/>
                </a:lnTo>
                <a:close/>
              </a:path>
            </a:pathLst>
          </a:custGeom>
          <a:solidFill>
            <a:srgbClr val="F0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6" name="Freeform 842"/>
          <p:cNvSpPr>
            <a:spLocks noEditPoints="1"/>
          </p:cNvSpPr>
          <p:nvPr/>
        </p:nvSpPr>
        <p:spPr bwMode="auto">
          <a:xfrm>
            <a:off x="2303463" y="4462463"/>
            <a:ext cx="26987" cy="20637"/>
          </a:xfrm>
          <a:custGeom>
            <a:avLst/>
            <a:gdLst>
              <a:gd name="T0" fmla="*/ 0 w 17"/>
              <a:gd name="T1" fmla="*/ 0 h 13"/>
              <a:gd name="T2" fmla="*/ 2147483647 w 17"/>
              <a:gd name="T3" fmla="*/ 0 h 13"/>
              <a:gd name="T4" fmla="*/ 2147483647 w 17"/>
              <a:gd name="T5" fmla="*/ 2147483647 h 13"/>
              <a:gd name="T6" fmla="*/ 0 w 17"/>
              <a:gd name="T7" fmla="*/ 2147483647 h 13"/>
              <a:gd name="T8" fmla="*/ 0 w 17"/>
              <a:gd name="T9" fmla="*/ 0 h 13"/>
              <a:gd name="T10" fmla="*/ 0 w 17"/>
              <a:gd name="T11" fmla="*/ 0 h 13"/>
              <a:gd name="T12" fmla="*/ 2147483647 w 17"/>
              <a:gd name="T13" fmla="*/ 0 h 13"/>
              <a:gd name="T14" fmla="*/ 2147483647 w 17"/>
              <a:gd name="T15" fmla="*/ 2147483647 h 13"/>
              <a:gd name="T16" fmla="*/ 0 w 17"/>
              <a:gd name="T17" fmla="*/ 2147483647 h 13"/>
              <a:gd name="T18" fmla="*/ 0 w 17"/>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
                <a:moveTo>
                  <a:pt x="0" y="0"/>
                </a:moveTo>
                <a:lnTo>
                  <a:pt x="17" y="0"/>
                </a:lnTo>
                <a:lnTo>
                  <a:pt x="17" y="13"/>
                </a:lnTo>
                <a:lnTo>
                  <a:pt x="0" y="13"/>
                </a:lnTo>
                <a:lnTo>
                  <a:pt x="0" y="0"/>
                </a:lnTo>
                <a:close/>
                <a:moveTo>
                  <a:pt x="0" y="0"/>
                </a:moveTo>
                <a:lnTo>
                  <a:pt x="8" y="0"/>
                </a:lnTo>
                <a:lnTo>
                  <a:pt x="8" y="4"/>
                </a:lnTo>
                <a:lnTo>
                  <a:pt x="0" y="4"/>
                </a:lnTo>
                <a:lnTo>
                  <a:pt x="0" y="0"/>
                </a:lnTo>
                <a:close/>
              </a:path>
            </a:pathLst>
          </a:custGeom>
          <a:solidFill>
            <a:srgbClr val="F9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7" name="Freeform 843"/>
          <p:cNvSpPr>
            <a:spLocks noEditPoints="1"/>
          </p:cNvSpPr>
          <p:nvPr/>
        </p:nvSpPr>
        <p:spPr bwMode="auto">
          <a:xfrm>
            <a:off x="2303463" y="4462463"/>
            <a:ext cx="12700" cy="6350"/>
          </a:xfrm>
          <a:custGeom>
            <a:avLst/>
            <a:gdLst>
              <a:gd name="T0" fmla="*/ 0 w 8"/>
              <a:gd name="T1" fmla="*/ 0 h 4"/>
              <a:gd name="T2" fmla="*/ 2147483647 w 8"/>
              <a:gd name="T3" fmla="*/ 0 h 4"/>
              <a:gd name="T4" fmla="*/ 2147483647 w 8"/>
              <a:gd name="T5" fmla="*/ 2147483647 h 4"/>
              <a:gd name="T6" fmla="*/ 0 w 8"/>
              <a:gd name="T7" fmla="*/ 2147483647 h 4"/>
              <a:gd name="T8" fmla="*/ 0 w 8"/>
              <a:gd name="T9" fmla="*/ 0 h 4"/>
              <a:gd name="T10" fmla="*/ 0 w 8"/>
              <a:gd name="T11" fmla="*/ 0 h 4"/>
              <a:gd name="T12" fmla="*/ 0 w 8"/>
              <a:gd name="T13" fmla="*/ 0 h 4"/>
              <a:gd name="T14" fmla="*/ 0 w 8"/>
              <a:gd name="T15" fmla="*/ 0 h 4"/>
              <a:gd name="T16" fmla="*/ 0 w 8"/>
              <a:gd name="T17" fmla="*/ 0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
                <a:moveTo>
                  <a:pt x="0" y="0"/>
                </a:moveTo>
                <a:lnTo>
                  <a:pt x="8" y="0"/>
                </a:lnTo>
                <a:lnTo>
                  <a:pt x="8" y="4"/>
                </a:lnTo>
                <a:lnTo>
                  <a:pt x="0" y="4"/>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8" name="Freeform 844"/>
          <p:cNvSpPr>
            <a:spLocks noEditPoints="1"/>
          </p:cNvSpPr>
          <p:nvPr/>
        </p:nvSpPr>
        <p:spPr bwMode="auto">
          <a:xfrm>
            <a:off x="2303463" y="44624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7" h="1587">
                <a:moveTo>
                  <a:pt x="0" y="0"/>
                </a:move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99" name="Rectangle 845"/>
          <p:cNvSpPr>
            <a:spLocks noChangeArrowheads="1"/>
          </p:cNvSpPr>
          <p:nvPr/>
        </p:nvSpPr>
        <p:spPr bwMode="auto">
          <a:xfrm>
            <a:off x="2303463" y="4462463"/>
            <a:ext cx="198437" cy="139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700" name="Freeform 846"/>
          <p:cNvSpPr>
            <a:spLocks noEditPoints="1"/>
          </p:cNvSpPr>
          <p:nvPr/>
        </p:nvSpPr>
        <p:spPr bwMode="auto">
          <a:xfrm>
            <a:off x="2303463" y="4462463"/>
            <a:ext cx="198437" cy="139700"/>
          </a:xfrm>
          <a:custGeom>
            <a:avLst/>
            <a:gdLst>
              <a:gd name="T0" fmla="*/ 0 w 125"/>
              <a:gd name="T1" fmla="*/ 0 h 88"/>
              <a:gd name="T2" fmla="*/ 2147483647 w 125"/>
              <a:gd name="T3" fmla="*/ 0 h 88"/>
              <a:gd name="T4" fmla="*/ 2147483647 w 125"/>
              <a:gd name="T5" fmla="*/ 2147483647 h 88"/>
              <a:gd name="T6" fmla="*/ 0 w 125"/>
              <a:gd name="T7" fmla="*/ 2147483647 h 88"/>
              <a:gd name="T8" fmla="*/ 0 w 125"/>
              <a:gd name="T9" fmla="*/ 0 h 88"/>
              <a:gd name="T10" fmla="*/ 0 w 125"/>
              <a:gd name="T11" fmla="*/ 0 h 88"/>
              <a:gd name="T12" fmla="*/ 2147483647 w 125"/>
              <a:gd name="T13" fmla="*/ 0 h 88"/>
              <a:gd name="T14" fmla="*/ 2147483647 w 125"/>
              <a:gd name="T15" fmla="*/ 2147483647 h 88"/>
              <a:gd name="T16" fmla="*/ 0 w 125"/>
              <a:gd name="T17" fmla="*/ 2147483647 h 88"/>
              <a:gd name="T18" fmla="*/ 0 w 125"/>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88">
                <a:moveTo>
                  <a:pt x="0" y="0"/>
                </a:moveTo>
                <a:lnTo>
                  <a:pt x="125" y="0"/>
                </a:lnTo>
                <a:lnTo>
                  <a:pt x="125" y="88"/>
                </a:lnTo>
                <a:lnTo>
                  <a:pt x="0" y="88"/>
                </a:lnTo>
                <a:lnTo>
                  <a:pt x="0" y="0"/>
                </a:lnTo>
                <a:close/>
                <a:moveTo>
                  <a:pt x="0" y="0"/>
                </a:moveTo>
                <a:lnTo>
                  <a:pt x="117" y="0"/>
                </a:lnTo>
                <a:lnTo>
                  <a:pt x="117" y="84"/>
                </a:lnTo>
                <a:lnTo>
                  <a:pt x="0" y="84"/>
                </a:lnTo>
                <a:lnTo>
                  <a:pt x="0" y="0"/>
                </a:lnTo>
                <a:close/>
              </a:path>
            </a:pathLst>
          </a:custGeom>
          <a:solidFill>
            <a:srgbClr val="0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01" name="Freeform 847"/>
          <p:cNvSpPr>
            <a:spLocks noEditPoints="1"/>
          </p:cNvSpPr>
          <p:nvPr/>
        </p:nvSpPr>
        <p:spPr bwMode="auto">
          <a:xfrm>
            <a:off x="2303463" y="4462463"/>
            <a:ext cx="185737" cy="133350"/>
          </a:xfrm>
          <a:custGeom>
            <a:avLst/>
            <a:gdLst>
              <a:gd name="T0" fmla="*/ 0 w 117"/>
              <a:gd name="T1" fmla="*/ 0 h 84"/>
              <a:gd name="T2" fmla="*/ 2147483647 w 117"/>
              <a:gd name="T3" fmla="*/ 0 h 84"/>
              <a:gd name="T4" fmla="*/ 2147483647 w 117"/>
              <a:gd name="T5" fmla="*/ 2147483647 h 84"/>
              <a:gd name="T6" fmla="*/ 0 w 117"/>
              <a:gd name="T7" fmla="*/ 2147483647 h 84"/>
              <a:gd name="T8" fmla="*/ 0 w 117"/>
              <a:gd name="T9" fmla="*/ 0 h 84"/>
              <a:gd name="T10" fmla="*/ 0 w 117"/>
              <a:gd name="T11" fmla="*/ 0 h 84"/>
              <a:gd name="T12" fmla="*/ 2147483647 w 117"/>
              <a:gd name="T13" fmla="*/ 0 h 84"/>
              <a:gd name="T14" fmla="*/ 2147483647 w 117"/>
              <a:gd name="T15" fmla="*/ 2147483647 h 84"/>
              <a:gd name="T16" fmla="*/ 0 w 117"/>
              <a:gd name="T17" fmla="*/ 2147483647 h 84"/>
              <a:gd name="T18" fmla="*/ 0 w 117"/>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4">
                <a:moveTo>
                  <a:pt x="0" y="0"/>
                </a:moveTo>
                <a:lnTo>
                  <a:pt x="117" y="0"/>
                </a:lnTo>
                <a:lnTo>
                  <a:pt x="117" y="84"/>
                </a:lnTo>
                <a:lnTo>
                  <a:pt x="0" y="84"/>
                </a:lnTo>
                <a:lnTo>
                  <a:pt x="0" y="0"/>
                </a:lnTo>
                <a:close/>
                <a:moveTo>
                  <a:pt x="0" y="0"/>
                </a:moveTo>
                <a:lnTo>
                  <a:pt x="109" y="0"/>
                </a:lnTo>
                <a:lnTo>
                  <a:pt x="109" y="75"/>
                </a:lnTo>
                <a:lnTo>
                  <a:pt x="0" y="75"/>
                </a:lnTo>
                <a:lnTo>
                  <a:pt x="0" y="0"/>
                </a:lnTo>
                <a:close/>
              </a:path>
            </a:pathLst>
          </a:custGeom>
          <a:solidFill>
            <a:srgbClr val="11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02" name="Freeform 848"/>
          <p:cNvSpPr>
            <a:spLocks noEditPoints="1"/>
          </p:cNvSpPr>
          <p:nvPr/>
        </p:nvSpPr>
        <p:spPr bwMode="auto">
          <a:xfrm>
            <a:off x="2303463" y="4462463"/>
            <a:ext cx="173037" cy="119062"/>
          </a:xfrm>
          <a:custGeom>
            <a:avLst/>
            <a:gdLst>
              <a:gd name="T0" fmla="*/ 0 w 109"/>
              <a:gd name="T1" fmla="*/ 0 h 75"/>
              <a:gd name="T2" fmla="*/ 2147483647 w 109"/>
              <a:gd name="T3" fmla="*/ 0 h 75"/>
              <a:gd name="T4" fmla="*/ 2147483647 w 109"/>
              <a:gd name="T5" fmla="*/ 2147483647 h 75"/>
              <a:gd name="T6" fmla="*/ 0 w 109"/>
              <a:gd name="T7" fmla="*/ 2147483647 h 75"/>
              <a:gd name="T8" fmla="*/ 0 w 109"/>
              <a:gd name="T9" fmla="*/ 0 h 75"/>
              <a:gd name="T10" fmla="*/ 0 w 109"/>
              <a:gd name="T11" fmla="*/ 0 h 75"/>
              <a:gd name="T12" fmla="*/ 2147483647 w 109"/>
              <a:gd name="T13" fmla="*/ 0 h 75"/>
              <a:gd name="T14" fmla="*/ 2147483647 w 109"/>
              <a:gd name="T15" fmla="*/ 2147483647 h 75"/>
              <a:gd name="T16" fmla="*/ 0 w 109"/>
              <a:gd name="T17" fmla="*/ 2147483647 h 75"/>
              <a:gd name="T18" fmla="*/ 0 w 109"/>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75">
                <a:moveTo>
                  <a:pt x="0" y="0"/>
                </a:moveTo>
                <a:lnTo>
                  <a:pt x="109" y="0"/>
                </a:lnTo>
                <a:lnTo>
                  <a:pt x="109" y="75"/>
                </a:lnTo>
                <a:lnTo>
                  <a:pt x="0" y="75"/>
                </a:lnTo>
                <a:lnTo>
                  <a:pt x="0" y="0"/>
                </a:lnTo>
                <a:close/>
                <a:moveTo>
                  <a:pt x="0" y="0"/>
                </a:moveTo>
                <a:lnTo>
                  <a:pt x="100" y="0"/>
                </a:lnTo>
                <a:lnTo>
                  <a:pt x="100" y="71"/>
                </a:lnTo>
                <a:lnTo>
                  <a:pt x="0" y="71"/>
                </a:lnTo>
                <a:lnTo>
                  <a:pt x="0" y="0"/>
                </a:lnTo>
                <a:close/>
              </a:path>
            </a:pathLst>
          </a:custGeom>
          <a:solidFill>
            <a:srgbClr val="23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03" name="Freeform 849"/>
          <p:cNvSpPr>
            <a:spLocks noEditPoints="1"/>
          </p:cNvSpPr>
          <p:nvPr/>
        </p:nvSpPr>
        <p:spPr bwMode="auto">
          <a:xfrm>
            <a:off x="2303463" y="4462463"/>
            <a:ext cx="158750" cy="112712"/>
          </a:xfrm>
          <a:custGeom>
            <a:avLst/>
            <a:gdLst>
              <a:gd name="T0" fmla="*/ 0 w 100"/>
              <a:gd name="T1" fmla="*/ 0 h 71"/>
              <a:gd name="T2" fmla="*/ 2147483647 w 100"/>
              <a:gd name="T3" fmla="*/ 0 h 71"/>
              <a:gd name="T4" fmla="*/ 2147483647 w 100"/>
              <a:gd name="T5" fmla="*/ 2147483647 h 71"/>
              <a:gd name="T6" fmla="*/ 0 w 100"/>
              <a:gd name="T7" fmla="*/ 2147483647 h 71"/>
              <a:gd name="T8" fmla="*/ 0 w 100"/>
              <a:gd name="T9" fmla="*/ 0 h 71"/>
              <a:gd name="T10" fmla="*/ 0 w 100"/>
              <a:gd name="T11" fmla="*/ 0 h 71"/>
              <a:gd name="T12" fmla="*/ 2147483647 w 100"/>
              <a:gd name="T13" fmla="*/ 0 h 71"/>
              <a:gd name="T14" fmla="*/ 2147483647 w 100"/>
              <a:gd name="T15" fmla="*/ 2147483647 h 71"/>
              <a:gd name="T16" fmla="*/ 0 w 100"/>
              <a:gd name="T17" fmla="*/ 2147483647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1">
                <a:moveTo>
                  <a:pt x="0" y="0"/>
                </a:moveTo>
                <a:lnTo>
                  <a:pt x="100" y="0"/>
                </a:lnTo>
                <a:lnTo>
                  <a:pt x="100" y="71"/>
                </a:lnTo>
                <a:lnTo>
                  <a:pt x="0" y="71"/>
                </a:lnTo>
                <a:lnTo>
                  <a:pt x="0" y="0"/>
                </a:lnTo>
                <a:close/>
                <a:moveTo>
                  <a:pt x="0" y="0"/>
                </a:moveTo>
                <a:lnTo>
                  <a:pt x="92" y="0"/>
                </a:lnTo>
                <a:lnTo>
                  <a:pt x="92" y="63"/>
                </a:lnTo>
                <a:lnTo>
                  <a:pt x="0" y="63"/>
                </a:lnTo>
                <a:lnTo>
                  <a:pt x="0" y="0"/>
                </a:lnTo>
                <a:close/>
              </a:path>
            </a:pathLst>
          </a:custGeom>
          <a:solidFill>
            <a:srgbClr val="36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04" name="Freeform 850"/>
          <p:cNvSpPr>
            <a:spLocks noEditPoints="1"/>
          </p:cNvSpPr>
          <p:nvPr/>
        </p:nvSpPr>
        <p:spPr bwMode="auto">
          <a:xfrm>
            <a:off x="2303463" y="4462463"/>
            <a:ext cx="146050" cy="100012"/>
          </a:xfrm>
          <a:custGeom>
            <a:avLst/>
            <a:gdLst>
              <a:gd name="T0" fmla="*/ 0 w 92"/>
              <a:gd name="T1" fmla="*/ 0 h 63"/>
              <a:gd name="T2" fmla="*/ 2147483647 w 92"/>
              <a:gd name="T3" fmla="*/ 0 h 63"/>
              <a:gd name="T4" fmla="*/ 2147483647 w 92"/>
              <a:gd name="T5" fmla="*/ 2147483647 h 63"/>
              <a:gd name="T6" fmla="*/ 0 w 92"/>
              <a:gd name="T7" fmla="*/ 2147483647 h 63"/>
              <a:gd name="T8" fmla="*/ 0 w 92"/>
              <a:gd name="T9" fmla="*/ 0 h 63"/>
              <a:gd name="T10" fmla="*/ 0 w 92"/>
              <a:gd name="T11" fmla="*/ 0 h 63"/>
              <a:gd name="T12" fmla="*/ 2147483647 w 92"/>
              <a:gd name="T13" fmla="*/ 0 h 63"/>
              <a:gd name="T14" fmla="*/ 2147483647 w 92"/>
              <a:gd name="T15" fmla="*/ 2147483647 h 63"/>
              <a:gd name="T16" fmla="*/ 0 w 92"/>
              <a:gd name="T17" fmla="*/ 2147483647 h 63"/>
              <a:gd name="T18" fmla="*/ 0 w 92"/>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63">
                <a:moveTo>
                  <a:pt x="0" y="0"/>
                </a:moveTo>
                <a:lnTo>
                  <a:pt x="92" y="0"/>
                </a:lnTo>
                <a:lnTo>
                  <a:pt x="92" y="63"/>
                </a:lnTo>
                <a:lnTo>
                  <a:pt x="0" y="63"/>
                </a:lnTo>
                <a:lnTo>
                  <a:pt x="0" y="0"/>
                </a:lnTo>
                <a:close/>
                <a:moveTo>
                  <a:pt x="0" y="0"/>
                </a:moveTo>
                <a:lnTo>
                  <a:pt x="84" y="0"/>
                </a:lnTo>
                <a:lnTo>
                  <a:pt x="84" y="59"/>
                </a:lnTo>
                <a:lnTo>
                  <a:pt x="0" y="59"/>
                </a:lnTo>
                <a:lnTo>
                  <a:pt x="0" y="0"/>
                </a:lnTo>
                <a:close/>
              </a:path>
            </a:pathLst>
          </a:custGeom>
          <a:solidFill>
            <a:srgbClr val="4C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05" name="Freeform 851"/>
          <p:cNvSpPr>
            <a:spLocks noEditPoints="1"/>
          </p:cNvSpPr>
          <p:nvPr/>
        </p:nvSpPr>
        <p:spPr bwMode="auto">
          <a:xfrm>
            <a:off x="2303463" y="4462463"/>
            <a:ext cx="133350" cy="93662"/>
          </a:xfrm>
          <a:custGeom>
            <a:avLst/>
            <a:gdLst>
              <a:gd name="T0" fmla="*/ 0 w 84"/>
              <a:gd name="T1" fmla="*/ 0 h 59"/>
              <a:gd name="T2" fmla="*/ 2147483647 w 84"/>
              <a:gd name="T3" fmla="*/ 0 h 59"/>
              <a:gd name="T4" fmla="*/ 2147483647 w 84"/>
              <a:gd name="T5" fmla="*/ 2147483647 h 59"/>
              <a:gd name="T6" fmla="*/ 0 w 84"/>
              <a:gd name="T7" fmla="*/ 2147483647 h 59"/>
              <a:gd name="T8" fmla="*/ 0 w 84"/>
              <a:gd name="T9" fmla="*/ 0 h 59"/>
              <a:gd name="T10" fmla="*/ 0 w 84"/>
              <a:gd name="T11" fmla="*/ 0 h 59"/>
              <a:gd name="T12" fmla="*/ 2147483647 w 84"/>
              <a:gd name="T13" fmla="*/ 0 h 59"/>
              <a:gd name="T14" fmla="*/ 2147483647 w 84"/>
              <a:gd name="T15" fmla="*/ 2147483647 h 59"/>
              <a:gd name="T16" fmla="*/ 0 w 84"/>
              <a:gd name="T17" fmla="*/ 2147483647 h 59"/>
              <a:gd name="T18" fmla="*/ 0 w 84"/>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59">
                <a:moveTo>
                  <a:pt x="0" y="0"/>
                </a:moveTo>
                <a:lnTo>
                  <a:pt x="84" y="0"/>
                </a:lnTo>
                <a:lnTo>
                  <a:pt x="84" y="59"/>
                </a:lnTo>
                <a:lnTo>
                  <a:pt x="0" y="59"/>
                </a:lnTo>
                <a:lnTo>
                  <a:pt x="0" y="0"/>
                </a:lnTo>
                <a:close/>
                <a:moveTo>
                  <a:pt x="0" y="0"/>
                </a:moveTo>
                <a:lnTo>
                  <a:pt x="75" y="0"/>
                </a:lnTo>
                <a:lnTo>
                  <a:pt x="75" y="55"/>
                </a:lnTo>
                <a:lnTo>
                  <a:pt x="0" y="55"/>
                </a:lnTo>
                <a:lnTo>
                  <a:pt x="0" y="0"/>
                </a:lnTo>
                <a:close/>
              </a:path>
            </a:pathLst>
          </a:custGeom>
          <a:solidFill>
            <a:srgbClr val="64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06" name="Freeform 852"/>
          <p:cNvSpPr>
            <a:spLocks noEditPoints="1"/>
          </p:cNvSpPr>
          <p:nvPr/>
        </p:nvSpPr>
        <p:spPr bwMode="auto">
          <a:xfrm>
            <a:off x="2303463" y="4462463"/>
            <a:ext cx="119062" cy="87312"/>
          </a:xfrm>
          <a:custGeom>
            <a:avLst/>
            <a:gdLst>
              <a:gd name="T0" fmla="*/ 0 w 75"/>
              <a:gd name="T1" fmla="*/ 0 h 55"/>
              <a:gd name="T2" fmla="*/ 2147483647 w 75"/>
              <a:gd name="T3" fmla="*/ 0 h 55"/>
              <a:gd name="T4" fmla="*/ 2147483647 w 75"/>
              <a:gd name="T5" fmla="*/ 2147483647 h 55"/>
              <a:gd name="T6" fmla="*/ 0 w 75"/>
              <a:gd name="T7" fmla="*/ 2147483647 h 55"/>
              <a:gd name="T8" fmla="*/ 0 w 75"/>
              <a:gd name="T9" fmla="*/ 0 h 55"/>
              <a:gd name="T10" fmla="*/ 0 w 75"/>
              <a:gd name="T11" fmla="*/ 0 h 55"/>
              <a:gd name="T12" fmla="*/ 2147483647 w 75"/>
              <a:gd name="T13" fmla="*/ 0 h 55"/>
              <a:gd name="T14" fmla="*/ 2147483647 w 75"/>
              <a:gd name="T15" fmla="*/ 2147483647 h 55"/>
              <a:gd name="T16" fmla="*/ 0 w 75"/>
              <a:gd name="T17" fmla="*/ 2147483647 h 55"/>
              <a:gd name="T18" fmla="*/ 0 w 75"/>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5">
                <a:moveTo>
                  <a:pt x="0" y="0"/>
                </a:moveTo>
                <a:lnTo>
                  <a:pt x="75" y="0"/>
                </a:lnTo>
                <a:lnTo>
                  <a:pt x="75" y="55"/>
                </a:lnTo>
                <a:lnTo>
                  <a:pt x="0" y="55"/>
                </a:lnTo>
                <a:lnTo>
                  <a:pt x="0" y="0"/>
                </a:lnTo>
                <a:close/>
                <a:moveTo>
                  <a:pt x="0" y="0"/>
                </a:moveTo>
                <a:lnTo>
                  <a:pt x="67" y="0"/>
                </a:lnTo>
                <a:lnTo>
                  <a:pt x="67" y="46"/>
                </a:lnTo>
                <a:lnTo>
                  <a:pt x="0" y="46"/>
                </a:lnTo>
                <a:lnTo>
                  <a:pt x="0" y="0"/>
                </a:lnTo>
                <a:close/>
              </a:path>
            </a:pathLst>
          </a:custGeom>
          <a:solidFill>
            <a:srgbClr val="7E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07" name="Freeform 853"/>
          <p:cNvSpPr>
            <a:spLocks noEditPoints="1"/>
          </p:cNvSpPr>
          <p:nvPr/>
        </p:nvSpPr>
        <p:spPr bwMode="auto">
          <a:xfrm>
            <a:off x="2303463" y="4462463"/>
            <a:ext cx="106362" cy="73025"/>
          </a:xfrm>
          <a:custGeom>
            <a:avLst/>
            <a:gdLst>
              <a:gd name="T0" fmla="*/ 0 w 67"/>
              <a:gd name="T1" fmla="*/ 0 h 46"/>
              <a:gd name="T2" fmla="*/ 2147483647 w 67"/>
              <a:gd name="T3" fmla="*/ 0 h 46"/>
              <a:gd name="T4" fmla="*/ 2147483647 w 67"/>
              <a:gd name="T5" fmla="*/ 2147483647 h 46"/>
              <a:gd name="T6" fmla="*/ 0 w 67"/>
              <a:gd name="T7" fmla="*/ 2147483647 h 46"/>
              <a:gd name="T8" fmla="*/ 0 w 67"/>
              <a:gd name="T9" fmla="*/ 0 h 46"/>
              <a:gd name="T10" fmla="*/ 0 w 67"/>
              <a:gd name="T11" fmla="*/ 0 h 46"/>
              <a:gd name="T12" fmla="*/ 2147483647 w 67"/>
              <a:gd name="T13" fmla="*/ 0 h 46"/>
              <a:gd name="T14" fmla="*/ 2147483647 w 67"/>
              <a:gd name="T15" fmla="*/ 2147483647 h 46"/>
              <a:gd name="T16" fmla="*/ 0 w 67"/>
              <a:gd name="T17" fmla="*/ 2147483647 h 46"/>
              <a:gd name="T18" fmla="*/ 0 w 6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46">
                <a:moveTo>
                  <a:pt x="0" y="0"/>
                </a:moveTo>
                <a:lnTo>
                  <a:pt x="67" y="0"/>
                </a:lnTo>
                <a:lnTo>
                  <a:pt x="67" y="46"/>
                </a:lnTo>
                <a:lnTo>
                  <a:pt x="0" y="46"/>
                </a:lnTo>
                <a:lnTo>
                  <a:pt x="0" y="0"/>
                </a:lnTo>
                <a:close/>
                <a:moveTo>
                  <a:pt x="0" y="0"/>
                </a:moveTo>
                <a:lnTo>
                  <a:pt x="59" y="0"/>
                </a:lnTo>
                <a:lnTo>
                  <a:pt x="59" y="42"/>
                </a:lnTo>
                <a:lnTo>
                  <a:pt x="0" y="42"/>
                </a:lnTo>
                <a:lnTo>
                  <a:pt x="0" y="0"/>
                </a:lnTo>
                <a:close/>
              </a:path>
            </a:pathLst>
          </a:custGeom>
          <a:solidFill>
            <a:srgbClr val="9B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08" name="Freeform 854"/>
          <p:cNvSpPr>
            <a:spLocks noEditPoints="1"/>
          </p:cNvSpPr>
          <p:nvPr/>
        </p:nvSpPr>
        <p:spPr bwMode="auto">
          <a:xfrm>
            <a:off x="2303463" y="4462463"/>
            <a:ext cx="93662" cy="66675"/>
          </a:xfrm>
          <a:custGeom>
            <a:avLst/>
            <a:gdLst>
              <a:gd name="T0" fmla="*/ 0 w 59"/>
              <a:gd name="T1" fmla="*/ 0 h 42"/>
              <a:gd name="T2" fmla="*/ 2147483647 w 59"/>
              <a:gd name="T3" fmla="*/ 0 h 42"/>
              <a:gd name="T4" fmla="*/ 2147483647 w 59"/>
              <a:gd name="T5" fmla="*/ 2147483647 h 42"/>
              <a:gd name="T6" fmla="*/ 0 w 59"/>
              <a:gd name="T7" fmla="*/ 2147483647 h 42"/>
              <a:gd name="T8" fmla="*/ 0 w 59"/>
              <a:gd name="T9" fmla="*/ 0 h 42"/>
              <a:gd name="T10" fmla="*/ 0 w 59"/>
              <a:gd name="T11" fmla="*/ 0 h 42"/>
              <a:gd name="T12" fmla="*/ 2147483647 w 59"/>
              <a:gd name="T13" fmla="*/ 0 h 42"/>
              <a:gd name="T14" fmla="*/ 2147483647 w 59"/>
              <a:gd name="T15" fmla="*/ 2147483647 h 42"/>
              <a:gd name="T16" fmla="*/ 0 w 59"/>
              <a:gd name="T17" fmla="*/ 2147483647 h 42"/>
              <a:gd name="T18" fmla="*/ 0 w 59"/>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2">
                <a:moveTo>
                  <a:pt x="0" y="0"/>
                </a:moveTo>
                <a:lnTo>
                  <a:pt x="59" y="0"/>
                </a:lnTo>
                <a:lnTo>
                  <a:pt x="59" y="42"/>
                </a:lnTo>
                <a:lnTo>
                  <a:pt x="0" y="42"/>
                </a:lnTo>
                <a:lnTo>
                  <a:pt x="0" y="0"/>
                </a:lnTo>
                <a:close/>
                <a:moveTo>
                  <a:pt x="0" y="0"/>
                </a:moveTo>
                <a:lnTo>
                  <a:pt x="50" y="0"/>
                </a:lnTo>
                <a:lnTo>
                  <a:pt x="50" y="34"/>
                </a:lnTo>
                <a:lnTo>
                  <a:pt x="0" y="34"/>
                </a:lnTo>
                <a:lnTo>
                  <a:pt x="0" y="0"/>
                </a:lnTo>
                <a:close/>
              </a:path>
            </a:pathLst>
          </a:custGeom>
          <a:solidFill>
            <a:srgbClr val="B4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09" name="Freeform 855"/>
          <p:cNvSpPr>
            <a:spLocks noEditPoints="1"/>
          </p:cNvSpPr>
          <p:nvPr/>
        </p:nvSpPr>
        <p:spPr bwMode="auto">
          <a:xfrm>
            <a:off x="2303463" y="4462463"/>
            <a:ext cx="79375" cy="53975"/>
          </a:xfrm>
          <a:custGeom>
            <a:avLst/>
            <a:gdLst>
              <a:gd name="T0" fmla="*/ 0 w 50"/>
              <a:gd name="T1" fmla="*/ 0 h 34"/>
              <a:gd name="T2" fmla="*/ 2147483647 w 50"/>
              <a:gd name="T3" fmla="*/ 0 h 34"/>
              <a:gd name="T4" fmla="*/ 2147483647 w 50"/>
              <a:gd name="T5" fmla="*/ 2147483647 h 34"/>
              <a:gd name="T6" fmla="*/ 0 w 50"/>
              <a:gd name="T7" fmla="*/ 2147483647 h 34"/>
              <a:gd name="T8" fmla="*/ 0 w 50"/>
              <a:gd name="T9" fmla="*/ 0 h 34"/>
              <a:gd name="T10" fmla="*/ 0 w 50"/>
              <a:gd name="T11" fmla="*/ 0 h 34"/>
              <a:gd name="T12" fmla="*/ 2147483647 w 50"/>
              <a:gd name="T13" fmla="*/ 0 h 34"/>
              <a:gd name="T14" fmla="*/ 2147483647 w 50"/>
              <a:gd name="T15" fmla="*/ 2147483647 h 34"/>
              <a:gd name="T16" fmla="*/ 0 w 50"/>
              <a:gd name="T17" fmla="*/ 2147483647 h 34"/>
              <a:gd name="T18" fmla="*/ 0 w 50"/>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4">
                <a:moveTo>
                  <a:pt x="0" y="0"/>
                </a:moveTo>
                <a:lnTo>
                  <a:pt x="50" y="0"/>
                </a:lnTo>
                <a:lnTo>
                  <a:pt x="50" y="34"/>
                </a:lnTo>
                <a:lnTo>
                  <a:pt x="0" y="34"/>
                </a:lnTo>
                <a:lnTo>
                  <a:pt x="0" y="0"/>
                </a:lnTo>
                <a:close/>
                <a:moveTo>
                  <a:pt x="0" y="0"/>
                </a:moveTo>
                <a:lnTo>
                  <a:pt x="42" y="0"/>
                </a:lnTo>
                <a:lnTo>
                  <a:pt x="42" y="30"/>
                </a:lnTo>
                <a:lnTo>
                  <a:pt x="0" y="30"/>
                </a:lnTo>
                <a:lnTo>
                  <a:pt x="0" y="0"/>
                </a:lnTo>
                <a:close/>
              </a:path>
            </a:pathLst>
          </a:custGeom>
          <a:solidFill>
            <a:srgbClr val="C8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0" name="Freeform 856"/>
          <p:cNvSpPr>
            <a:spLocks noEditPoints="1"/>
          </p:cNvSpPr>
          <p:nvPr/>
        </p:nvSpPr>
        <p:spPr bwMode="auto">
          <a:xfrm>
            <a:off x="2303463" y="4462463"/>
            <a:ext cx="66675" cy="47625"/>
          </a:xfrm>
          <a:custGeom>
            <a:avLst/>
            <a:gdLst>
              <a:gd name="T0" fmla="*/ 0 w 42"/>
              <a:gd name="T1" fmla="*/ 0 h 30"/>
              <a:gd name="T2" fmla="*/ 2147483647 w 42"/>
              <a:gd name="T3" fmla="*/ 0 h 30"/>
              <a:gd name="T4" fmla="*/ 2147483647 w 42"/>
              <a:gd name="T5" fmla="*/ 2147483647 h 30"/>
              <a:gd name="T6" fmla="*/ 0 w 42"/>
              <a:gd name="T7" fmla="*/ 2147483647 h 30"/>
              <a:gd name="T8" fmla="*/ 0 w 42"/>
              <a:gd name="T9" fmla="*/ 0 h 30"/>
              <a:gd name="T10" fmla="*/ 0 w 42"/>
              <a:gd name="T11" fmla="*/ 0 h 30"/>
              <a:gd name="T12" fmla="*/ 2147483647 w 42"/>
              <a:gd name="T13" fmla="*/ 0 h 30"/>
              <a:gd name="T14" fmla="*/ 2147483647 w 42"/>
              <a:gd name="T15" fmla="*/ 2147483647 h 30"/>
              <a:gd name="T16" fmla="*/ 0 w 42"/>
              <a:gd name="T17" fmla="*/ 2147483647 h 30"/>
              <a:gd name="T18" fmla="*/ 0 w 42"/>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0">
                <a:moveTo>
                  <a:pt x="0" y="0"/>
                </a:moveTo>
                <a:lnTo>
                  <a:pt x="42" y="0"/>
                </a:lnTo>
                <a:lnTo>
                  <a:pt x="42" y="30"/>
                </a:lnTo>
                <a:lnTo>
                  <a:pt x="0" y="30"/>
                </a:lnTo>
                <a:lnTo>
                  <a:pt x="0" y="0"/>
                </a:lnTo>
                <a:close/>
                <a:moveTo>
                  <a:pt x="0" y="0"/>
                </a:moveTo>
                <a:lnTo>
                  <a:pt x="33" y="0"/>
                </a:lnTo>
                <a:lnTo>
                  <a:pt x="33" y="21"/>
                </a:lnTo>
                <a:lnTo>
                  <a:pt x="0" y="21"/>
                </a:lnTo>
                <a:lnTo>
                  <a:pt x="0" y="0"/>
                </a:lnTo>
                <a:close/>
              </a:path>
            </a:pathLst>
          </a:custGeom>
          <a:solidFill>
            <a:srgbClr val="D8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1" name="Freeform 857"/>
          <p:cNvSpPr>
            <a:spLocks noEditPoints="1"/>
          </p:cNvSpPr>
          <p:nvPr/>
        </p:nvSpPr>
        <p:spPr bwMode="auto">
          <a:xfrm>
            <a:off x="2303463" y="4462463"/>
            <a:ext cx="52387" cy="33337"/>
          </a:xfrm>
          <a:custGeom>
            <a:avLst/>
            <a:gdLst>
              <a:gd name="T0" fmla="*/ 0 w 33"/>
              <a:gd name="T1" fmla="*/ 0 h 21"/>
              <a:gd name="T2" fmla="*/ 2147483647 w 33"/>
              <a:gd name="T3" fmla="*/ 0 h 21"/>
              <a:gd name="T4" fmla="*/ 2147483647 w 33"/>
              <a:gd name="T5" fmla="*/ 2147483647 h 21"/>
              <a:gd name="T6" fmla="*/ 0 w 33"/>
              <a:gd name="T7" fmla="*/ 2147483647 h 21"/>
              <a:gd name="T8" fmla="*/ 0 w 33"/>
              <a:gd name="T9" fmla="*/ 0 h 21"/>
              <a:gd name="T10" fmla="*/ 0 w 33"/>
              <a:gd name="T11" fmla="*/ 0 h 21"/>
              <a:gd name="T12" fmla="*/ 2147483647 w 33"/>
              <a:gd name="T13" fmla="*/ 0 h 21"/>
              <a:gd name="T14" fmla="*/ 2147483647 w 33"/>
              <a:gd name="T15" fmla="*/ 2147483647 h 21"/>
              <a:gd name="T16" fmla="*/ 0 w 33"/>
              <a:gd name="T17" fmla="*/ 2147483647 h 21"/>
              <a:gd name="T18" fmla="*/ 0 w 33"/>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0" y="0"/>
                </a:moveTo>
                <a:lnTo>
                  <a:pt x="33" y="0"/>
                </a:lnTo>
                <a:lnTo>
                  <a:pt x="33" y="21"/>
                </a:lnTo>
                <a:lnTo>
                  <a:pt x="0" y="21"/>
                </a:lnTo>
                <a:lnTo>
                  <a:pt x="0" y="0"/>
                </a:lnTo>
                <a:close/>
                <a:moveTo>
                  <a:pt x="0" y="0"/>
                </a:moveTo>
                <a:lnTo>
                  <a:pt x="25" y="0"/>
                </a:lnTo>
                <a:lnTo>
                  <a:pt x="25" y="17"/>
                </a:lnTo>
                <a:lnTo>
                  <a:pt x="0" y="17"/>
                </a:lnTo>
                <a:lnTo>
                  <a:pt x="0" y="0"/>
                </a:lnTo>
                <a:close/>
              </a:path>
            </a:pathLst>
          </a:custGeom>
          <a:solidFill>
            <a:srgbClr val="E5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2" name="Freeform 858"/>
          <p:cNvSpPr>
            <a:spLocks noEditPoints="1"/>
          </p:cNvSpPr>
          <p:nvPr/>
        </p:nvSpPr>
        <p:spPr bwMode="auto">
          <a:xfrm>
            <a:off x="2303463" y="4462463"/>
            <a:ext cx="39687" cy="26987"/>
          </a:xfrm>
          <a:custGeom>
            <a:avLst/>
            <a:gdLst>
              <a:gd name="T0" fmla="*/ 0 w 25"/>
              <a:gd name="T1" fmla="*/ 0 h 17"/>
              <a:gd name="T2" fmla="*/ 2147483647 w 25"/>
              <a:gd name="T3" fmla="*/ 0 h 17"/>
              <a:gd name="T4" fmla="*/ 2147483647 w 25"/>
              <a:gd name="T5" fmla="*/ 2147483647 h 17"/>
              <a:gd name="T6" fmla="*/ 0 w 25"/>
              <a:gd name="T7" fmla="*/ 2147483647 h 17"/>
              <a:gd name="T8" fmla="*/ 0 w 25"/>
              <a:gd name="T9" fmla="*/ 0 h 17"/>
              <a:gd name="T10" fmla="*/ 0 w 25"/>
              <a:gd name="T11" fmla="*/ 0 h 17"/>
              <a:gd name="T12" fmla="*/ 2147483647 w 25"/>
              <a:gd name="T13" fmla="*/ 0 h 17"/>
              <a:gd name="T14" fmla="*/ 2147483647 w 25"/>
              <a:gd name="T15" fmla="*/ 2147483647 h 17"/>
              <a:gd name="T16" fmla="*/ 0 w 25"/>
              <a:gd name="T17" fmla="*/ 2147483647 h 17"/>
              <a:gd name="T18" fmla="*/ 0 w 2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7">
                <a:moveTo>
                  <a:pt x="0" y="0"/>
                </a:moveTo>
                <a:lnTo>
                  <a:pt x="25" y="0"/>
                </a:lnTo>
                <a:lnTo>
                  <a:pt x="25" y="17"/>
                </a:lnTo>
                <a:lnTo>
                  <a:pt x="0" y="17"/>
                </a:lnTo>
                <a:lnTo>
                  <a:pt x="0" y="0"/>
                </a:lnTo>
                <a:close/>
                <a:moveTo>
                  <a:pt x="0" y="0"/>
                </a:moveTo>
                <a:lnTo>
                  <a:pt x="17" y="0"/>
                </a:lnTo>
                <a:lnTo>
                  <a:pt x="17" y="13"/>
                </a:lnTo>
                <a:lnTo>
                  <a:pt x="0" y="13"/>
                </a:lnTo>
                <a:lnTo>
                  <a:pt x="0" y="0"/>
                </a:lnTo>
                <a:close/>
              </a:path>
            </a:pathLst>
          </a:custGeom>
          <a:solidFill>
            <a:srgbClr val="F0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3" name="Freeform 859"/>
          <p:cNvSpPr>
            <a:spLocks noEditPoints="1"/>
          </p:cNvSpPr>
          <p:nvPr/>
        </p:nvSpPr>
        <p:spPr bwMode="auto">
          <a:xfrm>
            <a:off x="2303463" y="4462463"/>
            <a:ext cx="26987" cy="20637"/>
          </a:xfrm>
          <a:custGeom>
            <a:avLst/>
            <a:gdLst>
              <a:gd name="T0" fmla="*/ 0 w 17"/>
              <a:gd name="T1" fmla="*/ 0 h 13"/>
              <a:gd name="T2" fmla="*/ 2147483647 w 17"/>
              <a:gd name="T3" fmla="*/ 0 h 13"/>
              <a:gd name="T4" fmla="*/ 2147483647 w 17"/>
              <a:gd name="T5" fmla="*/ 2147483647 h 13"/>
              <a:gd name="T6" fmla="*/ 0 w 17"/>
              <a:gd name="T7" fmla="*/ 2147483647 h 13"/>
              <a:gd name="T8" fmla="*/ 0 w 17"/>
              <a:gd name="T9" fmla="*/ 0 h 13"/>
              <a:gd name="T10" fmla="*/ 0 w 17"/>
              <a:gd name="T11" fmla="*/ 0 h 13"/>
              <a:gd name="T12" fmla="*/ 2147483647 w 17"/>
              <a:gd name="T13" fmla="*/ 0 h 13"/>
              <a:gd name="T14" fmla="*/ 2147483647 w 17"/>
              <a:gd name="T15" fmla="*/ 2147483647 h 13"/>
              <a:gd name="T16" fmla="*/ 0 w 17"/>
              <a:gd name="T17" fmla="*/ 2147483647 h 13"/>
              <a:gd name="T18" fmla="*/ 0 w 17"/>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
                <a:moveTo>
                  <a:pt x="0" y="0"/>
                </a:moveTo>
                <a:lnTo>
                  <a:pt x="17" y="0"/>
                </a:lnTo>
                <a:lnTo>
                  <a:pt x="17" y="13"/>
                </a:lnTo>
                <a:lnTo>
                  <a:pt x="0" y="13"/>
                </a:lnTo>
                <a:lnTo>
                  <a:pt x="0" y="0"/>
                </a:lnTo>
                <a:close/>
                <a:moveTo>
                  <a:pt x="0" y="0"/>
                </a:moveTo>
                <a:lnTo>
                  <a:pt x="8" y="0"/>
                </a:lnTo>
                <a:lnTo>
                  <a:pt x="8" y="4"/>
                </a:lnTo>
                <a:lnTo>
                  <a:pt x="0" y="4"/>
                </a:lnTo>
                <a:lnTo>
                  <a:pt x="0" y="0"/>
                </a:lnTo>
                <a:close/>
              </a:path>
            </a:pathLst>
          </a:custGeom>
          <a:solidFill>
            <a:srgbClr val="F9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4" name="Freeform 860"/>
          <p:cNvSpPr>
            <a:spLocks noEditPoints="1"/>
          </p:cNvSpPr>
          <p:nvPr/>
        </p:nvSpPr>
        <p:spPr bwMode="auto">
          <a:xfrm>
            <a:off x="2303463" y="4462463"/>
            <a:ext cx="12700" cy="6350"/>
          </a:xfrm>
          <a:custGeom>
            <a:avLst/>
            <a:gdLst>
              <a:gd name="T0" fmla="*/ 0 w 8"/>
              <a:gd name="T1" fmla="*/ 0 h 4"/>
              <a:gd name="T2" fmla="*/ 2147483647 w 8"/>
              <a:gd name="T3" fmla="*/ 0 h 4"/>
              <a:gd name="T4" fmla="*/ 2147483647 w 8"/>
              <a:gd name="T5" fmla="*/ 2147483647 h 4"/>
              <a:gd name="T6" fmla="*/ 0 w 8"/>
              <a:gd name="T7" fmla="*/ 2147483647 h 4"/>
              <a:gd name="T8" fmla="*/ 0 w 8"/>
              <a:gd name="T9" fmla="*/ 0 h 4"/>
              <a:gd name="T10" fmla="*/ 0 w 8"/>
              <a:gd name="T11" fmla="*/ 0 h 4"/>
              <a:gd name="T12" fmla="*/ 0 w 8"/>
              <a:gd name="T13" fmla="*/ 0 h 4"/>
              <a:gd name="T14" fmla="*/ 0 w 8"/>
              <a:gd name="T15" fmla="*/ 0 h 4"/>
              <a:gd name="T16" fmla="*/ 0 w 8"/>
              <a:gd name="T17" fmla="*/ 0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
                <a:moveTo>
                  <a:pt x="0" y="0"/>
                </a:moveTo>
                <a:lnTo>
                  <a:pt x="8" y="0"/>
                </a:lnTo>
                <a:lnTo>
                  <a:pt x="8" y="4"/>
                </a:lnTo>
                <a:lnTo>
                  <a:pt x="0" y="4"/>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5" name="Freeform 861"/>
          <p:cNvSpPr>
            <a:spLocks noEditPoints="1"/>
          </p:cNvSpPr>
          <p:nvPr/>
        </p:nvSpPr>
        <p:spPr bwMode="auto">
          <a:xfrm>
            <a:off x="2303463" y="44624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7" h="1587">
                <a:moveTo>
                  <a:pt x="0" y="0"/>
                </a:move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6" name="Freeform 862"/>
          <p:cNvSpPr>
            <a:spLocks noEditPoints="1"/>
          </p:cNvSpPr>
          <p:nvPr/>
        </p:nvSpPr>
        <p:spPr bwMode="auto">
          <a:xfrm>
            <a:off x="2290763" y="4449763"/>
            <a:ext cx="225425" cy="171450"/>
          </a:xfrm>
          <a:custGeom>
            <a:avLst/>
            <a:gdLst>
              <a:gd name="T0" fmla="*/ 0 w 142"/>
              <a:gd name="T1" fmla="*/ 0 h 108"/>
              <a:gd name="T2" fmla="*/ 2147483647 w 142"/>
              <a:gd name="T3" fmla="*/ 0 h 108"/>
              <a:gd name="T4" fmla="*/ 2147483647 w 142"/>
              <a:gd name="T5" fmla="*/ 2147483647 h 108"/>
              <a:gd name="T6" fmla="*/ 0 w 142"/>
              <a:gd name="T7" fmla="*/ 2147483647 h 108"/>
              <a:gd name="T8" fmla="*/ 0 w 142"/>
              <a:gd name="T9" fmla="*/ 0 h 108"/>
              <a:gd name="T10" fmla="*/ 2147483647 w 142"/>
              <a:gd name="T11" fmla="*/ 2147483647 h 108"/>
              <a:gd name="T12" fmla="*/ 2147483647 w 142"/>
              <a:gd name="T13" fmla="*/ 2147483647 h 108"/>
              <a:gd name="T14" fmla="*/ 2147483647 w 142"/>
              <a:gd name="T15" fmla="*/ 2147483647 h 108"/>
              <a:gd name="T16" fmla="*/ 2147483647 w 142"/>
              <a:gd name="T17" fmla="*/ 2147483647 h 108"/>
              <a:gd name="T18" fmla="*/ 2147483647 w 142"/>
              <a:gd name="T19" fmla="*/ 2147483647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08">
                <a:moveTo>
                  <a:pt x="0" y="0"/>
                </a:moveTo>
                <a:lnTo>
                  <a:pt x="142" y="0"/>
                </a:lnTo>
                <a:lnTo>
                  <a:pt x="142" y="108"/>
                </a:lnTo>
                <a:lnTo>
                  <a:pt x="0" y="108"/>
                </a:lnTo>
                <a:lnTo>
                  <a:pt x="0" y="0"/>
                </a:lnTo>
                <a:close/>
                <a:moveTo>
                  <a:pt x="8" y="4"/>
                </a:moveTo>
                <a:lnTo>
                  <a:pt x="142" y="4"/>
                </a:lnTo>
                <a:lnTo>
                  <a:pt x="142" y="108"/>
                </a:lnTo>
                <a:lnTo>
                  <a:pt x="8" y="108"/>
                </a:lnTo>
                <a:lnTo>
                  <a:pt x="8" y="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7" name="Freeform 863"/>
          <p:cNvSpPr>
            <a:spLocks noEditPoints="1"/>
          </p:cNvSpPr>
          <p:nvPr/>
        </p:nvSpPr>
        <p:spPr bwMode="auto">
          <a:xfrm>
            <a:off x="2303463" y="4456113"/>
            <a:ext cx="212725" cy="165100"/>
          </a:xfrm>
          <a:custGeom>
            <a:avLst/>
            <a:gdLst>
              <a:gd name="T0" fmla="*/ 0 w 134"/>
              <a:gd name="T1" fmla="*/ 0 h 104"/>
              <a:gd name="T2" fmla="*/ 2147483647 w 134"/>
              <a:gd name="T3" fmla="*/ 0 h 104"/>
              <a:gd name="T4" fmla="*/ 2147483647 w 134"/>
              <a:gd name="T5" fmla="*/ 2147483647 h 104"/>
              <a:gd name="T6" fmla="*/ 0 w 134"/>
              <a:gd name="T7" fmla="*/ 2147483647 h 104"/>
              <a:gd name="T8" fmla="*/ 0 w 134"/>
              <a:gd name="T9" fmla="*/ 0 h 104"/>
              <a:gd name="T10" fmla="*/ 2147483647 w 134"/>
              <a:gd name="T11" fmla="*/ 2147483647 h 104"/>
              <a:gd name="T12" fmla="*/ 2147483647 w 134"/>
              <a:gd name="T13" fmla="*/ 2147483647 h 104"/>
              <a:gd name="T14" fmla="*/ 2147483647 w 134"/>
              <a:gd name="T15" fmla="*/ 2147483647 h 104"/>
              <a:gd name="T16" fmla="*/ 2147483647 w 134"/>
              <a:gd name="T17" fmla="*/ 2147483647 h 104"/>
              <a:gd name="T18" fmla="*/ 2147483647 w 134"/>
              <a:gd name="T19" fmla="*/ 214748364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04">
                <a:moveTo>
                  <a:pt x="0" y="0"/>
                </a:moveTo>
                <a:lnTo>
                  <a:pt x="134" y="0"/>
                </a:lnTo>
                <a:lnTo>
                  <a:pt x="134" y="104"/>
                </a:lnTo>
                <a:lnTo>
                  <a:pt x="0" y="104"/>
                </a:lnTo>
                <a:lnTo>
                  <a:pt x="0" y="0"/>
                </a:lnTo>
                <a:close/>
                <a:moveTo>
                  <a:pt x="8" y="8"/>
                </a:moveTo>
                <a:lnTo>
                  <a:pt x="134" y="8"/>
                </a:lnTo>
                <a:lnTo>
                  <a:pt x="134" y="104"/>
                </a:lnTo>
                <a:lnTo>
                  <a:pt x="8" y="104"/>
                </a:lnTo>
                <a:lnTo>
                  <a:pt x="8" y="8"/>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8" name="Freeform 864"/>
          <p:cNvSpPr>
            <a:spLocks noEditPoints="1"/>
          </p:cNvSpPr>
          <p:nvPr/>
        </p:nvSpPr>
        <p:spPr bwMode="auto">
          <a:xfrm>
            <a:off x="2316163" y="4468813"/>
            <a:ext cx="200025" cy="152400"/>
          </a:xfrm>
          <a:custGeom>
            <a:avLst/>
            <a:gdLst>
              <a:gd name="T0" fmla="*/ 0 w 126"/>
              <a:gd name="T1" fmla="*/ 0 h 96"/>
              <a:gd name="T2" fmla="*/ 2147483647 w 126"/>
              <a:gd name="T3" fmla="*/ 0 h 96"/>
              <a:gd name="T4" fmla="*/ 2147483647 w 126"/>
              <a:gd name="T5" fmla="*/ 2147483647 h 96"/>
              <a:gd name="T6" fmla="*/ 0 w 126"/>
              <a:gd name="T7" fmla="*/ 2147483647 h 96"/>
              <a:gd name="T8" fmla="*/ 0 w 126"/>
              <a:gd name="T9" fmla="*/ 0 h 96"/>
              <a:gd name="T10" fmla="*/ 2147483647 w 126"/>
              <a:gd name="T11" fmla="*/ 2147483647 h 96"/>
              <a:gd name="T12" fmla="*/ 2147483647 w 126"/>
              <a:gd name="T13" fmla="*/ 2147483647 h 96"/>
              <a:gd name="T14" fmla="*/ 2147483647 w 126"/>
              <a:gd name="T15" fmla="*/ 2147483647 h 96"/>
              <a:gd name="T16" fmla="*/ 2147483647 w 126"/>
              <a:gd name="T17" fmla="*/ 2147483647 h 96"/>
              <a:gd name="T18" fmla="*/ 2147483647 w 126"/>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96">
                <a:moveTo>
                  <a:pt x="0" y="0"/>
                </a:moveTo>
                <a:lnTo>
                  <a:pt x="126" y="0"/>
                </a:lnTo>
                <a:lnTo>
                  <a:pt x="126" y="96"/>
                </a:lnTo>
                <a:lnTo>
                  <a:pt x="0" y="96"/>
                </a:lnTo>
                <a:lnTo>
                  <a:pt x="0" y="0"/>
                </a:lnTo>
                <a:close/>
                <a:moveTo>
                  <a:pt x="9" y="5"/>
                </a:moveTo>
                <a:lnTo>
                  <a:pt x="126" y="5"/>
                </a:lnTo>
                <a:lnTo>
                  <a:pt x="126" y="96"/>
                </a:lnTo>
                <a:lnTo>
                  <a:pt x="9" y="96"/>
                </a:lnTo>
                <a:lnTo>
                  <a:pt x="9"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19" name="Freeform 865"/>
          <p:cNvSpPr>
            <a:spLocks noEditPoints="1"/>
          </p:cNvSpPr>
          <p:nvPr/>
        </p:nvSpPr>
        <p:spPr bwMode="auto">
          <a:xfrm>
            <a:off x="2330450" y="4476750"/>
            <a:ext cx="185738" cy="144463"/>
          </a:xfrm>
          <a:custGeom>
            <a:avLst/>
            <a:gdLst>
              <a:gd name="T0" fmla="*/ 0 w 117"/>
              <a:gd name="T1" fmla="*/ 0 h 91"/>
              <a:gd name="T2" fmla="*/ 2147483647 w 117"/>
              <a:gd name="T3" fmla="*/ 0 h 91"/>
              <a:gd name="T4" fmla="*/ 2147483647 w 117"/>
              <a:gd name="T5" fmla="*/ 2147483647 h 91"/>
              <a:gd name="T6" fmla="*/ 0 w 117"/>
              <a:gd name="T7" fmla="*/ 2147483647 h 91"/>
              <a:gd name="T8" fmla="*/ 0 w 117"/>
              <a:gd name="T9" fmla="*/ 0 h 91"/>
              <a:gd name="T10" fmla="*/ 2147483647 w 117"/>
              <a:gd name="T11" fmla="*/ 2147483647 h 91"/>
              <a:gd name="T12" fmla="*/ 2147483647 w 117"/>
              <a:gd name="T13" fmla="*/ 2147483647 h 91"/>
              <a:gd name="T14" fmla="*/ 2147483647 w 117"/>
              <a:gd name="T15" fmla="*/ 2147483647 h 91"/>
              <a:gd name="T16" fmla="*/ 2147483647 w 117"/>
              <a:gd name="T17" fmla="*/ 2147483647 h 91"/>
              <a:gd name="T18" fmla="*/ 2147483647 w 117"/>
              <a:gd name="T19" fmla="*/ 2147483647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91">
                <a:moveTo>
                  <a:pt x="0" y="0"/>
                </a:moveTo>
                <a:lnTo>
                  <a:pt x="117" y="0"/>
                </a:lnTo>
                <a:lnTo>
                  <a:pt x="117" y="91"/>
                </a:lnTo>
                <a:lnTo>
                  <a:pt x="0" y="91"/>
                </a:lnTo>
                <a:lnTo>
                  <a:pt x="0" y="0"/>
                </a:lnTo>
                <a:close/>
                <a:moveTo>
                  <a:pt x="8" y="8"/>
                </a:moveTo>
                <a:lnTo>
                  <a:pt x="117" y="8"/>
                </a:lnTo>
                <a:lnTo>
                  <a:pt x="117" y="91"/>
                </a:lnTo>
                <a:lnTo>
                  <a:pt x="8" y="91"/>
                </a:lnTo>
                <a:lnTo>
                  <a:pt x="8" y="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0" name="Freeform 866"/>
          <p:cNvSpPr>
            <a:spLocks noEditPoints="1"/>
          </p:cNvSpPr>
          <p:nvPr/>
        </p:nvSpPr>
        <p:spPr bwMode="auto">
          <a:xfrm>
            <a:off x="2343150" y="4489450"/>
            <a:ext cx="173038" cy="131763"/>
          </a:xfrm>
          <a:custGeom>
            <a:avLst/>
            <a:gdLst>
              <a:gd name="T0" fmla="*/ 0 w 109"/>
              <a:gd name="T1" fmla="*/ 0 h 83"/>
              <a:gd name="T2" fmla="*/ 2147483647 w 109"/>
              <a:gd name="T3" fmla="*/ 0 h 83"/>
              <a:gd name="T4" fmla="*/ 2147483647 w 109"/>
              <a:gd name="T5" fmla="*/ 2147483647 h 83"/>
              <a:gd name="T6" fmla="*/ 0 w 109"/>
              <a:gd name="T7" fmla="*/ 2147483647 h 83"/>
              <a:gd name="T8" fmla="*/ 0 w 109"/>
              <a:gd name="T9" fmla="*/ 0 h 83"/>
              <a:gd name="T10" fmla="*/ 2147483647 w 109"/>
              <a:gd name="T11" fmla="*/ 2147483647 h 83"/>
              <a:gd name="T12" fmla="*/ 2147483647 w 109"/>
              <a:gd name="T13" fmla="*/ 2147483647 h 83"/>
              <a:gd name="T14" fmla="*/ 2147483647 w 109"/>
              <a:gd name="T15" fmla="*/ 2147483647 h 83"/>
              <a:gd name="T16" fmla="*/ 2147483647 w 109"/>
              <a:gd name="T17" fmla="*/ 2147483647 h 83"/>
              <a:gd name="T18" fmla="*/ 2147483647 w 109"/>
              <a:gd name="T19" fmla="*/ 2147483647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83">
                <a:moveTo>
                  <a:pt x="0" y="0"/>
                </a:moveTo>
                <a:lnTo>
                  <a:pt x="109" y="0"/>
                </a:lnTo>
                <a:lnTo>
                  <a:pt x="109" y="83"/>
                </a:lnTo>
                <a:lnTo>
                  <a:pt x="0" y="83"/>
                </a:lnTo>
                <a:lnTo>
                  <a:pt x="0" y="0"/>
                </a:lnTo>
                <a:close/>
                <a:moveTo>
                  <a:pt x="8" y="4"/>
                </a:moveTo>
                <a:lnTo>
                  <a:pt x="109" y="4"/>
                </a:lnTo>
                <a:lnTo>
                  <a:pt x="109" y="83"/>
                </a:lnTo>
                <a:lnTo>
                  <a:pt x="8" y="83"/>
                </a:lnTo>
                <a:lnTo>
                  <a:pt x="8" y="4"/>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1" name="Freeform 867"/>
          <p:cNvSpPr>
            <a:spLocks noEditPoints="1"/>
          </p:cNvSpPr>
          <p:nvPr/>
        </p:nvSpPr>
        <p:spPr bwMode="auto">
          <a:xfrm>
            <a:off x="2355850" y="4495800"/>
            <a:ext cx="160338" cy="125413"/>
          </a:xfrm>
          <a:custGeom>
            <a:avLst/>
            <a:gdLst>
              <a:gd name="T0" fmla="*/ 0 w 101"/>
              <a:gd name="T1" fmla="*/ 0 h 79"/>
              <a:gd name="T2" fmla="*/ 2147483647 w 101"/>
              <a:gd name="T3" fmla="*/ 0 h 79"/>
              <a:gd name="T4" fmla="*/ 2147483647 w 101"/>
              <a:gd name="T5" fmla="*/ 2147483647 h 79"/>
              <a:gd name="T6" fmla="*/ 0 w 101"/>
              <a:gd name="T7" fmla="*/ 2147483647 h 79"/>
              <a:gd name="T8" fmla="*/ 0 w 101"/>
              <a:gd name="T9" fmla="*/ 0 h 79"/>
              <a:gd name="T10" fmla="*/ 2147483647 w 101"/>
              <a:gd name="T11" fmla="*/ 2147483647 h 79"/>
              <a:gd name="T12" fmla="*/ 2147483647 w 101"/>
              <a:gd name="T13" fmla="*/ 2147483647 h 79"/>
              <a:gd name="T14" fmla="*/ 2147483647 w 101"/>
              <a:gd name="T15" fmla="*/ 2147483647 h 79"/>
              <a:gd name="T16" fmla="*/ 2147483647 w 101"/>
              <a:gd name="T17" fmla="*/ 2147483647 h 79"/>
              <a:gd name="T18" fmla="*/ 2147483647 w 101"/>
              <a:gd name="T19" fmla="*/ 214748364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79">
                <a:moveTo>
                  <a:pt x="0" y="0"/>
                </a:moveTo>
                <a:lnTo>
                  <a:pt x="101" y="0"/>
                </a:lnTo>
                <a:lnTo>
                  <a:pt x="101" y="79"/>
                </a:lnTo>
                <a:lnTo>
                  <a:pt x="0" y="79"/>
                </a:lnTo>
                <a:lnTo>
                  <a:pt x="0" y="0"/>
                </a:lnTo>
                <a:close/>
                <a:moveTo>
                  <a:pt x="9" y="9"/>
                </a:moveTo>
                <a:lnTo>
                  <a:pt x="101" y="9"/>
                </a:lnTo>
                <a:lnTo>
                  <a:pt x="101" y="79"/>
                </a:lnTo>
                <a:lnTo>
                  <a:pt x="9" y="79"/>
                </a:lnTo>
                <a:lnTo>
                  <a:pt x="9" y="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2" name="Freeform 868"/>
          <p:cNvSpPr>
            <a:spLocks noEditPoints="1"/>
          </p:cNvSpPr>
          <p:nvPr/>
        </p:nvSpPr>
        <p:spPr bwMode="auto">
          <a:xfrm>
            <a:off x="2370138" y="4510088"/>
            <a:ext cx="146050" cy="111125"/>
          </a:xfrm>
          <a:custGeom>
            <a:avLst/>
            <a:gdLst>
              <a:gd name="T0" fmla="*/ 0 w 92"/>
              <a:gd name="T1" fmla="*/ 0 h 70"/>
              <a:gd name="T2" fmla="*/ 2147483647 w 92"/>
              <a:gd name="T3" fmla="*/ 0 h 70"/>
              <a:gd name="T4" fmla="*/ 2147483647 w 92"/>
              <a:gd name="T5" fmla="*/ 2147483647 h 70"/>
              <a:gd name="T6" fmla="*/ 0 w 92"/>
              <a:gd name="T7" fmla="*/ 2147483647 h 70"/>
              <a:gd name="T8" fmla="*/ 0 w 92"/>
              <a:gd name="T9" fmla="*/ 0 h 70"/>
              <a:gd name="T10" fmla="*/ 2147483647 w 92"/>
              <a:gd name="T11" fmla="*/ 2147483647 h 70"/>
              <a:gd name="T12" fmla="*/ 2147483647 w 92"/>
              <a:gd name="T13" fmla="*/ 2147483647 h 70"/>
              <a:gd name="T14" fmla="*/ 2147483647 w 92"/>
              <a:gd name="T15" fmla="*/ 2147483647 h 70"/>
              <a:gd name="T16" fmla="*/ 2147483647 w 92"/>
              <a:gd name="T17" fmla="*/ 2147483647 h 70"/>
              <a:gd name="T18" fmla="*/ 2147483647 w 92"/>
              <a:gd name="T19" fmla="*/ 2147483647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70">
                <a:moveTo>
                  <a:pt x="0" y="0"/>
                </a:moveTo>
                <a:lnTo>
                  <a:pt x="92" y="0"/>
                </a:lnTo>
                <a:lnTo>
                  <a:pt x="92" y="70"/>
                </a:lnTo>
                <a:lnTo>
                  <a:pt x="0" y="70"/>
                </a:lnTo>
                <a:lnTo>
                  <a:pt x="0" y="0"/>
                </a:lnTo>
                <a:close/>
                <a:moveTo>
                  <a:pt x="8" y="4"/>
                </a:moveTo>
                <a:lnTo>
                  <a:pt x="92" y="4"/>
                </a:lnTo>
                <a:lnTo>
                  <a:pt x="92" y="70"/>
                </a:lnTo>
                <a:lnTo>
                  <a:pt x="8" y="70"/>
                </a:lnTo>
                <a:lnTo>
                  <a:pt x="8" y="4"/>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3" name="Freeform 869"/>
          <p:cNvSpPr>
            <a:spLocks noEditPoints="1"/>
          </p:cNvSpPr>
          <p:nvPr/>
        </p:nvSpPr>
        <p:spPr bwMode="auto">
          <a:xfrm>
            <a:off x="2382838" y="4516438"/>
            <a:ext cx="133350" cy="104775"/>
          </a:xfrm>
          <a:custGeom>
            <a:avLst/>
            <a:gdLst>
              <a:gd name="T0" fmla="*/ 0 w 84"/>
              <a:gd name="T1" fmla="*/ 0 h 66"/>
              <a:gd name="T2" fmla="*/ 2147483647 w 84"/>
              <a:gd name="T3" fmla="*/ 0 h 66"/>
              <a:gd name="T4" fmla="*/ 2147483647 w 84"/>
              <a:gd name="T5" fmla="*/ 2147483647 h 66"/>
              <a:gd name="T6" fmla="*/ 0 w 84"/>
              <a:gd name="T7" fmla="*/ 2147483647 h 66"/>
              <a:gd name="T8" fmla="*/ 0 w 84"/>
              <a:gd name="T9" fmla="*/ 0 h 66"/>
              <a:gd name="T10" fmla="*/ 2147483647 w 84"/>
              <a:gd name="T11" fmla="*/ 2147483647 h 66"/>
              <a:gd name="T12" fmla="*/ 2147483647 w 84"/>
              <a:gd name="T13" fmla="*/ 2147483647 h 66"/>
              <a:gd name="T14" fmla="*/ 2147483647 w 84"/>
              <a:gd name="T15" fmla="*/ 2147483647 h 66"/>
              <a:gd name="T16" fmla="*/ 2147483647 w 84"/>
              <a:gd name="T17" fmla="*/ 2147483647 h 66"/>
              <a:gd name="T18" fmla="*/ 2147483647 w 84"/>
              <a:gd name="T19" fmla="*/ 214748364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6">
                <a:moveTo>
                  <a:pt x="0" y="0"/>
                </a:moveTo>
                <a:lnTo>
                  <a:pt x="84" y="0"/>
                </a:lnTo>
                <a:lnTo>
                  <a:pt x="84" y="66"/>
                </a:lnTo>
                <a:lnTo>
                  <a:pt x="0" y="66"/>
                </a:lnTo>
                <a:lnTo>
                  <a:pt x="0" y="0"/>
                </a:lnTo>
                <a:close/>
                <a:moveTo>
                  <a:pt x="9" y="8"/>
                </a:moveTo>
                <a:lnTo>
                  <a:pt x="84" y="8"/>
                </a:lnTo>
                <a:lnTo>
                  <a:pt x="84" y="66"/>
                </a:lnTo>
                <a:lnTo>
                  <a:pt x="9" y="66"/>
                </a:lnTo>
                <a:lnTo>
                  <a:pt x="9" y="8"/>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4" name="Freeform 870"/>
          <p:cNvSpPr>
            <a:spLocks noEditPoints="1"/>
          </p:cNvSpPr>
          <p:nvPr/>
        </p:nvSpPr>
        <p:spPr bwMode="auto">
          <a:xfrm>
            <a:off x="2397125" y="4529138"/>
            <a:ext cx="119063" cy="92075"/>
          </a:xfrm>
          <a:custGeom>
            <a:avLst/>
            <a:gdLst>
              <a:gd name="T0" fmla="*/ 0 w 75"/>
              <a:gd name="T1" fmla="*/ 0 h 58"/>
              <a:gd name="T2" fmla="*/ 2147483647 w 75"/>
              <a:gd name="T3" fmla="*/ 0 h 58"/>
              <a:gd name="T4" fmla="*/ 2147483647 w 75"/>
              <a:gd name="T5" fmla="*/ 2147483647 h 58"/>
              <a:gd name="T6" fmla="*/ 0 w 75"/>
              <a:gd name="T7" fmla="*/ 2147483647 h 58"/>
              <a:gd name="T8" fmla="*/ 0 w 75"/>
              <a:gd name="T9" fmla="*/ 0 h 58"/>
              <a:gd name="T10" fmla="*/ 2147483647 w 75"/>
              <a:gd name="T11" fmla="*/ 2147483647 h 58"/>
              <a:gd name="T12" fmla="*/ 2147483647 w 75"/>
              <a:gd name="T13" fmla="*/ 2147483647 h 58"/>
              <a:gd name="T14" fmla="*/ 2147483647 w 75"/>
              <a:gd name="T15" fmla="*/ 2147483647 h 58"/>
              <a:gd name="T16" fmla="*/ 2147483647 w 75"/>
              <a:gd name="T17" fmla="*/ 2147483647 h 58"/>
              <a:gd name="T18" fmla="*/ 2147483647 w 75"/>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8">
                <a:moveTo>
                  <a:pt x="0" y="0"/>
                </a:moveTo>
                <a:lnTo>
                  <a:pt x="75" y="0"/>
                </a:lnTo>
                <a:lnTo>
                  <a:pt x="75" y="58"/>
                </a:lnTo>
                <a:lnTo>
                  <a:pt x="0" y="58"/>
                </a:lnTo>
                <a:lnTo>
                  <a:pt x="0" y="0"/>
                </a:lnTo>
                <a:close/>
                <a:moveTo>
                  <a:pt x="8" y="4"/>
                </a:moveTo>
                <a:lnTo>
                  <a:pt x="75" y="4"/>
                </a:lnTo>
                <a:lnTo>
                  <a:pt x="75" y="58"/>
                </a:lnTo>
                <a:lnTo>
                  <a:pt x="8" y="58"/>
                </a:lnTo>
                <a:lnTo>
                  <a:pt x="8" y="4"/>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5" name="Freeform 871"/>
          <p:cNvSpPr>
            <a:spLocks noEditPoints="1"/>
          </p:cNvSpPr>
          <p:nvPr/>
        </p:nvSpPr>
        <p:spPr bwMode="auto">
          <a:xfrm>
            <a:off x="2409825" y="4535488"/>
            <a:ext cx="106363" cy="85725"/>
          </a:xfrm>
          <a:custGeom>
            <a:avLst/>
            <a:gdLst>
              <a:gd name="T0" fmla="*/ 0 w 67"/>
              <a:gd name="T1" fmla="*/ 0 h 54"/>
              <a:gd name="T2" fmla="*/ 2147483647 w 67"/>
              <a:gd name="T3" fmla="*/ 0 h 54"/>
              <a:gd name="T4" fmla="*/ 2147483647 w 67"/>
              <a:gd name="T5" fmla="*/ 2147483647 h 54"/>
              <a:gd name="T6" fmla="*/ 0 w 67"/>
              <a:gd name="T7" fmla="*/ 2147483647 h 54"/>
              <a:gd name="T8" fmla="*/ 0 w 67"/>
              <a:gd name="T9" fmla="*/ 0 h 54"/>
              <a:gd name="T10" fmla="*/ 2147483647 w 67"/>
              <a:gd name="T11" fmla="*/ 2147483647 h 54"/>
              <a:gd name="T12" fmla="*/ 2147483647 w 67"/>
              <a:gd name="T13" fmla="*/ 2147483647 h 54"/>
              <a:gd name="T14" fmla="*/ 2147483647 w 67"/>
              <a:gd name="T15" fmla="*/ 2147483647 h 54"/>
              <a:gd name="T16" fmla="*/ 2147483647 w 67"/>
              <a:gd name="T17" fmla="*/ 2147483647 h 54"/>
              <a:gd name="T18" fmla="*/ 2147483647 w 67"/>
              <a:gd name="T19" fmla="*/ 214748364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54">
                <a:moveTo>
                  <a:pt x="0" y="0"/>
                </a:moveTo>
                <a:lnTo>
                  <a:pt x="67" y="0"/>
                </a:lnTo>
                <a:lnTo>
                  <a:pt x="67" y="54"/>
                </a:lnTo>
                <a:lnTo>
                  <a:pt x="0" y="54"/>
                </a:lnTo>
                <a:lnTo>
                  <a:pt x="0" y="0"/>
                </a:lnTo>
                <a:close/>
                <a:moveTo>
                  <a:pt x="8" y="9"/>
                </a:moveTo>
                <a:lnTo>
                  <a:pt x="67" y="9"/>
                </a:lnTo>
                <a:lnTo>
                  <a:pt x="67" y="54"/>
                </a:lnTo>
                <a:lnTo>
                  <a:pt x="8" y="54"/>
                </a:lnTo>
                <a:lnTo>
                  <a:pt x="8" y="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6" name="Freeform 872"/>
          <p:cNvSpPr>
            <a:spLocks noEditPoints="1"/>
          </p:cNvSpPr>
          <p:nvPr/>
        </p:nvSpPr>
        <p:spPr bwMode="auto">
          <a:xfrm>
            <a:off x="2422525" y="4549775"/>
            <a:ext cx="93663" cy="71438"/>
          </a:xfrm>
          <a:custGeom>
            <a:avLst/>
            <a:gdLst>
              <a:gd name="T0" fmla="*/ 0 w 59"/>
              <a:gd name="T1" fmla="*/ 0 h 45"/>
              <a:gd name="T2" fmla="*/ 2147483647 w 59"/>
              <a:gd name="T3" fmla="*/ 0 h 45"/>
              <a:gd name="T4" fmla="*/ 2147483647 w 59"/>
              <a:gd name="T5" fmla="*/ 2147483647 h 45"/>
              <a:gd name="T6" fmla="*/ 0 w 59"/>
              <a:gd name="T7" fmla="*/ 2147483647 h 45"/>
              <a:gd name="T8" fmla="*/ 0 w 59"/>
              <a:gd name="T9" fmla="*/ 0 h 45"/>
              <a:gd name="T10" fmla="*/ 2147483647 w 59"/>
              <a:gd name="T11" fmla="*/ 2147483647 h 45"/>
              <a:gd name="T12" fmla="*/ 2147483647 w 59"/>
              <a:gd name="T13" fmla="*/ 2147483647 h 45"/>
              <a:gd name="T14" fmla="*/ 2147483647 w 59"/>
              <a:gd name="T15" fmla="*/ 2147483647 h 45"/>
              <a:gd name="T16" fmla="*/ 2147483647 w 59"/>
              <a:gd name="T17" fmla="*/ 2147483647 h 45"/>
              <a:gd name="T18" fmla="*/ 2147483647 w 59"/>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5">
                <a:moveTo>
                  <a:pt x="0" y="0"/>
                </a:moveTo>
                <a:lnTo>
                  <a:pt x="59" y="0"/>
                </a:lnTo>
                <a:lnTo>
                  <a:pt x="59" y="45"/>
                </a:lnTo>
                <a:lnTo>
                  <a:pt x="0" y="45"/>
                </a:lnTo>
                <a:lnTo>
                  <a:pt x="0" y="0"/>
                </a:lnTo>
                <a:close/>
                <a:moveTo>
                  <a:pt x="9" y="4"/>
                </a:moveTo>
                <a:lnTo>
                  <a:pt x="59" y="4"/>
                </a:lnTo>
                <a:lnTo>
                  <a:pt x="59" y="45"/>
                </a:lnTo>
                <a:lnTo>
                  <a:pt x="9" y="45"/>
                </a:lnTo>
                <a:lnTo>
                  <a:pt x="9" y="4"/>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7" name="Freeform 873"/>
          <p:cNvSpPr>
            <a:spLocks noEditPoints="1"/>
          </p:cNvSpPr>
          <p:nvPr/>
        </p:nvSpPr>
        <p:spPr bwMode="auto">
          <a:xfrm>
            <a:off x="2436813" y="4556125"/>
            <a:ext cx="79375" cy="65088"/>
          </a:xfrm>
          <a:custGeom>
            <a:avLst/>
            <a:gdLst>
              <a:gd name="T0" fmla="*/ 0 w 50"/>
              <a:gd name="T1" fmla="*/ 0 h 41"/>
              <a:gd name="T2" fmla="*/ 2147483647 w 50"/>
              <a:gd name="T3" fmla="*/ 0 h 41"/>
              <a:gd name="T4" fmla="*/ 2147483647 w 50"/>
              <a:gd name="T5" fmla="*/ 2147483647 h 41"/>
              <a:gd name="T6" fmla="*/ 0 w 50"/>
              <a:gd name="T7" fmla="*/ 2147483647 h 41"/>
              <a:gd name="T8" fmla="*/ 0 w 50"/>
              <a:gd name="T9" fmla="*/ 0 h 41"/>
              <a:gd name="T10" fmla="*/ 2147483647 w 50"/>
              <a:gd name="T11" fmla="*/ 2147483647 h 41"/>
              <a:gd name="T12" fmla="*/ 2147483647 w 50"/>
              <a:gd name="T13" fmla="*/ 2147483647 h 41"/>
              <a:gd name="T14" fmla="*/ 2147483647 w 50"/>
              <a:gd name="T15" fmla="*/ 2147483647 h 41"/>
              <a:gd name="T16" fmla="*/ 2147483647 w 50"/>
              <a:gd name="T17" fmla="*/ 2147483647 h 41"/>
              <a:gd name="T18" fmla="*/ 2147483647 w 50"/>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1">
                <a:moveTo>
                  <a:pt x="0" y="0"/>
                </a:moveTo>
                <a:lnTo>
                  <a:pt x="50" y="0"/>
                </a:lnTo>
                <a:lnTo>
                  <a:pt x="50" y="41"/>
                </a:lnTo>
                <a:lnTo>
                  <a:pt x="0" y="41"/>
                </a:lnTo>
                <a:lnTo>
                  <a:pt x="0" y="0"/>
                </a:lnTo>
                <a:close/>
                <a:moveTo>
                  <a:pt x="8" y="8"/>
                </a:moveTo>
                <a:lnTo>
                  <a:pt x="50" y="8"/>
                </a:lnTo>
                <a:lnTo>
                  <a:pt x="50" y="41"/>
                </a:lnTo>
                <a:lnTo>
                  <a:pt x="8" y="41"/>
                </a:lnTo>
                <a:lnTo>
                  <a:pt x="8" y="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8" name="Freeform 874"/>
          <p:cNvSpPr>
            <a:spLocks noEditPoints="1"/>
          </p:cNvSpPr>
          <p:nvPr/>
        </p:nvSpPr>
        <p:spPr bwMode="auto">
          <a:xfrm>
            <a:off x="2449513" y="4568825"/>
            <a:ext cx="66675" cy="52388"/>
          </a:xfrm>
          <a:custGeom>
            <a:avLst/>
            <a:gdLst>
              <a:gd name="T0" fmla="*/ 0 w 42"/>
              <a:gd name="T1" fmla="*/ 0 h 33"/>
              <a:gd name="T2" fmla="*/ 2147483647 w 42"/>
              <a:gd name="T3" fmla="*/ 0 h 33"/>
              <a:gd name="T4" fmla="*/ 2147483647 w 42"/>
              <a:gd name="T5" fmla="*/ 2147483647 h 33"/>
              <a:gd name="T6" fmla="*/ 0 w 42"/>
              <a:gd name="T7" fmla="*/ 2147483647 h 33"/>
              <a:gd name="T8" fmla="*/ 0 w 42"/>
              <a:gd name="T9" fmla="*/ 0 h 33"/>
              <a:gd name="T10" fmla="*/ 2147483647 w 42"/>
              <a:gd name="T11" fmla="*/ 2147483647 h 33"/>
              <a:gd name="T12" fmla="*/ 2147483647 w 42"/>
              <a:gd name="T13" fmla="*/ 2147483647 h 33"/>
              <a:gd name="T14" fmla="*/ 2147483647 w 42"/>
              <a:gd name="T15" fmla="*/ 2147483647 h 33"/>
              <a:gd name="T16" fmla="*/ 2147483647 w 42"/>
              <a:gd name="T17" fmla="*/ 2147483647 h 33"/>
              <a:gd name="T18" fmla="*/ 2147483647 w 42"/>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3">
                <a:moveTo>
                  <a:pt x="0" y="0"/>
                </a:moveTo>
                <a:lnTo>
                  <a:pt x="42" y="0"/>
                </a:lnTo>
                <a:lnTo>
                  <a:pt x="42" y="33"/>
                </a:lnTo>
                <a:lnTo>
                  <a:pt x="0" y="33"/>
                </a:lnTo>
                <a:lnTo>
                  <a:pt x="0" y="0"/>
                </a:lnTo>
                <a:close/>
                <a:moveTo>
                  <a:pt x="8" y="8"/>
                </a:moveTo>
                <a:lnTo>
                  <a:pt x="42" y="8"/>
                </a:lnTo>
                <a:lnTo>
                  <a:pt x="42" y="33"/>
                </a:lnTo>
                <a:lnTo>
                  <a:pt x="8" y="33"/>
                </a:lnTo>
                <a:lnTo>
                  <a:pt x="8"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29" name="Freeform 875"/>
          <p:cNvSpPr>
            <a:spLocks noEditPoints="1"/>
          </p:cNvSpPr>
          <p:nvPr/>
        </p:nvSpPr>
        <p:spPr bwMode="auto">
          <a:xfrm>
            <a:off x="2462213" y="4581525"/>
            <a:ext cx="53975" cy="39688"/>
          </a:xfrm>
          <a:custGeom>
            <a:avLst/>
            <a:gdLst>
              <a:gd name="T0" fmla="*/ 0 w 34"/>
              <a:gd name="T1" fmla="*/ 0 h 25"/>
              <a:gd name="T2" fmla="*/ 2147483647 w 34"/>
              <a:gd name="T3" fmla="*/ 0 h 25"/>
              <a:gd name="T4" fmla="*/ 2147483647 w 34"/>
              <a:gd name="T5" fmla="*/ 2147483647 h 25"/>
              <a:gd name="T6" fmla="*/ 0 w 34"/>
              <a:gd name="T7" fmla="*/ 2147483647 h 25"/>
              <a:gd name="T8" fmla="*/ 0 w 34"/>
              <a:gd name="T9" fmla="*/ 0 h 25"/>
              <a:gd name="T10" fmla="*/ 2147483647 w 34"/>
              <a:gd name="T11" fmla="*/ 2147483647 h 25"/>
              <a:gd name="T12" fmla="*/ 2147483647 w 34"/>
              <a:gd name="T13" fmla="*/ 2147483647 h 25"/>
              <a:gd name="T14" fmla="*/ 2147483647 w 34"/>
              <a:gd name="T15" fmla="*/ 2147483647 h 25"/>
              <a:gd name="T16" fmla="*/ 2147483647 w 34"/>
              <a:gd name="T17" fmla="*/ 2147483647 h 25"/>
              <a:gd name="T18" fmla="*/ 2147483647 w 34"/>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0" y="0"/>
                </a:moveTo>
                <a:lnTo>
                  <a:pt x="34" y="0"/>
                </a:lnTo>
                <a:lnTo>
                  <a:pt x="34" y="25"/>
                </a:lnTo>
                <a:lnTo>
                  <a:pt x="0" y="25"/>
                </a:lnTo>
                <a:lnTo>
                  <a:pt x="0" y="0"/>
                </a:lnTo>
                <a:close/>
                <a:moveTo>
                  <a:pt x="9" y="5"/>
                </a:moveTo>
                <a:lnTo>
                  <a:pt x="34" y="5"/>
                </a:lnTo>
                <a:lnTo>
                  <a:pt x="34" y="25"/>
                </a:lnTo>
                <a:lnTo>
                  <a:pt x="9" y="25"/>
                </a:lnTo>
                <a:lnTo>
                  <a:pt x="9"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0" name="Freeform 876"/>
          <p:cNvSpPr>
            <a:spLocks noEditPoints="1"/>
          </p:cNvSpPr>
          <p:nvPr/>
        </p:nvSpPr>
        <p:spPr bwMode="auto">
          <a:xfrm>
            <a:off x="2476500" y="4589463"/>
            <a:ext cx="39688" cy="31750"/>
          </a:xfrm>
          <a:custGeom>
            <a:avLst/>
            <a:gdLst>
              <a:gd name="T0" fmla="*/ 0 w 25"/>
              <a:gd name="T1" fmla="*/ 0 h 20"/>
              <a:gd name="T2" fmla="*/ 2147483647 w 25"/>
              <a:gd name="T3" fmla="*/ 0 h 20"/>
              <a:gd name="T4" fmla="*/ 2147483647 w 25"/>
              <a:gd name="T5" fmla="*/ 2147483647 h 20"/>
              <a:gd name="T6" fmla="*/ 0 w 25"/>
              <a:gd name="T7" fmla="*/ 2147483647 h 20"/>
              <a:gd name="T8" fmla="*/ 0 w 25"/>
              <a:gd name="T9" fmla="*/ 0 h 20"/>
              <a:gd name="T10" fmla="*/ 2147483647 w 25"/>
              <a:gd name="T11" fmla="*/ 2147483647 h 20"/>
              <a:gd name="T12" fmla="*/ 2147483647 w 25"/>
              <a:gd name="T13" fmla="*/ 2147483647 h 20"/>
              <a:gd name="T14" fmla="*/ 2147483647 w 25"/>
              <a:gd name="T15" fmla="*/ 2147483647 h 20"/>
              <a:gd name="T16" fmla="*/ 2147483647 w 25"/>
              <a:gd name="T17" fmla="*/ 2147483647 h 20"/>
              <a:gd name="T18" fmla="*/ 2147483647 w 25"/>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0">
                <a:moveTo>
                  <a:pt x="0" y="0"/>
                </a:moveTo>
                <a:lnTo>
                  <a:pt x="25" y="0"/>
                </a:lnTo>
                <a:lnTo>
                  <a:pt x="25" y="20"/>
                </a:lnTo>
                <a:lnTo>
                  <a:pt x="0" y="20"/>
                </a:lnTo>
                <a:lnTo>
                  <a:pt x="0" y="0"/>
                </a:lnTo>
                <a:close/>
                <a:moveTo>
                  <a:pt x="8" y="8"/>
                </a:moveTo>
                <a:lnTo>
                  <a:pt x="25" y="8"/>
                </a:lnTo>
                <a:lnTo>
                  <a:pt x="25" y="20"/>
                </a:lnTo>
                <a:lnTo>
                  <a:pt x="8" y="20"/>
                </a:lnTo>
                <a:lnTo>
                  <a:pt x="8" y="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1" name="Freeform 877"/>
          <p:cNvSpPr>
            <a:spLocks noEditPoints="1"/>
          </p:cNvSpPr>
          <p:nvPr/>
        </p:nvSpPr>
        <p:spPr bwMode="auto">
          <a:xfrm>
            <a:off x="2489200" y="4602163"/>
            <a:ext cx="26988" cy="19050"/>
          </a:xfrm>
          <a:custGeom>
            <a:avLst/>
            <a:gdLst>
              <a:gd name="T0" fmla="*/ 0 w 17"/>
              <a:gd name="T1" fmla="*/ 0 h 12"/>
              <a:gd name="T2" fmla="*/ 2147483647 w 17"/>
              <a:gd name="T3" fmla="*/ 0 h 12"/>
              <a:gd name="T4" fmla="*/ 2147483647 w 17"/>
              <a:gd name="T5" fmla="*/ 2147483647 h 12"/>
              <a:gd name="T6" fmla="*/ 0 w 17"/>
              <a:gd name="T7" fmla="*/ 2147483647 h 12"/>
              <a:gd name="T8" fmla="*/ 0 w 17"/>
              <a:gd name="T9" fmla="*/ 0 h 12"/>
              <a:gd name="T10" fmla="*/ 2147483647 w 17"/>
              <a:gd name="T11" fmla="*/ 2147483647 h 12"/>
              <a:gd name="T12" fmla="*/ 2147483647 w 17"/>
              <a:gd name="T13" fmla="*/ 2147483647 h 12"/>
              <a:gd name="T14" fmla="*/ 2147483647 w 17"/>
              <a:gd name="T15" fmla="*/ 2147483647 h 12"/>
              <a:gd name="T16" fmla="*/ 2147483647 w 17"/>
              <a:gd name="T17" fmla="*/ 2147483647 h 12"/>
              <a:gd name="T18" fmla="*/ 2147483647 w 17"/>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8" y="4"/>
                </a:moveTo>
                <a:lnTo>
                  <a:pt x="17" y="4"/>
                </a:lnTo>
                <a:lnTo>
                  <a:pt x="17" y="12"/>
                </a:lnTo>
                <a:lnTo>
                  <a:pt x="8" y="12"/>
                </a:lnTo>
                <a:lnTo>
                  <a:pt x="8"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2" name="Freeform 878"/>
          <p:cNvSpPr>
            <a:spLocks noEditPoints="1"/>
          </p:cNvSpPr>
          <p:nvPr/>
        </p:nvSpPr>
        <p:spPr bwMode="auto">
          <a:xfrm>
            <a:off x="2501900" y="4608513"/>
            <a:ext cx="14288" cy="12700"/>
          </a:xfrm>
          <a:custGeom>
            <a:avLst/>
            <a:gdLst>
              <a:gd name="T0" fmla="*/ 0 w 9"/>
              <a:gd name="T1" fmla="*/ 0 h 8"/>
              <a:gd name="T2" fmla="*/ 2147483647 w 9"/>
              <a:gd name="T3" fmla="*/ 0 h 8"/>
              <a:gd name="T4" fmla="*/ 2147483647 w 9"/>
              <a:gd name="T5" fmla="*/ 2147483647 h 8"/>
              <a:gd name="T6" fmla="*/ 0 w 9"/>
              <a:gd name="T7" fmla="*/ 2147483647 h 8"/>
              <a:gd name="T8" fmla="*/ 0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0" y="0"/>
                </a:moveTo>
                <a:lnTo>
                  <a:pt x="9" y="0"/>
                </a:lnTo>
                <a:lnTo>
                  <a:pt x="9" y="8"/>
                </a:lnTo>
                <a:lnTo>
                  <a:pt x="0" y="8"/>
                </a:lnTo>
                <a:lnTo>
                  <a:pt x="0" y="0"/>
                </a:lnTo>
                <a:close/>
                <a:moveTo>
                  <a:pt x="9" y="8"/>
                </a:moveTo>
                <a:lnTo>
                  <a:pt x="9"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3" name="Freeform 879"/>
          <p:cNvSpPr>
            <a:spLocks noEditPoints="1"/>
          </p:cNvSpPr>
          <p:nvPr/>
        </p:nvSpPr>
        <p:spPr bwMode="auto">
          <a:xfrm>
            <a:off x="2290763" y="4449763"/>
            <a:ext cx="225425" cy="171450"/>
          </a:xfrm>
          <a:custGeom>
            <a:avLst/>
            <a:gdLst>
              <a:gd name="T0" fmla="*/ 2147483647 w 142"/>
              <a:gd name="T1" fmla="*/ 2147483647 h 108"/>
              <a:gd name="T2" fmla="*/ 2147483647 w 142"/>
              <a:gd name="T3" fmla="*/ 2147483647 h 108"/>
              <a:gd name="T4" fmla="*/ 2147483647 w 142"/>
              <a:gd name="T5" fmla="*/ 2147483647 h 108"/>
              <a:gd name="T6" fmla="*/ 2147483647 w 142"/>
              <a:gd name="T7" fmla="*/ 2147483647 h 108"/>
              <a:gd name="T8" fmla="*/ 2147483647 w 142"/>
              <a:gd name="T9" fmla="*/ 2147483647 h 108"/>
              <a:gd name="T10" fmla="*/ 2147483647 w 142"/>
              <a:gd name="T11" fmla="*/ 2147483647 h 108"/>
              <a:gd name="T12" fmla="*/ 2147483647 w 142"/>
              <a:gd name="T13" fmla="*/ 2147483647 h 108"/>
              <a:gd name="T14" fmla="*/ 2147483647 w 142"/>
              <a:gd name="T15" fmla="*/ 2147483647 h 108"/>
              <a:gd name="T16" fmla="*/ 2147483647 w 142"/>
              <a:gd name="T17" fmla="*/ 2147483647 h 108"/>
              <a:gd name="T18" fmla="*/ 2147483647 w 142"/>
              <a:gd name="T19" fmla="*/ 0 h 108"/>
              <a:gd name="T20" fmla="*/ 0 w 142"/>
              <a:gd name="T21" fmla="*/ 0 h 108"/>
              <a:gd name="T22" fmla="*/ 0 w 142"/>
              <a:gd name="T23" fmla="*/ 2147483647 h 108"/>
              <a:gd name="T24" fmla="*/ 2147483647 w 142"/>
              <a:gd name="T25" fmla="*/ 2147483647 h 108"/>
              <a:gd name="T26" fmla="*/ 2147483647 w 142"/>
              <a:gd name="T27" fmla="*/ 214748364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08">
                <a:moveTo>
                  <a:pt x="8" y="96"/>
                </a:moveTo>
                <a:lnTo>
                  <a:pt x="8" y="12"/>
                </a:lnTo>
                <a:lnTo>
                  <a:pt x="129" y="12"/>
                </a:lnTo>
                <a:lnTo>
                  <a:pt x="129" y="96"/>
                </a:lnTo>
                <a:lnTo>
                  <a:pt x="8" y="96"/>
                </a:lnTo>
                <a:close/>
                <a:moveTo>
                  <a:pt x="4" y="100"/>
                </a:moveTo>
                <a:lnTo>
                  <a:pt x="138" y="100"/>
                </a:lnTo>
                <a:lnTo>
                  <a:pt x="138" y="4"/>
                </a:lnTo>
                <a:lnTo>
                  <a:pt x="142" y="4"/>
                </a:lnTo>
                <a:lnTo>
                  <a:pt x="142" y="0"/>
                </a:lnTo>
                <a:lnTo>
                  <a:pt x="0" y="0"/>
                </a:lnTo>
                <a:lnTo>
                  <a:pt x="0" y="108"/>
                </a:lnTo>
                <a:lnTo>
                  <a:pt x="4" y="108"/>
                </a:lnTo>
                <a:lnTo>
                  <a:pt x="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4" name="Freeform 880"/>
          <p:cNvSpPr>
            <a:spLocks noEditPoints="1"/>
          </p:cNvSpPr>
          <p:nvPr/>
        </p:nvSpPr>
        <p:spPr bwMode="auto">
          <a:xfrm>
            <a:off x="2290763" y="4449763"/>
            <a:ext cx="225425" cy="171450"/>
          </a:xfrm>
          <a:custGeom>
            <a:avLst/>
            <a:gdLst>
              <a:gd name="T0" fmla="*/ 0 w 142"/>
              <a:gd name="T1" fmla="*/ 0 h 108"/>
              <a:gd name="T2" fmla="*/ 2147483647 w 142"/>
              <a:gd name="T3" fmla="*/ 0 h 108"/>
              <a:gd name="T4" fmla="*/ 2147483647 w 142"/>
              <a:gd name="T5" fmla="*/ 2147483647 h 108"/>
              <a:gd name="T6" fmla="*/ 0 w 142"/>
              <a:gd name="T7" fmla="*/ 2147483647 h 108"/>
              <a:gd name="T8" fmla="*/ 0 w 142"/>
              <a:gd name="T9" fmla="*/ 0 h 108"/>
              <a:gd name="T10" fmla="*/ 2147483647 w 142"/>
              <a:gd name="T11" fmla="*/ 2147483647 h 108"/>
              <a:gd name="T12" fmla="*/ 2147483647 w 142"/>
              <a:gd name="T13" fmla="*/ 2147483647 h 108"/>
              <a:gd name="T14" fmla="*/ 2147483647 w 142"/>
              <a:gd name="T15" fmla="*/ 2147483647 h 108"/>
              <a:gd name="T16" fmla="*/ 2147483647 w 142"/>
              <a:gd name="T17" fmla="*/ 2147483647 h 108"/>
              <a:gd name="T18" fmla="*/ 2147483647 w 142"/>
              <a:gd name="T19" fmla="*/ 2147483647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08">
                <a:moveTo>
                  <a:pt x="0" y="0"/>
                </a:moveTo>
                <a:lnTo>
                  <a:pt x="142" y="0"/>
                </a:lnTo>
                <a:lnTo>
                  <a:pt x="142" y="108"/>
                </a:lnTo>
                <a:lnTo>
                  <a:pt x="0" y="108"/>
                </a:lnTo>
                <a:lnTo>
                  <a:pt x="0" y="0"/>
                </a:lnTo>
                <a:close/>
                <a:moveTo>
                  <a:pt x="8" y="4"/>
                </a:moveTo>
                <a:lnTo>
                  <a:pt x="142" y="4"/>
                </a:lnTo>
                <a:lnTo>
                  <a:pt x="142" y="108"/>
                </a:lnTo>
                <a:lnTo>
                  <a:pt x="8" y="108"/>
                </a:lnTo>
                <a:lnTo>
                  <a:pt x="8" y="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5" name="Freeform 881"/>
          <p:cNvSpPr>
            <a:spLocks noEditPoints="1"/>
          </p:cNvSpPr>
          <p:nvPr/>
        </p:nvSpPr>
        <p:spPr bwMode="auto">
          <a:xfrm>
            <a:off x="2303463" y="4456113"/>
            <a:ext cx="212725" cy="165100"/>
          </a:xfrm>
          <a:custGeom>
            <a:avLst/>
            <a:gdLst>
              <a:gd name="T0" fmla="*/ 0 w 134"/>
              <a:gd name="T1" fmla="*/ 0 h 104"/>
              <a:gd name="T2" fmla="*/ 2147483647 w 134"/>
              <a:gd name="T3" fmla="*/ 0 h 104"/>
              <a:gd name="T4" fmla="*/ 2147483647 w 134"/>
              <a:gd name="T5" fmla="*/ 2147483647 h 104"/>
              <a:gd name="T6" fmla="*/ 0 w 134"/>
              <a:gd name="T7" fmla="*/ 2147483647 h 104"/>
              <a:gd name="T8" fmla="*/ 0 w 134"/>
              <a:gd name="T9" fmla="*/ 0 h 104"/>
              <a:gd name="T10" fmla="*/ 2147483647 w 134"/>
              <a:gd name="T11" fmla="*/ 2147483647 h 104"/>
              <a:gd name="T12" fmla="*/ 2147483647 w 134"/>
              <a:gd name="T13" fmla="*/ 2147483647 h 104"/>
              <a:gd name="T14" fmla="*/ 2147483647 w 134"/>
              <a:gd name="T15" fmla="*/ 2147483647 h 104"/>
              <a:gd name="T16" fmla="*/ 2147483647 w 134"/>
              <a:gd name="T17" fmla="*/ 2147483647 h 104"/>
              <a:gd name="T18" fmla="*/ 2147483647 w 134"/>
              <a:gd name="T19" fmla="*/ 214748364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04">
                <a:moveTo>
                  <a:pt x="0" y="0"/>
                </a:moveTo>
                <a:lnTo>
                  <a:pt x="134" y="0"/>
                </a:lnTo>
                <a:lnTo>
                  <a:pt x="134" y="104"/>
                </a:lnTo>
                <a:lnTo>
                  <a:pt x="0" y="104"/>
                </a:lnTo>
                <a:lnTo>
                  <a:pt x="0" y="0"/>
                </a:lnTo>
                <a:close/>
                <a:moveTo>
                  <a:pt x="8" y="8"/>
                </a:moveTo>
                <a:lnTo>
                  <a:pt x="134" y="8"/>
                </a:lnTo>
                <a:lnTo>
                  <a:pt x="134" y="104"/>
                </a:lnTo>
                <a:lnTo>
                  <a:pt x="8" y="104"/>
                </a:lnTo>
                <a:lnTo>
                  <a:pt x="8" y="8"/>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6" name="Freeform 882"/>
          <p:cNvSpPr>
            <a:spLocks noEditPoints="1"/>
          </p:cNvSpPr>
          <p:nvPr/>
        </p:nvSpPr>
        <p:spPr bwMode="auto">
          <a:xfrm>
            <a:off x="2316163" y="4468813"/>
            <a:ext cx="200025" cy="152400"/>
          </a:xfrm>
          <a:custGeom>
            <a:avLst/>
            <a:gdLst>
              <a:gd name="T0" fmla="*/ 0 w 126"/>
              <a:gd name="T1" fmla="*/ 0 h 96"/>
              <a:gd name="T2" fmla="*/ 2147483647 w 126"/>
              <a:gd name="T3" fmla="*/ 0 h 96"/>
              <a:gd name="T4" fmla="*/ 2147483647 w 126"/>
              <a:gd name="T5" fmla="*/ 2147483647 h 96"/>
              <a:gd name="T6" fmla="*/ 0 w 126"/>
              <a:gd name="T7" fmla="*/ 2147483647 h 96"/>
              <a:gd name="T8" fmla="*/ 0 w 126"/>
              <a:gd name="T9" fmla="*/ 0 h 96"/>
              <a:gd name="T10" fmla="*/ 2147483647 w 126"/>
              <a:gd name="T11" fmla="*/ 2147483647 h 96"/>
              <a:gd name="T12" fmla="*/ 2147483647 w 126"/>
              <a:gd name="T13" fmla="*/ 2147483647 h 96"/>
              <a:gd name="T14" fmla="*/ 2147483647 w 126"/>
              <a:gd name="T15" fmla="*/ 2147483647 h 96"/>
              <a:gd name="T16" fmla="*/ 2147483647 w 126"/>
              <a:gd name="T17" fmla="*/ 2147483647 h 96"/>
              <a:gd name="T18" fmla="*/ 2147483647 w 126"/>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96">
                <a:moveTo>
                  <a:pt x="0" y="0"/>
                </a:moveTo>
                <a:lnTo>
                  <a:pt x="126" y="0"/>
                </a:lnTo>
                <a:lnTo>
                  <a:pt x="126" y="96"/>
                </a:lnTo>
                <a:lnTo>
                  <a:pt x="0" y="96"/>
                </a:lnTo>
                <a:lnTo>
                  <a:pt x="0" y="0"/>
                </a:lnTo>
                <a:close/>
                <a:moveTo>
                  <a:pt x="9" y="5"/>
                </a:moveTo>
                <a:lnTo>
                  <a:pt x="126" y="5"/>
                </a:lnTo>
                <a:lnTo>
                  <a:pt x="126" y="96"/>
                </a:lnTo>
                <a:lnTo>
                  <a:pt x="9" y="96"/>
                </a:lnTo>
                <a:lnTo>
                  <a:pt x="9"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7" name="Freeform 883"/>
          <p:cNvSpPr>
            <a:spLocks noEditPoints="1"/>
          </p:cNvSpPr>
          <p:nvPr/>
        </p:nvSpPr>
        <p:spPr bwMode="auto">
          <a:xfrm>
            <a:off x="2330450" y="4476750"/>
            <a:ext cx="185738" cy="144463"/>
          </a:xfrm>
          <a:custGeom>
            <a:avLst/>
            <a:gdLst>
              <a:gd name="T0" fmla="*/ 0 w 117"/>
              <a:gd name="T1" fmla="*/ 0 h 91"/>
              <a:gd name="T2" fmla="*/ 2147483647 w 117"/>
              <a:gd name="T3" fmla="*/ 0 h 91"/>
              <a:gd name="T4" fmla="*/ 2147483647 w 117"/>
              <a:gd name="T5" fmla="*/ 2147483647 h 91"/>
              <a:gd name="T6" fmla="*/ 0 w 117"/>
              <a:gd name="T7" fmla="*/ 2147483647 h 91"/>
              <a:gd name="T8" fmla="*/ 0 w 117"/>
              <a:gd name="T9" fmla="*/ 0 h 91"/>
              <a:gd name="T10" fmla="*/ 2147483647 w 117"/>
              <a:gd name="T11" fmla="*/ 2147483647 h 91"/>
              <a:gd name="T12" fmla="*/ 2147483647 w 117"/>
              <a:gd name="T13" fmla="*/ 2147483647 h 91"/>
              <a:gd name="T14" fmla="*/ 2147483647 w 117"/>
              <a:gd name="T15" fmla="*/ 2147483647 h 91"/>
              <a:gd name="T16" fmla="*/ 2147483647 w 117"/>
              <a:gd name="T17" fmla="*/ 2147483647 h 91"/>
              <a:gd name="T18" fmla="*/ 2147483647 w 117"/>
              <a:gd name="T19" fmla="*/ 2147483647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91">
                <a:moveTo>
                  <a:pt x="0" y="0"/>
                </a:moveTo>
                <a:lnTo>
                  <a:pt x="117" y="0"/>
                </a:lnTo>
                <a:lnTo>
                  <a:pt x="117" y="91"/>
                </a:lnTo>
                <a:lnTo>
                  <a:pt x="0" y="91"/>
                </a:lnTo>
                <a:lnTo>
                  <a:pt x="0" y="0"/>
                </a:lnTo>
                <a:close/>
                <a:moveTo>
                  <a:pt x="8" y="8"/>
                </a:moveTo>
                <a:lnTo>
                  <a:pt x="117" y="8"/>
                </a:lnTo>
                <a:lnTo>
                  <a:pt x="117" y="91"/>
                </a:lnTo>
                <a:lnTo>
                  <a:pt x="8" y="91"/>
                </a:lnTo>
                <a:lnTo>
                  <a:pt x="8" y="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8" name="Freeform 884"/>
          <p:cNvSpPr>
            <a:spLocks noEditPoints="1"/>
          </p:cNvSpPr>
          <p:nvPr/>
        </p:nvSpPr>
        <p:spPr bwMode="auto">
          <a:xfrm>
            <a:off x="2343150" y="4489450"/>
            <a:ext cx="173038" cy="131763"/>
          </a:xfrm>
          <a:custGeom>
            <a:avLst/>
            <a:gdLst>
              <a:gd name="T0" fmla="*/ 0 w 109"/>
              <a:gd name="T1" fmla="*/ 0 h 83"/>
              <a:gd name="T2" fmla="*/ 2147483647 w 109"/>
              <a:gd name="T3" fmla="*/ 0 h 83"/>
              <a:gd name="T4" fmla="*/ 2147483647 w 109"/>
              <a:gd name="T5" fmla="*/ 2147483647 h 83"/>
              <a:gd name="T6" fmla="*/ 0 w 109"/>
              <a:gd name="T7" fmla="*/ 2147483647 h 83"/>
              <a:gd name="T8" fmla="*/ 0 w 109"/>
              <a:gd name="T9" fmla="*/ 0 h 83"/>
              <a:gd name="T10" fmla="*/ 2147483647 w 109"/>
              <a:gd name="T11" fmla="*/ 2147483647 h 83"/>
              <a:gd name="T12" fmla="*/ 2147483647 w 109"/>
              <a:gd name="T13" fmla="*/ 2147483647 h 83"/>
              <a:gd name="T14" fmla="*/ 2147483647 w 109"/>
              <a:gd name="T15" fmla="*/ 2147483647 h 83"/>
              <a:gd name="T16" fmla="*/ 2147483647 w 109"/>
              <a:gd name="T17" fmla="*/ 2147483647 h 83"/>
              <a:gd name="T18" fmla="*/ 2147483647 w 109"/>
              <a:gd name="T19" fmla="*/ 2147483647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83">
                <a:moveTo>
                  <a:pt x="0" y="0"/>
                </a:moveTo>
                <a:lnTo>
                  <a:pt x="109" y="0"/>
                </a:lnTo>
                <a:lnTo>
                  <a:pt x="109" y="83"/>
                </a:lnTo>
                <a:lnTo>
                  <a:pt x="0" y="83"/>
                </a:lnTo>
                <a:lnTo>
                  <a:pt x="0" y="0"/>
                </a:lnTo>
                <a:close/>
                <a:moveTo>
                  <a:pt x="8" y="4"/>
                </a:moveTo>
                <a:lnTo>
                  <a:pt x="109" y="4"/>
                </a:lnTo>
                <a:lnTo>
                  <a:pt x="109" y="83"/>
                </a:lnTo>
                <a:lnTo>
                  <a:pt x="8" y="83"/>
                </a:lnTo>
                <a:lnTo>
                  <a:pt x="8" y="4"/>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39" name="Freeform 885"/>
          <p:cNvSpPr>
            <a:spLocks noEditPoints="1"/>
          </p:cNvSpPr>
          <p:nvPr/>
        </p:nvSpPr>
        <p:spPr bwMode="auto">
          <a:xfrm>
            <a:off x="2355850" y="4495800"/>
            <a:ext cx="160338" cy="125413"/>
          </a:xfrm>
          <a:custGeom>
            <a:avLst/>
            <a:gdLst>
              <a:gd name="T0" fmla="*/ 0 w 101"/>
              <a:gd name="T1" fmla="*/ 0 h 79"/>
              <a:gd name="T2" fmla="*/ 2147483647 w 101"/>
              <a:gd name="T3" fmla="*/ 0 h 79"/>
              <a:gd name="T4" fmla="*/ 2147483647 w 101"/>
              <a:gd name="T5" fmla="*/ 2147483647 h 79"/>
              <a:gd name="T6" fmla="*/ 0 w 101"/>
              <a:gd name="T7" fmla="*/ 2147483647 h 79"/>
              <a:gd name="T8" fmla="*/ 0 w 101"/>
              <a:gd name="T9" fmla="*/ 0 h 79"/>
              <a:gd name="T10" fmla="*/ 2147483647 w 101"/>
              <a:gd name="T11" fmla="*/ 2147483647 h 79"/>
              <a:gd name="T12" fmla="*/ 2147483647 w 101"/>
              <a:gd name="T13" fmla="*/ 2147483647 h 79"/>
              <a:gd name="T14" fmla="*/ 2147483647 w 101"/>
              <a:gd name="T15" fmla="*/ 2147483647 h 79"/>
              <a:gd name="T16" fmla="*/ 2147483647 w 101"/>
              <a:gd name="T17" fmla="*/ 2147483647 h 79"/>
              <a:gd name="T18" fmla="*/ 2147483647 w 101"/>
              <a:gd name="T19" fmla="*/ 214748364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79">
                <a:moveTo>
                  <a:pt x="0" y="0"/>
                </a:moveTo>
                <a:lnTo>
                  <a:pt x="101" y="0"/>
                </a:lnTo>
                <a:lnTo>
                  <a:pt x="101" y="79"/>
                </a:lnTo>
                <a:lnTo>
                  <a:pt x="0" y="79"/>
                </a:lnTo>
                <a:lnTo>
                  <a:pt x="0" y="0"/>
                </a:lnTo>
                <a:close/>
                <a:moveTo>
                  <a:pt x="9" y="9"/>
                </a:moveTo>
                <a:lnTo>
                  <a:pt x="101" y="9"/>
                </a:lnTo>
                <a:lnTo>
                  <a:pt x="101" y="79"/>
                </a:lnTo>
                <a:lnTo>
                  <a:pt x="9" y="79"/>
                </a:lnTo>
                <a:lnTo>
                  <a:pt x="9" y="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0" name="Freeform 886"/>
          <p:cNvSpPr>
            <a:spLocks noEditPoints="1"/>
          </p:cNvSpPr>
          <p:nvPr/>
        </p:nvSpPr>
        <p:spPr bwMode="auto">
          <a:xfrm>
            <a:off x="2370138" y="4510088"/>
            <a:ext cx="146050" cy="111125"/>
          </a:xfrm>
          <a:custGeom>
            <a:avLst/>
            <a:gdLst>
              <a:gd name="T0" fmla="*/ 0 w 92"/>
              <a:gd name="T1" fmla="*/ 0 h 70"/>
              <a:gd name="T2" fmla="*/ 2147483647 w 92"/>
              <a:gd name="T3" fmla="*/ 0 h 70"/>
              <a:gd name="T4" fmla="*/ 2147483647 w 92"/>
              <a:gd name="T5" fmla="*/ 2147483647 h 70"/>
              <a:gd name="T6" fmla="*/ 0 w 92"/>
              <a:gd name="T7" fmla="*/ 2147483647 h 70"/>
              <a:gd name="T8" fmla="*/ 0 w 92"/>
              <a:gd name="T9" fmla="*/ 0 h 70"/>
              <a:gd name="T10" fmla="*/ 2147483647 w 92"/>
              <a:gd name="T11" fmla="*/ 2147483647 h 70"/>
              <a:gd name="T12" fmla="*/ 2147483647 w 92"/>
              <a:gd name="T13" fmla="*/ 2147483647 h 70"/>
              <a:gd name="T14" fmla="*/ 2147483647 w 92"/>
              <a:gd name="T15" fmla="*/ 2147483647 h 70"/>
              <a:gd name="T16" fmla="*/ 2147483647 w 92"/>
              <a:gd name="T17" fmla="*/ 2147483647 h 70"/>
              <a:gd name="T18" fmla="*/ 2147483647 w 92"/>
              <a:gd name="T19" fmla="*/ 2147483647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70">
                <a:moveTo>
                  <a:pt x="0" y="0"/>
                </a:moveTo>
                <a:lnTo>
                  <a:pt x="92" y="0"/>
                </a:lnTo>
                <a:lnTo>
                  <a:pt x="92" y="70"/>
                </a:lnTo>
                <a:lnTo>
                  <a:pt x="0" y="70"/>
                </a:lnTo>
                <a:lnTo>
                  <a:pt x="0" y="0"/>
                </a:lnTo>
                <a:close/>
                <a:moveTo>
                  <a:pt x="8" y="4"/>
                </a:moveTo>
                <a:lnTo>
                  <a:pt x="92" y="4"/>
                </a:lnTo>
                <a:lnTo>
                  <a:pt x="92" y="70"/>
                </a:lnTo>
                <a:lnTo>
                  <a:pt x="8" y="70"/>
                </a:lnTo>
                <a:lnTo>
                  <a:pt x="8" y="4"/>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1" name="Freeform 887"/>
          <p:cNvSpPr>
            <a:spLocks noEditPoints="1"/>
          </p:cNvSpPr>
          <p:nvPr/>
        </p:nvSpPr>
        <p:spPr bwMode="auto">
          <a:xfrm>
            <a:off x="2382838" y="4516438"/>
            <a:ext cx="133350" cy="104775"/>
          </a:xfrm>
          <a:custGeom>
            <a:avLst/>
            <a:gdLst>
              <a:gd name="T0" fmla="*/ 0 w 84"/>
              <a:gd name="T1" fmla="*/ 0 h 66"/>
              <a:gd name="T2" fmla="*/ 2147483647 w 84"/>
              <a:gd name="T3" fmla="*/ 0 h 66"/>
              <a:gd name="T4" fmla="*/ 2147483647 w 84"/>
              <a:gd name="T5" fmla="*/ 2147483647 h 66"/>
              <a:gd name="T6" fmla="*/ 0 w 84"/>
              <a:gd name="T7" fmla="*/ 2147483647 h 66"/>
              <a:gd name="T8" fmla="*/ 0 w 84"/>
              <a:gd name="T9" fmla="*/ 0 h 66"/>
              <a:gd name="T10" fmla="*/ 2147483647 w 84"/>
              <a:gd name="T11" fmla="*/ 2147483647 h 66"/>
              <a:gd name="T12" fmla="*/ 2147483647 w 84"/>
              <a:gd name="T13" fmla="*/ 2147483647 h 66"/>
              <a:gd name="T14" fmla="*/ 2147483647 w 84"/>
              <a:gd name="T15" fmla="*/ 2147483647 h 66"/>
              <a:gd name="T16" fmla="*/ 2147483647 w 84"/>
              <a:gd name="T17" fmla="*/ 2147483647 h 66"/>
              <a:gd name="T18" fmla="*/ 2147483647 w 84"/>
              <a:gd name="T19" fmla="*/ 214748364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6">
                <a:moveTo>
                  <a:pt x="0" y="0"/>
                </a:moveTo>
                <a:lnTo>
                  <a:pt x="84" y="0"/>
                </a:lnTo>
                <a:lnTo>
                  <a:pt x="84" y="66"/>
                </a:lnTo>
                <a:lnTo>
                  <a:pt x="0" y="66"/>
                </a:lnTo>
                <a:lnTo>
                  <a:pt x="0" y="0"/>
                </a:lnTo>
                <a:close/>
                <a:moveTo>
                  <a:pt x="9" y="8"/>
                </a:moveTo>
                <a:lnTo>
                  <a:pt x="84" y="8"/>
                </a:lnTo>
                <a:lnTo>
                  <a:pt x="84" y="66"/>
                </a:lnTo>
                <a:lnTo>
                  <a:pt x="9" y="66"/>
                </a:lnTo>
                <a:lnTo>
                  <a:pt x="9" y="8"/>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2" name="Freeform 888"/>
          <p:cNvSpPr>
            <a:spLocks noEditPoints="1"/>
          </p:cNvSpPr>
          <p:nvPr/>
        </p:nvSpPr>
        <p:spPr bwMode="auto">
          <a:xfrm>
            <a:off x="2397125" y="4529138"/>
            <a:ext cx="119063" cy="92075"/>
          </a:xfrm>
          <a:custGeom>
            <a:avLst/>
            <a:gdLst>
              <a:gd name="T0" fmla="*/ 0 w 75"/>
              <a:gd name="T1" fmla="*/ 0 h 58"/>
              <a:gd name="T2" fmla="*/ 2147483647 w 75"/>
              <a:gd name="T3" fmla="*/ 0 h 58"/>
              <a:gd name="T4" fmla="*/ 2147483647 w 75"/>
              <a:gd name="T5" fmla="*/ 2147483647 h 58"/>
              <a:gd name="T6" fmla="*/ 0 w 75"/>
              <a:gd name="T7" fmla="*/ 2147483647 h 58"/>
              <a:gd name="T8" fmla="*/ 0 w 75"/>
              <a:gd name="T9" fmla="*/ 0 h 58"/>
              <a:gd name="T10" fmla="*/ 2147483647 w 75"/>
              <a:gd name="T11" fmla="*/ 2147483647 h 58"/>
              <a:gd name="T12" fmla="*/ 2147483647 w 75"/>
              <a:gd name="T13" fmla="*/ 2147483647 h 58"/>
              <a:gd name="T14" fmla="*/ 2147483647 w 75"/>
              <a:gd name="T15" fmla="*/ 2147483647 h 58"/>
              <a:gd name="T16" fmla="*/ 2147483647 w 75"/>
              <a:gd name="T17" fmla="*/ 2147483647 h 58"/>
              <a:gd name="T18" fmla="*/ 2147483647 w 75"/>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8">
                <a:moveTo>
                  <a:pt x="0" y="0"/>
                </a:moveTo>
                <a:lnTo>
                  <a:pt x="75" y="0"/>
                </a:lnTo>
                <a:lnTo>
                  <a:pt x="75" y="58"/>
                </a:lnTo>
                <a:lnTo>
                  <a:pt x="0" y="58"/>
                </a:lnTo>
                <a:lnTo>
                  <a:pt x="0" y="0"/>
                </a:lnTo>
                <a:close/>
                <a:moveTo>
                  <a:pt x="8" y="4"/>
                </a:moveTo>
                <a:lnTo>
                  <a:pt x="75" y="4"/>
                </a:lnTo>
                <a:lnTo>
                  <a:pt x="75" y="58"/>
                </a:lnTo>
                <a:lnTo>
                  <a:pt x="8" y="58"/>
                </a:lnTo>
                <a:lnTo>
                  <a:pt x="8" y="4"/>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3" name="Freeform 889"/>
          <p:cNvSpPr>
            <a:spLocks noEditPoints="1"/>
          </p:cNvSpPr>
          <p:nvPr/>
        </p:nvSpPr>
        <p:spPr bwMode="auto">
          <a:xfrm>
            <a:off x="2409825" y="4535488"/>
            <a:ext cx="106363" cy="85725"/>
          </a:xfrm>
          <a:custGeom>
            <a:avLst/>
            <a:gdLst>
              <a:gd name="T0" fmla="*/ 0 w 67"/>
              <a:gd name="T1" fmla="*/ 0 h 54"/>
              <a:gd name="T2" fmla="*/ 2147483647 w 67"/>
              <a:gd name="T3" fmla="*/ 0 h 54"/>
              <a:gd name="T4" fmla="*/ 2147483647 w 67"/>
              <a:gd name="T5" fmla="*/ 2147483647 h 54"/>
              <a:gd name="T6" fmla="*/ 0 w 67"/>
              <a:gd name="T7" fmla="*/ 2147483647 h 54"/>
              <a:gd name="T8" fmla="*/ 0 w 67"/>
              <a:gd name="T9" fmla="*/ 0 h 54"/>
              <a:gd name="T10" fmla="*/ 2147483647 w 67"/>
              <a:gd name="T11" fmla="*/ 2147483647 h 54"/>
              <a:gd name="T12" fmla="*/ 2147483647 w 67"/>
              <a:gd name="T13" fmla="*/ 2147483647 h 54"/>
              <a:gd name="T14" fmla="*/ 2147483647 w 67"/>
              <a:gd name="T15" fmla="*/ 2147483647 h 54"/>
              <a:gd name="T16" fmla="*/ 2147483647 w 67"/>
              <a:gd name="T17" fmla="*/ 2147483647 h 54"/>
              <a:gd name="T18" fmla="*/ 2147483647 w 67"/>
              <a:gd name="T19" fmla="*/ 214748364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54">
                <a:moveTo>
                  <a:pt x="0" y="0"/>
                </a:moveTo>
                <a:lnTo>
                  <a:pt x="67" y="0"/>
                </a:lnTo>
                <a:lnTo>
                  <a:pt x="67" y="54"/>
                </a:lnTo>
                <a:lnTo>
                  <a:pt x="0" y="54"/>
                </a:lnTo>
                <a:lnTo>
                  <a:pt x="0" y="0"/>
                </a:lnTo>
                <a:close/>
                <a:moveTo>
                  <a:pt x="8" y="9"/>
                </a:moveTo>
                <a:lnTo>
                  <a:pt x="67" y="9"/>
                </a:lnTo>
                <a:lnTo>
                  <a:pt x="67" y="54"/>
                </a:lnTo>
                <a:lnTo>
                  <a:pt x="8" y="54"/>
                </a:lnTo>
                <a:lnTo>
                  <a:pt x="8" y="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4" name="Freeform 890"/>
          <p:cNvSpPr>
            <a:spLocks noEditPoints="1"/>
          </p:cNvSpPr>
          <p:nvPr/>
        </p:nvSpPr>
        <p:spPr bwMode="auto">
          <a:xfrm>
            <a:off x="2422525" y="4549775"/>
            <a:ext cx="93663" cy="71438"/>
          </a:xfrm>
          <a:custGeom>
            <a:avLst/>
            <a:gdLst>
              <a:gd name="T0" fmla="*/ 0 w 59"/>
              <a:gd name="T1" fmla="*/ 0 h 45"/>
              <a:gd name="T2" fmla="*/ 2147483647 w 59"/>
              <a:gd name="T3" fmla="*/ 0 h 45"/>
              <a:gd name="T4" fmla="*/ 2147483647 w 59"/>
              <a:gd name="T5" fmla="*/ 2147483647 h 45"/>
              <a:gd name="T6" fmla="*/ 0 w 59"/>
              <a:gd name="T7" fmla="*/ 2147483647 h 45"/>
              <a:gd name="T8" fmla="*/ 0 w 59"/>
              <a:gd name="T9" fmla="*/ 0 h 45"/>
              <a:gd name="T10" fmla="*/ 2147483647 w 59"/>
              <a:gd name="T11" fmla="*/ 2147483647 h 45"/>
              <a:gd name="T12" fmla="*/ 2147483647 w 59"/>
              <a:gd name="T13" fmla="*/ 2147483647 h 45"/>
              <a:gd name="T14" fmla="*/ 2147483647 w 59"/>
              <a:gd name="T15" fmla="*/ 2147483647 h 45"/>
              <a:gd name="T16" fmla="*/ 2147483647 w 59"/>
              <a:gd name="T17" fmla="*/ 2147483647 h 45"/>
              <a:gd name="T18" fmla="*/ 2147483647 w 59"/>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5">
                <a:moveTo>
                  <a:pt x="0" y="0"/>
                </a:moveTo>
                <a:lnTo>
                  <a:pt x="59" y="0"/>
                </a:lnTo>
                <a:lnTo>
                  <a:pt x="59" y="45"/>
                </a:lnTo>
                <a:lnTo>
                  <a:pt x="0" y="45"/>
                </a:lnTo>
                <a:lnTo>
                  <a:pt x="0" y="0"/>
                </a:lnTo>
                <a:close/>
                <a:moveTo>
                  <a:pt x="9" y="4"/>
                </a:moveTo>
                <a:lnTo>
                  <a:pt x="59" y="4"/>
                </a:lnTo>
                <a:lnTo>
                  <a:pt x="59" y="45"/>
                </a:lnTo>
                <a:lnTo>
                  <a:pt x="9" y="45"/>
                </a:lnTo>
                <a:lnTo>
                  <a:pt x="9" y="4"/>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5" name="Freeform 891"/>
          <p:cNvSpPr>
            <a:spLocks noEditPoints="1"/>
          </p:cNvSpPr>
          <p:nvPr/>
        </p:nvSpPr>
        <p:spPr bwMode="auto">
          <a:xfrm>
            <a:off x="2436813" y="4556125"/>
            <a:ext cx="79375" cy="65088"/>
          </a:xfrm>
          <a:custGeom>
            <a:avLst/>
            <a:gdLst>
              <a:gd name="T0" fmla="*/ 0 w 50"/>
              <a:gd name="T1" fmla="*/ 0 h 41"/>
              <a:gd name="T2" fmla="*/ 2147483647 w 50"/>
              <a:gd name="T3" fmla="*/ 0 h 41"/>
              <a:gd name="T4" fmla="*/ 2147483647 w 50"/>
              <a:gd name="T5" fmla="*/ 2147483647 h 41"/>
              <a:gd name="T6" fmla="*/ 0 w 50"/>
              <a:gd name="T7" fmla="*/ 2147483647 h 41"/>
              <a:gd name="T8" fmla="*/ 0 w 50"/>
              <a:gd name="T9" fmla="*/ 0 h 41"/>
              <a:gd name="T10" fmla="*/ 2147483647 w 50"/>
              <a:gd name="T11" fmla="*/ 2147483647 h 41"/>
              <a:gd name="T12" fmla="*/ 2147483647 w 50"/>
              <a:gd name="T13" fmla="*/ 2147483647 h 41"/>
              <a:gd name="T14" fmla="*/ 2147483647 w 50"/>
              <a:gd name="T15" fmla="*/ 2147483647 h 41"/>
              <a:gd name="T16" fmla="*/ 2147483647 w 50"/>
              <a:gd name="T17" fmla="*/ 2147483647 h 41"/>
              <a:gd name="T18" fmla="*/ 2147483647 w 50"/>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1">
                <a:moveTo>
                  <a:pt x="0" y="0"/>
                </a:moveTo>
                <a:lnTo>
                  <a:pt x="50" y="0"/>
                </a:lnTo>
                <a:lnTo>
                  <a:pt x="50" y="41"/>
                </a:lnTo>
                <a:lnTo>
                  <a:pt x="0" y="41"/>
                </a:lnTo>
                <a:lnTo>
                  <a:pt x="0" y="0"/>
                </a:lnTo>
                <a:close/>
                <a:moveTo>
                  <a:pt x="8" y="8"/>
                </a:moveTo>
                <a:lnTo>
                  <a:pt x="50" y="8"/>
                </a:lnTo>
                <a:lnTo>
                  <a:pt x="50" y="41"/>
                </a:lnTo>
                <a:lnTo>
                  <a:pt x="8" y="41"/>
                </a:lnTo>
                <a:lnTo>
                  <a:pt x="8" y="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6" name="Freeform 892"/>
          <p:cNvSpPr>
            <a:spLocks noEditPoints="1"/>
          </p:cNvSpPr>
          <p:nvPr/>
        </p:nvSpPr>
        <p:spPr bwMode="auto">
          <a:xfrm>
            <a:off x="2449513" y="4568825"/>
            <a:ext cx="66675" cy="52388"/>
          </a:xfrm>
          <a:custGeom>
            <a:avLst/>
            <a:gdLst>
              <a:gd name="T0" fmla="*/ 0 w 42"/>
              <a:gd name="T1" fmla="*/ 0 h 33"/>
              <a:gd name="T2" fmla="*/ 2147483647 w 42"/>
              <a:gd name="T3" fmla="*/ 0 h 33"/>
              <a:gd name="T4" fmla="*/ 2147483647 w 42"/>
              <a:gd name="T5" fmla="*/ 2147483647 h 33"/>
              <a:gd name="T6" fmla="*/ 0 w 42"/>
              <a:gd name="T7" fmla="*/ 2147483647 h 33"/>
              <a:gd name="T8" fmla="*/ 0 w 42"/>
              <a:gd name="T9" fmla="*/ 0 h 33"/>
              <a:gd name="T10" fmla="*/ 2147483647 w 42"/>
              <a:gd name="T11" fmla="*/ 2147483647 h 33"/>
              <a:gd name="T12" fmla="*/ 2147483647 w 42"/>
              <a:gd name="T13" fmla="*/ 2147483647 h 33"/>
              <a:gd name="T14" fmla="*/ 2147483647 w 42"/>
              <a:gd name="T15" fmla="*/ 2147483647 h 33"/>
              <a:gd name="T16" fmla="*/ 2147483647 w 42"/>
              <a:gd name="T17" fmla="*/ 2147483647 h 33"/>
              <a:gd name="T18" fmla="*/ 2147483647 w 42"/>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3">
                <a:moveTo>
                  <a:pt x="0" y="0"/>
                </a:moveTo>
                <a:lnTo>
                  <a:pt x="42" y="0"/>
                </a:lnTo>
                <a:lnTo>
                  <a:pt x="42" y="33"/>
                </a:lnTo>
                <a:lnTo>
                  <a:pt x="0" y="33"/>
                </a:lnTo>
                <a:lnTo>
                  <a:pt x="0" y="0"/>
                </a:lnTo>
                <a:close/>
                <a:moveTo>
                  <a:pt x="8" y="8"/>
                </a:moveTo>
                <a:lnTo>
                  <a:pt x="42" y="8"/>
                </a:lnTo>
                <a:lnTo>
                  <a:pt x="42" y="33"/>
                </a:lnTo>
                <a:lnTo>
                  <a:pt x="8" y="33"/>
                </a:lnTo>
                <a:lnTo>
                  <a:pt x="8"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7" name="Freeform 893"/>
          <p:cNvSpPr>
            <a:spLocks noEditPoints="1"/>
          </p:cNvSpPr>
          <p:nvPr/>
        </p:nvSpPr>
        <p:spPr bwMode="auto">
          <a:xfrm>
            <a:off x="2462213" y="4581525"/>
            <a:ext cx="53975" cy="39688"/>
          </a:xfrm>
          <a:custGeom>
            <a:avLst/>
            <a:gdLst>
              <a:gd name="T0" fmla="*/ 0 w 34"/>
              <a:gd name="T1" fmla="*/ 0 h 25"/>
              <a:gd name="T2" fmla="*/ 2147483647 w 34"/>
              <a:gd name="T3" fmla="*/ 0 h 25"/>
              <a:gd name="T4" fmla="*/ 2147483647 w 34"/>
              <a:gd name="T5" fmla="*/ 2147483647 h 25"/>
              <a:gd name="T6" fmla="*/ 0 w 34"/>
              <a:gd name="T7" fmla="*/ 2147483647 h 25"/>
              <a:gd name="T8" fmla="*/ 0 w 34"/>
              <a:gd name="T9" fmla="*/ 0 h 25"/>
              <a:gd name="T10" fmla="*/ 2147483647 w 34"/>
              <a:gd name="T11" fmla="*/ 2147483647 h 25"/>
              <a:gd name="T12" fmla="*/ 2147483647 w 34"/>
              <a:gd name="T13" fmla="*/ 2147483647 h 25"/>
              <a:gd name="T14" fmla="*/ 2147483647 w 34"/>
              <a:gd name="T15" fmla="*/ 2147483647 h 25"/>
              <a:gd name="T16" fmla="*/ 2147483647 w 34"/>
              <a:gd name="T17" fmla="*/ 2147483647 h 25"/>
              <a:gd name="T18" fmla="*/ 2147483647 w 34"/>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0" y="0"/>
                </a:moveTo>
                <a:lnTo>
                  <a:pt x="34" y="0"/>
                </a:lnTo>
                <a:lnTo>
                  <a:pt x="34" y="25"/>
                </a:lnTo>
                <a:lnTo>
                  <a:pt x="0" y="25"/>
                </a:lnTo>
                <a:lnTo>
                  <a:pt x="0" y="0"/>
                </a:lnTo>
                <a:close/>
                <a:moveTo>
                  <a:pt x="9" y="5"/>
                </a:moveTo>
                <a:lnTo>
                  <a:pt x="34" y="5"/>
                </a:lnTo>
                <a:lnTo>
                  <a:pt x="34" y="25"/>
                </a:lnTo>
                <a:lnTo>
                  <a:pt x="9" y="25"/>
                </a:lnTo>
                <a:lnTo>
                  <a:pt x="9"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8" name="Freeform 894"/>
          <p:cNvSpPr>
            <a:spLocks noEditPoints="1"/>
          </p:cNvSpPr>
          <p:nvPr/>
        </p:nvSpPr>
        <p:spPr bwMode="auto">
          <a:xfrm>
            <a:off x="2476500" y="4589463"/>
            <a:ext cx="39688" cy="31750"/>
          </a:xfrm>
          <a:custGeom>
            <a:avLst/>
            <a:gdLst>
              <a:gd name="T0" fmla="*/ 0 w 25"/>
              <a:gd name="T1" fmla="*/ 0 h 20"/>
              <a:gd name="T2" fmla="*/ 2147483647 w 25"/>
              <a:gd name="T3" fmla="*/ 0 h 20"/>
              <a:gd name="T4" fmla="*/ 2147483647 w 25"/>
              <a:gd name="T5" fmla="*/ 2147483647 h 20"/>
              <a:gd name="T6" fmla="*/ 0 w 25"/>
              <a:gd name="T7" fmla="*/ 2147483647 h 20"/>
              <a:gd name="T8" fmla="*/ 0 w 25"/>
              <a:gd name="T9" fmla="*/ 0 h 20"/>
              <a:gd name="T10" fmla="*/ 2147483647 w 25"/>
              <a:gd name="T11" fmla="*/ 2147483647 h 20"/>
              <a:gd name="T12" fmla="*/ 2147483647 w 25"/>
              <a:gd name="T13" fmla="*/ 2147483647 h 20"/>
              <a:gd name="T14" fmla="*/ 2147483647 w 25"/>
              <a:gd name="T15" fmla="*/ 2147483647 h 20"/>
              <a:gd name="T16" fmla="*/ 2147483647 w 25"/>
              <a:gd name="T17" fmla="*/ 2147483647 h 20"/>
              <a:gd name="T18" fmla="*/ 2147483647 w 25"/>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0">
                <a:moveTo>
                  <a:pt x="0" y="0"/>
                </a:moveTo>
                <a:lnTo>
                  <a:pt x="25" y="0"/>
                </a:lnTo>
                <a:lnTo>
                  <a:pt x="25" y="20"/>
                </a:lnTo>
                <a:lnTo>
                  <a:pt x="0" y="20"/>
                </a:lnTo>
                <a:lnTo>
                  <a:pt x="0" y="0"/>
                </a:lnTo>
                <a:close/>
                <a:moveTo>
                  <a:pt x="8" y="8"/>
                </a:moveTo>
                <a:lnTo>
                  <a:pt x="25" y="8"/>
                </a:lnTo>
                <a:lnTo>
                  <a:pt x="25" y="20"/>
                </a:lnTo>
                <a:lnTo>
                  <a:pt x="8" y="20"/>
                </a:lnTo>
                <a:lnTo>
                  <a:pt x="8" y="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49" name="Freeform 895"/>
          <p:cNvSpPr>
            <a:spLocks noEditPoints="1"/>
          </p:cNvSpPr>
          <p:nvPr/>
        </p:nvSpPr>
        <p:spPr bwMode="auto">
          <a:xfrm>
            <a:off x="2489200" y="4602163"/>
            <a:ext cx="26988" cy="19050"/>
          </a:xfrm>
          <a:custGeom>
            <a:avLst/>
            <a:gdLst>
              <a:gd name="T0" fmla="*/ 0 w 17"/>
              <a:gd name="T1" fmla="*/ 0 h 12"/>
              <a:gd name="T2" fmla="*/ 2147483647 w 17"/>
              <a:gd name="T3" fmla="*/ 0 h 12"/>
              <a:gd name="T4" fmla="*/ 2147483647 w 17"/>
              <a:gd name="T5" fmla="*/ 2147483647 h 12"/>
              <a:gd name="T6" fmla="*/ 0 w 17"/>
              <a:gd name="T7" fmla="*/ 2147483647 h 12"/>
              <a:gd name="T8" fmla="*/ 0 w 17"/>
              <a:gd name="T9" fmla="*/ 0 h 12"/>
              <a:gd name="T10" fmla="*/ 2147483647 w 17"/>
              <a:gd name="T11" fmla="*/ 2147483647 h 12"/>
              <a:gd name="T12" fmla="*/ 2147483647 w 17"/>
              <a:gd name="T13" fmla="*/ 2147483647 h 12"/>
              <a:gd name="T14" fmla="*/ 2147483647 w 17"/>
              <a:gd name="T15" fmla="*/ 2147483647 h 12"/>
              <a:gd name="T16" fmla="*/ 2147483647 w 17"/>
              <a:gd name="T17" fmla="*/ 2147483647 h 12"/>
              <a:gd name="T18" fmla="*/ 2147483647 w 17"/>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8" y="4"/>
                </a:moveTo>
                <a:lnTo>
                  <a:pt x="17" y="4"/>
                </a:lnTo>
                <a:lnTo>
                  <a:pt x="17" y="12"/>
                </a:lnTo>
                <a:lnTo>
                  <a:pt x="8" y="12"/>
                </a:lnTo>
                <a:lnTo>
                  <a:pt x="8"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50" name="Freeform 896"/>
          <p:cNvSpPr>
            <a:spLocks noEditPoints="1"/>
          </p:cNvSpPr>
          <p:nvPr/>
        </p:nvSpPr>
        <p:spPr bwMode="auto">
          <a:xfrm>
            <a:off x="2501900" y="4608513"/>
            <a:ext cx="14288" cy="12700"/>
          </a:xfrm>
          <a:custGeom>
            <a:avLst/>
            <a:gdLst>
              <a:gd name="T0" fmla="*/ 0 w 9"/>
              <a:gd name="T1" fmla="*/ 0 h 8"/>
              <a:gd name="T2" fmla="*/ 2147483647 w 9"/>
              <a:gd name="T3" fmla="*/ 0 h 8"/>
              <a:gd name="T4" fmla="*/ 2147483647 w 9"/>
              <a:gd name="T5" fmla="*/ 2147483647 h 8"/>
              <a:gd name="T6" fmla="*/ 0 w 9"/>
              <a:gd name="T7" fmla="*/ 2147483647 h 8"/>
              <a:gd name="T8" fmla="*/ 0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0" y="0"/>
                </a:moveTo>
                <a:lnTo>
                  <a:pt x="9" y="0"/>
                </a:lnTo>
                <a:lnTo>
                  <a:pt x="9" y="8"/>
                </a:lnTo>
                <a:lnTo>
                  <a:pt x="0" y="8"/>
                </a:lnTo>
                <a:lnTo>
                  <a:pt x="0" y="0"/>
                </a:lnTo>
                <a:close/>
                <a:moveTo>
                  <a:pt x="9" y="8"/>
                </a:moveTo>
                <a:lnTo>
                  <a:pt x="9"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51" name="Line 897"/>
          <p:cNvSpPr>
            <a:spLocks noChangeShapeType="1"/>
          </p:cNvSpPr>
          <p:nvPr/>
        </p:nvSpPr>
        <p:spPr bwMode="auto">
          <a:xfrm>
            <a:off x="2336800" y="4641850"/>
            <a:ext cx="1588" cy="12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52" name="Line 898"/>
          <p:cNvSpPr>
            <a:spLocks noChangeShapeType="1"/>
          </p:cNvSpPr>
          <p:nvPr/>
        </p:nvSpPr>
        <p:spPr bwMode="auto">
          <a:xfrm>
            <a:off x="2303463" y="4641850"/>
            <a:ext cx="1587" cy="12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53" name="Line 899"/>
          <p:cNvSpPr>
            <a:spLocks noChangeShapeType="1"/>
          </p:cNvSpPr>
          <p:nvPr/>
        </p:nvSpPr>
        <p:spPr bwMode="auto">
          <a:xfrm>
            <a:off x="2263775" y="4641850"/>
            <a:ext cx="277813"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54" name="Freeform 900"/>
          <p:cNvSpPr>
            <a:spLocks noEditPoints="1"/>
          </p:cNvSpPr>
          <p:nvPr/>
        </p:nvSpPr>
        <p:spPr bwMode="auto">
          <a:xfrm>
            <a:off x="2476500" y="4694238"/>
            <a:ext cx="33338" cy="14287"/>
          </a:xfrm>
          <a:custGeom>
            <a:avLst/>
            <a:gdLst>
              <a:gd name="T0" fmla="*/ 0 w 21"/>
              <a:gd name="T1" fmla="*/ 0 h 9"/>
              <a:gd name="T2" fmla="*/ 2147483647 w 21"/>
              <a:gd name="T3" fmla="*/ 0 h 9"/>
              <a:gd name="T4" fmla="*/ 2147483647 w 21"/>
              <a:gd name="T5" fmla="*/ 2147483647 h 9"/>
              <a:gd name="T6" fmla="*/ 0 w 21"/>
              <a:gd name="T7" fmla="*/ 2147483647 h 9"/>
              <a:gd name="T8" fmla="*/ 0 w 21"/>
              <a:gd name="T9" fmla="*/ 0 h 9"/>
              <a:gd name="T10" fmla="*/ 0 w 21"/>
              <a:gd name="T11" fmla="*/ 0 h 9"/>
              <a:gd name="T12" fmla="*/ 2147483647 w 21"/>
              <a:gd name="T13" fmla="*/ 0 h 9"/>
              <a:gd name="T14" fmla="*/ 2147483647 w 21"/>
              <a:gd name="T15" fmla="*/ 0 h 9"/>
              <a:gd name="T16" fmla="*/ 0 w 21"/>
              <a:gd name="T17" fmla="*/ 0 h 9"/>
              <a:gd name="T18" fmla="*/ 0 w 2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9">
                <a:moveTo>
                  <a:pt x="0" y="0"/>
                </a:moveTo>
                <a:lnTo>
                  <a:pt x="21" y="0"/>
                </a:lnTo>
                <a:lnTo>
                  <a:pt x="21" y="9"/>
                </a:lnTo>
                <a:lnTo>
                  <a:pt x="0" y="9"/>
                </a:lnTo>
                <a:lnTo>
                  <a:pt x="0" y="0"/>
                </a:lnTo>
                <a:close/>
                <a:moveTo>
                  <a:pt x="0" y="0"/>
                </a:moveTo>
                <a:lnTo>
                  <a:pt x="21" y="0"/>
                </a:lnTo>
                <a:lnTo>
                  <a:pt x="0"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55" name="Rectangle 901"/>
          <p:cNvSpPr>
            <a:spLocks noChangeArrowheads="1"/>
          </p:cNvSpPr>
          <p:nvPr/>
        </p:nvSpPr>
        <p:spPr bwMode="auto">
          <a:xfrm>
            <a:off x="2476500" y="4694238"/>
            <a:ext cx="33338"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756" name="Freeform 902"/>
          <p:cNvSpPr>
            <a:spLocks noEditPoints="1"/>
          </p:cNvSpPr>
          <p:nvPr/>
        </p:nvSpPr>
        <p:spPr bwMode="auto">
          <a:xfrm>
            <a:off x="2476500" y="4694238"/>
            <a:ext cx="33338" cy="14287"/>
          </a:xfrm>
          <a:custGeom>
            <a:avLst/>
            <a:gdLst>
              <a:gd name="T0" fmla="*/ 0 w 21"/>
              <a:gd name="T1" fmla="*/ 0 h 9"/>
              <a:gd name="T2" fmla="*/ 2147483647 w 21"/>
              <a:gd name="T3" fmla="*/ 0 h 9"/>
              <a:gd name="T4" fmla="*/ 2147483647 w 21"/>
              <a:gd name="T5" fmla="*/ 2147483647 h 9"/>
              <a:gd name="T6" fmla="*/ 0 w 21"/>
              <a:gd name="T7" fmla="*/ 2147483647 h 9"/>
              <a:gd name="T8" fmla="*/ 0 w 21"/>
              <a:gd name="T9" fmla="*/ 0 h 9"/>
              <a:gd name="T10" fmla="*/ 0 w 21"/>
              <a:gd name="T11" fmla="*/ 0 h 9"/>
              <a:gd name="T12" fmla="*/ 2147483647 w 21"/>
              <a:gd name="T13" fmla="*/ 0 h 9"/>
              <a:gd name="T14" fmla="*/ 2147483647 w 21"/>
              <a:gd name="T15" fmla="*/ 0 h 9"/>
              <a:gd name="T16" fmla="*/ 0 w 21"/>
              <a:gd name="T17" fmla="*/ 0 h 9"/>
              <a:gd name="T18" fmla="*/ 0 w 2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9">
                <a:moveTo>
                  <a:pt x="0" y="0"/>
                </a:moveTo>
                <a:lnTo>
                  <a:pt x="21" y="0"/>
                </a:lnTo>
                <a:lnTo>
                  <a:pt x="21" y="9"/>
                </a:lnTo>
                <a:lnTo>
                  <a:pt x="0" y="9"/>
                </a:lnTo>
                <a:lnTo>
                  <a:pt x="0" y="0"/>
                </a:lnTo>
                <a:close/>
                <a:moveTo>
                  <a:pt x="0" y="0"/>
                </a:moveTo>
                <a:lnTo>
                  <a:pt x="21" y="0"/>
                </a:lnTo>
                <a:lnTo>
                  <a:pt x="0"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57" name="Line 903"/>
          <p:cNvSpPr>
            <a:spLocks noChangeShapeType="1"/>
          </p:cNvSpPr>
          <p:nvPr/>
        </p:nvSpPr>
        <p:spPr bwMode="auto">
          <a:xfrm>
            <a:off x="2443163" y="4700588"/>
            <a:ext cx="7937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58" name="Freeform 904"/>
          <p:cNvSpPr>
            <a:spLocks noEditPoints="1"/>
          </p:cNvSpPr>
          <p:nvPr/>
        </p:nvSpPr>
        <p:spPr bwMode="auto">
          <a:xfrm>
            <a:off x="2224088" y="4681538"/>
            <a:ext cx="46037" cy="26987"/>
          </a:xfrm>
          <a:custGeom>
            <a:avLst/>
            <a:gdLst>
              <a:gd name="T0" fmla="*/ 0 w 29"/>
              <a:gd name="T1" fmla="*/ 0 h 17"/>
              <a:gd name="T2" fmla="*/ 2147483647 w 29"/>
              <a:gd name="T3" fmla="*/ 0 h 17"/>
              <a:gd name="T4" fmla="*/ 2147483647 w 29"/>
              <a:gd name="T5" fmla="*/ 2147483647 h 17"/>
              <a:gd name="T6" fmla="*/ 0 w 29"/>
              <a:gd name="T7" fmla="*/ 2147483647 h 17"/>
              <a:gd name="T8" fmla="*/ 0 w 29"/>
              <a:gd name="T9" fmla="*/ 0 h 17"/>
              <a:gd name="T10" fmla="*/ 2147483647 w 29"/>
              <a:gd name="T11" fmla="*/ 0 h 17"/>
              <a:gd name="T12" fmla="*/ 2147483647 w 29"/>
              <a:gd name="T13" fmla="*/ 0 h 17"/>
              <a:gd name="T14" fmla="*/ 2147483647 w 29"/>
              <a:gd name="T15" fmla="*/ 2147483647 h 17"/>
              <a:gd name="T16" fmla="*/ 2147483647 w 29"/>
              <a:gd name="T17" fmla="*/ 2147483647 h 17"/>
              <a:gd name="T18" fmla="*/ 2147483647 w 2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17">
                <a:moveTo>
                  <a:pt x="0" y="0"/>
                </a:moveTo>
                <a:lnTo>
                  <a:pt x="29" y="0"/>
                </a:lnTo>
                <a:lnTo>
                  <a:pt x="29" y="17"/>
                </a:lnTo>
                <a:lnTo>
                  <a:pt x="0" y="17"/>
                </a:lnTo>
                <a:lnTo>
                  <a:pt x="0" y="0"/>
                </a:lnTo>
                <a:close/>
                <a:moveTo>
                  <a:pt x="8" y="0"/>
                </a:moveTo>
                <a:lnTo>
                  <a:pt x="21" y="0"/>
                </a:lnTo>
                <a:lnTo>
                  <a:pt x="21" y="17"/>
                </a:lnTo>
                <a:lnTo>
                  <a:pt x="8" y="17"/>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59" name="Freeform 905"/>
          <p:cNvSpPr>
            <a:spLocks noEditPoints="1"/>
          </p:cNvSpPr>
          <p:nvPr/>
        </p:nvSpPr>
        <p:spPr bwMode="auto">
          <a:xfrm>
            <a:off x="2236788" y="4681538"/>
            <a:ext cx="20637" cy="26987"/>
          </a:xfrm>
          <a:custGeom>
            <a:avLst/>
            <a:gdLst>
              <a:gd name="T0" fmla="*/ 0 w 13"/>
              <a:gd name="T1" fmla="*/ 0 h 17"/>
              <a:gd name="T2" fmla="*/ 2147483647 w 13"/>
              <a:gd name="T3" fmla="*/ 0 h 17"/>
              <a:gd name="T4" fmla="*/ 2147483647 w 13"/>
              <a:gd name="T5" fmla="*/ 2147483647 h 17"/>
              <a:gd name="T6" fmla="*/ 0 w 13"/>
              <a:gd name="T7" fmla="*/ 2147483647 h 17"/>
              <a:gd name="T8" fmla="*/ 0 w 13"/>
              <a:gd name="T9" fmla="*/ 0 h 17"/>
              <a:gd name="T10" fmla="*/ 2147483647 w 13"/>
              <a:gd name="T11" fmla="*/ 0 h 17"/>
              <a:gd name="T12" fmla="*/ 2147483647 w 13"/>
              <a:gd name="T13" fmla="*/ 0 h 17"/>
              <a:gd name="T14" fmla="*/ 2147483647 w 13"/>
              <a:gd name="T15" fmla="*/ 2147483647 h 17"/>
              <a:gd name="T16" fmla="*/ 2147483647 w 13"/>
              <a:gd name="T17" fmla="*/ 2147483647 h 17"/>
              <a:gd name="T18" fmla="*/ 2147483647 w 13"/>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7">
                <a:moveTo>
                  <a:pt x="0" y="0"/>
                </a:moveTo>
                <a:lnTo>
                  <a:pt x="13" y="0"/>
                </a:lnTo>
                <a:lnTo>
                  <a:pt x="13" y="17"/>
                </a:lnTo>
                <a:lnTo>
                  <a:pt x="0" y="17"/>
                </a:lnTo>
                <a:lnTo>
                  <a:pt x="0" y="0"/>
                </a:lnTo>
                <a:close/>
                <a:moveTo>
                  <a:pt x="9" y="0"/>
                </a:moveTo>
                <a:lnTo>
                  <a:pt x="9" y="0"/>
                </a:lnTo>
                <a:lnTo>
                  <a:pt x="9" y="17"/>
                </a:lnTo>
                <a:lnTo>
                  <a:pt x="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60" name="Rectangle 906"/>
          <p:cNvSpPr>
            <a:spLocks noChangeArrowheads="1"/>
          </p:cNvSpPr>
          <p:nvPr/>
        </p:nvSpPr>
        <p:spPr bwMode="auto">
          <a:xfrm>
            <a:off x="2224088" y="4681538"/>
            <a:ext cx="46037" cy="269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761" name="Freeform 907"/>
          <p:cNvSpPr>
            <a:spLocks noEditPoints="1"/>
          </p:cNvSpPr>
          <p:nvPr/>
        </p:nvSpPr>
        <p:spPr bwMode="auto">
          <a:xfrm>
            <a:off x="2224088" y="4681538"/>
            <a:ext cx="46037" cy="26987"/>
          </a:xfrm>
          <a:custGeom>
            <a:avLst/>
            <a:gdLst>
              <a:gd name="T0" fmla="*/ 0 w 29"/>
              <a:gd name="T1" fmla="*/ 0 h 17"/>
              <a:gd name="T2" fmla="*/ 2147483647 w 29"/>
              <a:gd name="T3" fmla="*/ 0 h 17"/>
              <a:gd name="T4" fmla="*/ 2147483647 w 29"/>
              <a:gd name="T5" fmla="*/ 2147483647 h 17"/>
              <a:gd name="T6" fmla="*/ 0 w 29"/>
              <a:gd name="T7" fmla="*/ 2147483647 h 17"/>
              <a:gd name="T8" fmla="*/ 0 w 29"/>
              <a:gd name="T9" fmla="*/ 0 h 17"/>
              <a:gd name="T10" fmla="*/ 2147483647 w 29"/>
              <a:gd name="T11" fmla="*/ 0 h 17"/>
              <a:gd name="T12" fmla="*/ 2147483647 w 29"/>
              <a:gd name="T13" fmla="*/ 0 h 17"/>
              <a:gd name="T14" fmla="*/ 2147483647 w 29"/>
              <a:gd name="T15" fmla="*/ 2147483647 h 17"/>
              <a:gd name="T16" fmla="*/ 2147483647 w 29"/>
              <a:gd name="T17" fmla="*/ 2147483647 h 17"/>
              <a:gd name="T18" fmla="*/ 2147483647 w 2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17">
                <a:moveTo>
                  <a:pt x="0" y="0"/>
                </a:moveTo>
                <a:lnTo>
                  <a:pt x="29" y="0"/>
                </a:lnTo>
                <a:lnTo>
                  <a:pt x="29" y="17"/>
                </a:lnTo>
                <a:lnTo>
                  <a:pt x="0" y="17"/>
                </a:lnTo>
                <a:lnTo>
                  <a:pt x="0" y="0"/>
                </a:lnTo>
                <a:close/>
                <a:moveTo>
                  <a:pt x="8" y="0"/>
                </a:moveTo>
                <a:lnTo>
                  <a:pt x="21" y="0"/>
                </a:lnTo>
                <a:lnTo>
                  <a:pt x="21" y="17"/>
                </a:lnTo>
                <a:lnTo>
                  <a:pt x="8" y="17"/>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62" name="Freeform 908"/>
          <p:cNvSpPr>
            <a:spLocks noEditPoints="1"/>
          </p:cNvSpPr>
          <p:nvPr/>
        </p:nvSpPr>
        <p:spPr bwMode="auto">
          <a:xfrm>
            <a:off x="2236788" y="4681538"/>
            <a:ext cx="20637" cy="26987"/>
          </a:xfrm>
          <a:custGeom>
            <a:avLst/>
            <a:gdLst>
              <a:gd name="T0" fmla="*/ 0 w 13"/>
              <a:gd name="T1" fmla="*/ 0 h 17"/>
              <a:gd name="T2" fmla="*/ 2147483647 w 13"/>
              <a:gd name="T3" fmla="*/ 0 h 17"/>
              <a:gd name="T4" fmla="*/ 2147483647 w 13"/>
              <a:gd name="T5" fmla="*/ 2147483647 h 17"/>
              <a:gd name="T6" fmla="*/ 0 w 13"/>
              <a:gd name="T7" fmla="*/ 2147483647 h 17"/>
              <a:gd name="T8" fmla="*/ 0 w 13"/>
              <a:gd name="T9" fmla="*/ 0 h 17"/>
              <a:gd name="T10" fmla="*/ 2147483647 w 13"/>
              <a:gd name="T11" fmla="*/ 0 h 17"/>
              <a:gd name="T12" fmla="*/ 2147483647 w 13"/>
              <a:gd name="T13" fmla="*/ 0 h 17"/>
              <a:gd name="T14" fmla="*/ 2147483647 w 13"/>
              <a:gd name="T15" fmla="*/ 2147483647 h 17"/>
              <a:gd name="T16" fmla="*/ 2147483647 w 13"/>
              <a:gd name="T17" fmla="*/ 2147483647 h 17"/>
              <a:gd name="T18" fmla="*/ 2147483647 w 13"/>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7">
                <a:moveTo>
                  <a:pt x="0" y="0"/>
                </a:moveTo>
                <a:lnTo>
                  <a:pt x="13" y="0"/>
                </a:lnTo>
                <a:lnTo>
                  <a:pt x="13" y="17"/>
                </a:lnTo>
                <a:lnTo>
                  <a:pt x="0" y="17"/>
                </a:lnTo>
                <a:lnTo>
                  <a:pt x="0" y="0"/>
                </a:lnTo>
                <a:close/>
                <a:moveTo>
                  <a:pt x="9" y="0"/>
                </a:moveTo>
                <a:lnTo>
                  <a:pt x="9" y="0"/>
                </a:lnTo>
                <a:lnTo>
                  <a:pt x="9" y="17"/>
                </a:lnTo>
                <a:lnTo>
                  <a:pt x="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63" name="Freeform 909"/>
          <p:cNvSpPr>
            <a:spLocks/>
          </p:cNvSpPr>
          <p:nvPr/>
        </p:nvSpPr>
        <p:spPr bwMode="auto">
          <a:xfrm>
            <a:off x="2209800" y="4376738"/>
            <a:ext cx="425450" cy="423862"/>
          </a:xfrm>
          <a:custGeom>
            <a:avLst/>
            <a:gdLst>
              <a:gd name="T0" fmla="*/ 0 w 268"/>
              <a:gd name="T1" fmla="*/ 2147483647 h 267"/>
              <a:gd name="T2" fmla="*/ 0 w 268"/>
              <a:gd name="T3" fmla="*/ 2147483647 h 267"/>
              <a:gd name="T4" fmla="*/ 2147483647 w 268"/>
              <a:gd name="T5" fmla="*/ 2147483647 h 267"/>
              <a:gd name="T6" fmla="*/ 2147483647 w 268"/>
              <a:gd name="T7" fmla="*/ 2147483647 h 267"/>
              <a:gd name="T8" fmla="*/ 2147483647 w 268"/>
              <a:gd name="T9" fmla="*/ 2147483647 h 267"/>
              <a:gd name="T10" fmla="*/ 2147483647 w 268"/>
              <a:gd name="T11" fmla="*/ 0 h 267"/>
              <a:gd name="T12" fmla="*/ 2147483647 w 268"/>
              <a:gd name="T13" fmla="*/ 0 h 267"/>
              <a:gd name="T14" fmla="*/ 2147483647 w 268"/>
              <a:gd name="T15" fmla="*/ 2147483647 h 267"/>
              <a:gd name="T16" fmla="*/ 2147483647 w 268"/>
              <a:gd name="T17" fmla="*/ 2147483647 h 267"/>
              <a:gd name="T18" fmla="*/ 2147483647 w 268"/>
              <a:gd name="T19" fmla="*/ 2147483647 h 267"/>
              <a:gd name="T20" fmla="*/ 2147483647 w 268"/>
              <a:gd name="T21" fmla="*/ 2147483647 h 267"/>
              <a:gd name="T22" fmla="*/ 2147483647 w 268"/>
              <a:gd name="T23" fmla="*/ 2147483647 h 267"/>
              <a:gd name="T24" fmla="*/ 2147483647 w 268"/>
              <a:gd name="T25" fmla="*/ 2147483647 h 267"/>
              <a:gd name="T26" fmla="*/ 2147483647 w 268"/>
              <a:gd name="T27" fmla="*/ 2147483647 h 267"/>
              <a:gd name="T28" fmla="*/ 0 w 268"/>
              <a:gd name="T29" fmla="*/ 2147483647 h 2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8" h="267">
                <a:moveTo>
                  <a:pt x="0" y="267"/>
                </a:moveTo>
                <a:lnTo>
                  <a:pt x="0" y="188"/>
                </a:lnTo>
                <a:lnTo>
                  <a:pt x="30" y="159"/>
                </a:lnTo>
                <a:lnTo>
                  <a:pt x="34" y="159"/>
                </a:lnTo>
                <a:lnTo>
                  <a:pt x="34" y="29"/>
                </a:lnTo>
                <a:lnTo>
                  <a:pt x="63" y="0"/>
                </a:lnTo>
                <a:lnTo>
                  <a:pt x="239" y="0"/>
                </a:lnTo>
                <a:lnTo>
                  <a:pt x="239" y="92"/>
                </a:lnTo>
                <a:lnTo>
                  <a:pt x="230" y="113"/>
                </a:lnTo>
                <a:lnTo>
                  <a:pt x="230" y="154"/>
                </a:lnTo>
                <a:lnTo>
                  <a:pt x="230" y="159"/>
                </a:lnTo>
                <a:lnTo>
                  <a:pt x="268" y="159"/>
                </a:lnTo>
                <a:lnTo>
                  <a:pt x="268" y="238"/>
                </a:lnTo>
                <a:lnTo>
                  <a:pt x="239" y="267"/>
                </a:lnTo>
                <a:lnTo>
                  <a:pt x="0" y="26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5764" name="Group 910"/>
          <p:cNvGrpSpPr>
            <a:grpSpLocks/>
          </p:cNvGrpSpPr>
          <p:nvPr/>
        </p:nvGrpSpPr>
        <p:grpSpPr bwMode="auto">
          <a:xfrm>
            <a:off x="2133600" y="2971800"/>
            <a:ext cx="342900" cy="501650"/>
            <a:chOff x="1856" y="2253"/>
            <a:chExt cx="216" cy="264"/>
          </a:xfrm>
        </p:grpSpPr>
        <p:sp>
          <p:nvSpPr>
            <p:cNvPr id="5770" name="Freeform 911"/>
            <p:cNvSpPr>
              <a:spLocks/>
            </p:cNvSpPr>
            <p:nvPr/>
          </p:nvSpPr>
          <p:spPr bwMode="auto">
            <a:xfrm>
              <a:off x="2030" y="2253"/>
              <a:ext cx="42" cy="54"/>
            </a:xfrm>
            <a:custGeom>
              <a:avLst/>
              <a:gdLst>
                <a:gd name="T0" fmla="*/ 0 w 42"/>
                <a:gd name="T1" fmla="*/ 0 h 54"/>
                <a:gd name="T2" fmla="*/ 36 w 42"/>
                <a:gd name="T3" fmla="*/ 54 h 54"/>
                <a:gd name="T4" fmla="*/ 42 w 42"/>
                <a:gd name="T5" fmla="*/ 54 h 54"/>
                <a:gd name="T6" fmla="*/ 12 w 42"/>
                <a:gd name="T7" fmla="*/ 0 h 54"/>
                <a:gd name="T8" fmla="*/ 0 w 4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4">
                  <a:moveTo>
                    <a:pt x="0" y="0"/>
                  </a:moveTo>
                  <a:lnTo>
                    <a:pt x="36" y="54"/>
                  </a:lnTo>
                  <a:lnTo>
                    <a:pt x="42" y="54"/>
                  </a:lnTo>
                  <a:lnTo>
                    <a:pt x="12" y="0"/>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5771" name="Group 912"/>
            <p:cNvGrpSpPr>
              <a:grpSpLocks/>
            </p:cNvGrpSpPr>
            <p:nvPr/>
          </p:nvGrpSpPr>
          <p:grpSpPr bwMode="auto">
            <a:xfrm>
              <a:off x="2036" y="2253"/>
              <a:ext cx="36" cy="54"/>
              <a:chOff x="2036" y="2253"/>
              <a:chExt cx="36" cy="54"/>
            </a:xfrm>
          </p:grpSpPr>
          <p:sp>
            <p:nvSpPr>
              <p:cNvPr id="5884" name="Freeform 913"/>
              <p:cNvSpPr>
                <a:spLocks/>
              </p:cNvSpPr>
              <p:nvPr/>
            </p:nvSpPr>
            <p:spPr bwMode="auto">
              <a:xfrm>
                <a:off x="2036" y="2253"/>
                <a:ext cx="36" cy="54"/>
              </a:xfrm>
              <a:custGeom>
                <a:avLst/>
                <a:gdLst>
                  <a:gd name="T0" fmla="*/ 0 w 36"/>
                  <a:gd name="T1" fmla="*/ 0 h 54"/>
                  <a:gd name="T2" fmla="*/ 30 w 36"/>
                  <a:gd name="T3" fmla="*/ 54 h 54"/>
                  <a:gd name="T4" fmla="*/ 36 w 36"/>
                  <a:gd name="T5" fmla="*/ 54 h 54"/>
                  <a:gd name="T6" fmla="*/ 6 w 36"/>
                  <a:gd name="T7" fmla="*/ 0 h 54"/>
                  <a:gd name="T8" fmla="*/ 0 w 36"/>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4">
                    <a:moveTo>
                      <a:pt x="0" y="0"/>
                    </a:moveTo>
                    <a:lnTo>
                      <a:pt x="30" y="54"/>
                    </a:lnTo>
                    <a:lnTo>
                      <a:pt x="36" y="54"/>
                    </a:lnTo>
                    <a:lnTo>
                      <a:pt x="6" y="0"/>
                    </a:lnTo>
                    <a:lnTo>
                      <a:pt x="0" y="0"/>
                    </a:lnTo>
                    <a:close/>
                  </a:path>
                </a:pathLst>
              </a:custGeom>
              <a:solidFill>
                <a:srgbClr val="B3B3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85" name="Freeform 914"/>
              <p:cNvSpPr>
                <a:spLocks/>
              </p:cNvSpPr>
              <p:nvPr/>
            </p:nvSpPr>
            <p:spPr bwMode="auto">
              <a:xfrm>
                <a:off x="2036" y="2253"/>
                <a:ext cx="36" cy="54"/>
              </a:xfrm>
              <a:custGeom>
                <a:avLst/>
                <a:gdLst>
                  <a:gd name="T0" fmla="*/ 0 w 36"/>
                  <a:gd name="T1" fmla="*/ 0 h 54"/>
                  <a:gd name="T2" fmla="*/ 30 w 36"/>
                  <a:gd name="T3" fmla="*/ 54 h 54"/>
                  <a:gd name="T4" fmla="*/ 36 w 36"/>
                  <a:gd name="T5" fmla="*/ 54 h 54"/>
                  <a:gd name="T6" fmla="*/ 6 w 36"/>
                  <a:gd name="T7" fmla="*/ 0 h 54"/>
                  <a:gd name="T8" fmla="*/ 0 w 36"/>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4">
                    <a:moveTo>
                      <a:pt x="0" y="0"/>
                    </a:moveTo>
                    <a:lnTo>
                      <a:pt x="30" y="54"/>
                    </a:lnTo>
                    <a:lnTo>
                      <a:pt x="36" y="54"/>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772" name="Group 915"/>
            <p:cNvGrpSpPr>
              <a:grpSpLocks/>
            </p:cNvGrpSpPr>
            <p:nvPr/>
          </p:nvGrpSpPr>
          <p:grpSpPr bwMode="auto">
            <a:xfrm>
              <a:off x="2060" y="2307"/>
              <a:ext cx="12" cy="204"/>
              <a:chOff x="2060" y="2307"/>
              <a:chExt cx="12" cy="204"/>
            </a:xfrm>
          </p:grpSpPr>
          <p:sp>
            <p:nvSpPr>
              <p:cNvPr id="5882" name="Freeform 916"/>
              <p:cNvSpPr>
                <a:spLocks/>
              </p:cNvSpPr>
              <p:nvPr/>
            </p:nvSpPr>
            <p:spPr bwMode="auto">
              <a:xfrm>
                <a:off x="2060" y="2307"/>
                <a:ext cx="12" cy="204"/>
              </a:xfrm>
              <a:custGeom>
                <a:avLst/>
                <a:gdLst>
                  <a:gd name="T0" fmla="*/ 6 w 12"/>
                  <a:gd name="T1" fmla="*/ 0 h 204"/>
                  <a:gd name="T2" fmla="*/ 6 w 12"/>
                  <a:gd name="T3" fmla="*/ 0 h 204"/>
                  <a:gd name="T4" fmla="*/ 12 w 12"/>
                  <a:gd name="T5" fmla="*/ 6 h 204"/>
                  <a:gd name="T6" fmla="*/ 12 w 12"/>
                  <a:gd name="T7" fmla="*/ 6 h 204"/>
                  <a:gd name="T8" fmla="*/ 12 w 12"/>
                  <a:gd name="T9" fmla="*/ 12 h 204"/>
                  <a:gd name="T10" fmla="*/ 12 w 12"/>
                  <a:gd name="T11" fmla="*/ 12 h 204"/>
                  <a:gd name="T12" fmla="*/ 12 w 12"/>
                  <a:gd name="T13" fmla="*/ 12 h 204"/>
                  <a:gd name="T14" fmla="*/ 6 w 12"/>
                  <a:gd name="T15" fmla="*/ 12 h 204"/>
                  <a:gd name="T16" fmla="*/ 6 w 12"/>
                  <a:gd name="T17" fmla="*/ 18 h 204"/>
                  <a:gd name="T18" fmla="*/ 6 w 12"/>
                  <a:gd name="T19" fmla="*/ 204 h 204"/>
                  <a:gd name="T20" fmla="*/ 0 w 12"/>
                  <a:gd name="T21" fmla="*/ 204 h 204"/>
                  <a:gd name="T22" fmla="*/ 0 w 12"/>
                  <a:gd name="T23" fmla="*/ 18 h 204"/>
                  <a:gd name="T24" fmla="*/ 6 w 12"/>
                  <a:gd name="T25" fmla="*/ 12 h 204"/>
                  <a:gd name="T26" fmla="*/ 6 w 12"/>
                  <a:gd name="T27" fmla="*/ 12 h 204"/>
                  <a:gd name="T28" fmla="*/ 6 w 12"/>
                  <a:gd name="T29" fmla="*/ 12 h 204"/>
                  <a:gd name="T30" fmla="*/ 6 w 12"/>
                  <a:gd name="T31" fmla="*/ 6 h 204"/>
                  <a:gd name="T32" fmla="*/ 6 w 12"/>
                  <a:gd name="T33" fmla="*/ 6 h 204"/>
                  <a:gd name="T34" fmla="*/ 6 w 12"/>
                  <a:gd name="T35" fmla="*/ 6 h 204"/>
                  <a:gd name="T36" fmla="*/ 6 w 12"/>
                  <a:gd name="T37" fmla="*/ 0 h 204"/>
                  <a:gd name="T38" fmla="*/ 6 w 12"/>
                  <a:gd name="T39" fmla="*/ 0 h 204"/>
                  <a:gd name="T40" fmla="*/ 6 w 12"/>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204">
                    <a:moveTo>
                      <a:pt x="6" y="0"/>
                    </a:moveTo>
                    <a:lnTo>
                      <a:pt x="6" y="0"/>
                    </a:lnTo>
                    <a:lnTo>
                      <a:pt x="12" y="6"/>
                    </a:lnTo>
                    <a:lnTo>
                      <a:pt x="12" y="12"/>
                    </a:lnTo>
                    <a:lnTo>
                      <a:pt x="6" y="12"/>
                    </a:lnTo>
                    <a:lnTo>
                      <a:pt x="6" y="18"/>
                    </a:lnTo>
                    <a:lnTo>
                      <a:pt x="6" y="204"/>
                    </a:lnTo>
                    <a:lnTo>
                      <a:pt x="0" y="204"/>
                    </a:lnTo>
                    <a:lnTo>
                      <a:pt x="0" y="18"/>
                    </a:lnTo>
                    <a:lnTo>
                      <a:pt x="6" y="12"/>
                    </a:lnTo>
                    <a:lnTo>
                      <a:pt x="6" y="6"/>
                    </a:lnTo>
                    <a:lnTo>
                      <a:pt x="6" y="0"/>
                    </a:lnTo>
                    <a:close/>
                  </a:path>
                </a:pathLst>
              </a:custGeom>
              <a:solidFill>
                <a:srgbClr val="B3B3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83" name="Freeform 917"/>
              <p:cNvSpPr>
                <a:spLocks/>
              </p:cNvSpPr>
              <p:nvPr/>
            </p:nvSpPr>
            <p:spPr bwMode="auto">
              <a:xfrm>
                <a:off x="2060" y="2307"/>
                <a:ext cx="12" cy="204"/>
              </a:xfrm>
              <a:custGeom>
                <a:avLst/>
                <a:gdLst>
                  <a:gd name="T0" fmla="*/ 6 w 12"/>
                  <a:gd name="T1" fmla="*/ 0 h 204"/>
                  <a:gd name="T2" fmla="*/ 6 w 12"/>
                  <a:gd name="T3" fmla="*/ 0 h 204"/>
                  <a:gd name="T4" fmla="*/ 12 w 12"/>
                  <a:gd name="T5" fmla="*/ 6 h 204"/>
                  <a:gd name="T6" fmla="*/ 12 w 12"/>
                  <a:gd name="T7" fmla="*/ 6 h 204"/>
                  <a:gd name="T8" fmla="*/ 12 w 12"/>
                  <a:gd name="T9" fmla="*/ 12 h 204"/>
                  <a:gd name="T10" fmla="*/ 12 w 12"/>
                  <a:gd name="T11" fmla="*/ 12 h 204"/>
                  <a:gd name="T12" fmla="*/ 12 w 12"/>
                  <a:gd name="T13" fmla="*/ 12 h 204"/>
                  <a:gd name="T14" fmla="*/ 6 w 12"/>
                  <a:gd name="T15" fmla="*/ 12 h 204"/>
                  <a:gd name="T16" fmla="*/ 6 w 12"/>
                  <a:gd name="T17" fmla="*/ 18 h 204"/>
                  <a:gd name="T18" fmla="*/ 6 w 12"/>
                  <a:gd name="T19" fmla="*/ 204 h 204"/>
                  <a:gd name="T20" fmla="*/ 0 w 12"/>
                  <a:gd name="T21" fmla="*/ 204 h 204"/>
                  <a:gd name="T22" fmla="*/ 0 w 12"/>
                  <a:gd name="T23" fmla="*/ 18 h 204"/>
                  <a:gd name="T24" fmla="*/ 6 w 12"/>
                  <a:gd name="T25" fmla="*/ 12 h 204"/>
                  <a:gd name="T26" fmla="*/ 6 w 12"/>
                  <a:gd name="T27" fmla="*/ 12 h 204"/>
                  <a:gd name="T28" fmla="*/ 6 w 12"/>
                  <a:gd name="T29" fmla="*/ 12 h 204"/>
                  <a:gd name="T30" fmla="*/ 6 w 12"/>
                  <a:gd name="T31" fmla="*/ 6 h 204"/>
                  <a:gd name="T32" fmla="*/ 6 w 12"/>
                  <a:gd name="T33" fmla="*/ 6 h 204"/>
                  <a:gd name="T34" fmla="*/ 6 w 12"/>
                  <a:gd name="T35" fmla="*/ 6 h 204"/>
                  <a:gd name="T36" fmla="*/ 6 w 12"/>
                  <a:gd name="T37" fmla="*/ 0 h 204"/>
                  <a:gd name="T38" fmla="*/ 6 w 12"/>
                  <a:gd name="T39" fmla="*/ 0 h 204"/>
                  <a:gd name="T40" fmla="*/ 6 w 12"/>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204">
                    <a:moveTo>
                      <a:pt x="6" y="0"/>
                    </a:moveTo>
                    <a:lnTo>
                      <a:pt x="6" y="0"/>
                    </a:lnTo>
                    <a:lnTo>
                      <a:pt x="12" y="6"/>
                    </a:lnTo>
                    <a:lnTo>
                      <a:pt x="12" y="12"/>
                    </a:lnTo>
                    <a:lnTo>
                      <a:pt x="6" y="12"/>
                    </a:lnTo>
                    <a:lnTo>
                      <a:pt x="6" y="18"/>
                    </a:lnTo>
                    <a:lnTo>
                      <a:pt x="6" y="204"/>
                    </a:lnTo>
                    <a:lnTo>
                      <a:pt x="0" y="204"/>
                    </a:lnTo>
                    <a:lnTo>
                      <a:pt x="0" y="18"/>
                    </a:lnTo>
                    <a:lnTo>
                      <a:pt x="6" y="12"/>
                    </a:lnTo>
                    <a:lnTo>
                      <a:pt x="6"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773" name="Group 918"/>
            <p:cNvGrpSpPr>
              <a:grpSpLocks/>
            </p:cNvGrpSpPr>
            <p:nvPr/>
          </p:nvGrpSpPr>
          <p:grpSpPr bwMode="auto">
            <a:xfrm>
              <a:off x="2012" y="2259"/>
              <a:ext cx="54" cy="258"/>
              <a:chOff x="2012" y="2259"/>
              <a:chExt cx="54" cy="258"/>
            </a:xfrm>
          </p:grpSpPr>
          <p:sp>
            <p:nvSpPr>
              <p:cNvPr id="5880" name="Freeform 919"/>
              <p:cNvSpPr>
                <a:spLocks/>
              </p:cNvSpPr>
              <p:nvPr/>
            </p:nvSpPr>
            <p:spPr bwMode="auto">
              <a:xfrm>
                <a:off x="2012" y="2259"/>
                <a:ext cx="54" cy="258"/>
              </a:xfrm>
              <a:custGeom>
                <a:avLst/>
                <a:gdLst>
                  <a:gd name="T0" fmla="*/ 24 w 54"/>
                  <a:gd name="T1" fmla="*/ 0 h 258"/>
                  <a:gd name="T2" fmla="*/ 0 w 54"/>
                  <a:gd name="T3" fmla="*/ 54 h 258"/>
                  <a:gd name="T4" fmla="*/ 0 w 54"/>
                  <a:gd name="T5" fmla="*/ 258 h 258"/>
                  <a:gd name="T6" fmla="*/ 54 w 54"/>
                  <a:gd name="T7" fmla="*/ 258 h 258"/>
                  <a:gd name="T8" fmla="*/ 54 w 54"/>
                  <a:gd name="T9" fmla="*/ 48 h 258"/>
                  <a:gd name="T10" fmla="*/ 24 w 54"/>
                  <a:gd name="T11" fmla="*/ 0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258">
                    <a:moveTo>
                      <a:pt x="24" y="0"/>
                    </a:moveTo>
                    <a:lnTo>
                      <a:pt x="0" y="54"/>
                    </a:lnTo>
                    <a:lnTo>
                      <a:pt x="0" y="258"/>
                    </a:lnTo>
                    <a:lnTo>
                      <a:pt x="54" y="258"/>
                    </a:lnTo>
                    <a:lnTo>
                      <a:pt x="54" y="48"/>
                    </a:lnTo>
                    <a:lnTo>
                      <a:pt x="24"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81" name="Freeform 920"/>
              <p:cNvSpPr>
                <a:spLocks/>
              </p:cNvSpPr>
              <p:nvPr/>
            </p:nvSpPr>
            <p:spPr bwMode="auto">
              <a:xfrm>
                <a:off x="2012" y="2259"/>
                <a:ext cx="54" cy="258"/>
              </a:xfrm>
              <a:custGeom>
                <a:avLst/>
                <a:gdLst>
                  <a:gd name="T0" fmla="*/ 24 w 54"/>
                  <a:gd name="T1" fmla="*/ 0 h 258"/>
                  <a:gd name="T2" fmla="*/ 0 w 54"/>
                  <a:gd name="T3" fmla="*/ 54 h 258"/>
                  <a:gd name="T4" fmla="*/ 0 w 54"/>
                  <a:gd name="T5" fmla="*/ 258 h 258"/>
                  <a:gd name="T6" fmla="*/ 54 w 54"/>
                  <a:gd name="T7" fmla="*/ 258 h 258"/>
                  <a:gd name="T8" fmla="*/ 54 w 54"/>
                  <a:gd name="T9" fmla="*/ 48 h 258"/>
                  <a:gd name="T10" fmla="*/ 24 w 54"/>
                  <a:gd name="T11" fmla="*/ 0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258">
                    <a:moveTo>
                      <a:pt x="24" y="0"/>
                    </a:moveTo>
                    <a:lnTo>
                      <a:pt x="0" y="54"/>
                    </a:lnTo>
                    <a:lnTo>
                      <a:pt x="0" y="258"/>
                    </a:lnTo>
                    <a:lnTo>
                      <a:pt x="54" y="258"/>
                    </a:lnTo>
                    <a:lnTo>
                      <a:pt x="54" y="48"/>
                    </a:lnTo>
                    <a:lnTo>
                      <a:pt x="2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774" name="Group 921"/>
            <p:cNvGrpSpPr>
              <a:grpSpLocks/>
            </p:cNvGrpSpPr>
            <p:nvPr/>
          </p:nvGrpSpPr>
          <p:grpSpPr bwMode="auto">
            <a:xfrm>
              <a:off x="1862" y="2307"/>
              <a:ext cx="150" cy="210"/>
              <a:chOff x="1862" y="2307"/>
              <a:chExt cx="150" cy="210"/>
            </a:xfrm>
          </p:grpSpPr>
          <p:sp>
            <p:nvSpPr>
              <p:cNvPr id="5878" name="Rectangle 922"/>
              <p:cNvSpPr>
                <a:spLocks noChangeArrowheads="1"/>
              </p:cNvSpPr>
              <p:nvPr/>
            </p:nvSpPr>
            <p:spPr bwMode="auto">
              <a:xfrm>
                <a:off x="1862" y="2307"/>
                <a:ext cx="150" cy="210"/>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79" name="Rectangle 923"/>
              <p:cNvSpPr>
                <a:spLocks noChangeArrowheads="1"/>
              </p:cNvSpPr>
              <p:nvPr/>
            </p:nvSpPr>
            <p:spPr bwMode="auto">
              <a:xfrm>
                <a:off x="1865" y="2310"/>
                <a:ext cx="144" cy="2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75" name="Group 924"/>
            <p:cNvGrpSpPr>
              <a:grpSpLocks/>
            </p:cNvGrpSpPr>
            <p:nvPr/>
          </p:nvGrpSpPr>
          <p:grpSpPr bwMode="auto">
            <a:xfrm>
              <a:off x="1880" y="2367"/>
              <a:ext cx="6" cy="6"/>
              <a:chOff x="1880" y="2367"/>
              <a:chExt cx="6" cy="6"/>
            </a:xfrm>
          </p:grpSpPr>
          <p:sp>
            <p:nvSpPr>
              <p:cNvPr id="5876" name="Rectangle 925"/>
              <p:cNvSpPr>
                <a:spLocks noChangeArrowheads="1"/>
              </p:cNvSpPr>
              <p:nvPr/>
            </p:nvSpPr>
            <p:spPr bwMode="auto">
              <a:xfrm>
                <a:off x="1880" y="2367"/>
                <a:ext cx="6"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77" name="Rectangle 926"/>
              <p:cNvSpPr>
                <a:spLocks noChangeArrowheads="1"/>
              </p:cNvSpPr>
              <p:nvPr/>
            </p:nvSpPr>
            <p:spPr bwMode="auto">
              <a:xfrm>
                <a:off x="1883" y="2370"/>
                <a:ext cx="0"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76" name="Group 927"/>
            <p:cNvGrpSpPr>
              <a:grpSpLocks/>
            </p:cNvGrpSpPr>
            <p:nvPr/>
          </p:nvGrpSpPr>
          <p:grpSpPr bwMode="auto">
            <a:xfrm>
              <a:off x="1946" y="2367"/>
              <a:ext cx="12" cy="6"/>
              <a:chOff x="1946" y="2367"/>
              <a:chExt cx="12" cy="6"/>
            </a:xfrm>
          </p:grpSpPr>
          <p:sp>
            <p:nvSpPr>
              <p:cNvPr id="5874" name="Rectangle 928"/>
              <p:cNvSpPr>
                <a:spLocks noChangeArrowheads="1"/>
              </p:cNvSpPr>
              <p:nvPr/>
            </p:nvSpPr>
            <p:spPr bwMode="auto">
              <a:xfrm>
                <a:off x="1946" y="2367"/>
                <a:ext cx="12"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75" name="Rectangle 929"/>
              <p:cNvSpPr>
                <a:spLocks noChangeArrowheads="1"/>
              </p:cNvSpPr>
              <p:nvPr/>
            </p:nvSpPr>
            <p:spPr bwMode="auto">
              <a:xfrm>
                <a:off x="1949" y="2370"/>
                <a:ext cx="6"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77" name="Group 930"/>
            <p:cNvGrpSpPr>
              <a:grpSpLocks/>
            </p:cNvGrpSpPr>
            <p:nvPr/>
          </p:nvGrpSpPr>
          <p:grpSpPr bwMode="auto">
            <a:xfrm>
              <a:off x="1910" y="2367"/>
              <a:ext cx="12" cy="6"/>
              <a:chOff x="1910" y="2367"/>
              <a:chExt cx="12" cy="6"/>
            </a:xfrm>
          </p:grpSpPr>
          <p:sp>
            <p:nvSpPr>
              <p:cNvPr id="5872" name="Rectangle 931"/>
              <p:cNvSpPr>
                <a:spLocks noChangeArrowheads="1"/>
              </p:cNvSpPr>
              <p:nvPr/>
            </p:nvSpPr>
            <p:spPr bwMode="auto">
              <a:xfrm>
                <a:off x="1910" y="2367"/>
                <a:ext cx="12"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73" name="Rectangle 932"/>
              <p:cNvSpPr>
                <a:spLocks noChangeArrowheads="1"/>
              </p:cNvSpPr>
              <p:nvPr/>
            </p:nvSpPr>
            <p:spPr bwMode="auto">
              <a:xfrm>
                <a:off x="1913" y="2370"/>
                <a:ext cx="6"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78" name="Group 933"/>
            <p:cNvGrpSpPr>
              <a:grpSpLocks/>
            </p:cNvGrpSpPr>
            <p:nvPr/>
          </p:nvGrpSpPr>
          <p:grpSpPr bwMode="auto">
            <a:xfrm>
              <a:off x="1982" y="2367"/>
              <a:ext cx="12" cy="6"/>
              <a:chOff x="1982" y="2367"/>
              <a:chExt cx="12" cy="6"/>
            </a:xfrm>
          </p:grpSpPr>
          <p:sp>
            <p:nvSpPr>
              <p:cNvPr id="5870" name="Rectangle 934"/>
              <p:cNvSpPr>
                <a:spLocks noChangeArrowheads="1"/>
              </p:cNvSpPr>
              <p:nvPr/>
            </p:nvSpPr>
            <p:spPr bwMode="auto">
              <a:xfrm>
                <a:off x="1982" y="2367"/>
                <a:ext cx="12"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71" name="Rectangle 935"/>
              <p:cNvSpPr>
                <a:spLocks noChangeArrowheads="1"/>
              </p:cNvSpPr>
              <p:nvPr/>
            </p:nvSpPr>
            <p:spPr bwMode="auto">
              <a:xfrm>
                <a:off x="1985" y="2370"/>
                <a:ext cx="6"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79" name="Group 936"/>
            <p:cNvGrpSpPr>
              <a:grpSpLocks/>
            </p:cNvGrpSpPr>
            <p:nvPr/>
          </p:nvGrpSpPr>
          <p:grpSpPr bwMode="auto">
            <a:xfrm>
              <a:off x="1880" y="2331"/>
              <a:ext cx="6" cy="30"/>
              <a:chOff x="1880" y="2331"/>
              <a:chExt cx="6" cy="30"/>
            </a:xfrm>
          </p:grpSpPr>
          <p:sp>
            <p:nvSpPr>
              <p:cNvPr id="5868" name="Rectangle 937"/>
              <p:cNvSpPr>
                <a:spLocks noChangeArrowheads="1"/>
              </p:cNvSpPr>
              <p:nvPr/>
            </p:nvSpPr>
            <p:spPr bwMode="auto">
              <a:xfrm>
                <a:off x="1880" y="2331"/>
                <a:ext cx="6" cy="3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69" name="Rectangle 938"/>
              <p:cNvSpPr>
                <a:spLocks noChangeArrowheads="1"/>
              </p:cNvSpPr>
              <p:nvPr/>
            </p:nvSpPr>
            <p:spPr bwMode="auto">
              <a:xfrm>
                <a:off x="1883" y="2334"/>
                <a:ext cx="0" cy="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0" name="Group 939"/>
            <p:cNvGrpSpPr>
              <a:grpSpLocks/>
            </p:cNvGrpSpPr>
            <p:nvPr/>
          </p:nvGrpSpPr>
          <p:grpSpPr bwMode="auto">
            <a:xfrm>
              <a:off x="1946" y="2331"/>
              <a:ext cx="12" cy="30"/>
              <a:chOff x="1946" y="2331"/>
              <a:chExt cx="12" cy="30"/>
            </a:xfrm>
          </p:grpSpPr>
          <p:sp>
            <p:nvSpPr>
              <p:cNvPr id="5866" name="Rectangle 940"/>
              <p:cNvSpPr>
                <a:spLocks noChangeArrowheads="1"/>
              </p:cNvSpPr>
              <p:nvPr/>
            </p:nvSpPr>
            <p:spPr bwMode="auto">
              <a:xfrm>
                <a:off x="1946" y="2331"/>
                <a:ext cx="12" cy="3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67" name="Rectangle 941"/>
              <p:cNvSpPr>
                <a:spLocks noChangeArrowheads="1"/>
              </p:cNvSpPr>
              <p:nvPr/>
            </p:nvSpPr>
            <p:spPr bwMode="auto">
              <a:xfrm>
                <a:off x="1949" y="2334"/>
                <a:ext cx="6" cy="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1" name="Group 942"/>
            <p:cNvGrpSpPr>
              <a:grpSpLocks/>
            </p:cNvGrpSpPr>
            <p:nvPr/>
          </p:nvGrpSpPr>
          <p:grpSpPr bwMode="auto">
            <a:xfrm>
              <a:off x="1910" y="2331"/>
              <a:ext cx="12" cy="30"/>
              <a:chOff x="1910" y="2331"/>
              <a:chExt cx="12" cy="30"/>
            </a:xfrm>
          </p:grpSpPr>
          <p:sp>
            <p:nvSpPr>
              <p:cNvPr id="5864" name="Rectangle 943"/>
              <p:cNvSpPr>
                <a:spLocks noChangeArrowheads="1"/>
              </p:cNvSpPr>
              <p:nvPr/>
            </p:nvSpPr>
            <p:spPr bwMode="auto">
              <a:xfrm>
                <a:off x="1910" y="2331"/>
                <a:ext cx="12" cy="3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65" name="Rectangle 944"/>
              <p:cNvSpPr>
                <a:spLocks noChangeArrowheads="1"/>
              </p:cNvSpPr>
              <p:nvPr/>
            </p:nvSpPr>
            <p:spPr bwMode="auto">
              <a:xfrm>
                <a:off x="1913" y="2334"/>
                <a:ext cx="6" cy="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2" name="Group 945"/>
            <p:cNvGrpSpPr>
              <a:grpSpLocks/>
            </p:cNvGrpSpPr>
            <p:nvPr/>
          </p:nvGrpSpPr>
          <p:grpSpPr bwMode="auto">
            <a:xfrm>
              <a:off x="1982" y="2331"/>
              <a:ext cx="12" cy="30"/>
              <a:chOff x="1982" y="2331"/>
              <a:chExt cx="12" cy="30"/>
            </a:xfrm>
          </p:grpSpPr>
          <p:sp>
            <p:nvSpPr>
              <p:cNvPr id="5862" name="Rectangle 946"/>
              <p:cNvSpPr>
                <a:spLocks noChangeArrowheads="1"/>
              </p:cNvSpPr>
              <p:nvPr/>
            </p:nvSpPr>
            <p:spPr bwMode="auto">
              <a:xfrm>
                <a:off x="1982" y="2331"/>
                <a:ext cx="12" cy="3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63" name="Rectangle 947"/>
              <p:cNvSpPr>
                <a:spLocks noChangeArrowheads="1"/>
              </p:cNvSpPr>
              <p:nvPr/>
            </p:nvSpPr>
            <p:spPr bwMode="auto">
              <a:xfrm>
                <a:off x="1985" y="2334"/>
                <a:ext cx="6" cy="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3" name="Group 948"/>
            <p:cNvGrpSpPr>
              <a:grpSpLocks/>
            </p:cNvGrpSpPr>
            <p:nvPr/>
          </p:nvGrpSpPr>
          <p:grpSpPr bwMode="auto">
            <a:xfrm>
              <a:off x="1880" y="2427"/>
              <a:ext cx="6" cy="6"/>
              <a:chOff x="1880" y="2427"/>
              <a:chExt cx="6" cy="6"/>
            </a:xfrm>
          </p:grpSpPr>
          <p:sp>
            <p:nvSpPr>
              <p:cNvPr id="5860" name="Rectangle 949"/>
              <p:cNvSpPr>
                <a:spLocks noChangeArrowheads="1"/>
              </p:cNvSpPr>
              <p:nvPr/>
            </p:nvSpPr>
            <p:spPr bwMode="auto">
              <a:xfrm>
                <a:off x="1880" y="2427"/>
                <a:ext cx="6"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61" name="Rectangle 950"/>
              <p:cNvSpPr>
                <a:spLocks noChangeArrowheads="1"/>
              </p:cNvSpPr>
              <p:nvPr/>
            </p:nvSpPr>
            <p:spPr bwMode="auto">
              <a:xfrm>
                <a:off x="1883" y="2430"/>
                <a:ext cx="0"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4" name="Group 951"/>
            <p:cNvGrpSpPr>
              <a:grpSpLocks/>
            </p:cNvGrpSpPr>
            <p:nvPr/>
          </p:nvGrpSpPr>
          <p:grpSpPr bwMode="auto">
            <a:xfrm>
              <a:off x="1946" y="2427"/>
              <a:ext cx="12" cy="6"/>
              <a:chOff x="1946" y="2427"/>
              <a:chExt cx="12" cy="6"/>
            </a:xfrm>
          </p:grpSpPr>
          <p:sp>
            <p:nvSpPr>
              <p:cNvPr id="5858" name="Rectangle 952"/>
              <p:cNvSpPr>
                <a:spLocks noChangeArrowheads="1"/>
              </p:cNvSpPr>
              <p:nvPr/>
            </p:nvSpPr>
            <p:spPr bwMode="auto">
              <a:xfrm>
                <a:off x="1946" y="2427"/>
                <a:ext cx="12"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59" name="Rectangle 953"/>
              <p:cNvSpPr>
                <a:spLocks noChangeArrowheads="1"/>
              </p:cNvSpPr>
              <p:nvPr/>
            </p:nvSpPr>
            <p:spPr bwMode="auto">
              <a:xfrm>
                <a:off x="1949" y="2430"/>
                <a:ext cx="6"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5" name="Group 954"/>
            <p:cNvGrpSpPr>
              <a:grpSpLocks/>
            </p:cNvGrpSpPr>
            <p:nvPr/>
          </p:nvGrpSpPr>
          <p:grpSpPr bwMode="auto">
            <a:xfrm>
              <a:off x="1910" y="2427"/>
              <a:ext cx="12" cy="6"/>
              <a:chOff x="1910" y="2427"/>
              <a:chExt cx="12" cy="6"/>
            </a:xfrm>
          </p:grpSpPr>
          <p:sp>
            <p:nvSpPr>
              <p:cNvPr id="5856" name="Rectangle 955"/>
              <p:cNvSpPr>
                <a:spLocks noChangeArrowheads="1"/>
              </p:cNvSpPr>
              <p:nvPr/>
            </p:nvSpPr>
            <p:spPr bwMode="auto">
              <a:xfrm>
                <a:off x="1910" y="2427"/>
                <a:ext cx="12"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57" name="Rectangle 956"/>
              <p:cNvSpPr>
                <a:spLocks noChangeArrowheads="1"/>
              </p:cNvSpPr>
              <p:nvPr/>
            </p:nvSpPr>
            <p:spPr bwMode="auto">
              <a:xfrm>
                <a:off x="1913" y="2430"/>
                <a:ext cx="6"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6" name="Group 957"/>
            <p:cNvGrpSpPr>
              <a:grpSpLocks/>
            </p:cNvGrpSpPr>
            <p:nvPr/>
          </p:nvGrpSpPr>
          <p:grpSpPr bwMode="auto">
            <a:xfrm>
              <a:off x="1982" y="2427"/>
              <a:ext cx="12" cy="6"/>
              <a:chOff x="1982" y="2427"/>
              <a:chExt cx="12" cy="6"/>
            </a:xfrm>
          </p:grpSpPr>
          <p:sp>
            <p:nvSpPr>
              <p:cNvPr id="5854" name="Rectangle 958"/>
              <p:cNvSpPr>
                <a:spLocks noChangeArrowheads="1"/>
              </p:cNvSpPr>
              <p:nvPr/>
            </p:nvSpPr>
            <p:spPr bwMode="auto">
              <a:xfrm>
                <a:off x="1982" y="2427"/>
                <a:ext cx="12"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55" name="Rectangle 959"/>
              <p:cNvSpPr>
                <a:spLocks noChangeArrowheads="1"/>
              </p:cNvSpPr>
              <p:nvPr/>
            </p:nvSpPr>
            <p:spPr bwMode="auto">
              <a:xfrm>
                <a:off x="1985" y="2430"/>
                <a:ext cx="6"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7" name="Group 960"/>
            <p:cNvGrpSpPr>
              <a:grpSpLocks/>
            </p:cNvGrpSpPr>
            <p:nvPr/>
          </p:nvGrpSpPr>
          <p:grpSpPr bwMode="auto">
            <a:xfrm>
              <a:off x="1880" y="2391"/>
              <a:ext cx="6" cy="30"/>
              <a:chOff x="1880" y="2391"/>
              <a:chExt cx="6" cy="30"/>
            </a:xfrm>
          </p:grpSpPr>
          <p:sp>
            <p:nvSpPr>
              <p:cNvPr id="5852" name="Rectangle 961"/>
              <p:cNvSpPr>
                <a:spLocks noChangeArrowheads="1"/>
              </p:cNvSpPr>
              <p:nvPr/>
            </p:nvSpPr>
            <p:spPr bwMode="auto">
              <a:xfrm>
                <a:off x="1880" y="2391"/>
                <a:ext cx="6" cy="3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53" name="Rectangle 962"/>
              <p:cNvSpPr>
                <a:spLocks noChangeArrowheads="1"/>
              </p:cNvSpPr>
              <p:nvPr/>
            </p:nvSpPr>
            <p:spPr bwMode="auto">
              <a:xfrm>
                <a:off x="1883" y="2394"/>
                <a:ext cx="0" cy="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8" name="Group 963"/>
            <p:cNvGrpSpPr>
              <a:grpSpLocks/>
            </p:cNvGrpSpPr>
            <p:nvPr/>
          </p:nvGrpSpPr>
          <p:grpSpPr bwMode="auto">
            <a:xfrm>
              <a:off x="1946" y="2391"/>
              <a:ext cx="12" cy="30"/>
              <a:chOff x="1946" y="2391"/>
              <a:chExt cx="12" cy="30"/>
            </a:xfrm>
          </p:grpSpPr>
          <p:sp>
            <p:nvSpPr>
              <p:cNvPr id="5850" name="Rectangle 964"/>
              <p:cNvSpPr>
                <a:spLocks noChangeArrowheads="1"/>
              </p:cNvSpPr>
              <p:nvPr/>
            </p:nvSpPr>
            <p:spPr bwMode="auto">
              <a:xfrm>
                <a:off x="1946" y="2391"/>
                <a:ext cx="12" cy="3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51" name="Rectangle 965"/>
              <p:cNvSpPr>
                <a:spLocks noChangeArrowheads="1"/>
              </p:cNvSpPr>
              <p:nvPr/>
            </p:nvSpPr>
            <p:spPr bwMode="auto">
              <a:xfrm>
                <a:off x="1949" y="2394"/>
                <a:ext cx="6" cy="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89" name="Group 966"/>
            <p:cNvGrpSpPr>
              <a:grpSpLocks/>
            </p:cNvGrpSpPr>
            <p:nvPr/>
          </p:nvGrpSpPr>
          <p:grpSpPr bwMode="auto">
            <a:xfrm>
              <a:off x="1910" y="2391"/>
              <a:ext cx="12" cy="30"/>
              <a:chOff x="1910" y="2391"/>
              <a:chExt cx="12" cy="30"/>
            </a:xfrm>
          </p:grpSpPr>
          <p:sp>
            <p:nvSpPr>
              <p:cNvPr id="5848" name="Rectangle 967"/>
              <p:cNvSpPr>
                <a:spLocks noChangeArrowheads="1"/>
              </p:cNvSpPr>
              <p:nvPr/>
            </p:nvSpPr>
            <p:spPr bwMode="auto">
              <a:xfrm>
                <a:off x="1910" y="2391"/>
                <a:ext cx="12" cy="3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49" name="Rectangle 968"/>
              <p:cNvSpPr>
                <a:spLocks noChangeArrowheads="1"/>
              </p:cNvSpPr>
              <p:nvPr/>
            </p:nvSpPr>
            <p:spPr bwMode="auto">
              <a:xfrm>
                <a:off x="1913" y="2394"/>
                <a:ext cx="6" cy="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0" name="Group 969"/>
            <p:cNvGrpSpPr>
              <a:grpSpLocks/>
            </p:cNvGrpSpPr>
            <p:nvPr/>
          </p:nvGrpSpPr>
          <p:grpSpPr bwMode="auto">
            <a:xfrm>
              <a:off x="1982" y="2391"/>
              <a:ext cx="12" cy="30"/>
              <a:chOff x="1982" y="2391"/>
              <a:chExt cx="12" cy="30"/>
            </a:xfrm>
          </p:grpSpPr>
          <p:sp>
            <p:nvSpPr>
              <p:cNvPr id="5846" name="Rectangle 970"/>
              <p:cNvSpPr>
                <a:spLocks noChangeArrowheads="1"/>
              </p:cNvSpPr>
              <p:nvPr/>
            </p:nvSpPr>
            <p:spPr bwMode="auto">
              <a:xfrm>
                <a:off x="1982" y="2391"/>
                <a:ext cx="12" cy="3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47" name="Rectangle 971"/>
              <p:cNvSpPr>
                <a:spLocks noChangeArrowheads="1"/>
              </p:cNvSpPr>
              <p:nvPr/>
            </p:nvSpPr>
            <p:spPr bwMode="auto">
              <a:xfrm>
                <a:off x="1985" y="2394"/>
                <a:ext cx="6" cy="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1" name="Group 972"/>
            <p:cNvGrpSpPr>
              <a:grpSpLocks/>
            </p:cNvGrpSpPr>
            <p:nvPr/>
          </p:nvGrpSpPr>
          <p:grpSpPr bwMode="auto">
            <a:xfrm>
              <a:off x="1880" y="2493"/>
              <a:ext cx="6" cy="6"/>
              <a:chOff x="1880" y="2493"/>
              <a:chExt cx="6" cy="6"/>
            </a:xfrm>
          </p:grpSpPr>
          <p:sp>
            <p:nvSpPr>
              <p:cNvPr id="5844" name="Rectangle 973"/>
              <p:cNvSpPr>
                <a:spLocks noChangeArrowheads="1"/>
              </p:cNvSpPr>
              <p:nvPr/>
            </p:nvSpPr>
            <p:spPr bwMode="auto">
              <a:xfrm>
                <a:off x="1880" y="2493"/>
                <a:ext cx="6"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45" name="Rectangle 974"/>
              <p:cNvSpPr>
                <a:spLocks noChangeArrowheads="1"/>
              </p:cNvSpPr>
              <p:nvPr/>
            </p:nvSpPr>
            <p:spPr bwMode="auto">
              <a:xfrm>
                <a:off x="1883" y="2496"/>
                <a:ext cx="0"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2" name="Group 975"/>
            <p:cNvGrpSpPr>
              <a:grpSpLocks/>
            </p:cNvGrpSpPr>
            <p:nvPr/>
          </p:nvGrpSpPr>
          <p:grpSpPr bwMode="auto">
            <a:xfrm>
              <a:off x="1946" y="2493"/>
              <a:ext cx="12" cy="6"/>
              <a:chOff x="1946" y="2493"/>
              <a:chExt cx="12" cy="6"/>
            </a:xfrm>
          </p:grpSpPr>
          <p:sp>
            <p:nvSpPr>
              <p:cNvPr id="5842" name="Rectangle 976"/>
              <p:cNvSpPr>
                <a:spLocks noChangeArrowheads="1"/>
              </p:cNvSpPr>
              <p:nvPr/>
            </p:nvSpPr>
            <p:spPr bwMode="auto">
              <a:xfrm>
                <a:off x="1946" y="2493"/>
                <a:ext cx="12"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43" name="Rectangle 977"/>
              <p:cNvSpPr>
                <a:spLocks noChangeArrowheads="1"/>
              </p:cNvSpPr>
              <p:nvPr/>
            </p:nvSpPr>
            <p:spPr bwMode="auto">
              <a:xfrm>
                <a:off x="1949" y="2496"/>
                <a:ext cx="6"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3" name="Group 978"/>
            <p:cNvGrpSpPr>
              <a:grpSpLocks/>
            </p:cNvGrpSpPr>
            <p:nvPr/>
          </p:nvGrpSpPr>
          <p:grpSpPr bwMode="auto">
            <a:xfrm>
              <a:off x="1910" y="2493"/>
              <a:ext cx="12" cy="6"/>
              <a:chOff x="1910" y="2493"/>
              <a:chExt cx="12" cy="6"/>
            </a:xfrm>
          </p:grpSpPr>
          <p:sp>
            <p:nvSpPr>
              <p:cNvPr id="5840" name="Rectangle 979"/>
              <p:cNvSpPr>
                <a:spLocks noChangeArrowheads="1"/>
              </p:cNvSpPr>
              <p:nvPr/>
            </p:nvSpPr>
            <p:spPr bwMode="auto">
              <a:xfrm>
                <a:off x="1910" y="2493"/>
                <a:ext cx="12"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41" name="Rectangle 980"/>
              <p:cNvSpPr>
                <a:spLocks noChangeArrowheads="1"/>
              </p:cNvSpPr>
              <p:nvPr/>
            </p:nvSpPr>
            <p:spPr bwMode="auto">
              <a:xfrm>
                <a:off x="1913" y="2496"/>
                <a:ext cx="6"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4" name="Group 981"/>
            <p:cNvGrpSpPr>
              <a:grpSpLocks/>
            </p:cNvGrpSpPr>
            <p:nvPr/>
          </p:nvGrpSpPr>
          <p:grpSpPr bwMode="auto">
            <a:xfrm>
              <a:off x="1982" y="2493"/>
              <a:ext cx="12" cy="6"/>
              <a:chOff x="1982" y="2493"/>
              <a:chExt cx="12" cy="6"/>
            </a:xfrm>
          </p:grpSpPr>
          <p:sp>
            <p:nvSpPr>
              <p:cNvPr id="5838" name="Rectangle 982"/>
              <p:cNvSpPr>
                <a:spLocks noChangeArrowheads="1"/>
              </p:cNvSpPr>
              <p:nvPr/>
            </p:nvSpPr>
            <p:spPr bwMode="auto">
              <a:xfrm>
                <a:off x="1982" y="2493"/>
                <a:ext cx="12" cy="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39" name="Rectangle 983"/>
              <p:cNvSpPr>
                <a:spLocks noChangeArrowheads="1"/>
              </p:cNvSpPr>
              <p:nvPr/>
            </p:nvSpPr>
            <p:spPr bwMode="auto">
              <a:xfrm>
                <a:off x="1985" y="2496"/>
                <a:ext cx="6" cy="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5" name="Group 984"/>
            <p:cNvGrpSpPr>
              <a:grpSpLocks/>
            </p:cNvGrpSpPr>
            <p:nvPr/>
          </p:nvGrpSpPr>
          <p:grpSpPr bwMode="auto">
            <a:xfrm>
              <a:off x="1880" y="2451"/>
              <a:ext cx="6" cy="36"/>
              <a:chOff x="1880" y="2451"/>
              <a:chExt cx="6" cy="36"/>
            </a:xfrm>
          </p:grpSpPr>
          <p:sp>
            <p:nvSpPr>
              <p:cNvPr id="5836" name="Rectangle 985"/>
              <p:cNvSpPr>
                <a:spLocks noChangeArrowheads="1"/>
              </p:cNvSpPr>
              <p:nvPr/>
            </p:nvSpPr>
            <p:spPr bwMode="auto">
              <a:xfrm>
                <a:off x="1880" y="2451"/>
                <a:ext cx="6" cy="3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37" name="Rectangle 986"/>
              <p:cNvSpPr>
                <a:spLocks noChangeArrowheads="1"/>
              </p:cNvSpPr>
              <p:nvPr/>
            </p:nvSpPr>
            <p:spPr bwMode="auto">
              <a:xfrm>
                <a:off x="1883" y="2454"/>
                <a:ext cx="0" cy="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6" name="Group 987"/>
            <p:cNvGrpSpPr>
              <a:grpSpLocks/>
            </p:cNvGrpSpPr>
            <p:nvPr/>
          </p:nvGrpSpPr>
          <p:grpSpPr bwMode="auto">
            <a:xfrm>
              <a:off x="1946" y="2451"/>
              <a:ext cx="12" cy="36"/>
              <a:chOff x="1946" y="2451"/>
              <a:chExt cx="12" cy="36"/>
            </a:xfrm>
          </p:grpSpPr>
          <p:sp>
            <p:nvSpPr>
              <p:cNvPr id="5834" name="Rectangle 988"/>
              <p:cNvSpPr>
                <a:spLocks noChangeArrowheads="1"/>
              </p:cNvSpPr>
              <p:nvPr/>
            </p:nvSpPr>
            <p:spPr bwMode="auto">
              <a:xfrm>
                <a:off x="1946" y="2451"/>
                <a:ext cx="12" cy="3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35" name="Rectangle 989"/>
              <p:cNvSpPr>
                <a:spLocks noChangeArrowheads="1"/>
              </p:cNvSpPr>
              <p:nvPr/>
            </p:nvSpPr>
            <p:spPr bwMode="auto">
              <a:xfrm>
                <a:off x="1949" y="2454"/>
                <a:ext cx="6" cy="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7" name="Group 990"/>
            <p:cNvGrpSpPr>
              <a:grpSpLocks/>
            </p:cNvGrpSpPr>
            <p:nvPr/>
          </p:nvGrpSpPr>
          <p:grpSpPr bwMode="auto">
            <a:xfrm>
              <a:off x="1910" y="2451"/>
              <a:ext cx="12" cy="36"/>
              <a:chOff x="1910" y="2451"/>
              <a:chExt cx="12" cy="36"/>
            </a:xfrm>
          </p:grpSpPr>
          <p:sp>
            <p:nvSpPr>
              <p:cNvPr id="5832" name="Rectangle 991"/>
              <p:cNvSpPr>
                <a:spLocks noChangeArrowheads="1"/>
              </p:cNvSpPr>
              <p:nvPr/>
            </p:nvSpPr>
            <p:spPr bwMode="auto">
              <a:xfrm>
                <a:off x="1910" y="2451"/>
                <a:ext cx="12" cy="3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33" name="Rectangle 992"/>
              <p:cNvSpPr>
                <a:spLocks noChangeArrowheads="1"/>
              </p:cNvSpPr>
              <p:nvPr/>
            </p:nvSpPr>
            <p:spPr bwMode="auto">
              <a:xfrm>
                <a:off x="1913" y="2454"/>
                <a:ext cx="6" cy="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8" name="Group 993"/>
            <p:cNvGrpSpPr>
              <a:grpSpLocks/>
            </p:cNvGrpSpPr>
            <p:nvPr/>
          </p:nvGrpSpPr>
          <p:grpSpPr bwMode="auto">
            <a:xfrm>
              <a:off x="1982" y="2451"/>
              <a:ext cx="12" cy="36"/>
              <a:chOff x="1982" y="2451"/>
              <a:chExt cx="12" cy="36"/>
            </a:xfrm>
          </p:grpSpPr>
          <p:sp>
            <p:nvSpPr>
              <p:cNvPr id="5830" name="Rectangle 994"/>
              <p:cNvSpPr>
                <a:spLocks noChangeArrowheads="1"/>
              </p:cNvSpPr>
              <p:nvPr/>
            </p:nvSpPr>
            <p:spPr bwMode="auto">
              <a:xfrm>
                <a:off x="1982" y="2451"/>
                <a:ext cx="12" cy="3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31" name="Rectangle 995"/>
              <p:cNvSpPr>
                <a:spLocks noChangeArrowheads="1"/>
              </p:cNvSpPr>
              <p:nvPr/>
            </p:nvSpPr>
            <p:spPr bwMode="auto">
              <a:xfrm>
                <a:off x="1985" y="2454"/>
                <a:ext cx="6" cy="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799" name="Group 996"/>
            <p:cNvGrpSpPr>
              <a:grpSpLocks/>
            </p:cNvGrpSpPr>
            <p:nvPr/>
          </p:nvGrpSpPr>
          <p:grpSpPr bwMode="auto">
            <a:xfrm>
              <a:off x="1856" y="2319"/>
              <a:ext cx="6" cy="198"/>
              <a:chOff x="1856" y="2319"/>
              <a:chExt cx="6" cy="198"/>
            </a:xfrm>
          </p:grpSpPr>
          <p:sp>
            <p:nvSpPr>
              <p:cNvPr id="5828" name="Freeform 997"/>
              <p:cNvSpPr>
                <a:spLocks/>
              </p:cNvSpPr>
              <p:nvPr/>
            </p:nvSpPr>
            <p:spPr bwMode="auto">
              <a:xfrm>
                <a:off x="1856" y="2319"/>
                <a:ext cx="6" cy="198"/>
              </a:xfrm>
              <a:custGeom>
                <a:avLst/>
                <a:gdLst>
                  <a:gd name="T0" fmla="*/ 0 w 6"/>
                  <a:gd name="T1" fmla="*/ 0 h 198"/>
                  <a:gd name="T2" fmla="*/ 0 w 6"/>
                  <a:gd name="T3" fmla="*/ 0 h 198"/>
                  <a:gd name="T4" fmla="*/ 0 w 6"/>
                  <a:gd name="T5" fmla="*/ 6 h 198"/>
                  <a:gd name="T6" fmla="*/ 0 w 6"/>
                  <a:gd name="T7" fmla="*/ 6 h 198"/>
                  <a:gd name="T8" fmla="*/ 6 w 6"/>
                  <a:gd name="T9" fmla="*/ 12 h 198"/>
                  <a:gd name="T10" fmla="*/ 6 w 6"/>
                  <a:gd name="T11" fmla="*/ 12 h 198"/>
                  <a:gd name="T12" fmla="*/ 6 w 6"/>
                  <a:gd name="T13" fmla="*/ 198 h 198"/>
                  <a:gd name="T14" fmla="*/ 6 w 6"/>
                  <a:gd name="T15" fmla="*/ 198 h 198"/>
                  <a:gd name="T16" fmla="*/ 6 w 6"/>
                  <a:gd name="T17" fmla="*/ 12 h 198"/>
                  <a:gd name="T18" fmla="*/ 6 w 6"/>
                  <a:gd name="T19" fmla="*/ 12 h 198"/>
                  <a:gd name="T20" fmla="*/ 6 w 6"/>
                  <a:gd name="T21" fmla="*/ 6 h 198"/>
                  <a:gd name="T22" fmla="*/ 6 w 6"/>
                  <a:gd name="T23" fmla="*/ 6 h 198"/>
                  <a:gd name="T24" fmla="*/ 6 w 6"/>
                  <a:gd name="T25" fmla="*/ 6 h 198"/>
                  <a:gd name="T26" fmla="*/ 6 w 6"/>
                  <a:gd name="T27" fmla="*/ 0 h 198"/>
                  <a:gd name="T28" fmla="*/ 6 w 6"/>
                  <a:gd name="T29" fmla="*/ 0 h 198"/>
                  <a:gd name="T30" fmla="*/ 0 w 6"/>
                  <a:gd name="T31" fmla="*/ 0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198">
                    <a:moveTo>
                      <a:pt x="0" y="0"/>
                    </a:moveTo>
                    <a:lnTo>
                      <a:pt x="0" y="0"/>
                    </a:lnTo>
                    <a:lnTo>
                      <a:pt x="0" y="6"/>
                    </a:lnTo>
                    <a:lnTo>
                      <a:pt x="6" y="12"/>
                    </a:lnTo>
                    <a:lnTo>
                      <a:pt x="6" y="198"/>
                    </a:lnTo>
                    <a:lnTo>
                      <a:pt x="6" y="12"/>
                    </a:lnTo>
                    <a:lnTo>
                      <a:pt x="6" y="6"/>
                    </a:lnTo>
                    <a:lnTo>
                      <a:pt x="6" y="0"/>
                    </a:lnTo>
                    <a:lnTo>
                      <a:pt x="0" y="0"/>
                    </a:lnTo>
                    <a:close/>
                  </a:path>
                </a:pathLst>
              </a:custGeom>
              <a:solidFill>
                <a:srgbClr val="B3B3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29" name="Freeform 998"/>
              <p:cNvSpPr>
                <a:spLocks/>
              </p:cNvSpPr>
              <p:nvPr/>
            </p:nvSpPr>
            <p:spPr bwMode="auto">
              <a:xfrm>
                <a:off x="1856" y="2319"/>
                <a:ext cx="6" cy="198"/>
              </a:xfrm>
              <a:custGeom>
                <a:avLst/>
                <a:gdLst>
                  <a:gd name="T0" fmla="*/ 0 w 6"/>
                  <a:gd name="T1" fmla="*/ 0 h 198"/>
                  <a:gd name="T2" fmla="*/ 0 w 6"/>
                  <a:gd name="T3" fmla="*/ 0 h 198"/>
                  <a:gd name="T4" fmla="*/ 0 w 6"/>
                  <a:gd name="T5" fmla="*/ 6 h 198"/>
                  <a:gd name="T6" fmla="*/ 0 w 6"/>
                  <a:gd name="T7" fmla="*/ 6 h 198"/>
                  <a:gd name="T8" fmla="*/ 6 w 6"/>
                  <a:gd name="T9" fmla="*/ 12 h 198"/>
                  <a:gd name="T10" fmla="*/ 6 w 6"/>
                  <a:gd name="T11" fmla="*/ 12 h 198"/>
                  <a:gd name="T12" fmla="*/ 6 w 6"/>
                  <a:gd name="T13" fmla="*/ 198 h 198"/>
                  <a:gd name="T14" fmla="*/ 6 w 6"/>
                  <a:gd name="T15" fmla="*/ 198 h 198"/>
                  <a:gd name="T16" fmla="*/ 6 w 6"/>
                  <a:gd name="T17" fmla="*/ 12 h 198"/>
                  <a:gd name="T18" fmla="*/ 6 w 6"/>
                  <a:gd name="T19" fmla="*/ 12 h 198"/>
                  <a:gd name="T20" fmla="*/ 6 w 6"/>
                  <a:gd name="T21" fmla="*/ 6 h 198"/>
                  <a:gd name="T22" fmla="*/ 6 w 6"/>
                  <a:gd name="T23" fmla="*/ 6 h 198"/>
                  <a:gd name="T24" fmla="*/ 6 w 6"/>
                  <a:gd name="T25" fmla="*/ 6 h 198"/>
                  <a:gd name="T26" fmla="*/ 6 w 6"/>
                  <a:gd name="T27" fmla="*/ 0 h 198"/>
                  <a:gd name="T28" fmla="*/ 6 w 6"/>
                  <a:gd name="T29" fmla="*/ 0 h 198"/>
                  <a:gd name="T30" fmla="*/ 0 w 6"/>
                  <a:gd name="T31" fmla="*/ 0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198">
                    <a:moveTo>
                      <a:pt x="0" y="0"/>
                    </a:moveTo>
                    <a:lnTo>
                      <a:pt x="0" y="0"/>
                    </a:lnTo>
                    <a:lnTo>
                      <a:pt x="0" y="6"/>
                    </a:lnTo>
                    <a:lnTo>
                      <a:pt x="6" y="12"/>
                    </a:lnTo>
                    <a:lnTo>
                      <a:pt x="6" y="198"/>
                    </a:lnTo>
                    <a:lnTo>
                      <a:pt x="6" y="12"/>
                    </a:lnTo>
                    <a:lnTo>
                      <a:pt x="6"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5800" name="Freeform 999"/>
            <p:cNvSpPr>
              <a:spLocks/>
            </p:cNvSpPr>
            <p:nvPr/>
          </p:nvSpPr>
          <p:spPr bwMode="auto">
            <a:xfrm>
              <a:off x="1856" y="2253"/>
              <a:ext cx="186" cy="66"/>
            </a:xfrm>
            <a:custGeom>
              <a:avLst/>
              <a:gdLst>
                <a:gd name="T0" fmla="*/ 0 w 186"/>
                <a:gd name="T1" fmla="*/ 66 h 66"/>
                <a:gd name="T2" fmla="*/ 156 w 186"/>
                <a:gd name="T3" fmla="*/ 66 h 66"/>
                <a:gd name="T4" fmla="*/ 186 w 186"/>
                <a:gd name="T5" fmla="*/ 0 h 66"/>
                <a:gd name="T6" fmla="*/ 42 w 186"/>
                <a:gd name="T7" fmla="*/ 0 h 66"/>
                <a:gd name="T8" fmla="*/ 0 w 186"/>
                <a:gd name="T9" fmla="*/ 6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66">
                  <a:moveTo>
                    <a:pt x="0" y="66"/>
                  </a:moveTo>
                  <a:lnTo>
                    <a:pt x="156" y="66"/>
                  </a:lnTo>
                  <a:lnTo>
                    <a:pt x="186" y="0"/>
                  </a:lnTo>
                  <a:lnTo>
                    <a:pt x="42" y="0"/>
                  </a:lnTo>
                  <a:lnTo>
                    <a:pt x="0" y="6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5801" name="Group 1000"/>
            <p:cNvGrpSpPr>
              <a:grpSpLocks/>
            </p:cNvGrpSpPr>
            <p:nvPr/>
          </p:nvGrpSpPr>
          <p:grpSpPr bwMode="auto">
            <a:xfrm>
              <a:off x="1856" y="2253"/>
              <a:ext cx="186" cy="66"/>
              <a:chOff x="1856" y="2253"/>
              <a:chExt cx="186" cy="66"/>
            </a:xfrm>
          </p:grpSpPr>
          <p:sp>
            <p:nvSpPr>
              <p:cNvPr id="5826" name="Freeform 1001"/>
              <p:cNvSpPr>
                <a:spLocks/>
              </p:cNvSpPr>
              <p:nvPr/>
            </p:nvSpPr>
            <p:spPr bwMode="auto">
              <a:xfrm>
                <a:off x="1856" y="2253"/>
                <a:ext cx="186" cy="66"/>
              </a:xfrm>
              <a:custGeom>
                <a:avLst/>
                <a:gdLst>
                  <a:gd name="T0" fmla="*/ 42 w 186"/>
                  <a:gd name="T1" fmla="*/ 0 h 66"/>
                  <a:gd name="T2" fmla="*/ 186 w 186"/>
                  <a:gd name="T3" fmla="*/ 0 h 66"/>
                  <a:gd name="T4" fmla="*/ 150 w 186"/>
                  <a:gd name="T5" fmla="*/ 66 h 66"/>
                  <a:gd name="T6" fmla="*/ 0 w 186"/>
                  <a:gd name="T7" fmla="*/ 66 h 66"/>
                  <a:gd name="T8" fmla="*/ 42 w 186"/>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66">
                    <a:moveTo>
                      <a:pt x="42" y="0"/>
                    </a:moveTo>
                    <a:lnTo>
                      <a:pt x="186" y="0"/>
                    </a:lnTo>
                    <a:lnTo>
                      <a:pt x="150" y="66"/>
                    </a:lnTo>
                    <a:lnTo>
                      <a:pt x="0" y="66"/>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27" name="Freeform 1002"/>
              <p:cNvSpPr>
                <a:spLocks/>
              </p:cNvSpPr>
              <p:nvPr/>
            </p:nvSpPr>
            <p:spPr bwMode="auto">
              <a:xfrm>
                <a:off x="1856" y="2253"/>
                <a:ext cx="186" cy="66"/>
              </a:xfrm>
              <a:custGeom>
                <a:avLst/>
                <a:gdLst>
                  <a:gd name="T0" fmla="*/ 42 w 186"/>
                  <a:gd name="T1" fmla="*/ 0 h 66"/>
                  <a:gd name="T2" fmla="*/ 186 w 186"/>
                  <a:gd name="T3" fmla="*/ 0 h 66"/>
                  <a:gd name="T4" fmla="*/ 150 w 186"/>
                  <a:gd name="T5" fmla="*/ 66 h 66"/>
                  <a:gd name="T6" fmla="*/ 0 w 186"/>
                  <a:gd name="T7" fmla="*/ 66 h 66"/>
                  <a:gd name="T8" fmla="*/ 42 w 186"/>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66">
                    <a:moveTo>
                      <a:pt x="42" y="0"/>
                    </a:moveTo>
                    <a:lnTo>
                      <a:pt x="186" y="0"/>
                    </a:lnTo>
                    <a:lnTo>
                      <a:pt x="150" y="66"/>
                    </a:lnTo>
                    <a:lnTo>
                      <a:pt x="0" y="66"/>
                    </a:lnTo>
                    <a:lnTo>
                      <a:pt x="4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802" name="Group 1003"/>
            <p:cNvGrpSpPr>
              <a:grpSpLocks/>
            </p:cNvGrpSpPr>
            <p:nvPr/>
          </p:nvGrpSpPr>
          <p:grpSpPr bwMode="auto">
            <a:xfrm>
              <a:off x="1982" y="2259"/>
              <a:ext cx="12" cy="18"/>
              <a:chOff x="1982" y="2259"/>
              <a:chExt cx="12" cy="18"/>
            </a:xfrm>
          </p:grpSpPr>
          <p:sp>
            <p:nvSpPr>
              <p:cNvPr id="5824" name="Freeform 1004"/>
              <p:cNvSpPr>
                <a:spLocks/>
              </p:cNvSpPr>
              <p:nvPr/>
            </p:nvSpPr>
            <p:spPr bwMode="auto">
              <a:xfrm>
                <a:off x="1982" y="2259"/>
                <a:ext cx="12" cy="18"/>
              </a:xfrm>
              <a:custGeom>
                <a:avLst/>
                <a:gdLst>
                  <a:gd name="T0" fmla="*/ 0 w 12"/>
                  <a:gd name="T1" fmla="*/ 0 h 18"/>
                  <a:gd name="T2" fmla="*/ 12 w 12"/>
                  <a:gd name="T3" fmla="*/ 0 h 18"/>
                  <a:gd name="T4" fmla="*/ 12 w 12"/>
                  <a:gd name="T5" fmla="*/ 18 h 18"/>
                  <a:gd name="T6" fmla="*/ 6 w 12"/>
                  <a:gd name="T7" fmla="*/ 18 h 18"/>
                  <a:gd name="T8" fmla="*/ 0 w 1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0" y="0"/>
                    </a:moveTo>
                    <a:lnTo>
                      <a:pt x="12" y="0"/>
                    </a:lnTo>
                    <a:lnTo>
                      <a:pt x="12" y="18"/>
                    </a:lnTo>
                    <a:lnTo>
                      <a:pt x="6" y="18"/>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25" name="Freeform 1005"/>
              <p:cNvSpPr>
                <a:spLocks/>
              </p:cNvSpPr>
              <p:nvPr/>
            </p:nvSpPr>
            <p:spPr bwMode="auto">
              <a:xfrm>
                <a:off x="1982" y="2259"/>
                <a:ext cx="12" cy="18"/>
              </a:xfrm>
              <a:custGeom>
                <a:avLst/>
                <a:gdLst>
                  <a:gd name="T0" fmla="*/ 0 w 12"/>
                  <a:gd name="T1" fmla="*/ 0 h 18"/>
                  <a:gd name="T2" fmla="*/ 12 w 12"/>
                  <a:gd name="T3" fmla="*/ 0 h 18"/>
                  <a:gd name="T4" fmla="*/ 12 w 12"/>
                  <a:gd name="T5" fmla="*/ 18 h 18"/>
                  <a:gd name="T6" fmla="*/ 6 w 12"/>
                  <a:gd name="T7" fmla="*/ 18 h 18"/>
                  <a:gd name="T8" fmla="*/ 0 w 1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0" y="0"/>
                    </a:moveTo>
                    <a:lnTo>
                      <a:pt x="12" y="0"/>
                    </a:lnTo>
                    <a:lnTo>
                      <a:pt x="12" y="18"/>
                    </a:lnTo>
                    <a:lnTo>
                      <a:pt x="6" y="1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803" name="Group 1006"/>
            <p:cNvGrpSpPr>
              <a:grpSpLocks/>
            </p:cNvGrpSpPr>
            <p:nvPr/>
          </p:nvGrpSpPr>
          <p:grpSpPr bwMode="auto">
            <a:xfrm>
              <a:off x="1970" y="2259"/>
              <a:ext cx="18" cy="48"/>
              <a:chOff x="1970" y="2259"/>
              <a:chExt cx="18" cy="48"/>
            </a:xfrm>
          </p:grpSpPr>
          <p:sp>
            <p:nvSpPr>
              <p:cNvPr id="5822" name="Freeform 1007"/>
              <p:cNvSpPr>
                <a:spLocks/>
              </p:cNvSpPr>
              <p:nvPr/>
            </p:nvSpPr>
            <p:spPr bwMode="auto">
              <a:xfrm>
                <a:off x="1970" y="2259"/>
                <a:ext cx="18" cy="48"/>
              </a:xfrm>
              <a:custGeom>
                <a:avLst/>
                <a:gdLst>
                  <a:gd name="T0" fmla="*/ 6 w 18"/>
                  <a:gd name="T1" fmla="*/ 0 h 48"/>
                  <a:gd name="T2" fmla="*/ 0 w 18"/>
                  <a:gd name="T3" fmla="*/ 18 h 48"/>
                  <a:gd name="T4" fmla="*/ 0 w 18"/>
                  <a:gd name="T5" fmla="*/ 48 h 48"/>
                  <a:gd name="T6" fmla="*/ 18 w 18"/>
                  <a:gd name="T7" fmla="*/ 48 h 48"/>
                  <a:gd name="T8" fmla="*/ 18 w 18"/>
                  <a:gd name="T9" fmla="*/ 18 h 48"/>
                  <a:gd name="T10" fmla="*/ 6 w 18"/>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8">
                    <a:moveTo>
                      <a:pt x="6" y="0"/>
                    </a:moveTo>
                    <a:lnTo>
                      <a:pt x="0" y="18"/>
                    </a:lnTo>
                    <a:lnTo>
                      <a:pt x="0" y="48"/>
                    </a:lnTo>
                    <a:lnTo>
                      <a:pt x="18" y="48"/>
                    </a:lnTo>
                    <a:lnTo>
                      <a:pt x="18" y="18"/>
                    </a:lnTo>
                    <a:lnTo>
                      <a:pt x="6"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23" name="Freeform 1008"/>
              <p:cNvSpPr>
                <a:spLocks/>
              </p:cNvSpPr>
              <p:nvPr/>
            </p:nvSpPr>
            <p:spPr bwMode="auto">
              <a:xfrm>
                <a:off x="1970" y="2259"/>
                <a:ext cx="18" cy="48"/>
              </a:xfrm>
              <a:custGeom>
                <a:avLst/>
                <a:gdLst>
                  <a:gd name="T0" fmla="*/ 6 w 18"/>
                  <a:gd name="T1" fmla="*/ 0 h 48"/>
                  <a:gd name="T2" fmla="*/ 0 w 18"/>
                  <a:gd name="T3" fmla="*/ 18 h 48"/>
                  <a:gd name="T4" fmla="*/ 0 w 18"/>
                  <a:gd name="T5" fmla="*/ 48 h 48"/>
                  <a:gd name="T6" fmla="*/ 18 w 18"/>
                  <a:gd name="T7" fmla="*/ 48 h 48"/>
                  <a:gd name="T8" fmla="*/ 18 w 18"/>
                  <a:gd name="T9" fmla="*/ 18 h 48"/>
                  <a:gd name="T10" fmla="*/ 6 w 18"/>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8">
                    <a:moveTo>
                      <a:pt x="6" y="0"/>
                    </a:moveTo>
                    <a:lnTo>
                      <a:pt x="0" y="18"/>
                    </a:lnTo>
                    <a:lnTo>
                      <a:pt x="0" y="48"/>
                    </a:lnTo>
                    <a:lnTo>
                      <a:pt x="18" y="48"/>
                    </a:lnTo>
                    <a:lnTo>
                      <a:pt x="18" y="18"/>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804" name="Group 1009"/>
            <p:cNvGrpSpPr>
              <a:grpSpLocks/>
            </p:cNvGrpSpPr>
            <p:nvPr/>
          </p:nvGrpSpPr>
          <p:grpSpPr bwMode="auto">
            <a:xfrm>
              <a:off x="1976" y="2277"/>
              <a:ext cx="6" cy="24"/>
              <a:chOff x="1976" y="2277"/>
              <a:chExt cx="6" cy="24"/>
            </a:xfrm>
          </p:grpSpPr>
          <p:sp>
            <p:nvSpPr>
              <p:cNvPr id="5820" name="Rectangle 1010"/>
              <p:cNvSpPr>
                <a:spLocks noChangeArrowheads="1"/>
              </p:cNvSpPr>
              <p:nvPr/>
            </p:nvSpPr>
            <p:spPr bwMode="auto">
              <a:xfrm>
                <a:off x="1976" y="2277"/>
                <a:ext cx="6" cy="24"/>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21" name="Rectangle 1011"/>
              <p:cNvSpPr>
                <a:spLocks noChangeArrowheads="1"/>
              </p:cNvSpPr>
              <p:nvPr/>
            </p:nvSpPr>
            <p:spPr bwMode="auto">
              <a:xfrm>
                <a:off x="1979" y="2280"/>
                <a:ext cx="0" cy="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805" name="Group 1012"/>
            <p:cNvGrpSpPr>
              <a:grpSpLocks/>
            </p:cNvGrpSpPr>
            <p:nvPr/>
          </p:nvGrpSpPr>
          <p:grpSpPr bwMode="auto">
            <a:xfrm>
              <a:off x="1988" y="2277"/>
              <a:ext cx="6" cy="30"/>
              <a:chOff x="1988" y="2277"/>
              <a:chExt cx="6" cy="30"/>
            </a:xfrm>
          </p:grpSpPr>
          <p:sp>
            <p:nvSpPr>
              <p:cNvPr id="5818" name="Freeform 1013"/>
              <p:cNvSpPr>
                <a:spLocks/>
              </p:cNvSpPr>
              <p:nvPr/>
            </p:nvSpPr>
            <p:spPr bwMode="auto">
              <a:xfrm>
                <a:off x="1988" y="2277"/>
                <a:ext cx="6" cy="30"/>
              </a:xfrm>
              <a:custGeom>
                <a:avLst/>
                <a:gdLst>
                  <a:gd name="T0" fmla="*/ 0 w 6"/>
                  <a:gd name="T1" fmla="*/ 0 h 30"/>
                  <a:gd name="T2" fmla="*/ 0 w 6"/>
                  <a:gd name="T3" fmla="*/ 30 h 30"/>
                  <a:gd name="T4" fmla="*/ 6 w 6"/>
                  <a:gd name="T5" fmla="*/ 0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30"/>
                    </a:lnTo>
                    <a:lnTo>
                      <a:pt x="6" y="0"/>
                    </a:lnTo>
                    <a:lnTo>
                      <a:pt x="0"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19" name="Freeform 1014"/>
              <p:cNvSpPr>
                <a:spLocks/>
              </p:cNvSpPr>
              <p:nvPr/>
            </p:nvSpPr>
            <p:spPr bwMode="auto">
              <a:xfrm>
                <a:off x="1988" y="2277"/>
                <a:ext cx="6" cy="30"/>
              </a:xfrm>
              <a:custGeom>
                <a:avLst/>
                <a:gdLst>
                  <a:gd name="T0" fmla="*/ 0 w 6"/>
                  <a:gd name="T1" fmla="*/ 0 h 30"/>
                  <a:gd name="T2" fmla="*/ 0 w 6"/>
                  <a:gd name="T3" fmla="*/ 30 h 30"/>
                  <a:gd name="T4" fmla="*/ 6 w 6"/>
                  <a:gd name="T5" fmla="*/ 0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30"/>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806" name="Group 1015"/>
            <p:cNvGrpSpPr>
              <a:grpSpLocks/>
            </p:cNvGrpSpPr>
            <p:nvPr/>
          </p:nvGrpSpPr>
          <p:grpSpPr bwMode="auto">
            <a:xfrm>
              <a:off x="1904" y="2259"/>
              <a:ext cx="12" cy="18"/>
              <a:chOff x="1904" y="2259"/>
              <a:chExt cx="12" cy="18"/>
            </a:xfrm>
          </p:grpSpPr>
          <p:sp>
            <p:nvSpPr>
              <p:cNvPr id="5816" name="Freeform 1016"/>
              <p:cNvSpPr>
                <a:spLocks/>
              </p:cNvSpPr>
              <p:nvPr/>
            </p:nvSpPr>
            <p:spPr bwMode="auto">
              <a:xfrm>
                <a:off x="1904" y="2259"/>
                <a:ext cx="12" cy="18"/>
              </a:xfrm>
              <a:custGeom>
                <a:avLst/>
                <a:gdLst>
                  <a:gd name="T0" fmla="*/ 0 w 12"/>
                  <a:gd name="T1" fmla="*/ 0 h 18"/>
                  <a:gd name="T2" fmla="*/ 12 w 12"/>
                  <a:gd name="T3" fmla="*/ 0 h 18"/>
                  <a:gd name="T4" fmla="*/ 12 w 12"/>
                  <a:gd name="T5" fmla="*/ 18 h 18"/>
                  <a:gd name="T6" fmla="*/ 6 w 12"/>
                  <a:gd name="T7" fmla="*/ 18 h 18"/>
                  <a:gd name="T8" fmla="*/ 0 w 1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0" y="0"/>
                    </a:moveTo>
                    <a:lnTo>
                      <a:pt x="12" y="0"/>
                    </a:lnTo>
                    <a:lnTo>
                      <a:pt x="12" y="18"/>
                    </a:lnTo>
                    <a:lnTo>
                      <a:pt x="6" y="18"/>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17" name="Freeform 1017"/>
              <p:cNvSpPr>
                <a:spLocks/>
              </p:cNvSpPr>
              <p:nvPr/>
            </p:nvSpPr>
            <p:spPr bwMode="auto">
              <a:xfrm>
                <a:off x="1904" y="2259"/>
                <a:ext cx="12" cy="18"/>
              </a:xfrm>
              <a:custGeom>
                <a:avLst/>
                <a:gdLst>
                  <a:gd name="T0" fmla="*/ 0 w 12"/>
                  <a:gd name="T1" fmla="*/ 0 h 18"/>
                  <a:gd name="T2" fmla="*/ 12 w 12"/>
                  <a:gd name="T3" fmla="*/ 0 h 18"/>
                  <a:gd name="T4" fmla="*/ 12 w 12"/>
                  <a:gd name="T5" fmla="*/ 18 h 18"/>
                  <a:gd name="T6" fmla="*/ 6 w 12"/>
                  <a:gd name="T7" fmla="*/ 18 h 18"/>
                  <a:gd name="T8" fmla="*/ 0 w 1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0" y="0"/>
                    </a:moveTo>
                    <a:lnTo>
                      <a:pt x="12" y="0"/>
                    </a:lnTo>
                    <a:lnTo>
                      <a:pt x="12" y="18"/>
                    </a:lnTo>
                    <a:lnTo>
                      <a:pt x="6" y="1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807" name="Group 1018"/>
            <p:cNvGrpSpPr>
              <a:grpSpLocks/>
            </p:cNvGrpSpPr>
            <p:nvPr/>
          </p:nvGrpSpPr>
          <p:grpSpPr bwMode="auto">
            <a:xfrm>
              <a:off x="1892" y="2259"/>
              <a:ext cx="18" cy="48"/>
              <a:chOff x="1892" y="2259"/>
              <a:chExt cx="18" cy="48"/>
            </a:xfrm>
          </p:grpSpPr>
          <p:sp>
            <p:nvSpPr>
              <p:cNvPr id="5814" name="Freeform 1019"/>
              <p:cNvSpPr>
                <a:spLocks/>
              </p:cNvSpPr>
              <p:nvPr/>
            </p:nvSpPr>
            <p:spPr bwMode="auto">
              <a:xfrm>
                <a:off x="1892" y="2259"/>
                <a:ext cx="18" cy="48"/>
              </a:xfrm>
              <a:custGeom>
                <a:avLst/>
                <a:gdLst>
                  <a:gd name="T0" fmla="*/ 12 w 18"/>
                  <a:gd name="T1" fmla="*/ 0 h 48"/>
                  <a:gd name="T2" fmla="*/ 0 w 18"/>
                  <a:gd name="T3" fmla="*/ 18 h 48"/>
                  <a:gd name="T4" fmla="*/ 0 w 18"/>
                  <a:gd name="T5" fmla="*/ 48 h 48"/>
                  <a:gd name="T6" fmla="*/ 18 w 18"/>
                  <a:gd name="T7" fmla="*/ 48 h 48"/>
                  <a:gd name="T8" fmla="*/ 18 w 18"/>
                  <a:gd name="T9" fmla="*/ 18 h 48"/>
                  <a:gd name="T10" fmla="*/ 12 w 18"/>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8">
                    <a:moveTo>
                      <a:pt x="12" y="0"/>
                    </a:moveTo>
                    <a:lnTo>
                      <a:pt x="0" y="18"/>
                    </a:lnTo>
                    <a:lnTo>
                      <a:pt x="0" y="48"/>
                    </a:lnTo>
                    <a:lnTo>
                      <a:pt x="18" y="48"/>
                    </a:lnTo>
                    <a:lnTo>
                      <a:pt x="18" y="18"/>
                    </a:lnTo>
                    <a:lnTo>
                      <a:pt x="12"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15" name="Freeform 1020"/>
              <p:cNvSpPr>
                <a:spLocks/>
              </p:cNvSpPr>
              <p:nvPr/>
            </p:nvSpPr>
            <p:spPr bwMode="auto">
              <a:xfrm>
                <a:off x="1892" y="2259"/>
                <a:ext cx="18" cy="48"/>
              </a:xfrm>
              <a:custGeom>
                <a:avLst/>
                <a:gdLst>
                  <a:gd name="T0" fmla="*/ 12 w 18"/>
                  <a:gd name="T1" fmla="*/ 0 h 48"/>
                  <a:gd name="T2" fmla="*/ 0 w 18"/>
                  <a:gd name="T3" fmla="*/ 18 h 48"/>
                  <a:gd name="T4" fmla="*/ 0 w 18"/>
                  <a:gd name="T5" fmla="*/ 48 h 48"/>
                  <a:gd name="T6" fmla="*/ 18 w 18"/>
                  <a:gd name="T7" fmla="*/ 48 h 48"/>
                  <a:gd name="T8" fmla="*/ 18 w 18"/>
                  <a:gd name="T9" fmla="*/ 18 h 48"/>
                  <a:gd name="T10" fmla="*/ 12 w 18"/>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8">
                    <a:moveTo>
                      <a:pt x="12" y="0"/>
                    </a:moveTo>
                    <a:lnTo>
                      <a:pt x="0" y="18"/>
                    </a:lnTo>
                    <a:lnTo>
                      <a:pt x="0" y="48"/>
                    </a:lnTo>
                    <a:lnTo>
                      <a:pt x="18" y="48"/>
                    </a:lnTo>
                    <a:lnTo>
                      <a:pt x="18" y="18"/>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808" name="Group 1021"/>
            <p:cNvGrpSpPr>
              <a:grpSpLocks/>
            </p:cNvGrpSpPr>
            <p:nvPr/>
          </p:nvGrpSpPr>
          <p:grpSpPr bwMode="auto">
            <a:xfrm>
              <a:off x="1898" y="2277"/>
              <a:ext cx="6" cy="24"/>
              <a:chOff x="1898" y="2277"/>
              <a:chExt cx="6" cy="24"/>
            </a:xfrm>
          </p:grpSpPr>
          <p:sp>
            <p:nvSpPr>
              <p:cNvPr id="5812" name="Rectangle 1022"/>
              <p:cNvSpPr>
                <a:spLocks noChangeArrowheads="1"/>
              </p:cNvSpPr>
              <p:nvPr/>
            </p:nvSpPr>
            <p:spPr bwMode="auto">
              <a:xfrm>
                <a:off x="1898" y="2277"/>
                <a:ext cx="6" cy="24"/>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5813" name="Rectangle 1023"/>
              <p:cNvSpPr>
                <a:spLocks noChangeArrowheads="1"/>
              </p:cNvSpPr>
              <p:nvPr/>
            </p:nvSpPr>
            <p:spPr bwMode="auto">
              <a:xfrm>
                <a:off x="1901" y="2280"/>
                <a:ext cx="0" cy="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nvGrpSpPr>
            <p:cNvPr id="5809" name="Group 1024"/>
            <p:cNvGrpSpPr>
              <a:grpSpLocks/>
            </p:cNvGrpSpPr>
            <p:nvPr/>
          </p:nvGrpSpPr>
          <p:grpSpPr bwMode="auto">
            <a:xfrm>
              <a:off x="1910" y="2277"/>
              <a:ext cx="6" cy="30"/>
              <a:chOff x="1910" y="2277"/>
              <a:chExt cx="6" cy="30"/>
            </a:xfrm>
          </p:grpSpPr>
          <p:sp>
            <p:nvSpPr>
              <p:cNvPr id="5810" name="Freeform 1025"/>
              <p:cNvSpPr>
                <a:spLocks/>
              </p:cNvSpPr>
              <p:nvPr/>
            </p:nvSpPr>
            <p:spPr bwMode="auto">
              <a:xfrm>
                <a:off x="1910" y="2277"/>
                <a:ext cx="6" cy="30"/>
              </a:xfrm>
              <a:custGeom>
                <a:avLst/>
                <a:gdLst>
                  <a:gd name="T0" fmla="*/ 0 w 6"/>
                  <a:gd name="T1" fmla="*/ 0 h 30"/>
                  <a:gd name="T2" fmla="*/ 0 w 6"/>
                  <a:gd name="T3" fmla="*/ 30 h 30"/>
                  <a:gd name="T4" fmla="*/ 6 w 6"/>
                  <a:gd name="T5" fmla="*/ 0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30"/>
                    </a:lnTo>
                    <a:lnTo>
                      <a:pt x="6" y="0"/>
                    </a:lnTo>
                    <a:lnTo>
                      <a:pt x="0"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11" name="Freeform 1026"/>
              <p:cNvSpPr>
                <a:spLocks/>
              </p:cNvSpPr>
              <p:nvPr/>
            </p:nvSpPr>
            <p:spPr bwMode="auto">
              <a:xfrm>
                <a:off x="1910" y="2277"/>
                <a:ext cx="6" cy="30"/>
              </a:xfrm>
              <a:custGeom>
                <a:avLst/>
                <a:gdLst>
                  <a:gd name="T0" fmla="*/ 0 w 6"/>
                  <a:gd name="T1" fmla="*/ 0 h 30"/>
                  <a:gd name="T2" fmla="*/ 0 w 6"/>
                  <a:gd name="T3" fmla="*/ 30 h 30"/>
                  <a:gd name="T4" fmla="*/ 6 w 6"/>
                  <a:gd name="T5" fmla="*/ 0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30"/>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sp>
        <p:nvSpPr>
          <p:cNvPr id="5765" name="Line 1027"/>
          <p:cNvSpPr>
            <a:spLocks noChangeShapeType="1"/>
          </p:cNvSpPr>
          <p:nvPr/>
        </p:nvSpPr>
        <p:spPr bwMode="auto">
          <a:xfrm flipV="1">
            <a:off x="2438400" y="4800600"/>
            <a:ext cx="0" cy="838200"/>
          </a:xfrm>
          <a:prstGeom prst="line">
            <a:avLst/>
          </a:prstGeom>
          <a:noFill/>
          <a:ln w="28575">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766" name="Line 1028"/>
          <p:cNvSpPr>
            <a:spLocks noChangeShapeType="1"/>
          </p:cNvSpPr>
          <p:nvPr/>
        </p:nvSpPr>
        <p:spPr bwMode="auto">
          <a:xfrm flipV="1">
            <a:off x="2590800" y="4343400"/>
            <a:ext cx="1066800" cy="381000"/>
          </a:xfrm>
          <a:prstGeom prst="line">
            <a:avLst/>
          </a:prstGeom>
          <a:noFill/>
          <a:ln w="28575">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767" name="Line 1029"/>
          <p:cNvSpPr>
            <a:spLocks noChangeShapeType="1"/>
          </p:cNvSpPr>
          <p:nvPr/>
        </p:nvSpPr>
        <p:spPr bwMode="auto">
          <a:xfrm flipV="1">
            <a:off x="4572000" y="3657600"/>
            <a:ext cx="1143000" cy="1752600"/>
          </a:xfrm>
          <a:prstGeom prst="line">
            <a:avLst/>
          </a:prstGeom>
          <a:noFill/>
          <a:ln w="38100">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768" name="Line 1030"/>
          <p:cNvSpPr>
            <a:spLocks noChangeShapeType="1"/>
          </p:cNvSpPr>
          <p:nvPr/>
        </p:nvSpPr>
        <p:spPr bwMode="auto">
          <a:xfrm flipV="1">
            <a:off x="4267200" y="3581400"/>
            <a:ext cx="1371600" cy="533400"/>
          </a:xfrm>
          <a:prstGeom prst="line">
            <a:avLst/>
          </a:prstGeom>
          <a:noFill/>
          <a:ln w="28575">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769" name="Text Box 1031"/>
          <p:cNvSpPr txBox="1">
            <a:spLocks noChangeArrowheads="1"/>
          </p:cNvSpPr>
          <p:nvPr/>
        </p:nvSpPr>
        <p:spPr bwMode="auto">
          <a:xfrm>
            <a:off x="5580063" y="5661025"/>
            <a:ext cx="3455987" cy="1069975"/>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600" dirty="0"/>
              <a:t>IDC – Internet Data Center</a:t>
            </a:r>
          </a:p>
          <a:p>
            <a:pPr eaLnBrk="1" hangingPunct="1">
              <a:spcBef>
                <a:spcPct val="0"/>
              </a:spcBef>
              <a:buFontTx/>
              <a:buNone/>
            </a:pPr>
            <a:r>
              <a:rPr lang="en-US" altLang="zh-TW" sz="1600" dirty="0"/>
              <a:t>SC – Service Center</a:t>
            </a:r>
          </a:p>
          <a:p>
            <a:pPr eaLnBrk="1" hangingPunct="1">
              <a:spcBef>
                <a:spcPct val="0"/>
              </a:spcBef>
              <a:buFontTx/>
              <a:buNone/>
            </a:pPr>
            <a:r>
              <a:rPr lang="en-US" altLang="zh-TW" sz="1600" dirty="0"/>
              <a:t>HIN – Health Information Network</a:t>
            </a:r>
          </a:p>
          <a:p>
            <a:pPr eaLnBrk="1" hangingPunct="1">
              <a:spcBef>
                <a:spcPct val="0"/>
              </a:spcBef>
              <a:buFontTx/>
              <a:buNone/>
            </a:pPr>
            <a:r>
              <a:rPr lang="en-US" altLang="zh-TW" sz="1600" dirty="0"/>
              <a:t>NHI VPN – Virtual Private Network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txBox="1">
            <a:spLocks noGrp="1"/>
          </p:cNvSpPr>
          <p:nvPr/>
        </p:nvSpPr>
        <p:spPr>
          <a:xfrm>
            <a:off x="7924800" y="6356350"/>
            <a:ext cx="762000" cy="365125"/>
          </a:xfrm>
          <a:prstGeom prst="rect">
            <a:avLst/>
          </a:prstGeom>
          <a:noFill/>
        </p:spPr>
        <p:txBody>
          <a:bodyPr lIns="0" tIns="0" rIns="0" bIns="0" anchor="b"/>
          <a:lstStyle/>
          <a:p>
            <a:pPr algn="r">
              <a:defRPr/>
            </a:pPr>
            <a:fld id="{5B760FA8-3959-4D5A-B6AD-230105E61C7F}" type="slidenum">
              <a:rPr kumimoji="0" lang="zh-TW" altLang="en-US" sz="1200">
                <a:solidFill>
                  <a:schemeClr val="tx2">
                    <a:shade val="90000"/>
                  </a:schemeClr>
                </a:solidFill>
                <a:ea typeface="+mn-ea"/>
              </a:rPr>
              <a:pPr algn="r">
                <a:defRPr/>
              </a:pPr>
              <a:t>40</a:t>
            </a:fld>
            <a:endParaRPr kumimoji="0" lang="zh-TW" altLang="en-US" sz="1200" dirty="0">
              <a:solidFill>
                <a:schemeClr val="tx2">
                  <a:shade val="90000"/>
                </a:schemeClr>
              </a:solidFill>
              <a:ea typeface="+mn-ea"/>
            </a:endParaRPr>
          </a:p>
        </p:txBody>
      </p:sp>
      <p:sp>
        <p:nvSpPr>
          <p:cNvPr id="6" name="AutoShape 28"/>
          <p:cNvSpPr>
            <a:spLocks noChangeArrowheads="1"/>
          </p:cNvSpPr>
          <p:nvPr/>
        </p:nvSpPr>
        <p:spPr bwMode="gray">
          <a:xfrm>
            <a:off x="2143108" y="1052736"/>
            <a:ext cx="4876800" cy="817562"/>
          </a:xfrm>
          <a:prstGeom prst="roundRect">
            <a:avLst>
              <a:gd name="adj" fmla="val 50000"/>
            </a:avLst>
          </a:prstGeom>
          <a:solidFill>
            <a:schemeClr val="accent1">
              <a:lumMod val="40000"/>
              <a:lumOff val="60000"/>
            </a:schemeClr>
          </a:solidFill>
          <a:ln w="190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fontAlgn="auto">
              <a:lnSpc>
                <a:spcPct val="80000"/>
              </a:lnSpc>
              <a:spcBef>
                <a:spcPts val="0"/>
              </a:spcBef>
              <a:spcAft>
                <a:spcPts val="0"/>
              </a:spcAft>
              <a:defRPr/>
            </a:pPr>
            <a:r>
              <a:rPr kumimoji="0" lang="en-US" altLang="zh-TW" sz="3200" b="1" dirty="0">
                <a:solidFill>
                  <a:schemeClr val="accent2">
                    <a:lumMod val="75000"/>
                  </a:schemeClr>
                </a:solidFill>
                <a:latin typeface="+mn-lt"/>
                <a:ea typeface="標楷體" pitchFamily="65" charset="-120"/>
              </a:rPr>
              <a:t>Integrated Data Analysis</a:t>
            </a:r>
            <a:endParaRPr kumimoji="0" lang="zh-TW" altLang="en-US" sz="3200" b="1" dirty="0">
              <a:solidFill>
                <a:schemeClr val="accent2">
                  <a:lumMod val="75000"/>
                </a:schemeClr>
              </a:solidFill>
              <a:latin typeface="+mn-lt"/>
              <a:ea typeface="標楷體" pitchFamily="65" charset="-120"/>
            </a:endParaRPr>
          </a:p>
        </p:txBody>
      </p:sp>
      <p:sp>
        <p:nvSpPr>
          <p:cNvPr id="7" name="AutoShape 9"/>
          <p:cNvSpPr>
            <a:spLocks noChangeArrowheads="1"/>
          </p:cNvSpPr>
          <p:nvPr/>
        </p:nvSpPr>
        <p:spPr bwMode="gray">
          <a:xfrm>
            <a:off x="1571625" y="2205038"/>
            <a:ext cx="5759450" cy="1571625"/>
          </a:xfrm>
          <a:prstGeom prst="upArrow">
            <a:avLst>
              <a:gd name="adj1" fmla="val 57296"/>
              <a:gd name="adj2" fmla="val 62796"/>
            </a:avLst>
          </a:prstGeom>
          <a:gradFill rotWithShape="1">
            <a:gsLst>
              <a:gs pos="0">
                <a:schemeClr val="tx2"/>
              </a:gs>
              <a:gs pos="100000">
                <a:schemeClr val="tx2">
                  <a:gamma/>
                  <a:tint val="33333"/>
                  <a:invGamma/>
                  <a:alpha val="0"/>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43" name="AutoShape 5"/>
          <p:cNvSpPr>
            <a:spLocks noChangeArrowheads="1"/>
          </p:cNvSpPr>
          <p:nvPr/>
        </p:nvSpPr>
        <p:spPr bwMode="gray">
          <a:xfrm>
            <a:off x="785786" y="3933056"/>
            <a:ext cx="3929090" cy="2428892"/>
          </a:xfrm>
          <a:prstGeom prst="roundRect">
            <a:avLst>
              <a:gd name="adj" fmla="val 49106"/>
            </a:avLst>
          </a:prstGeom>
          <a:solidFill>
            <a:schemeClr val="accent1">
              <a:lumMod val="20000"/>
              <a:lumOff val="80000"/>
            </a:schemeClr>
          </a:solidFill>
          <a:ln w="28575">
            <a:solidFill>
              <a:schemeClr val="tx1"/>
            </a:solidFill>
            <a:round/>
            <a:headEnd/>
            <a:tailEnd/>
          </a:ln>
          <a:effectLst>
            <a:outerShdw dist="107763" dir="2700000" algn="ctr" rotWithShape="0">
              <a:srgbClr val="000000">
                <a:alpha val="50000"/>
              </a:srgbClr>
            </a:outerShdw>
            <a:softEdge rad="63500"/>
          </a:effec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kumimoji="0" lang="en-US" altLang="zh-TW" sz="2000" b="1" u="sng" dirty="0" smtClean="0">
                <a:solidFill>
                  <a:srgbClr val="008000"/>
                </a:solidFill>
                <a:latin typeface="Times New Roman" pitchFamily="18" charset="0"/>
                <a:ea typeface="標楷體" pitchFamily="65" charset="-120"/>
                <a:cs typeface="Times New Roman" pitchFamily="18" charset="0"/>
              </a:rPr>
              <a:t>Social Determinants of Health</a:t>
            </a:r>
          </a:p>
          <a:p>
            <a:pPr eaLnBrk="1" hangingPunct="1">
              <a:defRPr/>
            </a:pPr>
            <a:r>
              <a:rPr kumimoji="0" lang="en-US" altLang="zh-TW" b="1" dirty="0" smtClean="0">
                <a:solidFill>
                  <a:srgbClr val="262626"/>
                </a:solidFill>
                <a:latin typeface="Times New Roman" pitchFamily="18" charset="0"/>
                <a:ea typeface="標楷體" pitchFamily="65" charset="-120"/>
                <a:cs typeface="Times New Roman" pitchFamily="18" charset="0"/>
              </a:rPr>
              <a:t>Socioeconomic status</a:t>
            </a:r>
          </a:p>
          <a:p>
            <a:pPr eaLnBrk="1" hangingPunct="1">
              <a:defRPr/>
            </a:pPr>
            <a:r>
              <a:rPr kumimoji="0" lang="en-US" altLang="zh-TW" b="1" dirty="0" smtClean="0">
                <a:solidFill>
                  <a:srgbClr val="262626"/>
                </a:solidFill>
                <a:latin typeface="Times New Roman" pitchFamily="18" charset="0"/>
                <a:ea typeface="標楷體" pitchFamily="65" charset="-120"/>
                <a:cs typeface="Times New Roman" pitchFamily="18" charset="0"/>
              </a:rPr>
              <a:t>Work environment</a:t>
            </a:r>
          </a:p>
          <a:p>
            <a:pPr eaLnBrk="1" hangingPunct="1">
              <a:defRPr/>
            </a:pPr>
            <a:r>
              <a:rPr kumimoji="0" lang="en-US" altLang="zh-TW" b="1" dirty="0" smtClean="0">
                <a:solidFill>
                  <a:srgbClr val="262626"/>
                </a:solidFill>
                <a:latin typeface="Times New Roman" pitchFamily="18" charset="0"/>
                <a:ea typeface="標楷體" pitchFamily="65" charset="-120"/>
                <a:cs typeface="Times New Roman" pitchFamily="18" charset="0"/>
              </a:rPr>
              <a:t>Childhood environment</a:t>
            </a:r>
          </a:p>
          <a:p>
            <a:pPr eaLnBrk="1" hangingPunct="1">
              <a:defRPr/>
            </a:pPr>
            <a:r>
              <a:rPr kumimoji="0" lang="en-US" altLang="zh-TW" b="1" dirty="0" smtClean="0">
                <a:solidFill>
                  <a:srgbClr val="262626"/>
                </a:solidFill>
                <a:latin typeface="Times New Roman" pitchFamily="18" charset="0"/>
                <a:ea typeface="標楷體" pitchFamily="65" charset="-120"/>
                <a:cs typeface="Times New Roman" pitchFamily="18" charset="0"/>
              </a:rPr>
              <a:t>Health behavior</a:t>
            </a:r>
            <a:endParaRPr kumimoji="0" lang="zh-TW" altLang="en-US" b="1" dirty="0" smtClean="0">
              <a:solidFill>
                <a:srgbClr val="262626"/>
              </a:solidFill>
              <a:latin typeface="Times New Roman" pitchFamily="18" charset="0"/>
              <a:ea typeface="標楷體" pitchFamily="65" charset="-120"/>
              <a:cs typeface="Times New Roman" pitchFamily="18" charset="0"/>
            </a:endParaRPr>
          </a:p>
        </p:txBody>
      </p:sp>
      <p:sp>
        <p:nvSpPr>
          <p:cNvPr id="48" name="AutoShape 5"/>
          <p:cNvSpPr>
            <a:spLocks noChangeArrowheads="1"/>
          </p:cNvSpPr>
          <p:nvPr/>
        </p:nvSpPr>
        <p:spPr bwMode="gray">
          <a:xfrm>
            <a:off x="4788024" y="3933056"/>
            <a:ext cx="3816424" cy="2428892"/>
          </a:xfrm>
          <a:prstGeom prst="roundRect">
            <a:avLst>
              <a:gd name="adj" fmla="val 49106"/>
            </a:avLst>
          </a:prstGeom>
          <a:solidFill>
            <a:schemeClr val="accent1">
              <a:lumMod val="20000"/>
              <a:lumOff val="80000"/>
            </a:schemeClr>
          </a:solidFill>
          <a:ln w="28575">
            <a:solidFill>
              <a:schemeClr val="tx1"/>
            </a:solidFill>
            <a:round/>
            <a:headEnd/>
            <a:tailEnd/>
          </a:ln>
          <a:effectLst>
            <a:outerShdw dist="107763" dir="2700000" algn="ctr" rotWithShape="0">
              <a:srgbClr val="000000">
                <a:alpha val="50000"/>
              </a:srgbClr>
            </a:outerShdw>
            <a:softEdge rad="63500"/>
          </a:effec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kumimoji="0" lang="en-US" altLang="zh-TW" sz="2000" b="1" u="sng" dirty="0" smtClean="0">
                <a:solidFill>
                  <a:srgbClr val="008000"/>
                </a:solidFill>
                <a:latin typeface="Times New Roman" pitchFamily="18" charset="0"/>
                <a:ea typeface="標楷體" pitchFamily="65" charset="-120"/>
                <a:cs typeface="Times New Roman" pitchFamily="18" charset="0"/>
              </a:rPr>
              <a:t>Indicators of Health Service</a:t>
            </a:r>
          </a:p>
          <a:p>
            <a:pPr eaLnBrk="1" hangingPunct="1">
              <a:defRPr/>
            </a:pPr>
            <a:r>
              <a:rPr kumimoji="0" lang="en-US" altLang="zh-TW" b="1" dirty="0" smtClean="0">
                <a:latin typeface="Times New Roman" pitchFamily="18" charset="0"/>
                <a:ea typeface="標楷體" pitchFamily="65" charset="-120"/>
                <a:cs typeface="Times New Roman" pitchFamily="18" charset="0"/>
              </a:rPr>
              <a:t>Accessibility</a:t>
            </a:r>
          </a:p>
          <a:p>
            <a:pPr eaLnBrk="1" hangingPunct="1">
              <a:defRPr/>
            </a:pPr>
            <a:r>
              <a:rPr kumimoji="0" lang="en-US" altLang="zh-TW" b="1" dirty="0" smtClean="0">
                <a:latin typeface="Times New Roman" pitchFamily="18" charset="0"/>
                <a:ea typeface="標楷體" pitchFamily="65" charset="-120"/>
                <a:cs typeface="Times New Roman" pitchFamily="18" charset="0"/>
              </a:rPr>
              <a:t>Availability</a:t>
            </a:r>
          </a:p>
          <a:p>
            <a:pPr eaLnBrk="1" hangingPunct="1">
              <a:defRPr/>
            </a:pPr>
            <a:r>
              <a:rPr kumimoji="0" lang="en-US" altLang="zh-TW" b="1" dirty="0" smtClean="0">
                <a:latin typeface="Times New Roman" pitchFamily="18" charset="0"/>
                <a:ea typeface="標楷體" pitchFamily="65" charset="-120"/>
                <a:cs typeface="Times New Roman" pitchFamily="18" charset="0"/>
              </a:rPr>
              <a:t>Efficiency</a:t>
            </a:r>
          </a:p>
          <a:p>
            <a:pPr eaLnBrk="1" hangingPunct="1">
              <a:defRPr/>
            </a:pPr>
            <a:r>
              <a:rPr kumimoji="0" lang="en-US" altLang="zh-TW" b="1" dirty="0" smtClean="0">
                <a:latin typeface="Times New Roman" pitchFamily="18" charset="0"/>
                <a:ea typeface="標楷體" pitchFamily="65" charset="-120"/>
                <a:cs typeface="Times New Roman" pitchFamily="18" charset="0"/>
              </a:rPr>
              <a:t>Effectiveness</a:t>
            </a:r>
          </a:p>
          <a:p>
            <a:pPr eaLnBrk="1" hangingPunct="1">
              <a:defRPr/>
            </a:pPr>
            <a:r>
              <a:rPr kumimoji="0" lang="en-US" altLang="zh-TW" b="1" dirty="0" smtClean="0">
                <a:latin typeface="Times New Roman" pitchFamily="18" charset="0"/>
                <a:ea typeface="標楷體" pitchFamily="65" charset="-120"/>
                <a:cs typeface="Times New Roman" pitchFamily="18" charset="0"/>
              </a:rPr>
              <a:t>Appropriateness</a:t>
            </a:r>
          </a:p>
          <a:p>
            <a:pPr eaLnBrk="1" hangingPunct="1">
              <a:defRPr/>
            </a:pPr>
            <a:r>
              <a:rPr kumimoji="0" lang="en-US" altLang="zh-TW" b="1" dirty="0" smtClean="0">
                <a:latin typeface="Times New Roman" pitchFamily="18" charset="0"/>
                <a:ea typeface="標楷體" pitchFamily="65" charset="-120"/>
                <a:cs typeface="Times New Roman" pitchFamily="18" charset="0"/>
              </a:rPr>
              <a:t>Safety</a:t>
            </a:r>
            <a:endParaRPr kumimoji="0" lang="zh-TW" altLang="en-US" b="1" dirty="0" smtClean="0">
              <a:solidFill>
                <a:srgbClr val="262626"/>
              </a:solidFill>
              <a:latin typeface="Constantia" pitchFamily="18" charset="0"/>
              <a:ea typeface="標楷體" pitchFamily="65" charset="-120"/>
              <a:cs typeface="Times New Roman" pitchFamily="18" charset="0"/>
            </a:endParaRPr>
          </a:p>
        </p:txBody>
      </p:sp>
      <p:sp>
        <p:nvSpPr>
          <p:cNvPr id="9" name="頁尾版面配置區 51"/>
          <p:cNvSpPr txBox="1">
            <a:spLocks noGrp="1"/>
          </p:cNvSpPr>
          <p:nvPr/>
        </p:nvSpPr>
        <p:spPr>
          <a:xfrm>
            <a:off x="3135313" y="6308725"/>
            <a:ext cx="3240087" cy="409575"/>
          </a:xfrm>
          <a:prstGeom prst="rect">
            <a:avLst/>
          </a:prstGeom>
          <a:noFill/>
        </p:spPr>
        <p:txBody>
          <a:bodyPr lIns="0" tIns="0" rIns="0" bIns="0" anchor="b"/>
          <a:lstStyle/>
          <a:p>
            <a:pPr>
              <a:defRPr/>
            </a:pPr>
            <a:r>
              <a:rPr kumimoji="0" lang="en-US" altLang="zh-TW" sz="1400" b="1" dirty="0">
                <a:ea typeface="+mn-ea"/>
              </a:rPr>
              <a:t>Source: Translated from Huang SM</a:t>
            </a:r>
            <a:endParaRPr kumimoji="0" lang="zh-TW" altLang="en-US" sz="1400" b="1" dirty="0">
              <a:ea typeface="+mn-ea"/>
            </a:endParaRPr>
          </a:p>
        </p:txBody>
      </p:sp>
      <p:sp>
        <p:nvSpPr>
          <p:cNvPr id="387084" name="Text Box 12"/>
          <p:cNvSpPr txBox="1">
            <a:spLocks noChangeArrowheads="1"/>
          </p:cNvSpPr>
          <p:nvPr/>
        </p:nvSpPr>
        <p:spPr bwMode="auto">
          <a:xfrm>
            <a:off x="1331913" y="4149725"/>
            <a:ext cx="20129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kumimoji="0" lang="zh-TW" altLang="en-US" b="1" u="sng" dirty="0">
                <a:solidFill>
                  <a:srgbClr val="B95B22"/>
                </a:solidFill>
                <a:latin typeface="Arial" charset="0"/>
                <a:ea typeface="新細明體" charset="-120"/>
              </a:rPr>
              <a:t>健康與社會的關聯</a:t>
            </a:r>
          </a:p>
        </p:txBody>
      </p:sp>
      <p:sp>
        <p:nvSpPr>
          <p:cNvPr id="387085" name="Text Box 13"/>
          <p:cNvSpPr txBox="1">
            <a:spLocks noChangeArrowheads="1"/>
          </p:cNvSpPr>
          <p:nvPr/>
        </p:nvSpPr>
        <p:spPr bwMode="auto">
          <a:xfrm>
            <a:off x="6732588" y="4508500"/>
            <a:ext cx="17843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kumimoji="0" lang="zh-TW" altLang="en-US" b="1" u="sng" dirty="0">
                <a:solidFill>
                  <a:srgbClr val="B95B22"/>
                </a:solidFill>
                <a:latin typeface="Arial" charset="0"/>
                <a:ea typeface="新細明體" charset="-120"/>
              </a:rPr>
              <a:t>衛生政策的評估</a:t>
            </a:r>
            <a:endParaRPr lang="zh-TW" altLang="en-US" dirty="0">
              <a:latin typeface="Arial" charset="0"/>
              <a:ea typeface="新細明體" charset="-120"/>
            </a:endParaRPr>
          </a:p>
        </p:txBody>
      </p:sp>
      <p:sp>
        <p:nvSpPr>
          <p:cNvPr id="387086" name="Text Box 14"/>
          <p:cNvSpPr txBox="1">
            <a:spLocks noChangeArrowheads="1"/>
          </p:cNvSpPr>
          <p:nvPr/>
        </p:nvSpPr>
        <p:spPr bwMode="auto">
          <a:xfrm>
            <a:off x="6804025" y="4941888"/>
            <a:ext cx="2195513" cy="1558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kumimoji="0" lang="en-US" altLang="zh-TW" sz="1600" b="1" dirty="0">
                <a:latin typeface="Arial" charset="0"/>
                <a:ea typeface="新細明體" charset="-120"/>
              </a:rPr>
              <a:t>Of Medical, healthcare, epidemic prevention or control, Healthcare policy </a:t>
            </a:r>
          </a:p>
          <a:p>
            <a:pPr>
              <a:defRPr/>
            </a:pPr>
            <a:endParaRPr kumimoji="0" lang="zh-TW" altLang="en-US" sz="1600" b="1" dirty="0">
              <a:latin typeface="Arial" charset="0"/>
              <a:ea typeface="新細明體" charset="-120"/>
            </a:endParaRPr>
          </a:p>
        </p:txBody>
      </p:sp>
      <p:sp>
        <p:nvSpPr>
          <p:cNvPr id="370725" name="Text Box 37"/>
          <p:cNvSpPr txBox="1">
            <a:spLocks noChangeArrowheads="1"/>
          </p:cNvSpPr>
          <p:nvPr/>
        </p:nvSpPr>
        <p:spPr bwMode="auto">
          <a:xfrm>
            <a:off x="6227763" y="6381750"/>
            <a:ext cx="21526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r>
              <a:rPr kumimoji="0" lang="en-US" altLang="zh-TW" dirty="0" smtClean="0"/>
              <a:t>From </a:t>
            </a:r>
            <a:r>
              <a:rPr kumimoji="0" lang="zh-TW" altLang="en-US" dirty="0" smtClean="0"/>
              <a:t>衛福部統計處</a:t>
            </a:r>
            <a:endParaRPr lang="zh-TW"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69530470-1DEA-4D05-A642-57F344414E30}" type="slidenum">
              <a:rPr lang="en-US" altLang="zh-TW" sz="1400"/>
              <a:pPr algn="r" eaLnBrk="1" hangingPunct="1">
                <a:spcBef>
                  <a:spcPct val="0"/>
                </a:spcBef>
                <a:buFontTx/>
                <a:buNone/>
              </a:pPr>
              <a:t>41</a:t>
            </a:fld>
            <a:endParaRPr lang="en-US" altLang="zh-TW" sz="1400" dirty="0"/>
          </a:p>
        </p:txBody>
      </p:sp>
      <p:sp>
        <p:nvSpPr>
          <p:cNvPr id="6" name="AutoShape 28"/>
          <p:cNvSpPr>
            <a:spLocks noChangeArrowheads="1"/>
          </p:cNvSpPr>
          <p:nvPr/>
        </p:nvSpPr>
        <p:spPr bwMode="gray">
          <a:xfrm>
            <a:off x="2000250" y="1785938"/>
            <a:ext cx="4876800" cy="817562"/>
          </a:xfrm>
          <a:prstGeom prst="roundRect">
            <a:avLst>
              <a:gd name="adj" fmla="val 50000"/>
            </a:avLst>
          </a:prstGeom>
          <a:solidFill>
            <a:schemeClr val="accent1">
              <a:lumMod val="40000"/>
              <a:lumOff val="60000"/>
            </a:schemeClr>
          </a:solidFill>
          <a:ln w="190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fontAlgn="auto">
              <a:lnSpc>
                <a:spcPct val="90000"/>
              </a:lnSpc>
              <a:spcBef>
                <a:spcPts val="0"/>
              </a:spcBef>
              <a:spcAft>
                <a:spcPts val="0"/>
              </a:spcAft>
              <a:defRPr/>
            </a:pPr>
            <a:r>
              <a:rPr kumimoji="0" lang="zh-TW" altLang="en-US" sz="3200" b="1" dirty="0" smtClean="0">
                <a:solidFill>
                  <a:schemeClr val="accent2">
                    <a:lumMod val="75000"/>
                  </a:schemeClr>
                </a:solidFill>
                <a:latin typeface="+mn-lt"/>
                <a:ea typeface="標楷體" pitchFamily="65" charset="-120"/>
              </a:rPr>
              <a:t>世代追蹤應用</a:t>
            </a:r>
            <a:endParaRPr kumimoji="0" lang="zh-TW" altLang="en-US" sz="3200" b="1" dirty="0">
              <a:solidFill>
                <a:schemeClr val="accent2">
                  <a:lumMod val="75000"/>
                </a:schemeClr>
              </a:solidFill>
              <a:latin typeface="+mn-lt"/>
              <a:ea typeface="標楷體" pitchFamily="65" charset="-120"/>
            </a:endParaRPr>
          </a:p>
        </p:txBody>
      </p:sp>
      <p:sp>
        <p:nvSpPr>
          <p:cNvPr id="7" name="AutoShape 9"/>
          <p:cNvSpPr>
            <a:spLocks noChangeArrowheads="1"/>
          </p:cNvSpPr>
          <p:nvPr/>
        </p:nvSpPr>
        <p:spPr bwMode="gray">
          <a:xfrm>
            <a:off x="1571625" y="2643188"/>
            <a:ext cx="5759450" cy="2159000"/>
          </a:xfrm>
          <a:prstGeom prst="upArrow">
            <a:avLst>
              <a:gd name="adj1" fmla="val 57296"/>
              <a:gd name="adj2" fmla="val 62796"/>
            </a:avLst>
          </a:prstGeom>
          <a:gradFill rotWithShape="1">
            <a:gsLst>
              <a:gs pos="0">
                <a:schemeClr val="tx2"/>
              </a:gs>
              <a:gs pos="100000">
                <a:schemeClr val="tx2">
                  <a:gamma/>
                  <a:tint val="33333"/>
                  <a:invGamma/>
                  <a:alpha val="0"/>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kumimoji="0" lang="zh-TW" altLang="en-US">
              <a:latin typeface="+mn-lt"/>
              <a:ea typeface="+mn-ea"/>
            </a:endParaRPr>
          </a:p>
        </p:txBody>
      </p:sp>
      <p:grpSp>
        <p:nvGrpSpPr>
          <p:cNvPr id="48133" name="Group 34"/>
          <p:cNvGrpSpPr>
            <a:grpSpLocks/>
          </p:cNvGrpSpPr>
          <p:nvPr/>
        </p:nvGrpSpPr>
        <p:grpSpPr bwMode="auto">
          <a:xfrm>
            <a:off x="1000125" y="4714875"/>
            <a:ext cx="1512888" cy="1511300"/>
            <a:chOff x="576" y="2544"/>
            <a:chExt cx="953" cy="952"/>
          </a:xfrm>
        </p:grpSpPr>
        <p:grpSp>
          <p:nvGrpSpPr>
            <p:cNvPr id="48160" name="Group 2"/>
            <p:cNvGrpSpPr>
              <a:grpSpLocks/>
            </p:cNvGrpSpPr>
            <p:nvPr/>
          </p:nvGrpSpPr>
          <p:grpSpPr bwMode="auto">
            <a:xfrm>
              <a:off x="576" y="2544"/>
              <a:ext cx="953" cy="952"/>
              <a:chOff x="2200" y="1570"/>
              <a:chExt cx="1496" cy="1496"/>
            </a:xfrm>
          </p:grpSpPr>
          <p:sp>
            <p:nvSpPr>
              <p:cNvPr id="11" name="Oval 3"/>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noFill/>
                <a:round/>
                <a:headEnd/>
                <a:tailEnd/>
              </a:ln>
              <a:effec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12" name="Oval 4"/>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noFill/>
                <a:round/>
                <a:headEnd/>
                <a:tailEnd/>
              </a:ln>
              <a:effec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13" name="Oval 5"/>
              <p:cNvSpPr>
                <a:spLocks noChangeArrowheads="1"/>
              </p:cNvSpPr>
              <p:nvPr/>
            </p:nvSpPr>
            <p:spPr bwMode="gray">
              <a:xfrm>
                <a:off x="2297" y="1667"/>
                <a:ext cx="1301" cy="13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noFill/>
                <a:round/>
                <a:headEnd/>
                <a:tailEnd/>
              </a:ln>
              <a:effec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14" name="Oval 6"/>
              <p:cNvSpPr>
                <a:spLocks noChangeArrowheads="1"/>
              </p:cNvSpPr>
              <p:nvPr/>
            </p:nvSpPr>
            <p:spPr bwMode="gray">
              <a:xfrm>
                <a:off x="2297" y="1667"/>
                <a:ext cx="1301" cy="1301"/>
              </a:xfrm>
              <a:prstGeom prst="ellipse">
                <a:avLst/>
              </a:prstGeom>
              <a:gradFill rotWithShape="1">
                <a:gsLst>
                  <a:gs pos="0">
                    <a:schemeClr val="hlink"/>
                  </a:gs>
                  <a:gs pos="100000">
                    <a:schemeClr val="hlink">
                      <a:gamma/>
                      <a:shade val="48627"/>
                      <a:invGamma/>
                    </a:schemeClr>
                  </a:gs>
                </a:gsLst>
                <a:lin ang="2700000" scaled="1"/>
              </a:gradFill>
              <a:ln w="38100">
                <a:noFill/>
                <a:round/>
                <a:headEnd/>
                <a:tailEnd/>
              </a:ln>
              <a:effec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15" name="Oval 7"/>
              <p:cNvSpPr>
                <a:spLocks noChangeArrowheads="1"/>
              </p:cNvSpPr>
              <p:nvPr/>
            </p:nvSpPr>
            <p:spPr bwMode="gray">
              <a:xfrm>
                <a:off x="2363" y="1733"/>
                <a:ext cx="1169" cy="1169"/>
              </a:xfrm>
              <a:prstGeom prst="ellipse">
                <a:avLst/>
              </a:prstGeom>
              <a:gradFill rotWithShape="1">
                <a:gsLst>
                  <a:gs pos="0">
                    <a:schemeClr val="hlink">
                      <a:gamma/>
                      <a:shade val="46275"/>
                      <a:invGamma/>
                    </a:schemeClr>
                  </a:gs>
                  <a:gs pos="100000">
                    <a:schemeClr val="hlink"/>
                  </a:gs>
                </a:gsLst>
                <a:lin ang="5400000" scaled="1"/>
              </a:gradFill>
              <a:ln w="38100">
                <a:noFill/>
                <a:round/>
                <a:headEnd/>
                <a:tailEnd/>
              </a:ln>
              <a:effectLst/>
            </p:spPr>
            <p:txBody>
              <a:bodyPr anchor="ctr">
                <a:spAutoFit/>
              </a:bodyPr>
              <a:lstStyle/>
              <a:p>
                <a:pPr fontAlgn="auto">
                  <a:spcBef>
                    <a:spcPts val="0"/>
                  </a:spcBef>
                  <a:spcAft>
                    <a:spcPts val="0"/>
                  </a:spcAft>
                  <a:defRPr/>
                </a:pPr>
                <a:endParaRPr kumimoji="0" lang="zh-TW" altLang="en-US">
                  <a:latin typeface="+mn-lt"/>
                  <a:ea typeface="+mn-ea"/>
                </a:endParaRPr>
              </a:p>
            </p:txBody>
          </p:sp>
        </p:grpSp>
        <p:sp>
          <p:nvSpPr>
            <p:cNvPr id="48161" name="Rectangle 29"/>
            <p:cNvSpPr>
              <a:spLocks noChangeArrowheads="1"/>
            </p:cNvSpPr>
            <p:nvPr/>
          </p:nvSpPr>
          <p:spPr bwMode="gray">
            <a:xfrm>
              <a:off x="666" y="2769"/>
              <a:ext cx="77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1800" b="1" dirty="0">
                  <a:solidFill>
                    <a:schemeClr val="bg1"/>
                  </a:solidFill>
                  <a:ea typeface="標楷體" pitchFamily="65" charset="-120"/>
                </a:rPr>
                <a:t>醫療服務及病預防</a:t>
              </a:r>
              <a:endParaRPr kumimoji="0" lang="zh-TW" altLang="en-US" sz="2000" b="1" dirty="0">
                <a:solidFill>
                  <a:schemeClr val="bg1"/>
                </a:solidFill>
                <a:latin typeface="標楷體" pitchFamily="65" charset="-120"/>
                <a:ea typeface="標楷體" pitchFamily="65" charset="-120"/>
              </a:endParaRPr>
            </a:p>
          </p:txBody>
        </p:sp>
      </p:grpSp>
      <p:grpSp>
        <p:nvGrpSpPr>
          <p:cNvPr id="48134" name="Group 38"/>
          <p:cNvGrpSpPr>
            <a:grpSpLocks/>
          </p:cNvGrpSpPr>
          <p:nvPr/>
        </p:nvGrpSpPr>
        <p:grpSpPr bwMode="auto">
          <a:xfrm>
            <a:off x="3000375" y="4643438"/>
            <a:ext cx="1512888" cy="1511300"/>
            <a:chOff x="1693" y="2544"/>
            <a:chExt cx="953" cy="952"/>
          </a:xfrm>
        </p:grpSpPr>
        <p:grpSp>
          <p:nvGrpSpPr>
            <p:cNvPr id="48153" name="Group 22"/>
            <p:cNvGrpSpPr>
              <a:grpSpLocks/>
            </p:cNvGrpSpPr>
            <p:nvPr/>
          </p:nvGrpSpPr>
          <p:grpSpPr bwMode="auto">
            <a:xfrm>
              <a:off x="1693" y="2544"/>
              <a:ext cx="953" cy="952"/>
              <a:chOff x="2200" y="1570"/>
              <a:chExt cx="1496" cy="1496"/>
            </a:xfrm>
          </p:grpSpPr>
          <p:sp>
            <p:nvSpPr>
              <p:cNvPr id="48155" name="Oval 23"/>
              <p:cNvSpPr>
                <a:spLocks noChangeArrowheads="1"/>
              </p:cNvSpPr>
              <p:nvPr/>
            </p:nvSpPr>
            <p:spPr bwMode="gray">
              <a:xfrm>
                <a:off x="2200" y="1570"/>
                <a:ext cx="1496" cy="1496"/>
              </a:xfrm>
              <a:prstGeom prst="ellipse">
                <a:avLst/>
              </a:prstGeom>
              <a:gradFill rotWithShape="1">
                <a:gsLst>
                  <a:gs pos="0">
                    <a:srgbClr val="FFFFFF"/>
                  </a:gs>
                  <a:gs pos="50000">
                    <a:srgbClr val="5BC8FF"/>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1800">
                  <a:latin typeface="Tw Cen MT" pitchFamily="34" charset="0"/>
                  <a:ea typeface="微軟正黑體" pitchFamily="34" charset="-120"/>
                </a:endParaRPr>
              </a:p>
            </p:txBody>
          </p:sp>
          <p:sp>
            <p:nvSpPr>
              <p:cNvPr id="48156" name="Oval 24"/>
              <p:cNvSpPr>
                <a:spLocks noChangeArrowheads="1"/>
              </p:cNvSpPr>
              <p:nvPr/>
            </p:nvSpPr>
            <p:spPr bwMode="gray">
              <a:xfrm>
                <a:off x="2200" y="1570"/>
                <a:ext cx="1496" cy="1496"/>
              </a:xfrm>
              <a:prstGeom prst="ellipse">
                <a:avLst/>
              </a:prstGeom>
              <a:gradFill rotWithShape="1">
                <a:gsLst>
                  <a:gs pos="0">
                    <a:srgbClr val="8DD9FF"/>
                  </a:gs>
                  <a:gs pos="100000">
                    <a:srgbClr val="5BC8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1800">
                  <a:latin typeface="Tw Cen MT" pitchFamily="34" charset="0"/>
                  <a:ea typeface="微軟正黑體" pitchFamily="34" charset="-120"/>
                </a:endParaRPr>
              </a:p>
            </p:txBody>
          </p:sp>
          <p:sp>
            <p:nvSpPr>
              <p:cNvPr id="48157" name="Oval 25"/>
              <p:cNvSpPr>
                <a:spLocks noChangeArrowheads="1"/>
              </p:cNvSpPr>
              <p:nvPr/>
            </p:nvSpPr>
            <p:spPr bwMode="gray">
              <a:xfrm>
                <a:off x="2298" y="1668"/>
                <a:ext cx="1300" cy="1300"/>
              </a:xfrm>
              <a:prstGeom prst="ellipse">
                <a:avLst/>
              </a:prstGeom>
              <a:gradFill rotWithShape="1">
                <a:gsLst>
                  <a:gs pos="0">
                    <a:srgbClr val="316C8A"/>
                  </a:gs>
                  <a:gs pos="50000">
                    <a:srgbClr val="5BC8FF"/>
                  </a:gs>
                  <a:gs pos="100000">
                    <a:srgbClr val="316C8A"/>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1800">
                  <a:latin typeface="Tw Cen MT" pitchFamily="34" charset="0"/>
                  <a:ea typeface="微軟正黑體" pitchFamily="34" charset="-120"/>
                </a:endParaRPr>
              </a:p>
            </p:txBody>
          </p:sp>
          <p:sp>
            <p:nvSpPr>
              <p:cNvPr id="48158" name="Oval 26"/>
              <p:cNvSpPr>
                <a:spLocks noChangeArrowheads="1"/>
              </p:cNvSpPr>
              <p:nvPr/>
            </p:nvSpPr>
            <p:spPr bwMode="gray">
              <a:xfrm>
                <a:off x="2298" y="1668"/>
                <a:ext cx="1300" cy="1300"/>
              </a:xfrm>
              <a:prstGeom prst="ellipse">
                <a:avLst/>
              </a:prstGeom>
              <a:gradFill rotWithShape="1">
                <a:gsLst>
                  <a:gs pos="0">
                    <a:srgbClr val="5BC8FF"/>
                  </a:gs>
                  <a:gs pos="100000">
                    <a:srgbClr val="2C617C"/>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1800">
                  <a:latin typeface="Tw Cen MT" pitchFamily="34" charset="0"/>
                  <a:ea typeface="微軟正黑體" pitchFamily="34" charset="-120"/>
                </a:endParaRPr>
              </a:p>
            </p:txBody>
          </p:sp>
          <p:sp>
            <p:nvSpPr>
              <p:cNvPr id="48159" name="Oval 27"/>
              <p:cNvSpPr>
                <a:spLocks noChangeArrowheads="1"/>
              </p:cNvSpPr>
              <p:nvPr/>
            </p:nvSpPr>
            <p:spPr bwMode="gray">
              <a:xfrm>
                <a:off x="2363" y="1733"/>
                <a:ext cx="1170" cy="1170"/>
              </a:xfrm>
              <a:prstGeom prst="ellipse">
                <a:avLst/>
              </a:prstGeom>
              <a:gradFill rotWithShape="1">
                <a:gsLst>
                  <a:gs pos="0">
                    <a:srgbClr val="2A5D76"/>
                  </a:gs>
                  <a:gs pos="100000">
                    <a:srgbClr val="5BC8FF"/>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1800">
                  <a:latin typeface="Tw Cen MT" pitchFamily="34" charset="0"/>
                  <a:ea typeface="微軟正黑體" pitchFamily="34" charset="-120"/>
                </a:endParaRPr>
              </a:p>
            </p:txBody>
          </p:sp>
        </p:grpSp>
        <p:sp>
          <p:nvSpPr>
            <p:cNvPr id="48154" name="Rectangle 31"/>
            <p:cNvSpPr>
              <a:spLocks noChangeArrowheads="1"/>
            </p:cNvSpPr>
            <p:nvPr/>
          </p:nvSpPr>
          <p:spPr bwMode="gray">
            <a:xfrm>
              <a:off x="1837" y="2840"/>
              <a:ext cx="66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1800" b="1" dirty="0" smtClean="0">
                  <a:solidFill>
                    <a:schemeClr val="bg1"/>
                  </a:solidFill>
                  <a:latin typeface="標楷體" pitchFamily="65" charset="-120"/>
                  <a:ea typeface="標楷體" pitchFamily="65" charset="-120"/>
                </a:rPr>
                <a:t>就診率</a:t>
              </a:r>
              <a:r>
                <a:rPr kumimoji="0" lang="zh-TW" altLang="en-US" sz="1800" b="1" dirty="0" smtClean="0">
                  <a:solidFill>
                    <a:schemeClr val="bg1"/>
                  </a:solidFill>
                  <a:ea typeface="標楷體" pitchFamily="65" charset="-120"/>
                </a:rPr>
                <a:t>存活率</a:t>
              </a:r>
              <a:endParaRPr kumimoji="0" lang="en-US" altLang="zh-TW" sz="1800" b="1" dirty="0">
                <a:solidFill>
                  <a:schemeClr val="bg1"/>
                </a:solidFill>
                <a:latin typeface="標楷體" pitchFamily="65" charset="-120"/>
                <a:ea typeface="標楷體" pitchFamily="65" charset="-120"/>
              </a:endParaRPr>
            </a:p>
            <a:p>
              <a:pPr algn="ctr" eaLnBrk="1" hangingPunct="1">
                <a:spcBef>
                  <a:spcPct val="0"/>
                </a:spcBef>
                <a:buFontTx/>
                <a:buNone/>
              </a:pPr>
              <a:r>
                <a:rPr kumimoji="0" lang="zh-TW" altLang="en-US" sz="1800" b="1" dirty="0" smtClean="0">
                  <a:solidFill>
                    <a:schemeClr val="bg1"/>
                  </a:solidFill>
                  <a:latin typeface="標楷體" pitchFamily="65" charset="-120"/>
                  <a:ea typeface="標楷體" pitchFamily="65" charset="-120"/>
                </a:rPr>
                <a:t>追蹤</a:t>
              </a:r>
              <a:endParaRPr kumimoji="0" lang="zh-TW" altLang="en-US" sz="1800" b="1" dirty="0">
                <a:solidFill>
                  <a:schemeClr val="bg1"/>
                </a:solidFill>
                <a:latin typeface="標楷體" pitchFamily="65" charset="-120"/>
                <a:ea typeface="標楷體" pitchFamily="65" charset="-120"/>
              </a:endParaRPr>
            </a:p>
          </p:txBody>
        </p:sp>
      </p:grpSp>
      <p:grpSp>
        <p:nvGrpSpPr>
          <p:cNvPr id="48135" name="Group 36"/>
          <p:cNvGrpSpPr>
            <a:grpSpLocks/>
          </p:cNvGrpSpPr>
          <p:nvPr/>
        </p:nvGrpSpPr>
        <p:grpSpPr bwMode="auto">
          <a:xfrm>
            <a:off x="4929188" y="4572000"/>
            <a:ext cx="1512887" cy="1511300"/>
            <a:chOff x="2826" y="2544"/>
            <a:chExt cx="953" cy="952"/>
          </a:xfrm>
        </p:grpSpPr>
        <p:grpSp>
          <p:nvGrpSpPr>
            <p:cNvPr id="48146" name="Group 10"/>
            <p:cNvGrpSpPr>
              <a:grpSpLocks/>
            </p:cNvGrpSpPr>
            <p:nvPr/>
          </p:nvGrpSpPr>
          <p:grpSpPr bwMode="auto">
            <a:xfrm>
              <a:off x="2826" y="2544"/>
              <a:ext cx="953" cy="952"/>
              <a:chOff x="2200" y="1570"/>
              <a:chExt cx="1496" cy="1496"/>
            </a:xfrm>
          </p:grpSpPr>
          <p:sp>
            <p:nvSpPr>
              <p:cNvPr id="27" name="Oval 11"/>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noFill/>
                <a:round/>
                <a:headEnd/>
                <a:tailEnd/>
              </a:ln>
              <a:effec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28" name="Oval 12"/>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w="38100">
                <a:noFill/>
                <a:round/>
                <a:headEnd/>
                <a:tailEnd/>
              </a:ln>
              <a:effec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29" name="Oval 13"/>
              <p:cNvSpPr>
                <a:spLocks noChangeArrowheads="1"/>
              </p:cNvSpPr>
              <p:nvPr/>
            </p:nvSpPr>
            <p:spPr bwMode="gray">
              <a:xfrm>
                <a:off x="2297" y="1667"/>
                <a:ext cx="1301" cy="130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noFill/>
                <a:round/>
                <a:headEnd/>
                <a:tailEnd/>
              </a:ln>
              <a:effec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30" name="Oval 14"/>
              <p:cNvSpPr>
                <a:spLocks noChangeArrowheads="1"/>
              </p:cNvSpPr>
              <p:nvPr/>
            </p:nvSpPr>
            <p:spPr bwMode="gray">
              <a:xfrm>
                <a:off x="2297" y="1667"/>
                <a:ext cx="1301" cy="1301"/>
              </a:xfrm>
              <a:prstGeom prst="ellipse">
                <a:avLst/>
              </a:prstGeom>
              <a:gradFill rotWithShape="1">
                <a:gsLst>
                  <a:gs pos="0">
                    <a:schemeClr val="accent1"/>
                  </a:gs>
                  <a:gs pos="100000">
                    <a:schemeClr val="accent1">
                      <a:gamma/>
                      <a:shade val="48627"/>
                      <a:invGamma/>
                    </a:schemeClr>
                  </a:gs>
                </a:gsLst>
                <a:lin ang="2700000" scaled="1"/>
              </a:gradFill>
              <a:ln w="38100">
                <a:noFill/>
                <a:round/>
                <a:headEnd/>
                <a:tailEnd/>
              </a:ln>
              <a:effec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31" name="Oval 15"/>
              <p:cNvSpPr>
                <a:spLocks noChangeArrowheads="1"/>
              </p:cNvSpPr>
              <p:nvPr/>
            </p:nvSpPr>
            <p:spPr bwMode="gray">
              <a:xfrm>
                <a:off x="2363" y="1733"/>
                <a:ext cx="1169" cy="1169"/>
              </a:xfrm>
              <a:prstGeom prst="ellipse">
                <a:avLst/>
              </a:prstGeom>
              <a:gradFill rotWithShape="1">
                <a:gsLst>
                  <a:gs pos="0">
                    <a:schemeClr val="accent1">
                      <a:gamma/>
                      <a:shade val="46275"/>
                      <a:invGamma/>
                    </a:schemeClr>
                  </a:gs>
                  <a:gs pos="100000">
                    <a:schemeClr val="accent1"/>
                  </a:gs>
                </a:gsLst>
                <a:lin ang="5400000" scaled="1"/>
              </a:gradFill>
              <a:ln w="38100">
                <a:noFill/>
                <a:round/>
                <a:headEnd/>
                <a:tailEnd/>
              </a:ln>
              <a:effectLst/>
            </p:spPr>
            <p:txBody>
              <a:bodyPr anchor="ctr">
                <a:spAutoFit/>
              </a:bodyPr>
              <a:lstStyle/>
              <a:p>
                <a:pPr fontAlgn="auto">
                  <a:spcBef>
                    <a:spcPts val="0"/>
                  </a:spcBef>
                  <a:spcAft>
                    <a:spcPts val="0"/>
                  </a:spcAft>
                  <a:defRPr/>
                </a:pPr>
                <a:endParaRPr kumimoji="0" lang="zh-TW" altLang="en-US">
                  <a:latin typeface="+mn-lt"/>
                  <a:ea typeface="+mn-ea"/>
                </a:endParaRPr>
              </a:p>
            </p:txBody>
          </p:sp>
        </p:grpSp>
        <p:sp>
          <p:nvSpPr>
            <p:cNvPr id="48147" name="Rectangle 30"/>
            <p:cNvSpPr>
              <a:spLocks noChangeArrowheads="1"/>
            </p:cNvSpPr>
            <p:nvPr/>
          </p:nvSpPr>
          <p:spPr bwMode="gray">
            <a:xfrm>
              <a:off x="2939" y="2809"/>
              <a:ext cx="7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1800" b="1" dirty="0">
                  <a:solidFill>
                    <a:schemeClr val="bg1"/>
                  </a:solidFill>
                  <a:latin typeface="標楷體" pitchFamily="65" charset="-120"/>
                  <a:ea typeface="標楷體" pitchFamily="65" charset="-120"/>
                </a:rPr>
                <a:t>防治</a:t>
              </a:r>
              <a:r>
                <a:rPr kumimoji="0" lang="en-US" altLang="zh-TW" sz="1800" b="1" dirty="0">
                  <a:solidFill>
                    <a:schemeClr val="bg1"/>
                  </a:solidFill>
                  <a:latin typeface="標楷體" pitchFamily="65" charset="-120"/>
                  <a:ea typeface="標楷體" pitchFamily="65" charset="-120"/>
                </a:rPr>
                <a:t>(</a:t>
              </a:r>
              <a:r>
                <a:rPr kumimoji="0" lang="zh-TW" altLang="en-US" sz="1800" b="1" dirty="0">
                  <a:solidFill>
                    <a:schemeClr val="bg1"/>
                  </a:solidFill>
                  <a:latin typeface="標楷體" pitchFamily="65" charset="-120"/>
                  <a:ea typeface="標楷體" pitchFamily="65" charset="-120"/>
                </a:rPr>
                <a:t>疫</a:t>
              </a:r>
              <a:r>
                <a:rPr kumimoji="0" lang="en-US" altLang="zh-TW" sz="1800" b="1" dirty="0">
                  <a:solidFill>
                    <a:schemeClr val="bg1"/>
                  </a:solidFill>
                  <a:latin typeface="標楷體" pitchFamily="65" charset="-120"/>
                  <a:ea typeface="標楷體" pitchFamily="65" charset="-120"/>
                </a:rPr>
                <a:t>) </a:t>
              </a:r>
            </a:p>
            <a:p>
              <a:pPr algn="ctr" eaLnBrk="1" hangingPunct="1">
                <a:spcBef>
                  <a:spcPct val="0"/>
                </a:spcBef>
                <a:buFontTx/>
                <a:buNone/>
              </a:pPr>
              <a:r>
                <a:rPr kumimoji="0" lang="zh-TW" altLang="en-US" sz="1800" b="1" dirty="0" smtClean="0">
                  <a:solidFill>
                    <a:schemeClr val="bg1"/>
                  </a:solidFill>
                  <a:latin typeface="標楷體" pitchFamily="65" charset="-120"/>
                  <a:ea typeface="標楷體" pitchFamily="65" charset="-120"/>
                </a:rPr>
                <a:t>效益追蹤</a:t>
              </a:r>
              <a:endParaRPr kumimoji="0" lang="zh-TW" altLang="en-US" sz="1800" b="1" dirty="0">
                <a:solidFill>
                  <a:schemeClr val="bg1"/>
                </a:solidFill>
                <a:latin typeface="標楷體" pitchFamily="65" charset="-120"/>
                <a:ea typeface="標楷體" pitchFamily="65" charset="-120"/>
              </a:endParaRPr>
            </a:p>
          </p:txBody>
        </p:sp>
      </p:grpSp>
      <p:grpSp>
        <p:nvGrpSpPr>
          <p:cNvPr id="48136" name="Group 37"/>
          <p:cNvGrpSpPr>
            <a:grpSpLocks/>
          </p:cNvGrpSpPr>
          <p:nvPr/>
        </p:nvGrpSpPr>
        <p:grpSpPr bwMode="auto">
          <a:xfrm>
            <a:off x="7000875" y="4572000"/>
            <a:ext cx="1512888" cy="1511300"/>
            <a:chOff x="4006" y="2544"/>
            <a:chExt cx="953" cy="952"/>
          </a:xfrm>
        </p:grpSpPr>
        <p:grpSp>
          <p:nvGrpSpPr>
            <p:cNvPr id="48139" name="Group 16"/>
            <p:cNvGrpSpPr>
              <a:grpSpLocks/>
            </p:cNvGrpSpPr>
            <p:nvPr/>
          </p:nvGrpSpPr>
          <p:grpSpPr bwMode="auto">
            <a:xfrm>
              <a:off x="4006" y="2544"/>
              <a:ext cx="953" cy="952"/>
              <a:chOff x="2200" y="1570"/>
              <a:chExt cx="1496" cy="1496"/>
            </a:xfrm>
          </p:grpSpPr>
          <p:sp>
            <p:nvSpPr>
              <p:cNvPr id="35" name="Oval 17"/>
              <p:cNvSpPr>
                <a:spLocks noChangeArrowheads="1"/>
              </p:cNvSpPr>
              <p:nvPr/>
            </p:nvSpPr>
            <p:spPr bwMode="gray">
              <a:xfrm>
                <a:off x="2200" y="1570"/>
                <a:ext cx="1496" cy="149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noFill/>
                <a:round/>
                <a:headEnd/>
                <a:tailEnd/>
              </a:ln>
              <a:effec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36" name="Oval 18"/>
              <p:cNvSpPr>
                <a:spLocks noChangeArrowheads="1"/>
              </p:cNvSpPr>
              <p:nvPr/>
            </p:nvSpPr>
            <p:spPr bwMode="gray">
              <a:xfrm>
                <a:off x="2200" y="1570"/>
                <a:ext cx="1496" cy="1496"/>
              </a:xfrm>
              <a:prstGeom prst="ellipse">
                <a:avLst/>
              </a:prstGeom>
              <a:gradFill rotWithShape="1">
                <a:gsLst>
                  <a:gs pos="0">
                    <a:schemeClr val="folHlink">
                      <a:gamma/>
                      <a:tint val="66667"/>
                      <a:invGamma/>
                    </a:schemeClr>
                  </a:gs>
                  <a:gs pos="100000">
                    <a:schemeClr val="folHlink"/>
                  </a:gs>
                </a:gsLst>
                <a:lin ang="2700000" scaled="1"/>
              </a:gradFill>
              <a:ln w="38100">
                <a:noFill/>
                <a:round/>
                <a:headEnd/>
                <a:tailEnd/>
              </a:ln>
              <a:effec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37" name="Oval 19"/>
              <p:cNvSpPr>
                <a:spLocks noChangeArrowheads="1"/>
              </p:cNvSpPr>
              <p:nvPr/>
            </p:nvSpPr>
            <p:spPr bwMode="gray">
              <a:xfrm>
                <a:off x="2297" y="1667"/>
                <a:ext cx="1301" cy="130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noFill/>
                <a:round/>
                <a:headEnd/>
                <a:tailEnd/>
              </a:ln>
              <a:effec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38" name="Oval 20"/>
              <p:cNvSpPr>
                <a:spLocks noChangeArrowheads="1"/>
              </p:cNvSpPr>
              <p:nvPr/>
            </p:nvSpPr>
            <p:spPr bwMode="gray">
              <a:xfrm>
                <a:off x="2297" y="1667"/>
                <a:ext cx="1301" cy="1301"/>
              </a:xfrm>
              <a:prstGeom prst="ellipse">
                <a:avLst/>
              </a:prstGeom>
              <a:gradFill rotWithShape="1">
                <a:gsLst>
                  <a:gs pos="0">
                    <a:schemeClr val="folHlink"/>
                  </a:gs>
                  <a:gs pos="100000">
                    <a:schemeClr val="folHlink">
                      <a:gamma/>
                      <a:shade val="48627"/>
                      <a:invGamma/>
                    </a:schemeClr>
                  </a:gs>
                </a:gsLst>
                <a:lin ang="2700000" scaled="1"/>
              </a:gradFill>
              <a:ln w="38100">
                <a:noFill/>
                <a:round/>
                <a:headEnd/>
                <a:tailEnd/>
              </a:ln>
              <a:effec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39" name="Oval 21"/>
              <p:cNvSpPr>
                <a:spLocks noChangeArrowheads="1"/>
              </p:cNvSpPr>
              <p:nvPr/>
            </p:nvSpPr>
            <p:spPr bwMode="gray">
              <a:xfrm>
                <a:off x="2363" y="1733"/>
                <a:ext cx="1169" cy="1169"/>
              </a:xfrm>
              <a:prstGeom prst="ellipse">
                <a:avLst/>
              </a:prstGeom>
              <a:gradFill rotWithShape="1">
                <a:gsLst>
                  <a:gs pos="0">
                    <a:schemeClr val="folHlink">
                      <a:gamma/>
                      <a:shade val="46275"/>
                      <a:invGamma/>
                    </a:schemeClr>
                  </a:gs>
                  <a:gs pos="100000">
                    <a:schemeClr val="folHlink"/>
                  </a:gs>
                </a:gsLst>
                <a:lin ang="5400000" scaled="1"/>
              </a:gradFill>
              <a:ln w="38100">
                <a:noFill/>
                <a:round/>
                <a:headEnd/>
                <a:tailEnd/>
              </a:ln>
              <a:effectLst/>
            </p:spPr>
            <p:txBody>
              <a:bodyPr anchor="ctr">
                <a:spAutoFit/>
              </a:bodyPr>
              <a:lstStyle/>
              <a:p>
                <a:pPr fontAlgn="auto">
                  <a:spcBef>
                    <a:spcPts val="0"/>
                  </a:spcBef>
                  <a:spcAft>
                    <a:spcPts val="0"/>
                  </a:spcAft>
                  <a:defRPr/>
                </a:pPr>
                <a:endParaRPr kumimoji="0" lang="zh-TW" altLang="en-US">
                  <a:latin typeface="+mn-lt"/>
                  <a:ea typeface="+mn-ea"/>
                </a:endParaRPr>
              </a:p>
            </p:txBody>
          </p:sp>
        </p:grpSp>
        <p:sp>
          <p:nvSpPr>
            <p:cNvPr id="48140" name="Rectangle 32"/>
            <p:cNvSpPr>
              <a:spLocks noChangeArrowheads="1"/>
            </p:cNvSpPr>
            <p:nvPr/>
          </p:nvSpPr>
          <p:spPr bwMode="gray">
            <a:xfrm>
              <a:off x="4150" y="2840"/>
              <a:ext cx="69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1800" b="1" dirty="0">
                  <a:solidFill>
                    <a:schemeClr val="bg1"/>
                  </a:solidFill>
                  <a:latin typeface="標楷體" pitchFamily="65" charset="-120"/>
                  <a:ea typeface="標楷體" pitchFamily="65" charset="-120"/>
                </a:rPr>
                <a:t>族群健康</a:t>
              </a:r>
              <a:endParaRPr kumimoji="0" lang="en-US" altLang="zh-TW" sz="1800" b="1" dirty="0">
                <a:solidFill>
                  <a:schemeClr val="bg1"/>
                </a:solidFill>
                <a:latin typeface="標楷體" pitchFamily="65" charset="-120"/>
                <a:ea typeface="標楷體" pitchFamily="65" charset="-120"/>
              </a:endParaRPr>
            </a:p>
            <a:p>
              <a:pPr algn="ctr" eaLnBrk="1" hangingPunct="1">
                <a:spcBef>
                  <a:spcPct val="0"/>
                </a:spcBef>
                <a:buFontTx/>
                <a:buNone/>
              </a:pPr>
              <a:r>
                <a:rPr kumimoji="0" lang="zh-TW" altLang="en-US" sz="1800" b="1" dirty="0" smtClean="0">
                  <a:solidFill>
                    <a:schemeClr val="bg1"/>
                  </a:solidFill>
                  <a:latin typeface="標楷體" pitchFamily="65" charset="-120"/>
                  <a:ea typeface="標楷體" pitchFamily="65" charset="-120"/>
                </a:rPr>
                <a:t>追蹤</a:t>
              </a:r>
              <a:endParaRPr kumimoji="0" lang="zh-TW" altLang="en-US" sz="1800" b="1" dirty="0">
                <a:solidFill>
                  <a:schemeClr val="bg1"/>
                </a:solidFill>
                <a:latin typeface="標楷體" pitchFamily="65" charset="-120"/>
                <a:ea typeface="標楷體" pitchFamily="65" charset="-120"/>
              </a:endParaRPr>
            </a:p>
          </p:txBody>
        </p:sp>
      </p:grpSp>
      <p:sp>
        <p:nvSpPr>
          <p:cNvPr id="370725" name="Text Box 37"/>
          <p:cNvSpPr txBox="1">
            <a:spLocks noChangeArrowheads="1"/>
          </p:cNvSpPr>
          <p:nvPr/>
        </p:nvSpPr>
        <p:spPr bwMode="auto">
          <a:xfrm>
            <a:off x="5940425" y="6308725"/>
            <a:ext cx="21526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r>
              <a:rPr kumimoji="0" lang="en-US" altLang="zh-TW" dirty="0" smtClean="0"/>
              <a:t>From </a:t>
            </a:r>
            <a:r>
              <a:rPr kumimoji="0" lang="zh-TW" altLang="en-US" dirty="0" smtClean="0"/>
              <a:t>衛福部統計處</a:t>
            </a:r>
            <a:endParaRPr lang="zh-TW" altLang="en-US" dirty="0" smtClean="0"/>
          </a:p>
        </p:txBody>
      </p:sp>
      <p:sp>
        <p:nvSpPr>
          <p:cNvPr id="388133" name="Rectangle 37"/>
          <p:cNvSpPr>
            <a:spLocks noChangeArrowheads="1"/>
          </p:cNvSpPr>
          <p:nvPr/>
        </p:nvSpPr>
        <p:spPr bwMode="auto">
          <a:xfrm>
            <a:off x="2051050" y="549275"/>
            <a:ext cx="4848225"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kumimoji="0" lang="en-US" altLang="zh-TW" sz="3200" b="1" dirty="0">
                <a:latin typeface="Arial" charset="0"/>
                <a:ea typeface="新細明體" charset="-120"/>
              </a:rPr>
              <a:t>Value-added application</a:t>
            </a:r>
            <a:endParaRPr kumimoji="0" lang="zh-TW" altLang="en-US" sz="3200" b="1" dirty="0">
              <a:latin typeface="Arial" charset="0"/>
              <a:ea typeface="新細明體"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body" idx="4294967295"/>
          </p:nvPr>
        </p:nvSpPr>
        <p:spPr>
          <a:xfrm>
            <a:off x="457200" y="990600"/>
            <a:ext cx="8229600" cy="5334000"/>
          </a:xfrm>
        </p:spPr>
        <p:txBody>
          <a:bodyPr/>
          <a:lstStyle/>
          <a:p>
            <a:pPr marL="273050" indent="-273050"/>
            <a:endParaRPr lang="en-US" altLang="zh-TW" sz="3700" b="1" dirty="0" smtClean="0">
              <a:solidFill>
                <a:srgbClr val="00CC66"/>
              </a:solidFill>
              <a:latin typeface="Times New Roman" pitchFamily="18" charset="0"/>
            </a:endParaRPr>
          </a:p>
          <a:p>
            <a:pPr marL="273050" indent="-273050"/>
            <a:r>
              <a:rPr lang="en-US" altLang="zh-TW" sz="3700" b="1" dirty="0" smtClean="0">
                <a:latin typeface="Times New Roman" pitchFamily="18" charset="0"/>
              </a:rPr>
              <a:t>Examples of value-added application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3247"/>
            <a:ext cx="7886700" cy="647481"/>
          </a:xfrm>
        </p:spPr>
        <p:txBody>
          <a:bodyPr>
            <a:normAutofit fontScale="90000"/>
          </a:bodyPr>
          <a:lstStyle/>
          <a:p>
            <a:r>
              <a:rPr lang="en-US" altLang="zh-TW" sz="4800" dirty="0" smtClean="0">
                <a:latin typeface="+mn-lt"/>
                <a:ea typeface="標楷體" panose="03000509000000000000" pitchFamily="65" charset="-120"/>
              </a:rPr>
              <a:t>Big Data </a:t>
            </a:r>
            <a:r>
              <a:rPr lang="zh-TW" altLang="en-US" sz="4800" dirty="0" smtClean="0">
                <a:latin typeface="+mn-lt"/>
                <a:ea typeface="標楷體" panose="03000509000000000000" pitchFamily="65" charset="-120"/>
              </a:rPr>
              <a:t>醫療應用</a:t>
            </a:r>
            <a:endParaRPr lang="en-US" sz="4800" dirty="0">
              <a:latin typeface="+mn-lt"/>
              <a:ea typeface="標楷體" panose="03000509000000000000" pitchFamily="65" charset="-120"/>
            </a:endParaRPr>
          </a:p>
        </p:txBody>
      </p:sp>
      <p:sp>
        <p:nvSpPr>
          <p:cNvPr id="3" name="Content Placeholder 2"/>
          <p:cNvSpPr>
            <a:spLocks noGrp="1"/>
          </p:cNvSpPr>
          <p:nvPr>
            <p:ph idx="1"/>
          </p:nvPr>
        </p:nvSpPr>
        <p:spPr>
          <a:xfrm>
            <a:off x="628650" y="1124744"/>
            <a:ext cx="7886700" cy="5616623"/>
          </a:xfrm>
        </p:spPr>
        <p:txBody>
          <a:bodyPr>
            <a:noAutofit/>
          </a:bodyPr>
          <a:lstStyle/>
          <a:p>
            <a:r>
              <a:rPr lang="en-US" sz="3200" dirty="0" smtClean="0"/>
              <a:t>Drug for reducing mortality</a:t>
            </a:r>
          </a:p>
          <a:p>
            <a:pPr lvl="1"/>
            <a:r>
              <a:rPr lang="en-US" altLang="zh-TW" sz="1600" dirty="0" smtClean="0"/>
              <a:t>Statin(</a:t>
            </a:r>
            <a:r>
              <a:rPr lang="zh-TW" altLang="en-US" sz="1600" dirty="0" smtClean="0"/>
              <a:t>降膽固醇用藥，可</a:t>
            </a:r>
            <a:r>
              <a:rPr lang="zh-TW" altLang="en-US" sz="1600" dirty="0"/>
              <a:t>減少全身的發炎反應</a:t>
            </a:r>
            <a:r>
              <a:rPr lang="en-US" altLang="zh-TW" sz="1600" dirty="0" smtClean="0"/>
              <a:t>) </a:t>
            </a:r>
            <a:r>
              <a:rPr lang="en-US" altLang="zh-TW" sz="1600" dirty="0"/>
              <a:t>Use and Reduced Cancer-Related </a:t>
            </a:r>
            <a:r>
              <a:rPr lang="en-US" altLang="zh-TW" sz="1600" dirty="0" smtClean="0"/>
              <a:t>Mortality, </a:t>
            </a:r>
            <a:r>
              <a:rPr lang="en-US" altLang="zh-TW" sz="1600" dirty="0" err="1" smtClean="0"/>
              <a:t>Sune</a:t>
            </a:r>
            <a:r>
              <a:rPr lang="en-US" altLang="zh-TW" sz="1600" dirty="0" smtClean="0"/>
              <a:t> </a:t>
            </a:r>
            <a:r>
              <a:rPr lang="en-US" altLang="zh-TW" sz="1600" dirty="0"/>
              <a:t>F. Nielsen</a:t>
            </a:r>
            <a:r>
              <a:rPr lang="en-US" altLang="zh-TW" sz="1600" dirty="0" smtClean="0"/>
              <a:t>, N </a:t>
            </a:r>
            <a:r>
              <a:rPr lang="en-US" altLang="zh-TW" sz="1600" dirty="0" err="1"/>
              <a:t>Engl</a:t>
            </a:r>
            <a:r>
              <a:rPr lang="en-US" altLang="zh-TW" sz="1600" dirty="0"/>
              <a:t> J Med 2012; </a:t>
            </a:r>
            <a:r>
              <a:rPr lang="en-US" altLang="zh-TW" sz="1600" dirty="0" smtClean="0"/>
              <a:t>367:1792-1802</a:t>
            </a:r>
            <a:endParaRPr lang="en-US" sz="1600" dirty="0" smtClean="0"/>
          </a:p>
          <a:p>
            <a:r>
              <a:rPr lang="en-US" sz="3200" dirty="0" smtClean="0"/>
              <a:t>Predict disease outcomes</a:t>
            </a:r>
          </a:p>
          <a:p>
            <a:pPr lvl="1"/>
            <a:r>
              <a:rPr lang="en-US" sz="1600" dirty="0"/>
              <a:t>Diabetes Care. 2015 May;38(5):</a:t>
            </a:r>
            <a:r>
              <a:rPr lang="en-US" sz="1600" dirty="0" smtClean="0"/>
              <a:t>746-51. </a:t>
            </a:r>
            <a:r>
              <a:rPr lang="en-US" sz="1600" dirty="0" err="1"/>
              <a:t>Epub</a:t>
            </a:r>
            <a:r>
              <a:rPr lang="en-US" sz="1600" dirty="0"/>
              <a:t> 2015 Feb 9</a:t>
            </a:r>
            <a:r>
              <a:rPr lang="en-US" sz="1600" dirty="0" smtClean="0"/>
              <a:t>. Long-term </a:t>
            </a:r>
            <a:r>
              <a:rPr lang="en-US" sz="1600" dirty="0"/>
              <a:t>Mortality Risk After Hyperglycemic Crisis Episodes in Geriatric Patients With Diabetes: A National Population-Based Cohort Study.</a:t>
            </a:r>
            <a:endParaRPr lang="en-US" sz="1600" dirty="0" smtClean="0"/>
          </a:p>
          <a:p>
            <a:r>
              <a:rPr lang="en-US" sz="3200" dirty="0" smtClean="0"/>
              <a:t>Better anesthesiology</a:t>
            </a:r>
          </a:p>
          <a:p>
            <a:pPr lvl="1"/>
            <a:r>
              <a:rPr lang="en-US" sz="1600" dirty="0"/>
              <a:t>Anesthesiology. 2010 Aug;113(2):279-84. </a:t>
            </a:r>
            <a:r>
              <a:rPr lang="en-US" sz="1600" dirty="0" smtClean="0"/>
              <a:t>Anesthetic </a:t>
            </a:r>
            <a:r>
              <a:rPr lang="en-US" sz="1600" dirty="0"/>
              <a:t>management and surgical site infections in total hip or knee replacement: a population-based </a:t>
            </a:r>
            <a:r>
              <a:rPr lang="en-US" sz="1600" dirty="0" smtClean="0"/>
              <a:t>study.</a:t>
            </a:r>
          </a:p>
          <a:p>
            <a:r>
              <a:rPr lang="en-US" sz="3200" dirty="0" smtClean="0"/>
              <a:t>New drug</a:t>
            </a:r>
          </a:p>
          <a:p>
            <a:r>
              <a:rPr lang="en-US" sz="3200" dirty="0" smtClean="0"/>
              <a:t>Capturing disease risk factors</a:t>
            </a:r>
          </a:p>
          <a:p>
            <a:pPr lvl="1"/>
            <a:r>
              <a:rPr lang="en-US" sz="1600" dirty="0" smtClean="0"/>
              <a:t>L</a:t>
            </a:r>
            <a:r>
              <a:rPr lang="en-US" sz="1600" dirty="0"/>
              <a:t>. Li</a:t>
            </a:r>
            <a:r>
              <a:rPr lang="en-US" sz="1600" dirty="0" smtClean="0"/>
              <a:t>,, </a:t>
            </a:r>
            <a:r>
              <a:rPr lang="en-US" sz="1600" dirty="0"/>
              <a:t>Disease Risk Factors Identified Through Shared Genetic Architecture and Electronic Medical Records. Sci. Transl. Med. 6, 234ra57 (2014).</a:t>
            </a:r>
            <a:endParaRPr lang="en-US" sz="1600" dirty="0" smtClean="0"/>
          </a:p>
        </p:txBody>
      </p:sp>
    </p:spTree>
    <p:extLst>
      <p:ext uri="{BB962C8B-B14F-4D97-AF65-F5344CB8AC3E}">
        <p14:creationId xmlns:p14="http://schemas.microsoft.com/office/powerpoint/2010/main" val="3188881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idx="4294967295"/>
          </p:nvPr>
        </p:nvSpPr>
        <p:spPr>
          <a:xfrm>
            <a:off x="1000125" y="381000"/>
            <a:ext cx="7839075" cy="833438"/>
          </a:xfrm>
        </p:spPr>
        <p:txBody>
          <a:bodyPr lIns="0" rIns="0" bIns="0" anchor="b"/>
          <a:lstStyle/>
          <a:p>
            <a:pPr eaLnBrk="1" hangingPunct="1"/>
            <a:r>
              <a:rPr lang="en-US" altLang="zh-TW" sz="3500" b="1" dirty="0" smtClean="0">
                <a:latin typeface="Times New Roman" pitchFamily="18" charset="0"/>
                <a:ea typeface="標楷體" pitchFamily="65" charset="-120"/>
                <a:cs typeface="Times New Roman" pitchFamily="18" charset="0"/>
              </a:rPr>
              <a:t>Cohort Study for Hemodialysis</a:t>
            </a:r>
            <a:endParaRPr lang="zh-TW" altLang="en-US" sz="3500" b="1" dirty="0" smtClean="0">
              <a:latin typeface="Times New Roman" pitchFamily="18" charset="0"/>
              <a:ea typeface="標楷體" pitchFamily="65" charset="-120"/>
              <a:cs typeface="Times New Roman" pitchFamily="18" charset="0"/>
            </a:endParaRPr>
          </a:p>
        </p:txBody>
      </p:sp>
      <p:sp>
        <p:nvSpPr>
          <p:cNvPr id="4" name="投影片編號版面配置區 3"/>
          <p:cNvSpPr txBox="1">
            <a:spLocks noGrp="1"/>
          </p:cNvSpPr>
          <p:nvPr/>
        </p:nvSpPr>
        <p:spPr>
          <a:xfrm>
            <a:off x="7924800" y="6356350"/>
            <a:ext cx="762000" cy="365125"/>
          </a:xfrm>
          <a:prstGeom prst="rect">
            <a:avLst/>
          </a:prstGeom>
          <a:noFill/>
        </p:spPr>
        <p:txBody>
          <a:bodyPr lIns="0" tIns="0" rIns="0" bIns="0" anchor="b"/>
          <a:lstStyle/>
          <a:p>
            <a:pPr algn="r">
              <a:defRPr/>
            </a:pPr>
            <a:fld id="{381E50C1-1939-4F15-8037-F9DA4CEF709F}" type="slidenum">
              <a:rPr kumimoji="0" lang="zh-TW" altLang="en-US" sz="1200">
                <a:solidFill>
                  <a:schemeClr val="tx2">
                    <a:shade val="90000"/>
                  </a:schemeClr>
                </a:solidFill>
                <a:ea typeface="+mn-ea"/>
              </a:rPr>
              <a:pPr algn="r">
                <a:defRPr/>
              </a:pPr>
              <a:t>44</a:t>
            </a:fld>
            <a:endParaRPr kumimoji="0" lang="zh-TW" altLang="en-US" sz="1200" dirty="0">
              <a:solidFill>
                <a:schemeClr val="tx2">
                  <a:shade val="90000"/>
                </a:schemeClr>
              </a:solidFill>
              <a:ea typeface="+mn-ea"/>
            </a:endParaRPr>
          </a:p>
        </p:txBody>
      </p:sp>
      <p:grpSp>
        <p:nvGrpSpPr>
          <p:cNvPr id="50180" name="Group 3"/>
          <p:cNvGrpSpPr>
            <a:grpSpLocks/>
          </p:cNvGrpSpPr>
          <p:nvPr/>
        </p:nvGrpSpPr>
        <p:grpSpPr bwMode="auto">
          <a:xfrm>
            <a:off x="1331913" y="1465263"/>
            <a:ext cx="6904037" cy="4927600"/>
            <a:chOff x="1008" y="948"/>
            <a:chExt cx="4349" cy="3104"/>
          </a:xfrm>
        </p:grpSpPr>
        <p:sp>
          <p:nvSpPr>
            <p:cNvPr id="50182" name="AutoShape 4"/>
            <p:cNvSpPr>
              <a:spLocks noChangeArrowheads="1"/>
            </p:cNvSpPr>
            <p:nvPr/>
          </p:nvSpPr>
          <p:spPr bwMode="auto">
            <a:xfrm>
              <a:off x="2341" y="997"/>
              <a:ext cx="2049" cy="300"/>
            </a:xfrm>
            <a:prstGeom prst="flowChartAlternateProcess">
              <a:avLst/>
            </a:prstGeom>
            <a:solidFill>
              <a:srgbClr val="FFC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600" b="1" dirty="0">
                  <a:solidFill>
                    <a:schemeClr val="bg2"/>
                  </a:solidFill>
                  <a:ea typeface="標楷體" pitchFamily="65" charset="-120"/>
                </a:rPr>
                <a:t> </a:t>
              </a:r>
              <a:r>
                <a:rPr kumimoji="0" lang="en-US" altLang="zh-TW" sz="1600" b="1" dirty="0">
                  <a:ea typeface="標楷體" pitchFamily="65" charset="-120"/>
                </a:rPr>
                <a:t>new cases</a:t>
              </a:r>
              <a:endParaRPr kumimoji="0" lang="zh-TW" altLang="en-US" sz="16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7,461</a:t>
              </a:r>
              <a:r>
                <a:rPr kumimoji="0" lang="zh-TW" altLang="en-US" sz="1200" b="1" dirty="0">
                  <a:ea typeface="標楷體" pitchFamily="65" charset="-120"/>
                </a:rPr>
                <a:t>人 </a:t>
              </a:r>
              <a:r>
                <a:rPr kumimoji="0" lang="en-US" altLang="zh-TW" sz="1200" b="1" dirty="0">
                  <a:ea typeface="標楷體" pitchFamily="65" charset="-120"/>
                </a:rPr>
                <a:t>( 100% )</a:t>
              </a:r>
            </a:p>
          </p:txBody>
        </p:sp>
        <p:sp>
          <p:nvSpPr>
            <p:cNvPr id="50183" name="AutoShape 5"/>
            <p:cNvSpPr>
              <a:spLocks noChangeArrowheads="1"/>
            </p:cNvSpPr>
            <p:nvPr/>
          </p:nvSpPr>
          <p:spPr bwMode="auto">
            <a:xfrm>
              <a:off x="2256" y="1450"/>
              <a:ext cx="990" cy="300"/>
            </a:xfrm>
            <a:prstGeom prst="flowChartAlternateProcess">
              <a:avLst/>
            </a:prstGeom>
            <a:solidFill>
              <a:srgbClr val="FFC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600" b="1" dirty="0">
                  <a:solidFill>
                    <a:schemeClr val="bg2"/>
                  </a:solidFill>
                  <a:ea typeface="標楷體" pitchFamily="65" charset="-120"/>
                </a:rPr>
                <a:t> </a:t>
              </a:r>
              <a:r>
                <a:rPr kumimoji="0" lang="en-US" altLang="zh-TW" sz="1600" b="1" dirty="0">
                  <a:ea typeface="標楷體" pitchFamily="65" charset="-120"/>
                </a:rPr>
                <a:t>continue dialysis</a:t>
              </a:r>
              <a:endParaRPr kumimoji="0" lang="zh-TW" altLang="en-US" sz="16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5,366</a:t>
              </a:r>
              <a:r>
                <a:rPr kumimoji="0" lang="zh-TW" altLang="en-US" sz="1200" b="1" dirty="0">
                  <a:ea typeface="標楷體" pitchFamily="65" charset="-120"/>
                </a:rPr>
                <a:t> </a:t>
              </a:r>
              <a:r>
                <a:rPr kumimoji="0" lang="en-US" altLang="zh-TW" sz="1200" b="1" dirty="0">
                  <a:ea typeface="標楷體" pitchFamily="65" charset="-120"/>
                </a:rPr>
                <a:t>( 72% )</a:t>
              </a:r>
            </a:p>
          </p:txBody>
        </p:sp>
        <p:sp>
          <p:nvSpPr>
            <p:cNvPr id="50184" name="AutoShape 6"/>
            <p:cNvSpPr>
              <a:spLocks noChangeArrowheads="1"/>
            </p:cNvSpPr>
            <p:nvPr/>
          </p:nvSpPr>
          <p:spPr bwMode="auto">
            <a:xfrm>
              <a:off x="2160" y="1903"/>
              <a:ext cx="990" cy="300"/>
            </a:xfrm>
            <a:prstGeom prst="flowChartAlternateProcess">
              <a:avLst/>
            </a:prstGeom>
            <a:solidFill>
              <a:srgbClr val="FFC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600" b="1" dirty="0">
                  <a:ea typeface="標楷體" pitchFamily="65" charset="-120"/>
                </a:rPr>
                <a:t>continue dialysis</a:t>
              </a:r>
              <a:endParaRPr kumimoji="0" lang="zh-TW" altLang="en-US" sz="16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4,567 ( 61% )</a:t>
              </a:r>
            </a:p>
          </p:txBody>
        </p:sp>
        <p:sp>
          <p:nvSpPr>
            <p:cNvPr id="50185" name="AutoShape 7"/>
            <p:cNvSpPr>
              <a:spLocks noChangeArrowheads="1"/>
            </p:cNvSpPr>
            <p:nvPr/>
          </p:nvSpPr>
          <p:spPr bwMode="auto">
            <a:xfrm>
              <a:off x="1776" y="3718"/>
              <a:ext cx="984" cy="300"/>
            </a:xfrm>
            <a:prstGeom prst="flowChartAlternateProcess">
              <a:avLst/>
            </a:prstGeom>
            <a:solidFill>
              <a:srgbClr val="FFC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600" b="1" dirty="0">
                  <a:ea typeface="標楷體" pitchFamily="65" charset="-120"/>
                </a:rPr>
                <a:t>continue dialysis</a:t>
              </a:r>
              <a:endParaRPr kumimoji="0" lang="zh-TW" altLang="en-US" sz="16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2,710</a:t>
              </a:r>
              <a:r>
                <a:rPr kumimoji="0" lang="zh-TW" altLang="en-US" sz="1200" b="1" dirty="0">
                  <a:ea typeface="標楷體" pitchFamily="65" charset="-120"/>
                </a:rPr>
                <a:t>  </a:t>
              </a:r>
              <a:r>
                <a:rPr kumimoji="0" lang="en-US" altLang="zh-TW" sz="1200" b="1" dirty="0">
                  <a:ea typeface="標楷體" pitchFamily="65" charset="-120"/>
                </a:rPr>
                <a:t>( 36% )</a:t>
              </a:r>
            </a:p>
          </p:txBody>
        </p:sp>
        <p:sp>
          <p:nvSpPr>
            <p:cNvPr id="50186" name="AutoShape 8"/>
            <p:cNvSpPr>
              <a:spLocks noChangeArrowheads="1"/>
            </p:cNvSpPr>
            <p:nvPr/>
          </p:nvSpPr>
          <p:spPr bwMode="auto">
            <a:xfrm>
              <a:off x="1872" y="3263"/>
              <a:ext cx="984" cy="300"/>
            </a:xfrm>
            <a:prstGeom prst="flowChartAlternateProcess">
              <a:avLst/>
            </a:prstGeom>
            <a:solidFill>
              <a:srgbClr val="FFC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600" b="1" dirty="0">
                  <a:solidFill>
                    <a:schemeClr val="bg2"/>
                  </a:solidFill>
                  <a:ea typeface="標楷體" pitchFamily="65" charset="-120"/>
                </a:rPr>
                <a:t> </a:t>
              </a:r>
              <a:r>
                <a:rPr kumimoji="0" lang="en-US" altLang="zh-TW" sz="1600" b="1" dirty="0">
                  <a:ea typeface="標楷體" pitchFamily="65" charset="-120"/>
                </a:rPr>
                <a:t>continue dialysis</a:t>
              </a:r>
              <a:endParaRPr kumimoji="0" lang="zh-TW" altLang="en-US" sz="16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3,052</a:t>
              </a:r>
              <a:r>
                <a:rPr kumimoji="0" lang="zh-TW" altLang="en-US" sz="1200" b="1" dirty="0">
                  <a:ea typeface="標楷體" pitchFamily="65" charset="-120"/>
                </a:rPr>
                <a:t> </a:t>
              </a:r>
              <a:r>
                <a:rPr kumimoji="0" lang="en-US" altLang="zh-TW" sz="1200" b="1" dirty="0">
                  <a:ea typeface="標楷體" pitchFamily="65" charset="-120"/>
                </a:rPr>
                <a:t>( 41% )</a:t>
              </a:r>
            </a:p>
          </p:txBody>
        </p:sp>
        <p:sp>
          <p:nvSpPr>
            <p:cNvPr id="50187" name="AutoShape 9"/>
            <p:cNvSpPr>
              <a:spLocks noChangeArrowheads="1"/>
            </p:cNvSpPr>
            <p:nvPr/>
          </p:nvSpPr>
          <p:spPr bwMode="auto">
            <a:xfrm>
              <a:off x="1968" y="2810"/>
              <a:ext cx="984" cy="300"/>
            </a:xfrm>
            <a:prstGeom prst="flowChartAlternateProcess">
              <a:avLst/>
            </a:prstGeom>
            <a:solidFill>
              <a:srgbClr val="FFC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600" b="1" dirty="0">
                  <a:ea typeface="標楷體" pitchFamily="65" charset="-120"/>
                </a:rPr>
                <a:t>continue dialysis</a:t>
              </a:r>
              <a:endParaRPr kumimoji="0" lang="zh-TW" altLang="en-US" sz="16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3,464</a:t>
              </a:r>
              <a:r>
                <a:rPr kumimoji="0" lang="zh-TW" altLang="en-US" sz="1200" b="1" dirty="0">
                  <a:ea typeface="標楷體" pitchFamily="65" charset="-120"/>
                </a:rPr>
                <a:t> </a:t>
              </a:r>
              <a:r>
                <a:rPr kumimoji="0" lang="en-US" altLang="zh-TW" sz="1200" b="1" dirty="0">
                  <a:ea typeface="標楷體" pitchFamily="65" charset="-120"/>
                </a:rPr>
                <a:t>( 46% )</a:t>
              </a:r>
            </a:p>
          </p:txBody>
        </p:sp>
        <p:sp>
          <p:nvSpPr>
            <p:cNvPr id="50188" name="AutoShape 10"/>
            <p:cNvSpPr>
              <a:spLocks noChangeArrowheads="1"/>
            </p:cNvSpPr>
            <p:nvPr/>
          </p:nvSpPr>
          <p:spPr bwMode="auto">
            <a:xfrm>
              <a:off x="2064" y="2357"/>
              <a:ext cx="992" cy="300"/>
            </a:xfrm>
            <a:prstGeom prst="flowChartAlternateProcess">
              <a:avLst/>
            </a:prstGeom>
            <a:solidFill>
              <a:srgbClr val="FFC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600" b="1" dirty="0">
                  <a:ea typeface="標楷體" pitchFamily="65" charset="-120"/>
                </a:rPr>
                <a:t>continue dialysis</a:t>
              </a:r>
              <a:endParaRPr kumimoji="0" lang="zh-TW" altLang="en-US" sz="16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3,955</a:t>
              </a:r>
              <a:r>
                <a:rPr kumimoji="0" lang="zh-TW" altLang="en-US" sz="1200" b="1" dirty="0">
                  <a:ea typeface="標楷體" pitchFamily="65" charset="-120"/>
                </a:rPr>
                <a:t> </a:t>
              </a:r>
              <a:r>
                <a:rPr kumimoji="0" lang="en-US" altLang="zh-TW" sz="1200" b="1" dirty="0">
                  <a:ea typeface="標楷體" pitchFamily="65" charset="-120"/>
                </a:rPr>
                <a:t>( 53% )</a:t>
              </a:r>
            </a:p>
          </p:txBody>
        </p:sp>
        <p:sp>
          <p:nvSpPr>
            <p:cNvPr id="50189" name="AutoShape 11"/>
            <p:cNvSpPr>
              <a:spLocks noChangeArrowheads="1"/>
            </p:cNvSpPr>
            <p:nvPr/>
          </p:nvSpPr>
          <p:spPr bwMode="auto">
            <a:xfrm>
              <a:off x="3359" y="1065"/>
              <a:ext cx="935" cy="193"/>
            </a:xfrm>
            <a:prstGeom prst="flowChartAlternateProcess">
              <a:avLst/>
            </a:prstGeom>
            <a:noFill/>
            <a:ln w="381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rgbClr val="FF7C80"/>
                  </a:solidFill>
                  <a:ea typeface="標楷體" pitchFamily="65" charset="-120"/>
                </a:rPr>
                <a:t>Death 919( 12% )</a:t>
              </a:r>
            </a:p>
          </p:txBody>
        </p:sp>
        <p:sp>
          <p:nvSpPr>
            <p:cNvPr id="50190" name="AutoShape 16"/>
            <p:cNvSpPr>
              <a:spLocks noChangeArrowheads="1"/>
            </p:cNvSpPr>
            <p:nvPr/>
          </p:nvSpPr>
          <p:spPr bwMode="auto">
            <a:xfrm>
              <a:off x="3521" y="1472"/>
              <a:ext cx="1836" cy="257"/>
            </a:xfrm>
            <a:prstGeom prst="flowChartAlternateProcess">
              <a:avLst/>
            </a:prstGeom>
            <a:solidFill>
              <a:srgbClr val="CCE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200" b="1" dirty="0">
                  <a:ea typeface="標楷體" pitchFamily="65" charset="-120"/>
                </a:rPr>
                <a:t>drop-off or death</a:t>
              </a:r>
              <a:endParaRPr kumimoji="0" lang="zh-TW" altLang="en-US" sz="12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1,176</a:t>
              </a:r>
              <a:r>
                <a:rPr kumimoji="0" lang="zh-TW" altLang="en-US" sz="1200" b="1" dirty="0">
                  <a:ea typeface="標楷體" pitchFamily="65" charset="-120"/>
                </a:rPr>
                <a:t> </a:t>
              </a:r>
              <a:r>
                <a:rPr kumimoji="0" lang="en-US" altLang="zh-TW" sz="1200" b="1" dirty="0">
                  <a:ea typeface="標楷體" pitchFamily="65" charset="-120"/>
                </a:rPr>
                <a:t>( 16% )</a:t>
              </a:r>
            </a:p>
          </p:txBody>
        </p:sp>
        <p:sp>
          <p:nvSpPr>
            <p:cNvPr id="50191" name="AutoShape 17"/>
            <p:cNvSpPr>
              <a:spLocks noChangeArrowheads="1"/>
            </p:cNvSpPr>
            <p:nvPr/>
          </p:nvSpPr>
          <p:spPr bwMode="auto">
            <a:xfrm>
              <a:off x="3408" y="1924"/>
              <a:ext cx="1836" cy="257"/>
            </a:xfrm>
            <a:prstGeom prst="flowChartAlternateProcess">
              <a:avLst/>
            </a:prstGeom>
            <a:solidFill>
              <a:srgbClr val="CCE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200" b="1" dirty="0">
                  <a:ea typeface="標楷體" pitchFamily="65" charset="-120"/>
                </a:rPr>
                <a:t>drop-off or death</a:t>
              </a:r>
              <a:endParaRPr kumimoji="0" lang="zh-TW" altLang="en-US" sz="12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799</a:t>
              </a:r>
              <a:r>
                <a:rPr kumimoji="0" lang="zh-TW" altLang="en-US" sz="1200" b="1" dirty="0">
                  <a:ea typeface="標楷體" pitchFamily="65" charset="-120"/>
                </a:rPr>
                <a:t> </a:t>
              </a:r>
              <a:r>
                <a:rPr kumimoji="0" lang="en-US" altLang="zh-TW" sz="1200" b="1" dirty="0">
                  <a:ea typeface="標楷體" pitchFamily="65" charset="-120"/>
                </a:rPr>
                <a:t>( 11% ) </a:t>
              </a:r>
            </a:p>
          </p:txBody>
        </p:sp>
        <p:sp>
          <p:nvSpPr>
            <p:cNvPr id="50192" name="AutoShape 18"/>
            <p:cNvSpPr>
              <a:spLocks noChangeArrowheads="1"/>
            </p:cNvSpPr>
            <p:nvPr/>
          </p:nvSpPr>
          <p:spPr bwMode="auto">
            <a:xfrm>
              <a:off x="3024" y="3738"/>
              <a:ext cx="1826" cy="257"/>
            </a:xfrm>
            <a:prstGeom prst="flowChartAlternateProcess">
              <a:avLst/>
            </a:prstGeom>
            <a:solidFill>
              <a:srgbClr val="CCE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200" b="1" dirty="0">
                  <a:ea typeface="標楷體" pitchFamily="65" charset="-120"/>
                </a:rPr>
                <a:t>drop-off or death</a:t>
              </a:r>
              <a:endParaRPr kumimoji="0" lang="zh-TW" altLang="en-US" sz="12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342 ( 4% )</a:t>
              </a:r>
            </a:p>
          </p:txBody>
        </p:sp>
        <p:sp>
          <p:nvSpPr>
            <p:cNvPr id="50193" name="AutoShape 19"/>
            <p:cNvSpPr>
              <a:spLocks noChangeArrowheads="1"/>
            </p:cNvSpPr>
            <p:nvPr/>
          </p:nvSpPr>
          <p:spPr bwMode="auto">
            <a:xfrm>
              <a:off x="3120" y="3284"/>
              <a:ext cx="1826" cy="257"/>
            </a:xfrm>
            <a:prstGeom prst="flowChartAlternateProcess">
              <a:avLst/>
            </a:prstGeom>
            <a:solidFill>
              <a:srgbClr val="CCE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200" b="1" dirty="0">
                  <a:ea typeface="標楷體" pitchFamily="65" charset="-120"/>
                </a:rPr>
                <a:t>drop-off or death</a:t>
              </a:r>
              <a:endParaRPr kumimoji="0" lang="zh-TW" altLang="en-US" sz="12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412</a:t>
              </a:r>
              <a:r>
                <a:rPr kumimoji="0" lang="zh-TW" altLang="en-US" sz="1200" b="1" dirty="0">
                  <a:ea typeface="標楷體" pitchFamily="65" charset="-120"/>
                </a:rPr>
                <a:t> </a:t>
              </a:r>
              <a:r>
                <a:rPr kumimoji="0" lang="en-US" altLang="zh-TW" sz="1200" b="1" dirty="0">
                  <a:ea typeface="標楷體" pitchFamily="65" charset="-120"/>
                </a:rPr>
                <a:t>( 6% )</a:t>
              </a:r>
            </a:p>
          </p:txBody>
        </p:sp>
        <p:sp>
          <p:nvSpPr>
            <p:cNvPr id="50194" name="AutoShape 20"/>
            <p:cNvSpPr>
              <a:spLocks noChangeArrowheads="1"/>
            </p:cNvSpPr>
            <p:nvPr/>
          </p:nvSpPr>
          <p:spPr bwMode="auto">
            <a:xfrm>
              <a:off x="3216" y="2831"/>
              <a:ext cx="1826" cy="257"/>
            </a:xfrm>
            <a:prstGeom prst="flowChartAlternateProcess">
              <a:avLst/>
            </a:prstGeom>
            <a:solidFill>
              <a:srgbClr val="CCE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200" b="1" dirty="0">
                  <a:ea typeface="標楷體" pitchFamily="65" charset="-120"/>
                </a:rPr>
                <a:t>drop-off or death</a:t>
              </a:r>
              <a:endParaRPr kumimoji="0" lang="zh-TW" altLang="en-US" sz="12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491</a:t>
              </a:r>
              <a:r>
                <a:rPr kumimoji="0" lang="zh-TW" altLang="en-US" sz="1200" b="1" dirty="0">
                  <a:ea typeface="標楷體" pitchFamily="65" charset="-120"/>
                </a:rPr>
                <a:t> </a:t>
              </a:r>
              <a:r>
                <a:rPr kumimoji="0" lang="en-US" altLang="zh-TW" sz="1200" b="1" dirty="0">
                  <a:ea typeface="標楷體" pitchFamily="65" charset="-120"/>
                </a:rPr>
                <a:t>( 7% )</a:t>
              </a:r>
            </a:p>
          </p:txBody>
        </p:sp>
        <p:sp>
          <p:nvSpPr>
            <p:cNvPr id="50195" name="AutoShape 21"/>
            <p:cNvSpPr>
              <a:spLocks noChangeArrowheads="1"/>
            </p:cNvSpPr>
            <p:nvPr/>
          </p:nvSpPr>
          <p:spPr bwMode="auto">
            <a:xfrm>
              <a:off x="3312" y="2378"/>
              <a:ext cx="1840" cy="257"/>
            </a:xfrm>
            <a:prstGeom prst="flowChartAlternateProcess">
              <a:avLst/>
            </a:prstGeom>
            <a:solidFill>
              <a:srgbClr val="CCECFF"/>
            </a:solidFill>
            <a:ln w="38100">
              <a:solidFill>
                <a:srgbClr val="EAEAEA"/>
              </a:solidFill>
              <a:miter lim="800000"/>
              <a:headEnd/>
              <a:tailEnd/>
            </a:ln>
          </p:spPr>
          <p:txBody>
            <a:bodyPr lIns="0" tIns="0" rIns="0" bIns="0"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chemeClr val="bg2"/>
                  </a:solidFill>
                  <a:ea typeface="標楷體" pitchFamily="65" charset="-120"/>
                </a:rPr>
                <a:t> </a:t>
              </a:r>
              <a:r>
                <a:rPr kumimoji="0" lang="en-US" altLang="zh-TW" sz="1200" b="1" dirty="0">
                  <a:ea typeface="標楷體" pitchFamily="65" charset="-120"/>
                </a:rPr>
                <a:t>drop-off or death</a:t>
              </a:r>
              <a:endParaRPr kumimoji="0" lang="zh-TW" altLang="en-US" sz="1200" b="1" dirty="0">
                <a:ea typeface="標楷體" pitchFamily="65" charset="-120"/>
              </a:endParaRPr>
            </a:p>
            <a:p>
              <a:pPr eaLnBrk="1" hangingPunct="1">
                <a:spcBef>
                  <a:spcPct val="0"/>
                </a:spcBef>
                <a:buFontTx/>
                <a:buNone/>
              </a:pPr>
              <a:r>
                <a:rPr kumimoji="0" lang="zh-TW" altLang="en-US" sz="1200" b="1" dirty="0">
                  <a:ea typeface="標楷體" pitchFamily="65" charset="-120"/>
                </a:rPr>
                <a:t>  </a:t>
              </a:r>
              <a:r>
                <a:rPr kumimoji="0" lang="en-US" altLang="zh-TW" sz="1200" b="1" dirty="0">
                  <a:ea typeface="標楷體" pitchFamily="65" charset="-120"/>
                </a:rPr>
                <a:t>612</a:t>
              </a:r>
              <a:r>
                <a:rPr kumimoji="0" lang="zh-TW" altLang="en-US" sz="1200" b="1" dirty="0">
                  <a:ea typeface="標楷體" pitchFamily="65" charset="-120"/>
                </a:rPr>
                <a:t> </a:t>
              </a:r>
              <a:r>
                <a:rPr kumimoji="0" lang="en-US" altLang="zh-TW" sz="1200" b="1" dirty="0">
                  <a:ea typeface="標楷體" pitchFamily="65" charset="-120"/>
                </a:rPr>
                <a:t>( 8% )</a:t>
              </a:r>
            </a:p>
          </p:txBody>
        </p:sp>
        <p:sp>
          <p:nvSpPr>
            <p:cNvPr id="50196" name="AutoShape 22"/>
            <p:cNvSpPr>
              <a:spLocks noChangeArrowheads="1"/>
            </p:cNvSpPr>
            <p:nvPr/>
          </p:nvSpPr>
          <p:spPr bwMode="auto">
            <a:xfrm>
              <a:off x="4298" y="1507"/>
              <a:ext cx="990" cy="193"/>
            </a:xfrm>
            <a:prstGeom prst="flowChartAlternateProcess">
              <a:avLst/>
            </a:prstGeom>
            <a:noFill/>
            <a:ln w="381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rgbClr val="FF7C80"/>
                  </a:solidFill>
                  <a:ea typeface="標楷體" pitchFamily="65" charset="-120"/>
                </a:rPr>
                <a:t>Death 1,021( 14% )</a:t>
              </a:r>
            </a:p>
          </p:txBody>
        </p:sp>
        <p:sp>
          <p:nvSpPr>
            <p:cNvPr id="50197" name="AutoShape 23"/>
            <p:cNvSpPr>
              <a:spLocks noChangeArrowheads="1"/>
            </p:cNvSpPr>
            <p:nvPr/>
          </p:nvSpPr>
          <p:spPr bwMode="auto">
            <a:xfrm>
              <a:off x="4185" y="1972"/>
              <a:ext cx="990" cy="193"/>
            </a:xfrm>
            <a:prstGeom prst="flowChartAlternateProcess">
              <a:avLst/>
            </a:prstGeom>
            <a:noFill/>
            <a:ln w="381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rgbClr val="FF7C80"/>
                  </a:solidFill>
                  <a:ea typeface="標楷體" pitchFamily="65" charset="-120"/>
                </a:rPr>
                <a:t>Death 622</a:t>
              </a:r>
              <a:r>
                <a:rPr kumimoji="0" lang="zh-TW" altLang="en-US" sz="1200" b="1" dirty="0">
                  <a:solidFill>
                    <a:srgbClr val="FF7C80"/>
                  </a:solidFill>
                  <a:ea typeface="標楷體" pitchFamily="65" charset="-120"/>
                </a:rPr>
                <a:t> </a:t>
              </a:r>
              <a:r>
                <a:rPr kumimoji="0" lang="en-US" altLang="zh-TW" sz="1200" b="1" dirty="0">
                  <a:solidFill>
                    <a:srgbClr val="FF7C80"/>
                  </a:solidFill>
                  <a:ea typeface="標楷體" pitchFamily="65" charset="-120"/>
                </a:rPr>
                <a:t>( 8% )</a:t>
              </a:r>
            </a:p>
          </p:txBody>
        </p:sp>
        <p:sp>
          <p:nvSpPr>
            <p:cNvPr id="50198" name="AutoShape 24"/>
            <p:cNvSpPr>
              <a:spLocks noChangeArrowheads="1"/>
            </p:cNvSpPr>
            <p:nvPr/>
          </p:nvSpPr>
          <p:spPr bwMode="auto">
            <a:xfrm>
              <a:off x="4090" y="2419"/>
              <a:ext cx="990" cy="193"/>
            </a:xfrm>
            <a:prstGeom prst="flowChartAlternateProcess">
              <a:avLst/>
            </a:prstGeom>
            <a:noFill/>
            <a:ln w="381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rgbClr val="FF7C80"/>
                  </a:solidFill>
                  <a:ea typeface="標楷體" pitchFamily="65" charset="-120"/>
                </a:rPr>
                <a:t>Death 517</a:t>
              </a:r>
              <a:r>
                <a:rPr kumimoji="0" lang="zh-TW" altLang="en-US" sz="1200" b="1" dirty="0">
                  <a:solidFill>
                    <a:srgbClr val="FF7C80"/>
                  </a:solidFill>
                  <a:ea typeface="標楷體" pitchFamily="65" charset="-120"/>
                </a:rPr>
                <a:t> </a:t>
              </a:r>
              <a:r>
                <a:rPr kumimoji="0" lang="en-US" altLang="zh-TW" sz="1200" b="1" dirty="0">
                  <a:solidFill>
                    <a:srgbClr val="FF7C80"/>
                  </a:solidFill>
                  <a:ea typeface="標楷體" pitchFamily="65" charset="-120"/>
                </a:rPr>
                <a:t>( 7% )</a:t>
              </a:r>
            </a:p>
          </p:txBody>
        </p:sp>
        <p:sp>
          <p:nvSpPr>
            <p:cNvPr id="50199" name="AutoShape 25"/>
            <p:cNvSpPr>
              <a:spLocks noChangeArrowheads="1"/>
            </p:cNvSpPr>
            <p:nvPr/>
          </p:nvSpPr>
          <p:spPr bwMode="auto">
            <a:xfrm>
              <a:off x="3994" y="2884"/>
              <a:ext cx="990" cy="193"/>
            </a:xfrm>
            <a:prstGeom prst="flowChartAlternateProcess">
              <a:avLst/>
            </a:prstGeom>
            <a:noFill/>
            <a:ln w="381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rgbClr val="FF7C80"/>
                  </a:solidFill>
                  <a:ea typeface="標楷體" pitchFamily="65" charset="-120"/>
                </a:rPr>
                <a:t>Death 432</a:t>
              </a:r>
              <a:r>
                <a:rPr kumimoji="0" lang="zh-TW" altLang="en-US" sz="1200" b="1" dirty="0">
                  <a:solidFill>
                    <a:srgbClr val="FF7C80"/>
                  </a:solidFill>
                  <a:ea typeface="標楷體" pitchFamily="65" charset="-120"/>
                </a:rPr>
                <a:t> </a:t>
              </a:r>
              <a:r>
                <a:rPr kumimoji="0" lang="en-US" altLang="zh-TW" sz="1200" b="1" dirty="0">
                  <a:solidFill>
                    <a:srgbClr val="FF7C80"/>
                  </a:solidFill>
                  <a:ea typeface="標楷體" pitchFamily="65" charset="-120"/>
                </a:rPr>
                <a:t>( 6% )</a:t>
              </a:r>
            </a:p>
          </p:txBody>
        </p:sp>
        <p:sp>
          <p:nvSpPr>
            <p:cNvPr id="50200" name="AutoShape 26"/>
            <p:cNvSpPr>
              <a:spLocks noChangeArrowheads="1"/>
            </p:cNvSpPr>
            <p:nvPr/>
          </p:nvSpPr>
          <p:spPr bwMode="auto">
            <a:xfrm>
              <a:off x="3898" y="3316"/>
              <a:ext cx="990" cy="193"/>
            </a:xfrm>
            <a:prstGeom prst="flowChartAlternateProcess">
              <a:avLst/>
            </a:prstGeom>
            <a:noFill/>
            <a:ln w="381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rgbClr val="FF7C80"/>
                  </a:solidFill>
                  <a:ea typeface="標楷體" pitchFamily="65" charset="-120"/>
                </a:rPr>
                <a:t>Death 369</a:t>
              </a:r>
              <a:r>
                <a:rPr kumimoji="0" lang="zh-TW" altLang="en-US" sz="1200" b="1" dirty="0">
                  <a:solidFill>
                    <a:srgbClr val="FF7C80"/>
                  </a:solidFill>
                  <a:ea typeface="標楷體" pitchFamily="65" charset="-120"/>
                </a:rPr>
                <a:t> </a:t>
              </a:r>
              <a:r>
                <a:rPr kumimoji="0" lang="en-US" altLang="zh-TW" sz="1200" b="1" dirty="0">
                  <a:solidFill>
                    <a:srgbClr val="FF7C80"/>
                  </a:solidFill>
                  <a:ea typeface="標楷體" pitchFamily="65" charset="-120"/>
                </a:rPr>
                <a:t>( 5% )</a:t>
              </a:r>
            </a:p>
          </p:txBody>
        </p:sp>
        <p:sp>
          <p:nvSpPr>
            <p:cNvPr id="50201" name="Line 27"/>
            <p:cNvSpPr>
              <a:spLocks noChangeShapeType="1"/>
            </p:cNvSpPr>
            <p:nvPr/>
          </p:nvSpPr>
          <p:spPr bwMode="auto">
            <a:xfrm>
              <a:off x="1344" y="948"/>
              <a:ext cx="1" cy="415"/>
            </a:xfrm>
            <a:prstGeom prst="line">
              <a:avLst/>
            </a:prstGeom>
            <a:noFill/>
            <a:ln w="57150">
              <a:solidFill>
                <a:srgbClr val="333333"/>
              </a:solidFill>
              <a:round/>
              <a:headEnd/>
              <a:tailEnd type="diamond"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2" name="Line 28"/>
            <p:cNvSpPr>
              <a:spLocks noChangeShapeType="1"/>
            </p:cNvSpPr>
            <p:nvPr/>
          </p:nvSpPr>
          <p:spPr bwMode="auto">
            <a:xfrm>
              <a:off x="1344" y="1404"/>
              <a:ext cx="1" cy="415"/>
            </a:xfrm>
            <a:prstGeom prst="line">
              <a:avLst/>
            </a:prstGeom>
            <a:noFill/>
            <a:ln w="57150">
              <a:solidFill>
                <a:srgbClr val="333333"/>
              </a:solidFill>
              <a:round/>
              <a:headEnd/>
              <a:tailEnd type="diamond"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3" name="Line 29"/>
            <p:cNvSpPr>
              <a:spLocks noChangeShapeType="1"/>
            </p:cNvSpPr>
            <p:nvPr/>
          </p:nvSpPr>
          <p:spPr bwMode="auto">
            <a:xfrm>
              <a:off x="1344" y="1848"/>
              <a:ext cx="1" cy="415"/>
            </a:xfrm>
            <a:prstGeom prst="line">
              <a:avLst/>
            </a:prstGeom>
            <a:noFill/>
            <a:ln w="57150">
              <a:solidFill>
                <a:srgbClr val="333333"/>
              </a:solidFill>
              <a:round/>
              <a:headEnd/>
              <a:tailEnd type="diamond"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4" name="Line 30"/>
            <p:cNvSpPr>
              <a:spLocks noChangeShapeType="1"/>
            </p:cNvSpPr>
            <p:nvPr/>
          </p:nvSpPr>
          <p:spPr bwMode="auto">
            <a:xfrm>
              <a:off x="1344" y="2331"/>
              <a:ext cx="1" cy="415"/>
            </a:xfrm>
            <a:prstGeom prst="line">
              <a:avLst/>
            </a:prstGeom>
            <a:noFill/>
            <a:ln w="57150">
              <a:solidFill>
                <a:srgbClr val="333333"/>
              </a:solidFill>
              <a:round/>
              <a:headEnd/>
              <a:tailEnd type="diamond"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5" name="Line 31"/>
            <p:cNvSpPr>
              <a:spLocks noChangeShapeType="1"/>
            </p:cNvSpPr>
            <p:nvPr/>
          </p:nvSpPr>
          <p:spPr bwMode="auto">
            <a:xfrm>
              <a:off x="1344" y="2772"/>
              <a:ext cx="1" cy="415"/>
            </a:xfrm>
            <a:prstGeom prst="line">
              <a:avLst/>
            </a:prstGeom>
            <a:noFill/>
            <a:ln w="57150">
              <a:solidFill>
                <a:srgbClr val="333333"/>
              </a:solidFill>
              <a:round/>
              <a:headEnd/>
              <a:tailEnd type="diamond"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6" name="Line 32"/>
            <p:cNvSpPr>
              <a:spLocks noChangeShapeType="1"/>
            </p:cNvSpPr>
            <p:nvPr/>
          </p:nvSpPr>
          <p:spPr bwMode="auto">
            <a:xfrm>
              <a:off x="1344" y="3173"/>
              <a:ext cx="1" cy="444"/>
            </a:xfrm>
            <a:prstGeom prst="line">
              <a:avLst/>
            </a:prstGeom>
            <a:noFill/>
            <a:ln w="57150">
              <a:solidFill>
                <a:srgbClr val="333333"/>
              </a:solidFill>
              <a:round/>
              <a:headEnd/>
              <a:tailEnd type="diamond"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50207" name="Line 33"/>
            <p:cNvSpPr>
              <a:spLocks noChangeShapeType="1"/>
            </p:cNvSpPr>
            <p:nvPr/>
          </p:nvSpPr>
          <p:spPr bwMode="auto">
            <a:xfrm>
              <a:off x="1344" y="3647"/>
              <a:ext cx="1" cy="405"/>
            </a:xfrm>
            <a:prstGeom prst="line">
              <a:avLst/>
            </a:prstGeom>
            <a:noFill/>
            <a:ln w="57150">
              <a:solidFill>
                <a:srgbClr val="333333"/>
              </a:solidFill>
              <a:round/>
              <a:headEnd/>
              <a:tailEnd type="diamond" w="med" len="med"/>
            </a:ln>
            <a:extLst>
              <a:ext uri="{909E8E84-426E-40DD-AFC4-6F175D3DCCD1}">
                <a14:hiddenFill xmlns:a14="http://schemas.microsoft.com/office/drawing/2010/main">
                  <a:noFill/>
                </a14:hiddenFill>
              </a:ext>
            </a:extLst>
          </p:spPr>
          <p:txBody>
            <a:bodyPr>
              <a:spAutoFit/>
            </a:bodyPr>
            <a:lstStyle/>
            <a:p>
              <a:endParaRPr lang="zh-TW" altLang="en-US"/>
            </a:p>
          </p:txBody>
        </p:sp>
        <p:cxnSp>
          <p:nvCxnSpPr>
            <p:cNvPr id="50208" name="AutoShape 34"/>
            <p:cNvCxnSpPr>
              <a:cxnSpLocks noChangeShapeType="1"/>
              <a:stCxn id="50182" idx="2"/>
              <a:endCxn id="50183" idx="0"/>
            </p:cNvCxnSpPr>
            <p:nvPr/>
          </p:nvCxnSpPr>
          <p:spPr bwMode="auto">
            <a:xfrm rot="5400000">
              <a:off x="2982" y="1066"/>
              <a:ext cx="153" cy="614"/>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09" name="AutoShape 35"/>
            <p:cNvCxnSpPr>
              <a:cxnSpLocks noChangeShapeType="1"/>
              <a:stCxn id="50182" idx="2"/>
              <a:endCxn id="50190" idx="0"/>
            </p:cNvCxnSpPr>
            <p:nvPr/>
          </p:nvCxnSpPr>
          <p:spPr bwMode="auto">
            <a:xfrm rot="16200000" flipH="1">
              <a:off x="3815" y="848"/>
              <a:ext cx="175" cy="1073"/>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0" name="AutoShape 36"/>
            <p:cNvCxnSpPr>
              <a:cxnSpLocks noChangeShapeType="1"/>
              <a:stCxn id="50183" idx="2"/>
              <a:endCxn id="50184" idx="0"/>
            </p:cNvCxnSpPr>
            <p:nvPr/>
          </p:nvCxnSpPr>
          <p:spPr bwMode="auto">
            <a:xfrm rot="5400000">
              <a:off x="2627" y="1779"/>
              <a:ext cx="153" cy="96"/>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1" name="AutoShape 37"/>
            <p:cNvCxnSpPr>
              <a:cxnSpLocks noChangeShapeType="1"/>
              <a:stCxn id="50183" idx="2"/>
              <a:endCxn id="50191" idx="0"/>
            </p:cNvCxnSpPr>
            <p:nvPr/>
          </p:nvCxnSpPr>
          <p:spPr bwMode="auto">
            <a:xfrm rot="16200000" flipH="1">
              <a:off x="3452" y="1049"/>
              <a:ext cx="174" cy="1575"/>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2" name="AutoShape 38"/>
            <p:cNvCxnSpPr>
              <a:cxnSpLocks noChangeShapeType="1"/>
              <a:stCxn id="50184" idx="2"/>
              <a:endCxn id="50188" idx="0"/>
            </p:cNvCxnSpPr>
            <p:nvPr/>
          </p:nvCxnSpPr>
          <p:spPr bwMode="auto">
            <a:xfrm rot="5400000">
              <a:off x="2531" y="2233"/>
              <a:ext cx="154" cy="95"/>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3" name="AutoShape 39"/>
            <p:cNvCxnSpPr>
              <a:cxnSpLocks noChangeShapeType="1"/>
              <a:stCxn id="50184" idx="2"/>
              <a:endCxn id="50195" idx="0"/>
            </p:cNvCxnSpPr>
            <p:nvPr/>
          </p:nvCxnSpPr>
          <p:spPr bwMode="auto">
            <a:xfrm rot="16200000" flipH="1">
              <a:off x="3356" y="1502"/>
              <a:ext cx="175" cy="1577"/>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4" name="AutoShape 40"/>
            <p:cNvCxnSpPr>
              <a:cxnSpLocks noChangeShapeType="1"/>
              <a:stCxn id="50188" idx="2"/>
              <a:endCxn id="50187" idx="0"/>
            </p:cNvCxnSpPr>
            <p:nvPr/>
          </p:nvCxnSpPr>
          <p:spPr bwMode="auto">
            <a:xfrm rot="5400000">
              <a:off x="2434" y="2683"/>
              <a:ext cx="153" cy="100"/>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5" name="AutoShape 41"/>
            <p:cNvCxnSpPr>
              <a:cxnSpLocks noChangeShapeType="1"/>
              <a:stCxn id="50188" idx="2"/>
              <a:endCxn id="50194" idx="0"/>
            </p:cNvCxnSpPr>
            <p:nvPr/>
          </p:nvCxnSpPr>
          <p:spPr bwMode="auto">
            <a:xfrm rot="16200000" flipH="1">
              <a:off x="3258" y="1959"/>
              <a:ext cx="174" cy="1569"/>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6" name="AutoShape 42"/>
            <p:cNvCxnSpPr>
              <a:cxnSpLocks noChangeShapeType="1"/>
              <a:stCxn id="50187" idx="2"/>
              <a:endCxn id="50186" idx="0"/>
            </p:cNvCxnSpPr>
            <p:nvPr/>
          </p:nvCxnSpPr>
          <p:spPr bwMode="auto">
            <a:xfrm rot="5400000">
              <a:off x="2335" y="3138"/>
              <a:ext cx="153" cy="96"/>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7" name="AutoShape 43"/>
            <p:cNvCxnSpPr>
              <a:cxnSpLocks noChangeShapeType="1"/>
              <a:stCxn id="50187" idx="2"/>
              <a:endCxn id="50193" idx="0"/>
            </p:cNvCxnSpPr>
            <p:nvPr/>
          </p:nvCxnSpPr>
          <p:spPr bwMode="auto">
            <a:xfrm rot="16200000" flipH="1">
              <a:off x="3160" y="2410"/>
              <a:ext cx="174" cy="1573"/>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8" name="AutoShape 44"/>
            <p:cNvCxnSpPr>
              <a:cxnSpLocks noChangeShapeType="1"/>
              <a:stCxn id="50186" idx="2"/>
              <a:endCxn id="50185" idx="0"/>
            </p:cNvCxnSpPr>
            <p:nvPr/>
          </p:nvCxnSpPr>
          <p:spPr bwMode="auto">
            <a:xfrm rot="5400000">
              <a:off x="2239" y="3592"/>
              <a:ext cx="155" cy="96"/>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cxnSp>
          <p:nvCxnSpPr>
            <p:cNvPr id="50219" name="AutoShape 45"/>
            <p:cNvCxnSpPr>
              <a:cxnSpLocks noChangeShapeType="1"/>
              <a:stCxn id="50186" idx="2"/>
              <a:endCxn id="50192" idx="0"/>
            </p:cNvCxnSpPr>
            <p:nvPr/>
          </p:nvCxnSpPr>
          <p:spPr bwMode="auto">
            <a:xfrm rot="16200000" flipH="1">
              <a:off x="3063" y="2864"/>
              <a:ext cx="175" cy="1573"/>
            </a:xfrm>
            <a:prstGeom prst="bentConnector3">
              <a:avLst>
                <a:gd name="adj1" fmla="val 50000"/>
              </a:avLst>
            </a:prstGeom>
            <a:noFill/>
            <a:ln w="38100">
              <a:solidFill>
                <a:schemeClr val="bg2"/>
              </a:solidFill>
              <a:miter lim="800000"/>
              <a:headEnd/>
              <a:tailEnd type="stealth" w="lg" len="sm"/>
            </a:ln>
            <a:extLst>
              <a:ext uri="{909E8E84-426E-40DD-AFC4-6F175D3DCCD1}">
                <a14:hiddenFill xmlns:a14="http://schemas.microsoft.com/office/drawing/2010/main">
                  <a:noFill/>
                </a14:hiddenFill>
              </a:ext>
            </a:extLst>
          </p:spPr>
        </p:cxnSp>
        <p:sp>
          <p:nvSpPr>
            <p:cNvPr id="50220" name="AutoShape 46"/>
            <p:cNvSpPr>
              <a:spLocks noChangeArrowheads="1"/>
            </p:cNvSpPr>
            <p:nvPr/>
          </p:nvSpPr>
          <p:spPr bwMode="auto">
            <a:xfrm>
              <a:off x="3802" y="3796"/>
              <a:ext cx="990" cy="193"/>
            </a:xfrm>
            <a:prstGeom prst="flowChartAlternateProcess">
              <a:avLst/>
            </a:prstGeom>
            <a:noFill/>
            <a:ln w="38100">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200" b="1" dirty="0">
                  <a:solidFill>
                    <a:srgbClr val="FF7C80"/>
                  </a:solidFill>
                  <a:ea typeface="標楷體" pitchFamily="65" charset="-120"/>
                </a:rPr>
                <a:t>Death 311 ( 4% )</a:t>
              </a:r>
            </a:p>
          </p:txBody>
        </p:sp>
        <p:sp>
          <p:nvSpPr>
            <p:cNvPr id="50221" name="Text Box 47"/>
            <p:cNvSpPr txBox="1">
              <a:spLocks noChangeArrowheads="1"/>
            </p:cNvSpPr>
            <p:nvPr/>
          </p:nvSpPr>
          <p:spPr bwMode="auto">
            <a:xfrm>
              <a:off x="1008" y="106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kumimoji="0" lang="en-US" altLang="zh-TW" sz="1600" b="1" dirty="0">
                  <a:solidFill>
                    <a:srgbClr val="333333"/>
                  </a:solidFill>
                  <a:latin typeface="Calibri" pitchFamily="34" charset="0"/>
                  <a:ea typeface="標楷體" pitchFamily="65" charset="-120"/>
                </a:rPr>
                <a:t>1999</a:t>
              </a:r>
              <a:endParaRPr kumimoji="0" lang="zh-TW" altLang="en-US" sz="1600" b="1" dirty="0">
                <a:solidFill>
                  <a:srgbClr val="333333"/>
                </a:solidFill>
                <a:latin typeface="Calibri" pitchFamily="34" charset="0"/>
                <a:ea typeface="標楷體" pitchFamily="65" charset="-120"/>
              </a:endParaRPr>
            </a:p>
          </p:txBody>
        </p:sp>
        <p:sp>
          <p:nvSpPr>
            <p:cNvPr id="50222" name="Text Box 48"/>
            <p:cNvSpPr txBox="1">
              <a:spLocks noChangeArrowheads="1"/>
            </p:cNvSpPr>
            <p:nvPr/>
          </p:nvSpPr>
          <p:spPr bwMode="auto">
            <a:xfrm>
              <a:off x="1008" y="1535"/>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kumimoji="0" lang="en-US" altLang="zh-TW" sz="1600" b="1" dirty="0">
                  <a:solidFill>
                    <a:srgbClr val="333333"/>
                  </a:solidFill>
                  <a:latin typeface="Calibri" pitchFamily="34" charset="0"/>
                  <a:ea typeface="標楷體" pitchFamily="65" charset="-120"/>
                </a:rPr>
                <a:t>2000</a:t>
              </a:r>
              <a:endParaRPr kumimoji="0" lang="zh-TW" altLang="en-US" sz="1600" b="1" dirty="0">
                <a:solidFill>
                  <a:srgbClr val="333333"/>
                </a:solidFill>
                <a:latin typeface="Calibri" pitchFamily="34" charset="0"/>
                <a:ea typeface="標楷體" pitchFamily="65" charset="-120"/>
              </a:endParaRPr>
            </a:p>
          </p:txBody>
        </p:sp>
        <p:sp>
          <p:nvSpPr>
            <p:cNvPr id="50223" name="Text Box 49"/>
            <p:cNvSpPr txBox="1">
              <a:spLocks noChangeArrowheads="1"/>
            </p:cNvSpPr>
            <p:nvPr/>
          </p:nvSpPr>
          <p:spPr bwMode="auto">
            <a:xfrm>
              <a:off x="1008" y="1971"/>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kumimoji="0" lang="en-US" altLang="zh-TW" sz="1600" b="1" dirty="0">
                  <a:solidFill>
                    <a:srgbClr val="333333"/>
                  </a:solidFill>
                  <a:latin typeface="Calibri" pitchFamily="34" charset="0"/>
                  <a:ea typeface="標楷體" pitchFamily="65" charset="-120"/>
                </a:rPr>
                <a:t>2001</a:t>
              </a:r>
              <a:endParaRPr kumimoji="0" lang="zh-TW" altLang="en-US" sz="1600" b="1" dirty="0">
                <a:solidFill>
                  <a:srgbClr val="333333"/>
                </a:solidFill>
                <a:latin typeface="Calibri" pitchFamily="34" charset="0"/>
                <a:ea typeface="標楷體" pitchFamily="65" charset="-120"/>
              </a:endParaRPr>
            </a:p>
          </p:txBody>
        </p:sp>
        <p:sp>
          <p:nvSpPr>
            <p:cNvPr id="50224" name="Text Box 50"/>
            <p:cNvSpPr txBox="1">
              <a:spLocks noChangeArrowheads="1"/>
            </p:cNvSpPr>
            <p:nvPr/>
          </p:nvSpPr>
          <p:spPr bwMode="auto">
            <a:xfrm>
              <a:off x="1008" y="2887"/>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kumimoji="0" lang="en-US" altLang="zh-TW" sz="1600" b="1" dirty="0">
                  <a:solidFill>
                    <a:srgbClr val="333333"/>
                  </a:solidFill>
                  <a:latin typeface="Calibri" pitchFamily="34" charset="0"/>
                  <a:ea typeface="標楷體" pitchFamily="65" charset="-120"/>
                </a:rPr>
                <a:t>2003</a:t>
              </a:r>
              <a:endParaRPr kumimoji="0" lang="zh-TW" altLang="en-US" sz="1600" b="1" dirty="0">
                <a:solidFill>
                  <a:srgbClr val="333333"/>
                </a:solidFill>
                <a:latin typeface="Calibri" pitchFamily="34" charset="0"/>
                <a:ea typeface="標楷體" pitchFamily="65" charset="-120"/>
              </a:endParaRPr>
            </a:p>
          </p:txBody>
        </p:sp>
        <p:sp>
          <p:nvSpPr>
            <p:cNvPr id="50225" name="Text Box 51"/>
            <p:cNvSpPr txBox="1">
              <a:spLocks noChangeArrowheads="1"/>
            </p:cNvSpPr>
            <p:nvPr/>
          </p:nvSpPr>
          <p:spPr bwMode="auto">
            <a:xfrm>
              <a:off x="1008" y="2429"/>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kumimoji="0" lang="en-US" altLang="zh-TW" sz="1600" b="1" dirty="0">
                  <a:solidFill>
                    <a:srgbClr val="333333"/>
                  </a:solidFill>
                  <a:latin typeface="Calibri" pitchFamily="34" charset="0"/>
                  <a:ea typeface="標楷體" pitchFamily="65" charset="-120"/>
                </a:rPr>
                <a:t>2002</a:t>
              </a:r>
              <a:endParaRPr kumimoji="0" lang="zh-TW" altLang="en-US" sz="1600" b="1" dirty="0">
                <a:solidFill>
                  <a:srgbClr val="333333"/>
                </a:solidFill>
                <a:latin typeface="Calibri" pitchFamily="34" charset="0"/>
                <a:ea typeface="標楷體" pitchFamily="65" charset="-120"/>
              </a:endParaRPr>
            </a:p>
          </p:txBody>
        </p:sp>
        <p:sp>
          <p:nvSpPr>
            <p:cNvPr id="50226" name="Text Box 52"/>
            <p:cNvSpPr txBox="1">
              <a:spLocks noChangeArrowheads="1"/>
            </p:cNvSpPr>
            <p:nvPr/>
          </p:nvSpPr>
          <p:spPr bwMode="auto">
            <a:xfrm>
              <a:off x="1008" y="3349"/>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kumimoji="0" lang="en-US" altLang="zh-TW" sz="1600" b="1" dirty="0">
                  <a:solidFill>
                    <a:srgbClr val="333333"/>
                  </a:solidFill>
                  <a:latin typeface="Calibri" pitchFamily="34" charset="0"/>
                  <a:ea typeface="標楷體" pitchFamily="65" charset="-120"/>
                </a:rPr>
                <a:t>2004</a:t>
              </a:r>
              <a:endParaRPr kumimoji="0" lang="zh-TW" altLang="en-US" sz="1600" b="1" dirty="0">
                <a:solidFill>
                  <a:srgbClr val="333333"/>
                </a:solidFill>
                <a:latin typeface="Calibri" pitchFamily="34" charset="0"/>
                <a:ea typeface="標楷體" pitchFamily="65" charset="-120"/>
              </a:endParaRPr>
            </a:p>
          </p:txBody>
        </p:sp>
        <p:sp>
          <p:nvSpPr>
            <p:cNvPr id="50227" name="Text Box 53"/>
            <p:cNvSpPr txBox="1">
              <a:spLocks noChangeArrowheads="1"/>
            </p:cNvSpPr>
            <p:nvPr/>
          </p:nvSpPr>
          <p:spPr bwMode="auto">
            <a:xfrm>
              <a:off x="1008" y="3791"/>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kumimoji="0" lang="en-US" altLang="zh-TW" sz="1600" b="1" dirty="0">
                  <a:solidFill>
                    <a:srgbClr val="333333"/>
                  </a:solidFill>
                  <a:latin typeface="Calibri" pitchFamily="34" charset="0"/>
                  <a:ea typeface="標楷體" pitchFamily="65" charset="-120"/>
                </a:rPr>
                <a:t>2005</a:t>
              </a:r>
              <a:endParaRPr kumimoji="0" lang="zh-TW" altLang="en-US" sz="1600" b="1" dirty="0">
                <a:solidFill>
                  <a:srgbClr val="333333"/>
                </a:solidFill>
                <a:latin typeface="Calibri" pitchFamily="34" charset="0"/>
                <a:ea typeface="標楷體" pitchFamily="65" charset="-120"/>
              </a:endParaRPr>
            </a:p>
          </p:txBody>
        </p:sp>
        <p:sp>
          <p:nvSpPr>
            <p:cNvPr id="50228" name="Line 54"/>
            <p:cNvSpPr>
              <a:spLocks noChangeShapeType="1"/>
            </p:cNvSpPr>
            <p:nvPr/>
          </p:nvSpPr>
          <p:spPr bwMode="auto">
            <a:xfrm flipV="1">
              <a:off x="1344" y="948"/>
              <a:ext cx="1" cy="45"/>
            </a:xfrm>
            <a:prstGeom prst="line">
              <a:avLst/>
            </a:prstGeom>
            <a:noFill/>
            <a:ln w="57150">
              <a:solidFill>
                <a:srgbClr val="333333"/>
              </a:solidFill>
              <a:round/>
              <a:headEnd/>
              <a:tailEnd type="diamond" w="med" len="med"/>
            </a:ln>
            <a:extLst>
              <a:ext uri="{909E8E84-426E-40DD-AFC4-6F175D3DCCD1}">
                <a14:hiddenFill xmlns:a14="http://schemas.microsoft.com/office/drawing/2010/main">
                  <a:noFill/>
                </a14:hiddenFill>
              </a:ext>
            </a:extLst>
          </p:spPr>
          <p:txBody>
            <a:bodyPr>
              <a:spAutoFit/>
            </a:bodyPr>
            <a:lstStyle/>
            <a:p>
              <a:endParaRPr lang="zh-TW" altLang="en-US"/>
            </a:p>
          </p:txBody>
        </p:sp>
      </p:grpSp>
      <p:sp>
        <p:nvSpPr>
          <p:cNvPr id="52" name="頁尾版面配置區 51"/>
          <p:cNvSpPr txBox="1">
            <a:spLocks noGrp="1"/>
          </p:cNvSpPr>
          <p:nvPr/>
        </p:nvSpPr>
        <p:spPr>
          <a:xfrm>
            <a:off x="3135313" y="6381750"/>
            <a:ext cx="3240087" cy="407988"/>
          </a:xfrm>
          <a:prstGeom prst="rect">
            <a:avLst/>
          </a:prstGeom>
          <a:noFill/>
        </p:spPr>
        <p:txBody>
          <a:bodyPr lIns="0" tIns="0" rIns="0" bIns="0" anchor="b"/>
          <a:lstStyle/>
          <a:p>
            <a:pPr>
              <a:defRPr/>
            </a:pPr>
            <a:r>
              <a:rPr kumimoji="0" lang="en-US" altLang="zh-TW" sz="1400" b="1" dirty="0">
                <a:ea typeface="+mn-ea"/>
              </a:rPr>
              <a:t>Source: Translated from Huang SM</a:t>
            </a:r>
            <a:endParaRPr kumimoji="0" lang="zh-TW" altLang="en-US" sz="1400" b="1" dirty="0">
              <a:ea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idx="4294967295"/>
          </p:nvPr>
        </p:nvSpPr>
        <p:spPr>
          <a:xfrm>
            <a:off x="214313" y="-171450"/>
            <a:ext cx="8472487" cy="1143000"/>
          </a:xfrm>
        </p:spPr>
        <p:txBody>
          <a:bodyPr lIns="0" rIns="0" bIns="0" anchor="b"/>
          <a:lstStyle/>
          <a:p>
            <a:pPr eaLnBrk="1" hangingPunct="1"/>
            <a:r>
              <a:rPr lang="en-US" altLang="zh-TW" sz="3500" b="1" dirty="0" smtClean="0">
                <a:latin typeface="Times New Roman" pitchFamily="18" charset="0"/>
                <a:ea typeface="標楷體" pitchFamily="65" charset="-120"/>
                <a:cs typeface="Times New Roman" pitchFamily="18" charset="0"/>
              </a:rPr>
              <a:t>Disease Prevalence by Medical Visits</a:t>
            </a:r>
            <a:endParaRPr lang="zh-TW" altLang="en-US" sz="2300" b="1" dirty="0" smtClean="0">
              <a:latin typeface="Times New Roman" pitchFamily="18" charset="0"/>
              <a:ea typeface="微軟正黑體" pitchFamily="34" charset="-120"/>
              <a:cs typeface="Times New Roman" pitchFamily="18" charset="0"/>
            </a:endParaRPr>
          </a:p>
        </p:txBody>
      </p:sp>
      <p:sp>
        <p:nvSpPr>
          <p:cNvPr id="4" name="投影片編號版面配置區 3"/>
          <p:cNvSpPr txBox="1">
            <a:spLocks noGrp="1"/>
          </p:cNvSpPr>
          <p:nvPr/>
        </p:nvSpPr>
        <p:spPr>
          <a:xfrm>
            <a:off x="7924800" y="6356350"/>
            <a:ext cx="762000" cy="365125"/>
          </a:xfrm>
          <a:prstGeom prst="rect">
            <a:avLst/>
          </a:prstGeom>
          <a:noFill/>
        </p:spPr>
        <p:txBody>
          <a:bodyPr lIns="0" tIns="0" rIns="0" bIns="0" anchor="b"/>
          <a:lstStyle/>
          <a:p>
            <a:pPr algn="r">
              <a:defRPr/>
            </a:pPr>
            <a:fld id="{9EB25598-7AC9-4C1D-9BB6-0104BD9568D4}" type="slidenum">
              <a:rPr kumimoji="0" lang="zh-TW" altLang="en-US" sz="1200">
                <a:solidFill>
                  <a:schemeClr val="tx2">
                    <a:shade val="90000"/>
                  </a:schemeClr>
                </a:solidFill>
                <a:ea typeface="+mn-ea"/>
              </a:rPr>
              <a:pPr algn="r">
                <a:defRPr/>
              </a:pPr>
              <a:t>45</a:t>
            </a:fld>
            <a:endParaRPr kumimoji="0" lang="zh-TW" altLang="en-US" sz="1200" dirty="0">
              <a:solidFill>
                <a:schemeClr val="tx2">
                  <a:shade val="90000"/>
                </a:schemeClr>
              </a:solidFill>
              <a:ea typeface="+mn-ea"/>
            </a:endParaRPr>
          </a:p>
        </p:txBody>
      </p:sp>
      <p:pic>
        <p:nvPicPr>
          <p:cNvPr id="522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5538"/>
            <a:ext cx="2940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250" y="1125538"/>
            <a:ext cx="2940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9663" y="1125538"/>
            <a:ext cx="29543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924175"/>
            <a:ext cx="296862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1813" y="2924175"/>
            <a:ext cx="298291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6650" y="2924175"/>
            <a:ext cx="29972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797425"/>
            <a:ext cx="3008313"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9113" y="4797425"/>
            <a:ext cx="30273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3150" y="4797425"/>
            <a:ext cx="29908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7" name="Line 14"/>
          <p:cNvSpPr>
            <a:spLocks noChangeShapeType="1"/>
          </p:cNvSpPr>
          <p:nvPr/>
        </p:nvSpPr>
        <p:spPr bwMode="auto">
          <a:xfrm>
            <a:off x="1692275" y="5308600"/>
            <a:ext cx="0" cy="1219200"/>
          </a:xfrm>
          <a:prstGeom prst="line">
            <a:avLst/>
          </a:prstGeom>
          <a:noFill/>
          <a:ln w="15875">
            <a:solidFill>
              <a:srgbClr val="FF00FF"/>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2238" name="文字方塊 13"/>
          <p:cNvSpPr txBox="1">
            <a:spLocks noChangeArrowheads="1"/>
          </p:cNvSpPr>
          <p:nvPr/>
        </p:nvSpPr>
        <p:spPr bwMode="auto">
          <a:xfrm>
            <a:off x="234950" y="1484313"/>
            <a:ext cx="116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400" b="1" dirty="0">
                <a:solidFill>
                  <a:srgbClr val="FF0000"/>
                </a:solidFill>
                <a:latin typeface="Times New Roman" pitchFamily="18" charset="0"/>
                <a:ea typeface="標楷體" pitchFamily="65" charset="-120"/>
                <a:cs typeface="Times New Roman" pitchFamily="18" charset="0"/>
              </a:rPr>
              <a:t>Malignancy</a:t>
            </a:r>
            <a:endParaRPr kumimoji="0" lang="zh-TW" altLang="en-US" sz="1400" b="1" dirty="0">
              <a:solidFill>
                <a:srgbClr val="FF0000"/>
              </a:solidFill>
              <a:latin typeface="Times New Roman" pitchFamily="18" charset="0"/>
              <a:ea typeface="標楷體" pitchFamily="65" charset="-120"/>
              <a:cs typeface="Times New Roman" pitchFamily="18" charset="0"/>
            </a:endParaRPr>
          </a:p>
        </p:txBody>
      </p:sp>
      <p:sp>
        <p:nvSpPr>
          <p:cNvPr id="52239" name="文字方塊 14"/>
          <p:cNvSpPr txBox="1">
            <a:spLocks noChangeArrowheads="1"/>
          </p:cNvSpPr>
          <p:nvPr/>
        </p:nvSpPr>
        <p:spPr bwMode="auto">
          <a:xfrm>
            <a:off x="3357563" y="1412875"/>
            <a:ext cx="1255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400" b="1" dirty="0">
                <a:solidFill>
                  <a:srgbClr val="FF0000"/>
                </a:solidFill>
                <a:latin typeface="Times New Roman" pitchFamily="18" charset="0"/>
                <a:ea typeface="標楷體" pitchFamily="65" charset="-120"/>
                <a:cs typeface="Times New Roman" pitchFamily="18" charset="0"/>
              </a:rPr>
              <a:t>Brain Stroke</a:t>
            </a:r>
            <a:endParaRPr kumimoji="0" lang="zh-TW" altLang="en-US" sz="1400" b="1" dirty="0">
              <a:solidFill>
                <a:srgbClr val="FF0000"/>
              </a:solidFill>
              <a:latin typeface="Times New Roman" pitchFamily="18" charset="0"/>
              <a:ea typeface="標楷體" pitchFamily="65" charset="-120"/>
              <a:cs typeface="Times New Roman" pitchFamily="18" charset="0"/>
            </a:endParaRPr>
          </a:p>
        </p:txBody>
      </p:sp>
      <p:sp>
        <p:nvSpPr>
          <p:cNvPr id="52240" name="文字方塊 15"/>
          <p:cNvSpPr txBox="1">
            <a:spLocks noChangeArrowheads="1"/>
          </p:cNvSpPr>
          <p:nvPr/>
        </p:nvSpPr>
        <p:spPr bwMode="auto">
          <a:xfrm>
            <a:off x="6462713" y="1412875"/>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400" b="1" dirty="0">
                <a:solidFill>
                  <a:srgbClr val="FF0000"/>
                </a:solidFill>
                <a:latin typeface="Times New Roman" pitchFamily="18" charset="0"/>
                <a:ea typeface="標楷體" pitchFamily="65" charset="-120"/>
                <a:cs typeface="Times New Roman" pitchFamily="18" charset="0"/>
              </a:rPr>
              <a:t>C-V disease</a:t>
            </a:r>
            <a:endParaRPr kumimoji="0" lang="zh-TW" altLang="en-US" sz="1400" b="1" dirty="0">
              <a:solidFill>
                <a:srgbClr val="FF0000"/>
              </a:solidFill>
              <a:latin typeface="Times New Roman" pitchFamily="18" charset="0"/>
              <a:ea typeface="標楷體" pitchFamily="65" charset="-120"/>
              <a:cs typeface="Times New Roman" pitchFamily="18" charset="0"/>
            </a:endParaRPr>
          </a:p>
        </p:txBody>
      </p:sp>
      <p:sp>
        <p:nvSpPr>
          <p:cNvPr id="52241" name="文字方塊 16"/>
          <p:cNvSpPr txBox="1">
            <a:spLocks noChangeArrowheads="1"/>
          </p:cNvSpPr>
          <p:nvPr/>
        </p:nvSpPr>
        <p:spPr bwMode="auto">
          <a:xfrm>
            <a:off x="271463" y="3213100"/>
            <a:ext cx="92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400" b="1" dirty="0">
                <a:solidFill>
                  <a:srgbClr val="FF0000"/>
                </a:solidFill>
                <a:latin typeface="Times New Roman" pitchFamily="18" charset="0"/>
                <a:ea typeface="標楷體" pitchFamily="65" charset="-120"/>
                <a:cs typeface="Times New Roman" pitchFamily="18" charset="0"/>
              </a:rPr>
              <a:t>Diabetes</a:t>
            </a:r>
            <a:endParaRPr kumimoji="0" lang="zh-TW" altLang="en-US" sz="1400" b="1" dirty="0">
              <a:solidFill>
                <a:srgbClr val="FF0000"/>
              </a:solidFill>
              <a:latin typeface="Times New Roman" pitchFamily="18" charset="0"/>
              <a:ea typeface="標楷體" pitchFamily="65" charset="-120"/>
              <a:cs typeface="Times New Roman" pitchFamily="18" charset="0"/>
            </a:endParaRPr>
          </a:p>
        </p:txBody>
      </p:sp>
      <p:sp>
        <p:nvSpPr>
          <p:cNvPr id="52242" name="文字方塊 17"/>
          <p:cNvSpPr txBox="1">
            <a:spLocks noChangeArrowheads="1"/>
          </p:cNvSpPr>
          <p:nvPr/>
        </p:nvSpPr>
        <p:spPr bwMode="auto">
          <a:xfrm>
            <a:off x="3429000" y="32131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400" b="1" dirty="0">
                <a:solidFill>
                  <a:srgbClr val="FF0000"/>
                </a:solidFill>
                <a:latin typeface="Times New Roman" pitchFamily="18" charset="0"/>
                <a:ea typeface="標楷體" pitchFamily="65" charset="-120"/>
                <a:cs typeface="Times New Roman" pitchFamily="18" charset="0"/>
              </a:rPr>
              <a:t>Pneumonia</a:t>
            </a:r>
            <a:endParaRPr kumimoji="0" lang="zh-TW" altLang="en-US" sz="1400" b="1" dirty="0">
              <a:solidFill>
                <a:srgbClr val="FF0000"/>
              </a:solidFill>
              <a:latin typeface="Times New Roman" pitchFamily="18" charset="0"/>
              <a:ea typeface="標楷體" pitchFamily="65" charset="-120"/>
              <a:cs typeface="Times New Roman" pitchFamily="18" charset="0"/>
            </a:endParaRPr>
          </a:p>
        </p:txBody>
      </p:sp>
      <p:sp>
        <p:nvSpPr>
          <p:cNvPr id="52243" name="文字方塊 18"/>
          <p:cNvSpPr txBox="1">
            <a:spLocks noChangeArrowheads="1"/>
          </p:cNvSpPr>
          <p:nvPr/>
        </p:nvSpPr>
        <p:spPr bwMode="auto">
          <a:xfrm>
            <a:off x="6357938" y="3194050"/>
            <a:ext cx="1166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400" b="1" dirty="0">
                <a:solidFill>
                  <a:srgbClr val="FF0000"/>
                </a:solidFill>
                <a:latin typeface="Times New Roman" pitchFamily="18" charset="0"/>
                <a:ea typeface="標楷體" pitchFamily="65" charset="-120"/>
                <a:cs typeface="Times New Roman" pitchFamily="18" charset="0"/>
              </a:rPr>
              <a:t>Chronic liver disease</a:t>
            </a:r>
            <a:endParaRPr kumimoji="0" lang="zh-TW" altLang="en-US" sz="1400" b="1" dirty="0">
              <a:solidFill>
                <a:srgbClr val="FF0000"/>
              </a:solidFill>
              <a:latin typeface="Times New Roman" pitchFamily="18" charset="0"/>
              <a:ea typeface="標楷體" pitchFamily="65" charset="-120"/>
              <a:cs typeface="Times New Roman" pitchFamily="18" charset="0"/>
            </a:endParaRPr>
          </a:p>
        </p:txBody>
      </p:sp>
      <p:sp>
        <p:nvSpPr>
          <p:cNvPr id="52244" name="文字方塊 19"/>
          <p:cNvSpPr txBox="1">
            <a:spLocks noChangeArrowheads="1"/>
          </p:cNvSpPr>
          <p:nvPr/>
        </p:nvSpPr>
        <p:spPr bwMode="auto">
          <a:xfrm>
            <a:off x="214313" y="5084763"/>
            <a:ext cx="92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400" b="1" dirty="0">
                <a:solidFill>
                  <a:srgbClr val="FF0000"/>
                </a:solidFill>
                <a:latin typeface="Times New Roman" pitchFamily="18" charset="0"/>
                <a:ea typeface="標楷體" pitchFamily="65" charset="-120"/>
                <a:cs typeface="Times New Roman" pitchFamily="18" charset="0"/>
              </a:rPr>
              <a:t>CKD</a:t>
            </a:r>
            <a:endParaRPr kumimoji="0" lang="zh-TW" altLang="en-US" sz="1400" b="1" dirty="0">
              <a:solidFill>
                <a:srgbClr val="FF0000"/>
              </a:solidFill>
              <a:latin typeface="Times New Roman" pitchFamily="18" charset="0"/>
              <a:ea typeface="標楷體" pitchFamily="65" charset="-120"/>
              <a:cs typeface="Times New Roman" pitchFamily="18" charset="0"/>
            </a:endParaRPr>
          </a:p>
        </p:txBody>
      </p:sp>
      <p:sp>
        <p:nvSpPr>
          <p:cNvPr id="52245" name="文字方塊 20"/>
          <p:cNvSpPr txBox="1">
            <a:spLocks noChangeArrowheads="1"/>
          </p:cNvSpPr>
          <p:nvPr/>
        </p:nvSpPr>
        <p:spPr bwMode="auto">
          <a:xfrm>
            <a:off x="3286125" y="5084763"/>
            <a:ext cx="1214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400" b="1" dirty="0">
                <a:solidFill>
                  <a:srgbClr val="FF0000"/>
                </a:solidFill>
                <a:latin typeface="Times New Roman" pitchFamily="18" charset="0"/>
                <a:ea typeface="標楷體" pitchFamily="65" charset="-120"/>
                <a:cs typeface="Times New Roman" pitchFamily="18" charset="0"/>
              </a:rPr>
              <a:t>Hypertension</a:t>
            </a:r>
            <a:endParaRPr kumimoji="0" lang="zh-TW" altLang="en-US" sz="1400" b="1" dirty="0">
              <a:solidFill>
                <a:srgbClr val="FF0000"/>
              </a:solidFill>
              <a:latin typeface="Times New Roman" pitchFamily="18" charset="0"/>
              <a:ea typeface="標楷體" pitchFamily="65" charset="-120"/>
              <a:cs typeface="Times New Roman" pitchFamily="18" charset="0"/>
            </a:endParaRPr>
          </a:p>
        </p:txBody>
      </p:sp>
      <p:sp>
        <p:nvSpPr>
          <p:cNvPr id="52246" name="文字方塊 21"/>
          <p:cNvSpPr txBox="1">
            <a:spLocks noChangeArrowheads="1"/>
          </p:cNvSpPr>
          <p:nvPr/>
        </p:nvSpPr>
        <p:spPr bwMode="auto">
          <a:xfrm>
            <a:off x="6372225" y="5084763"/>
            <a:ext cx="13573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400" b="1" dirty="0">
                <a:solidFill>
                  <a:srgbClr val="FF0000"/>
                </a:solidFill>
                <a:latin typeface="Times New Roman" pitchFamily="18" charset="0"/>
                <a:ea typeface="標楷體" pitchFamily="65" charset="-120"/>
                <a:cs typeface="Times New Roman" pitchFamily="18" charset="0"/>
              </a:rPr>
              <a:t>AMI </a:t>
            </a:r>
            <a:r>
              <a:rPr kumimoji="0" lang="en-US" altLang="zh-TW" sz="1400" b="1" dirty="0">
                <a:ea typeface="標楷體" pitchFamily="65" charset="-120"/>
                <a:cs typeface="Times New Roman" pitchFamily="18" charset="0"/>
              </a:rPr>
              <a:t>Acute Myocardial Infarction</a:t>
            </a:r>
            <a:endParaRPr kumimoji="0" lang="zh-TW" altLang="en-US" sz="1400" b="1" dirty="0">
              <a:ea typeface="標楷體" pitchFamily="65" charset="-120"/>
              <a:cs typeface="Times New Roman" pitchFamily="18" charset="0"/>
            </a:endParaRPr>
          </a:p>
        </p:txBody>
      </p:sp>
      <p:sp>
        <p:nvSpPr>
          <p:cNvPr id="24" name="頁尾版面配置區 26"/>
          <p:cNvSpPr txBox="1">
            <a:spLocks noGrp="1"/>
          </p:cNvSpPr>
          <p:nvPr/>
        </p:nvSpPr>
        <p:spPr>
          <a:xfrm>
            <a:off x="179388" y="6448425"/>
            <a:ext cx="3352800" cy="365125"/>
          </a:xfrm>
          <a:prstGeom prst="rect">
            <a:avLst/>
          </a:prstGeom>
          <a:noFill/>
        </p:spPr>
        <p:txBody>
          <a:bodyPr lIns="0" tIns="0" rIns="0" bIns="0" anchor="b"/>
          <a:lstStyle/>
          <a:p>
            <a:pPr>
              <a:defRPr/>
            </a:pPr>
            <a:r>
              <a:rPr kumimoji="0" lang="en-US" altLang="zh-TW" sz="1400" b="1" dirty="0">
                <a:ea typeface="+mn-ea"/>
              </a:rPr>
              <a:t>Source: Translated from Huang SM</a:t>
            </a:r>
            <a:endParaRPr kumimoji="0" lang="zh-TW" altLang="en-US" sz="1400" b="1" dirty="0">
              <a:ea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2"/>
          <p:cNvSpPr txBox="1">
            <a:spLocks noGrp="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EEE0895B-892E-4D31-B9DD-791EE11BEDA0}" type="slidenum">
              <a:rPr kumimoji="0" lang="en-US" altLang="zh-TW" sz="1200"/>
              <a:pPr algn="r" eaLnBrk="1" hangingPunct="1">
                <a:spcBef>
                  <a:spcPct val="0"/>
                </a:spcBef>
                <a:buFontTx/>
                <a:buNone/>
              </a:pPr>
              <a:t>46</a:t>
            </a:fld>
            <a:endParaRPr kumimoji="0" lang="en-US" altLang="zh-TW" sz="1200" dirty="0"/>
          </a:p>
        </p:txBody>
      </p:sp>
      <p:sp>
        <p:nvSpPr>
          <p:cNvPr id="54275" name="Rectangle 4"/>
          <p:cNvSpPr txBox="1">
            <a:spLocks noChangeArrowheads="1"/>
          </p:cNvSpPr>
          <p:nvPr/>
        </p:nvSpPr>
        <p:spPr bwMode="auto">
          <a:xfrm>
            <a:off x="0" y="762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ts val="4600"/>
              </a:lnSpc>
              <a:spcBef>
                <a:spcPct val="0"/>
              </a:spcBef>
              <a:buFontTx/>
              <a:buNone/>
            </a:pPr>
            <a:r>
              <a:rPr kumimoji="0" lang="en-US" altLang="zh-TW" sz="4400" b="1" dirty="0">
                <a:solidFill>
                  <a:srgbClr val="333300"/>
                </a:solidFill>
                <a:latin typeface="Times New Roman" pitchFamily="18" charset="0"/>
                <a:ea typeface="標楷體" pitchFamily="65" charset="-120"/>
                <a:cs typeface="Times New Roman" pitchFamily="18" charset="0"/>
              </a:rPr>
              <a:t>Collaboration Center for Value-added Application of Health Databanks – a Pilot (2)</a:t>
            </a:r>
            <a:endParaRPr kumimoji="0" lang="zh-TW" altLang="en-US" sz="4400" b="1" dirty="0">
              <a:solidFill>
                <a:srgbClr val="333300"/>
              </a:solidFill>
              <a:latin typeface="Times New Roman" pitchFamily="18" charset="0"/>
              <a:ea typeface="標楷體" pitchFamily="65" charset="-120"/>
              <a:cs typeface="Times New Roman" pitchFamily="18" charset="0"/>
            </a:endParaRPr>
          </a:p>
        </p:txBody>
      </p:sp>
      <p:pic>
        <p:nvPicPr>
          <p:cNvPr id="54276" name="Picture 6" descr="圖片1-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4277" name="Picture 6" descr="圖片1-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8839200" cy="518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4278" name="Text Box 5"/>
          <p:cNvSpPr txBox="1">
            <a:spLocks noChangeArrowheads="1"/>
          </p:cNvSpPr>
          <p:nvPr/>
        </p:nvSpPr>
        <p:spPr bwMode="auto">
          <a:xfrm>
            <a:off x="990600" y="464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en-US" altLang="zh-TW" sz="2400" b="1" dirty="0">
                <a:solidFill>
                  <a:schemeClr val="tx2"/>
                </a:solidFill>
                <a:latin typeface="Times New Roman" pitchFamily="18" charset="0"/>
                <a:ea typeface="標楷體" pitchFamily="65" charset="-120"/>
              </a:rPr>
              <a:t>Phase 1</a:t>
            </a:r>
            <a:endParaRPr kumimoji="0" lang="zh-TW" altLang="en-US" sz="2400" b="1" dirty="0">
              <a:solidFill>
                <a:schemeClr val="tx2"/>
              </a:solidFill>
              <a:latin typeface="Times New Roman" pitchFamily="18" charset="0"/>
              <a:ea typeface="標楷體" pitchFamily="65" charset="-120"/>
            </a:endParaRPr>
          </a:p>
        </p:txBody>
      </p:sp>
      <p:sp>
        <p:nvSpPr>
          <p:cNvPr id="54279" name="Text Box 5"/>
          <p:cNvSpPr txBox="1">
            <a:spLocks noChangeArrowheads="1"/>
          </p:cNvSpPr>
          <p:nvPr/>
        </p:nvSpPr>
        <p:spPr bwMode="auto">
          <a:xfrm>
            <a:off x="4038600" y="6096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en-US" altLang="zh-TW" sz="2400" b="1" dirty="0">
                <a:solidFill>
                  <a:schemeClr val="tx2"/>
                </a:solidFill>
                <a:latin typeface="Times New Roman" pitchFamily="18" charset="0"/>
                <a:ea typeface="標楷體" pitchFamily="65" charset="-120"/>
              </a:rPr>
              <a:t>Phase 2</a:t>
            </a:r>
            <a:endParaRPr kumimoji="0" lang="zh-TW" altLang="en-US" sz="2400" b="1" dirty="0">
              <a:solidFill>
                <a:schemeClr val="tx2"/>
              </a:solidFill>
              <a:latin typeface="Times New Roman" pitchFamily="18" charset="0"/>
              <a:ea typeface="標楷體" pitchFamily="65" charset="-120"/>
            </a:endParaRPr>
          </a:p>
        </p:txBody>
      </p:sp>
      <p:sp>
        <p:nvSpPr>
          <p:cNvPr id="54280" name="Text Box 5"/>
          <p:cNvSpPr txBox="1">
            <a:spLocks noChangeArrowheads="1"/>
          </p:cNvSpPr>
          <p:nvPr/>
        </p:nvSpPr>
        <p:spPr bwMode="auto">
          <a:xfrm>
            <a:off x="7543800" y="43275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kumimoji="0" lang="en-US" altLang="zh-TW" sz="2000" b="1" dirty="0">
                <a:solidFill>
                  <a:schemeClr val="tx2"/>
                </a:solidFill>
                <a:latin typeface="Times New Roman" pitchFamily="18" charset="0"/>
                <a:ea typeface="標楷體" pitchFamily="65" charset="-120"/>
              </a:rPr>
              <a:t>Distant User</a:t>
            </a:r>
            <a:endParaRPr kumimoji="0" lang="zh-TW" altLang="en-US" sz="2000" b="1" dirty="0">
              <a:solidFill>
                <a:schemeClr val="tx2"/>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57200" y="260350"/>
            <a:ext cx="8686800" cy="603250"/>
          </a:xfrm>
        </p:spPr>
        <p:txBody>
          <a:bodyPr>
            <a:normAutofit fontScale="90000"/>
          </a:bodyPr>
          <a:lstStyle/>
          <a:p>
            <a:pPr>
              <a:defRPr/>
            </a:pPr>
            <a:r>
              <a:rPr lang="zh-TW" altLang="en-US" sz="3200" dirty="0" smtClean="0">
                <a:ea typeface="標楷體" pitchFamily="65" charset="-120"/>
                <a:cs typeface="Arial" charset="0"/>
              </a:rPr>
              <a:t>臺北醫學大學健康暨臨床研究資料加值中心平面圖與現況圖</a:t>
            </a:r>
            <a:r>
              <a:rPr lang="en-US" altLang="zh-TW" sz="3200" dirty="0" smtClean="0">
                <a:ea typeface="標楷體" pitchFamily="65" charset="-120"/>
                <a:cs typeface="Arial" charset="0"/>
              </a:rPr>
              <a:t>Taipei Medical University</a:t>
            </a:r>
          </a:p>
        </p:txBody>
      </p:sp>
      <p:pic>
        <p:nvPicPr>
          <p:cNvPr id="56323" name="內容版面配置區 3" descr="杏舂2F-10-26-20111-F案.jpg"/>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4313" y="1973263"/>
            <a:ext cx="5273675" cy="3956050"/>
          </a:xfrm>
        </p:spPr>
      </p:pic>
      <p:sp>
        <p:nvSpPr>
          <p:cNvPr id="8" name="投影片編號版面配置區 7"/>
          <p:cNvSpPr txBox="1">
            <a:spLocks noGrp="1"/>
          </p:cNvSpPr>
          <p:nvPr/>
        </p:nvSpPr>
        <p:spPr>
          <a:xfrm>
            <a:off x="8229600" y="6473825"/>
            <a:ext cx="758825" cy="247650"/>
          </a:xfrm>
          <a:prstGeom prst="rect">
            <a:avLst/>
          </a:prstGeom>
          <a:noFill/>
        </p:spPr>
        <p:txBody>
          <a:bodyPr/>
          <a:lstStyle/>
          <a:p>
            <a:pPr algn="ctr" fontAlgn="auto">
              <a:spcBef>
                <a:spcPts val="0"/>
              </a:spcBef>
              <a:spcAft>
                <a:spcPts val="0"/>
              </a:spcAft>
              <a:defRPr/>
            </a:pPr>
            <a:fld id="{02E7177E-3E27-410A-AF5A-5C028A8C16F1}" type="slidenum">
              <a:rPr kumimoji="0" lang="zh-TW" altLang="en-US" sz="1200">
                <a:solidFill>
                  <a:schemeClr val="accent1">
                    <a:shade val="75000"/>
                  </a:schemeClr>
                </a:solidFill>
                <a:latin typeface="+mn-lt"/>
                <a:ea typeface="+mn-ea"/>
              </a:rPr>
              <a:pPr algn="ctr" fontAlgn="auto">
                <a:spcBef>
                  <a:spcPts val="0"/>
                </a:spcBef>
                <a:spcAft>
                  <a:spcPts val="0"/>
                </a:spcAft>
                <a:defRPr/>
              </a:pPr>
              <a:t>47</a:t>
            </a:fld>
            <a:endParaRPr kumimoji="0" lang="zh-TW" altLang="en-US" sz="1200" dirty="0">
              <a:solidFill>
                <a:schemeClr val="accent1">
                  <a:shade val="75000"/>
                </a:schemeClr>
              </a:solidFill>
              <a:latin typeface="+mn-lt"/>
              <a:ea typeface="+mn-ea"/>
            </a:endParaRPr>
          </a:p>
        </p:txBody>
      </p:sp>
      <p:pic>
        <p:nvPicPr>
          <p:cNvPr id="56325" name="圖片 4" descr="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72125" y="1643063"/>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圖片 5" descr="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72125" y="4286250"/>
            <a:ext cx="3429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文字方塊 6"/>
          <p:cNvSpPr txBox="1">
            <a:spLocks noChangeArrowheads="1"/>
          </p:cNvSpPr>
          <p:nvPr/>
        </p:nvSpPr>
        <p:spPr bwMode="auto">
          <a:xfrm>
            <a:off x="928688" y="5857875"/>
            <a:ext cx="4143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1400" dirty="0">
                <a:latin typeface="標楷體" pitchFamily="65" charset="-120"/>
                <a:ea typeface="標楷體" pitchFamily="65" charset="-120"/>
              </a:rPr>
              <a:t>左側隔間使用者坐位</a:t>
            </a:r>
            <a:r>
              <a:rPr kumimoji="0" lang="en-US" altLang="zh-TW" sz="1400" dirty="0">
                <a:latin typeface="標楷體" pitchFamily="65" charset="-120"/>
                <a:ea typeface="標楷體" pitchFamily="65" charset="-120"/>
              </a:rPr>
              <a:t>8</a:t>
            </a:r>
            <a:r>
              <a:rPr kumimoji="0" lang="zh-TW" altLang="en-US" sz="1400" dirty="0">
                <a:latin typeface="標楷體" pitchFamily="65" charset="-120"/>
                <a:ea typeface="標楷體" pitchFamily="65" charset="-120"/>
              </a:rPr>
              <a:t>個，</a:t>
            </a:r>
            <a:r>
              <a:rPr kumimoji="0" lang="en-US" altLang="zh-TW" sz="1400" dirty="0">
                <a:latin typeface="標楷體" pitchFamily="65" charset="-120"/>
                <a:ea typeface="標楷體" pitchFamily="65" charset="-120"/>
              </a:rPr>
              <a:t>2</a:t>
            </a:r>
            <a:r>
              <a:rPr kumimoji="0" lang="zh-TW" altLang="en-US" sz="1400" dirty="0">
                <a:latin typeface="標楷體" pitchFamily="65" charset="-120"/>
                <a:ea typeface="標楷體" pitchFamily="65" charset="-120"/>
              </a:rPr>
              <a:t>名管理人員坐位</a:t>
            </a:r>
            <a:r>
              <a:rPr kumimoji="0" lang="en-US" altLang="zh-TW" sz="1400" dirty="0">
                <a:latin typeface="標楷體" pitchFamily="65" charset="-120"/>
                <a:ea typeface="標楷體" pitchFamily="65" charset="-120"/>
              </a:rPr>
              <a:t>(</a:t>
            </a:r>
            <a:r>
              <a:rPr kumimoji="0" lang="zh-TW" altLang="en-US" sz="1400" dirty="0">
                <a:latin typeface="標楷體" pitchFamily="65" charset="-120"/>
                <a:ea typeface="標楷體" pitchFamily="65" charset="-120"/>
              </a:rPr>
              <a:t>左邊隔間左下角以及右邊隔間左下角</a:t>
            </a:r>
            <a:r>
              <a:rPr kumimoji="0" lang="en-US" altLang="zh-TW" sz="1400" dirty="0">
                <a:latin typeface="標楷體" pitchFamily="65" charset="-120"/>
                <a:ea typeface="標楷體" pitchFamily="65" charset="-120"/>
              </a:rPr>
              <a:t>)</a:t>
            </a:r>
            <a:endParaRPr kumimoji="0" lang="zh-TW" altLang="en-US" sz="1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611188" y="1412875"/>
            <a:ext cx="1512887" cy="8636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600" dirty="0"/>
              <a:t>Health Insurance </a:t>
            </a:r>
          </a:p>
          <a:p>
            <a:pPr algn="ctr" eaLnBrk="1" hangingPunct="1">
              <a:spcBef>
                <a:spcPct val="0"/>
              </a:spcBef>
              <a:buFontTx/>
              <a:buNone/>
            </a:pPr>
            <a:r>
              <a:rPr lang="en-US" altLang="zh-TW" sz="1600" dirty="0"/>
              <a:t>DB</a:t>
            </a:r>
          </a:p>
        </p:txBody>
      </p:sp>
      <p:sp>
        <p:nvSpPr>
          <p:cNvPr id="57347" name="AutoShape 3"/>
          <p:cNvSpPr>
            <a:spLocks noChangeArrowheads="1"/>
          </p:cNvSpPr>
          <p:nvPr/>
        </p:nvSpPr>
        <p:spPr bwMode="auto">
          <a:xfrm>
            <a:off x="611188" y="2420938"/>
            <a:ext cx="1512887" cy="8636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600" dirty="0"/>
              <a:t>Cause of Death </a:t>
            </a:r>
          </a:p>
          <a:p>
            <a:pPr algn="ctr" eaLnBrk="1" hangingPunct="1">
              <a:spcBef>
                <a:spcPct val="0"/>
              </a:spcBef>
              <a:buFontTx/>
              <a:buNone/>
            </a:pPr>
            <a:r>
              <a:rPr lang="en-US" altLang="zh-TW" sz="1600" dirty="0"/>
              <a:t>DB</a:t>
            </a:r>
          </a:p>
        </p:txBody>
      </p:sp>
      <p:sp>
        <p:nvSpPr>
          <p:cNvPr id="57348" name="AutoShape 4"/>
          <p:cNvSpPr>
            <a:spLocks noChangeArrowheads="1"/>
          </p:cNvSpPr>
          <p:nvPr/>
        </p:nvSpPr>
        <p:spPr bwMode="auto">
          <a:xfrm>
            <a:off x="611188" y="3429000"/>
            <a:ext cx="1512887" cy="8636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600" dirty="0"/>
              <a:t>Cancer Register </a:t>
            </a:r>
            <a:br>
              <a:rPr lang="en-US" altLang="zh-TW" sz="1600" dirty="0"/>
            </a:br>
            <a:r>
              <a:rPr lang="en-US" altLang="zh-TW" sz="1600" dirty="0"/>
              <a:t>DB</a:t>
            </a:r>
          </a:p>
        </p:txBody>
      </p:sp>
      <p:sp>
        <p:nvSpPr>
          <p:cNvPr id="57349" name="AutoShape 5"/>
          <p:cNvSpPr>
            <a:spLocks noChangeArrowheads="1"/>
          </p:cNvSpPr>
          <p:nvPr/>
        </p:nvSpPr>
        <p:spPr bwMode="auto">
          <a:xfrm>
            <a:off x="611188" y="4724400"/>
            <a:ext cx="1512887" cy="8636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600" dirty="0"/>
              <a:t>Household (census) </a:t>
            </a:r>
          </a:p>
          <a:p>
            <a:pPr algn="ctr" eaLnBrk="1" hangingPunct="1">
              <a:spcBef>
                <a:spcPct val="0"/>
              </a:spcBef>
              <a:buFontTx/>
              <a:buNone/>
            </a:pPr>
            <a:r>
              <a:rPr lang="en-US" altLang="zh-TW" sz="1600" dirty="0"/>
              <a:t>Register</a:t>
            </a:r>
          </a:p>
          <a:p>
            <a:pPr algn="ctr" eaLnBrk="1" hangingPunct="1">
              <a:spcBef>
                <a:spcPct val="0"/>
              </a:spcBef>
              <a:buFontTx/>
              <a:buNone/>
            </a:pPr>
            <a:r>
              <a:rPr lang="en-US" altLang="zh-TW" sz="1600" dirty="0"/>
              <a:t> DB</a:t>
            </a:r>
          </a:p>
        </p:txBody>
      </p:sp>
      <p:pic>
        <p:nvPicPr>
          <p:cNvPr id="57350" name="Picture 6" descr="MCj027997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1231900"/>
            <a:ext cx="230505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7"/>
          <p:cNvSpPr txBox="1">
            <a:spLocks noChangeArrowheads="1"/>
          </p:cNvSpPr>
          <p:nvPr/>
        </p:nvSpPr>
        <p:spPr bwMode="auto">
          <a:xfrm>
            <a:off x="3132138" y="765175"/>
            <a:ext cx="2592387"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lang="en-US" altLang="zh-TW" sz="1400" dirty="0"/>
              <a:t>Integrated Data Center for Bio-medical Informatics</a:t>
            </a:r>
          </a:p>
          <a:p>
            <a:pPr eaLnBrk="1" hangingPunct="1">
              <a:spcBef>
                <a:spcPct val="50000"/>
              </a:spcBef>
              <a:buFontTx/>
              <a:buNone/>
            </a:pPr>
            <a:endParaRPr lang="zh-TW" altLang="en-US" sz="1400" dirty="0"/>
          </a:p>
        </p:txBody>
      </p:sp>
      <p:sp>
        <p:nvSpPr>
          <p:cNvPr id="57352" name="Cloud"/>
          <p:cNvSpPr>
            <a:spLocks noChangeAspect="1" noEditPoints="1" noChangeArrowheads="1"/>
          </p:cNvSpPr>
          <p:nvPr/>
        </p:nvSpPr>
        <p:spPr bwMode="auto">
          <a:xfrm>
            <a:off x="6588125" y="523875"/>
            <a:ext cx="2305050" cy="754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nchorCtr="1">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400" dirty="0"/>
              <a:t>Public Health Administration</a:t>
            </a:r>
          </a:p>
        </p:txBody>
      </p:sp>
      <p:sp>
        <p:nvSpPr>
          <p:cNvPr id="57353" name="Cloud"/>
          <p:cNvSpPr>
            <a:spLocks noChangeAspect="1" noEditPoints="1" noChangeArrowheads="1"/>
          </p:cNvSpPr>
          <p:nvPr/>
        </p:nvSpPr>
        <p:spPr bwMode="auto">
          <a:xfrm>
            <a:off x="6661150" y="1435100"/>
            <a:ext cx="2232025" cy="428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lgn="ctr">
            <a:solidFill>
              <a:srgbClr val="000000"/>
            </a:solidFill>
            <a:miter lim="800000"/>
            <a:headEnd/>
            <a:tailEnd/>
          </a:ln>
          <a:effectLst>
            <a:outerShdw dist="107763" dir="2700000" algn="ctr" rotWithShape="0">
              <a:srgbClr val="808080"/>
            </a:outerShdw>
          </a:effectLst>
        </p:spPr>
        <p:txBody>
          <a:bodyPr anchor="ctr" anchorCtr="1">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400" dirty="0"/>
              <a:t>Epidemiology</a:t>
            </a:r>
          </a:p>
        </p:txBody>
      </p:sp>
      <p:sp>
        <p:nvSpPr>
          <p:cNvPr id="57354" name="Cloud"/>
          <p:cNvSpPr>
            <a:spLocks noChangeAspect="1" noEditPoints="1" noChangeArrowheads="1"/>
          </p:cNvSpPr>
          <p:nvPr/>
        </p:nvSpPr>
        <p:spPr bwMode="auto">
          <a:xfrm>
            <a:off x="6588125" y="1976438"/>
            <a:ext cx="2305050" cy="7540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lgn="ctr">
            <a:solidFill>
              <a:srgbClr val="000000"/>
            </a:solidFill>
            <a:miter lim="800000"/>
            <a:headEnd/>
            <a:tailEnd/>
          </a:ln>
          <a:effectLst>
            <a:outerShdw dist="107763" dir="2700000" algn="ctr" rotWithShape="0">
              <a:srgbClr val="808080"/>
            </a:outerShdw>
          </a:effectLst>
        </p:spPr>
        <p:txBody>
          <a:bodyPr anchor="ctr" anchorCtr="1">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400" dirty="0"/>
              <a:t>Health Care</a:t>
            </a:r>
          </a:p>
          <a:p>
            <a:pPr eaLnBrk="1" hangingPunct="1">
              <a:spcBef>
                <a:spcPct val="0"/>
              </a:spcBef>
              <a:buFontTx/>
              <a:buNone/>
            </a:pPr>
            <a:r>
              <a:rPr lang="en-US" altLang="zh-TW" sz="1400" dirty="0"/>
              <a:t>Management</a:t>
            </a:r>
          </a:p>
        </p:txBody>
      </p:sp>
      <p:sp>
        <p:nvSpPr>
          <p:cNvPr id="57355" name="Rectangle 11"/>
          <p:cNvSpPr>
            <a:spLocks noChangeArrowheads="1"/>
          </p:cNvSpPr>
          <p:nvPr/>
        </p:nvSpPr>
        <p:spPr bwMode="auto">
          <a:xfrm>
            <a:off x="6516688" y="115888"/>
            <a:ext cx="2447925" cy="34290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57356" name="Cloud"/>
          <p:cNvSpPr>
            <a:spLocks noChangeAspect="1" noEditPoints="1" noChangeArrowheads="1"/>
          </p:cNvSpPr>
          <p:nvPr/>
        </p:nvSpPr>
        <p:spPr bwMode="auto">
          <a:xfrm>
            <a:off x="6659563" y="3000375"/>
            <a:ext cx="2016125" cy="428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lgn="ctr">
            <a:solidFill>
              <a:srgbClr val="000000"/>
            </a:solidFill>
            <a:miter lim="800000"/>
            <a:headEnd/>
            <a:tailEnd/>
          </a:ln>
          <a:effectLst>
            <a:outerShdw dist="107763" dir="2700000" algn="ctr" rotWithShape="0">
              <a:srgbClr val="808080"/>
            </a:outerShdw>
          </a:effectLst>
        </p:spPr>
        <p:txBody>
          <a:bodyPr anchor="ctr" anchorCtr="1">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400" dirty="0"/>
              <a:t>Others</a:t>
            </a:r>
          </a:p>
        </p:txBody>
      </p:sp>
      <p:sp>
        <p:nvSpPr>
          <p:cNvPr id="57357" name="Text Box 13"/>
          <p:cNvSpPr txBox="1">
            <a:spLocks noChangeArrowheads="1"/>
          </p:cNvSpPr>
          <p:nvPr/>
        </p:nvSpPr>
        <p:spPr bwMode="auto">
          <a:xfrm>
            <a:off x="7451725" y="2708275"/>
            <a:ext cx="458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lang="zh-TW" altLang="en-US" sz="1600" dirty="0">
                <a:sym typeface="Wingdings" pitchFamily="2" charset="2"/>
              </a:rPr>
              <a:t>  </a:t>
            </a:r>
            <a:r>
              <a:rPr lang="zh-TW" altLang="en-US" sz="1800" dirty="0">
                <a:sym typeface="Wingdings" pitchFamily="2" charset="2"/>
              </a:rPr>
              <a:t></a:t>
            </a:r>
          </a:p>
        </p:txBody>
      </p:sp>
      <p:sp>
        <p:nvSpPr>
          <p:cNvPr id="57358" name="AutoShape 14"/>
          <p:cNvSpPr>
            <a:spLocks noChangeArrowheads="1"/>
          </p:cNvSpPr>
          <p:nvPr/>
        </p:nvSpPr>
        <p:spPr bwMode="auto">
          <a:xfrm>
            <a:off x="5364163" y="1773238"/>
            <a:ext cx="1008062" cy="431800"/>
          </a:xfrm>
          <a:prstGeom prst="rightArrow">
            <a:avLst>
              <a:gd name="adj1" fmla="val 50000"/>
              <a:gd name="adj2" fmla="val 58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57359" name="Text Box 15"/>
          <p:cNvSpPr txBox="1">
            <a:spLocks noChangeArrowheads="1"/>
          </p:cNvSpPr>
          <p:nvPr/>
        </p:nvSpPr>
        <p:spPr bwMode="auto">
          <a:xfrm>
            <a:off x="6804025" y="117475"/>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endParaRPr lang="zh-TW" altLang="en-US" sz="1800"/>
          </a:p>
        </p:txBody>
      </p:sp>
      <p:sp>
        <p:nvSpPr>
          <p:cNvPr id="57360" name="Rectangle 16"/>
          <p:cNvSpPr>
            <a:spLocks noChangeArrowheads="1"/>
          </p:cNvSpPr>
          <p:nvPr/>
        </p:nvSpPr>
        <p:spPr bwMode="auto">
          <a:xfrm>
            <a:off x="2987675" y="4365625"/>
            <a:ext cx="719138" cy="1800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dirty="0"/>
              <a:t>Limited Data Set</a:t>
            </a:r>
          </a:p>
        </p:txBody>
      </p:sp>
      <p:sp>
        <p:nvSpPr>
          <p:cNvPr id="57361" name="Rectangle 17"/>
          <p:cNvSpPr>
            <a:spLocks noChangeArrowheads="1"/>
          </p:cNvSpPr>
          <p:nvPr/>
        </p:nvSpPr>
        <p:spPr bwMode="auto">
          <a:xfrm>
            <a:off x="3995738" y="4365625"/>
            <a:ext cx="719137" cy="18002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400" dirty="0"/>
              <a:t>Continuity Research</a:t>
            </a:r>
          </a:p>
        </p:txBody>
      </p:sp>
      <p:sp>
        <p:nvSpPr>
          <p:cNvPr id="57362" name="Rectangle 18"/>
          <p:cNvSpPr>
            <a:spLocks noChangeArrowheads="1"/>
          </p:cNvSpPr>
          <p:nvPr/>
        </p:nvSpPr>
        <p:spPr bwMode="auto">
          <a:xfrm>
            <a:off x="4859338" y="4365625"/>
            <a:ext cx="719137" cy="18002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dirty="0"/>
              <a:t>Tool Kits</a:t>
            </a:r>
          </a:p>
        </p:txBody>
      </p:sp>
      <p:grpSp>
        <p:nvGrpSpPr>
          <p:cNvPr id="57363" name="Group 19"/>
          <p:cNvGrpSpPr>
            <a:grpSpLocks/>
          </p:cNvGrpSpPr>
          <p:nvPr/>
        </p:nvGrpSpPr>
        <p:grpSpPr bwMode="auto">
          <a:xfrm>
            <a:off x="6588125" y="3933825"/>
            <a:ext cx="1800225" cy="1931988"/>
            <a:chOff x="3742" y="2704"/>
            <a:chExt cx="1351" cy="1456"/>
          </a:xfrm>
        </p:grpSpPr>
        <p:pic>
          <p:nvPicPr>
            <p:cNvPr id="57384" name="Picture 20" descr="j01494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2" y="2704"/>
              <a:ext cx="1351" cy="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85" name="Text Box 21"/>
            <p:cNvSpPr txBox="1">
              <a:spLocks noChangeArrowheads="1"/>
            </p:cNvSpPr>
            <p:nvPr/>
          </p:nvSpPr>
          <p:spPr bwMode="auto">
            <a:xfrm>
              <a:off x="3970" y="3884"/>
              <a:ext cx="1042"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1800" dirty="0"/>
                <a:t>User</a:t>
              </a:r>
            </a:p>
          </p:txBody>
        </p:sp>
      </p:grpSp>
      <p:cxnSp>
        <p:nvCxnSpPr>
          <p:cNvPr id="57364" name="AutoShape 22"/>
          <p:cNvCxnSpPr>
            <a:cxnSpLocks noChangeShapeType="1"/>
            <a:stCxn id="57360" idx="2"/>
            <a:endCxn id="57385" idx="2"/>
          </p:cNvCxnSpPr>
          <p:nvPr/>
        </p:nvCxnSpPr>
        <p:spPr bwMode="auto">
          <a:xfrm rot="5400000" flipH="1" flipV="1">
            <a:off x="5317332" y="3896519"/>
            <a:ext cx="300037" cy="4238625"/>
          </a:xfrm>
          <a:prstGeom prst="bentConnector3">
            <a:avLst>
              <a:gd name="adj1" fmla="val -7619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5" name="AutoShape 23"/>
          <p:cNvCxnSpPr>
            <a:cxnSpLocks noChangeShapeType="1"/>
            <a:stCxn id="57361" idx="2"/>
            <a:endCxn id="57385" idx="2"/>
          </p:cNvCxnSpPr>
          <p:nvPr/>
        </p:nvCxnSpPr>
        <p:spPr bwMode="auto">
          <a:xfrm rot="5400000" flipH="1" flipV="1">
            <a:off x="5821363" y="4400550"/>
            <a:ext cx="300037" cy="3230563"/>
          </a:xfrm>
          <a:prstGeom prst="bentConnector3">
            <a:avLst>
              <a:gd name="adj1" fmla="val -7619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6" name="AutoShape 24"/>
          <p:cNvCxnSpPr>
            <a:cxnSpLocks noChangeShapeType="1"/>
            <a:stCxn id="57362" idx="2"/>
            <a:endCxn id="57385" idx="2"/>
          </p:cNvCxnSpPr>
          <p:nvPr/>
        </p:nvCxnSpPr>
        <p:spPr bwMode="auto">
          <a:xfrm rot="5400000" flipH="1" flipV="1">
            <a:off x="6253163" y="4832350"/>
            <a:ext cx="300037" cy="2366963"/>
          </a:xfrm>
          <a:prstGeom prst="bentConnector3">
            <a:avLst>
              <a:gd name="adj1" fmla="val -7619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7" name="AutoShape 25"/>
          <p:cNvCxnSpPr>
            <a:cxnSpLocks noChangeShapeType="1"/>
            <a:stCxn id="57350" idx="2"/>
            <a:endCxn id="57360" idx="0"/>
          </p:cNvCxnSpPr>
          <p:nvPr/>
        </p:nvCxnSpPr>
        <p:spPr bwMode="auto">
          <a:xfrm rot="5400000">
            <a:off x="3240088" y="3249613"/>
            <a:ext cx="1223962" cy="1008062"/>
          </a:xfrm>
          <a:prstGeom prst="bentConnector3">
            <a:avLst>
              <a:gd name="adj1" fmla="val 49935"/>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8" name="AutoShape 26"/>
          <p:cNvCxnSpPr>
            <a:cxnSpLocks noChangeShapeType="1"/>
            <a:endCxn id="57361" idx="0"/>
          </p:cNvCxnSpPr>
          <p:nvPr/>
        </p:nvCxnSpPr>
        <p:spPr bwMode="auto">
          <a:xfrm rot="5400000">
            <a:off x="3744913" y="3752850"/>
            <a:ext cx="1223962" cy="1588"/>
          </a:xfrm>
          <a:prstGeom prst="bentConnector3">
            <a:avLst>
              <a:gd name="adj1" fmla="val 49935"/>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9" name="AutoShape 27"/>
          <p:cNvCxnSpPr>
            <a:cxnSpLocks noChangeShapeType="1"/>
          </p:cNvCxnSpPr>
          <p:nvPr/>
        </p:nvCxnSpPr>
        <p:spPr bwMode="auto">
          <a:xfrm rot="16200000" flipH="1">
            <a:off x="4181476" y="3316287"/>
            <a:ext cx="1211262" cy="862013"/>
          </a:xfrm>
          <a:prstGeom prst="bentConnector3">
            <a:avLst>
              <a:gd name="adj1" fmla="val 49935"/>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724" name="Text Box 28"/>
          <p:cNvSpPr txBox="1">
            <a:spLocks noChangeArrowheads="1"/>
          </p:cNvSpPr>
          <p:nvPr/>
        </p:nvSpPr>
        <p:spPr bwMode="auto">
          <a:xfrm>
            <a:off x="323850" y="0"/>
            <a:ext cx="5976938"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TW" altLang="en-US" sz="2000" b="1" dirty="0">
                <a:latin typeface="Arial" charset="0"/>
                <a:ea typeface="新細明體" charset="-120"/>
              </a:rPr>
              <a:t>主動式具有分析評估能力的主題式資料架構 </a:t>
            </a:r>
            <a:r>
              <a:rPr lang="en-US" altLang="zh-TW" sz="2000" b="1" dirty="0">
                <a:latin typeface="Arial" charset="0"/>
                <a:ea typeface="新細明體" charset="-120"/>
              </a:rPr>
              <a:t>2010</a:t>
            </a:r>
          </a:p>
          <a:p>
            <a:pPr>
              <a:spcBef>
                <a:spcPct val="50000"/>
              </a:spcBef>
              <a:defRPr/>
            </a:pPr>
            <a:r>
              <a:rPr lang="en-US" altLang="zh-TW" b="1" i="1" u="sng" dirty="0">
                <a:solidFill>
                  <a:schemeClr val="accent2"/>
                </a:solidFill>
                <a:effectLst>
                  <a:outerShdw blurRad="38100" dist="38100" dir="2700000" algn="tl">
                    <a:srgbClr val="C0C0C0"/>
                  </a:outerShdw>
                </a:effectLst>
                <a:latin typeface="Arial" charset="0"/>
                <a:ea typeface="新細明體" charset="-120"/>
              </a:rPr>
              <a:t>Data Architecture by Subjects with Active Analysis and Assessment</a:t>
            </a:r>
          </a:p>
        </p:txBody>
      </p:sp>
      <p:sp>
        <p:nvSpPr>
          <p:cNvPr id="57371" name="AutoShape 29"/>
          <p:cNvSpPr>
            <a:spLocks noChangeArrowheads="1"/>
          </p:cNvSpPr>
          <p:nvPr/>
        </p:nvSpPr>
        <p:spPr bwMode="auto">
          <a:xfrm>
            <a:off x="7667625" y="3644900"/>
            <a:ext cx="576263" cy="5048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57372" name="Text Box 30"/>
          <p:cNvSpPr txBox="1">
            <a:spLocks noChangeArrowheads="1"/>
          </p:cNvSpPr>
          <p:nvPr/>
        </p:nvSpPr>
        <p:spPr bwMode="auto">
          <a:xfrm>
            <a:off x="5219700" y="1395413"/>
            <a:ext cx="1368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lang="en-US" altLang="zh-TW" sz="1400" b="1" dirty="0"/>
              <a:t>Regular Data Released</a:t>
            </a:r>
          </a:p>
        </p:txBody>
      </p:sp>
      <p:sp>
        <p:nvSpPr>
          <p:cNvPr id="57373" name="Rectangle 31"/>
          <p:cNvSpPr>
            <a:spLocks noChangeArrowheads="1"/>
          </p:cNvSpPr>
          <p:nvPr/>
        </p:nvSpPr>
        <p:spPr bwMode="auto">
          <a:xfrm>
            <a:off x="395288" y="1196975"/>
            <a:ext cx="1800225" cy="46085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57374" name="AutoShape 32"/>
          <p:cNvSpPr>
            <a:spLocks noChangeArrowheads="1"/>
          </p:cNvSpPr>
          <p:nvPr/>
        </p:nvSpPr>
        <p:spPr bwMode="auto">
          <a:xfrm>
            <a:off x="2268538" y="1844675"/>
            <a:ext cx="863600" cy="4318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57375" name="Text Box 33"/>
          <p:cNvSpPr txBox="1">
            <a:spLocks noChangeArrowheads="1"/>
          </p:cNvSpPr>
          <p:nvPr/>
        </p:nvSpPr>
        <p:spPr bwMode="auto">
          <a:xfrm>
            <a:off x="2195513" y="1484313"/>
            <a:ext cx="10080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lang="en-US" altLang="zh-TW" sz="1400" b="1" dirty="0"/>
              <a:t>Provide Data</a:t>
            </a:r>
          </a:p>
        </p:txBody>
      </p:sp>
      <p:sp>
        <p:nvSpPr>
          <p:cNvPr id="57376" name="AutoShape 34"/>
          <p:cNvSpPr>
            <a:spLocks noChangeArrowheads="1"/>
          </p:cNvSpPr>
          <p:nvPr/>
        </p:nvSpPr>
        <p:spPr bwMode="auto">
          <a:xfrm>
            <a:off x="2268538" y="2492375"/>
            <a:ext cx="790575" cy="433388"/>
          </a:xfrm>
          <a:prstGeom prst="leftArrow">
            <a:avLst>
              <a:gd name="adj1" fmla="val 50000"/>
              <a:gd name="adj2" fmla="val 4560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57377" name="Text Box 35"/>
          <p:cNvSpPr txBox="1">
            <a:spLocks noChangeArrowheads="1"/>
          </p:cNvSpPr>
          <p:nvPr/>
        </p:nvSpPr>
        <p:spPr bwMode="auto">
          <a:xfrm>
            <a:off x="2195513" y="3068638"/>
            <a:ext cx="122396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lnSpc>
                <a:spcPct val="55000"/>
              </a:lnSpc>
              <a:spcBef>
                <a:spcPct val="50000"/>
              </a:spcBef>
              <a:buFontTx/>
              <a:buNone/>
            </a:pPr>
            <a:r>
              <a:rPr lang="zh-TW" altLang="zh-TW" sz="1400" b="1" dirty="0">
                <a:solidFill>
                  <a:srgbClr val="FF0000"/>
                </a:solidFill>
              </a:rPr>
              <a:t>Redundant </a:t>
            </a:r>
            <a:r>
              <a:rPr lang="en-US" altLang="zh-TW" sz="1400" b="1" dirty="0">
                <a:solidFill>
                  <a:srgbClr val="FF0000"/>
                </a:solidFill>
              </a:rPr>
              <a:t>/</a:t>
            </a:r>
          </a:p>
          <a:p>
            <a:pPr eaLnBrk="1" hangingPunct="1">
              <a:lnSpc>
                <a:spcPct val="55000"/>
              </a:lnSpc>
              <a:spcBef>
                <a:spcPct val="50000"/>
              </a:spcBef>
              <a:buFontTx/>
              <a:buNone/>
            </a:pPr>
            <a:r>
              <a:rPr lang="en-US" altLang="zh-TW" sz="1400" b="1" dirty="0">
                <a:solidFill>
                  <a:srgbClr val="FF0000"/>
                </a:solidFill>
              </a:rPr>
              <a:t>Feedback</a:t>
            </a:r>
          </a:p>
        </p:txBody>
      </p:sp>
      <p:sp>
        <p:nvSpPr>
          <p:cNvPr id="57378" name="Line 36"/>
          <p:cNvSpPr>
            <a:spLocks noChangeShapeType="1"/>
          </p:cNvSpPr>
          <p:nvPr/>
        </p:nvSpPr>
        <p:spPr bwMode="auto">
          <a:xfrm flipV="1">
            <a:off x="1258888" y="5805488"/>
            <a:ext cx="0" cy="7921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7379" name="Line 37"/>
          <p:cNvSpPr>
            <a:spLocks noChangeShapeType="1"/>
          </p:cNvSpPr>
          <p:nvPr/>
        </p:nvSpPr>
        <p:spPr bwMode="auto">
          <a:xfrm>
            <a:off x="1258888" y="6575425"/>
            <a:ext cx="7273925" cy="7143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7380" name="Line 38"/>
          <p:cNvSpPr>
            <a:spLocks noChangeShapeType="1"/>
          </p:cNvSpPr>
          <p:nvPr/>
        </p:nvSpPr>
        <p:spPr bwMode="auto">
          <a:xfrm flipV="1">
            <a:off x="8532813" y="3573463"/>
            <a:ext cx="0" cy="30956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3735" name="Text Box 39"/>
          <p:cNvSpPr txBox="1">
            <a:spLocks noChangeArrowheads="1"/>
          </p:cNvSpPr>
          <p:nvPr/>
        </p:nvSpPr>
        <p:spPr bwMode="auto">
          <a:xfrm>
            <a:off x="3348038" y="3141663"/>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TW" altLang="en-US" u="sng" dirty="0">
                <a:solidFill>
                  <a:schemeClr val="accent2"/>
                </a:solidFill>
                <a:effectLst>
                  <a:outerShdw blurRad="38100" dist="38100" dir="2700000" algn="tl">
                    <a:srgbClr val="C0C0C0"/>
                  </a:outerShdw>
                </a:effectLst>
                <a:latin typeface="Arial" charset="0"/>
                <a:ea typeface="標楷體" pitchFamily="65" charset="-120"/>
              </a:rPr>
              <a:t>未通過專法，本中心不直接釋出資料</a:t>
            </a:r>
          </a:p>
        </p:txBody>
      </p:sp>
      <p:sp>
        <p:nvSpPr>
          <p:cNvPr id="57382" name="Text Box 40"/>
          <p:cNvSpPr txBox="1">
            <a:spLocks noChangeArrowheads="1"/>
          </p:cNvSpPr>
          <p:nvPr/>
        </p:nvSpPr>
        <p:spPr bwMode="auto">
          <a:xfrm>
            <a:off x="5292725" y="2276475"/>
            <a:ext cx="1439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50000"/>
              </a:spcBef>
              <a:buFontTx/>
              <a:buNone/>
            </a:pPr>
            <a:r>
              <a:rPr lang="en-US" altLang="zh-TW" sz="1400" b="1" dirty="0"/>
              <a:t>De-identification</a:t>
            </a:r>
          </a:p>
        </p:txBody>
      </p:sp>
      <p:sp>
        <p:nvSpPr>
          <p:cNvPr id="57383" name="Text Box 41"/>
          <p:cNvSpPr txBox="1">
            <a:spLocks noChangeArrowheads="1"/>
          </p:cNvSpPr>
          <p:nvPr/>
        </p:nvSpPr>
        <p:spPr bwMode="auto">
          <a:xfrm>
            <a:off x="6011863" y="3644900"/>
            <a:ext cx="21605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600" dirty="0">
                <a:latin typeface="Times New Roman" pitchFamily="18" charset="0"/>
              </a:rPr>
              <a:t>Data Released after IRB approval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8"/>
          <p:cNvSpPr>
            <a:spLocks noChangeArrowheads="1"/>
          </p:cNvSpPr>
          <p:nvPr/>
        </p:nvSpPr>
        <p:spPr bwMode="auto">
          <a:xfrm>
            <a:off x="7329488" y="1458913"/>
            <a:ext cx="1600200" cy="511651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fontAlgn="auto">
              <a:spcBef>
                <a:spcPts val="0"/>
              </a:spcBef>
              <a:spcAft>
                <a:spcPts val="0"/>
              </a:spcAft>
              <a:defRPr/>
            </a:pPr>
            <a:endParaRPr kumimoji="0" lang="zh-TW" altLang="en-US"/>
          </a:p>
        </p:txBody>
      </p:sp>
      <p:sp>
        <p:nvSpPr>
          <p:cNvPr id="50" name="矩形 49"/>
          <p:cNvSpPr/>
          <p:nvPr/>
        </p:nvSpPr>
        <p:spPr>
          <a:xfrm>
            <a:off x="395288" y="1268413"/>
            <a:ext cx="1357312" cy="49339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kumimoji="0" lang="zh-TW" altLang="en-US">
              <a:solidFill>
                <a:schemeClr val="bg1"/>
              </a:solidFill>
            </a:endParaRPr>
          </a:p>
        </p:txBody>
      </p:sp>
      <p:sp>
        <p:nvSpPr>
          <p:cNvPr id="40" name="Rectangle 58"/>
          <p:cNvSpPr>
            <a:spLocks noChangeArrowheads="1"/>
          </p:cNvSpPr>
          <p:nvPr/>
        </p:nvSpPr>
        <p:spPr bwMode="auto">
          <a:xfrm>
            <a:off x="5572125" y="3071813"/>
            <a:ext cx="1547813" cy="15843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fontAlgn="auto">
              <a:spcBef>
                <a:spcPts val="0"/>
              </a:spcBef>
              <a:spcAft>
                <a:spcPts val="0"/>
              </a:spcAft>
              <a:defRPr/>
            </a:pPr>
            <a:endParaRPr kumimoji="0" lang="zh-TW" altLang="en-US"/>
          </a:p>
        </p:txBody>
      </p:sp>
      <p:sp>
        <p:nvSpPr>
          <p:cNvPr id="41" name="Rectangle 58"/>
          <p:cNvSpPr>
            <a:spLocks noChangeArrowheads="1"/>
          </p:cNvSpPr>
          <p:nvPr/>
        </p:nvSpPr>
        <p:spPr bwMode="auto">
          <a:xfrm>
            <a:off x="5572125" y="1428750"/>
            <a:ext cx="1547813" cy="15843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fontAlgn="auto">
              <a:spcBef>
                <a:spcPts val="0"/>
              </a:spcBef>
              <a:spcAft>
                <a:spcPts val="0"/>
              </a:spcAft>
              <a:defRPr/>
            </a:pPr>
            <a:endParaRPr kumimoji="0" lang="zh-TW" altLang="en-US"/>
          </a:p>
        </p:txBody>
      </p:sp>
      <p:sp>
        <p:nvSpPr>
          <p:cNvPr id="42" name="Rectangle 58"/>
          <p:cNvSpPr>
            <a:spLocks noChangeArrowheads="1"/>
          </p:cNvSpPr>
          <p:nvPr/>
        </p:nvSpPr>
        <p:spPr bwMode="auto">
          <a:xfrm>
            <a:off x="3857625" y="1428750"/>
            <a:ext cx="1600200" cy="32035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fontAlgn="auto">
              <a:spcBef>
                <a:spcPts val="0"/>
              </a:spcBef>
              <a:spcAft>
                <a:spcPts val="0"/>
              </a:spcAft>
              <a:defRPr/>
            </a:pPr>
            <a:endParaRPr kumimoji="0" lang="zh-TW" altLang="en-US"/>
          </a:p>
        </p:txBody>
      </p:sp>
      <p:pic>
        <p:nvPicPr>
          <p:cNvPr id="60423" name="標題 1"/>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539750" y="0"/>
            <a:ext cx="8321675" cy="1165225"/>
          </a:xfrm>
          <a:solidFill>
            <a:schemeClr val="accent2"/>
          </a:solidFill>
        </p:spPr>
      </p:pic>
      <p:sp>
        <p:nvSpPr>
          <p:cNvPr id="60424" name="內容版面配置區 2"/>
          <p:cNvSpPr>
            <a:spLocks noGrp="1"/>
          </p:cNvSpPr>
          <p:nvPr>
            <p:ph idx="4294967295"/>
          </p:nvPr>
        </p:nvSpPr>
        <p:spPr/>
        <p:txBody>
          <a:bodyPr/>
          <a:lstStyle/>
          <a:p>
            <a:pPr>
              <a:lnSpc>
                <a:spcPct val="90000"/>
              </a:lnSpc>
              <a:spcBef>
                <a:spcPct val="0"/>
              </a:spcBef>
              <a:spcAft>
                <a:spcPts val="800"/>
              </a:spcAft>
            </a:pPr>
            <a:endParaRPr lang="zh-TW" altLang="en-US" smtClean="0"/>
          </a:p>
        </p:txBody>
      </p:sp>
      <p:sp>
        <p:nvSpPr>
          <p:cNvPr id="4" name="手繪多邊形 3"/>
          <p:cNvSpPr/>
          <p:nvPr/>
        </p:nvSpPr>
        <p:spPr>
          <a:xfrm>
            <a:off x="1997075" y="1298575"/>
            <a:ext cx="4921250" cy="5241925"/>
          </a:xfrm>
          <a:custGeom>
            <a:avLst/>
            <a:gdLst>
              <a:gd name="connsiteX0" fmla="*/ 4922520 w 4922520"/>
              <a:gd name="connsiteY0" fmla="*/ 3566160 h 5242560"/>
              <a:gd name="connsiteX1" fmla="*/ 4907280 w 4922520"/>
              <a:gd name="connsiteY1" fmla="*/ 5242560 h 5242560"/>
              <a:gd name="connsiteX2" fmla="*/ 0 w 4922520"/>
              <a:gd name="connsiteY2" fmla="*/ 5242560 h 5242560"/>
              <a:gd name="connsiteX3" fmla="*/ 15240 w 4922520"/>
              <a:gd name="connsiteY3" fmla="*/ 0 h 5242560"/>
              <a:gd name="connsiteX4" fmla="*/ 1584960 w 4922520"/>
              <a:gd name="connsiteY4" fmla="*/ 15240 h 5242560"/>
              <a:gd name="connsiteX5" fmla="*/ 1615440 w 4922520"/>
              <a:gd name="connsiteY5" fmla="*/ 3535680 h 5242560"/>
              <a:gd name="connsiteX6" fmla="*/ 4922520 w 4922520"/>
              <a:gd name="connsiteY6" fmla="*/ 3566160 h 5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2520" h="5242560">
                <a:moveTo>
                  <a:pt x="4922520" y="3566160"/>
                </a:moveTo>
                <a:lnTo>
                  <a:pt x="4907280" y="5242560"/>
                </a:lnTo>
                <a:lnTo>
                  <a:pt x="0" y="5242560"/>
                </a:lnTo>
                <a:lnTo>
                  <a:pt x="15240" y="0"/>
                </a:lnTo>
                <a:lnTo>
                  <a:pt x="1584960" y="15240"/>
                </a:lnTo>
                <a:lnTo>
                  <a:pt x="1615440" y="3535680"/>
                </a:lnTo>
                <a:lnTo>
                  <a:pt x="4922520" y="3566160"/>
                </a:lnTo>
                <a:close/>
              </a:path>
            </a:pathLst>
          </a:cu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kumimoji="0" lang="zh-TW" altLang="en-US">
              <a:solidFill>
                <a:schemeClr val="bg1"/>
              </a:solidFill>
            </a:endParaRPr>
          </a:p>
        </p:txBody>
      </p:sp>
      <p:pic>
        <p:nvPicPr>
          <p:cNvPr id="60426" name="Picture 51" descr="cylinde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2500313"/>
            <a:ext cx="1111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文字方塊 82"/>
          <p:cNvSpPr txBox="1">
            <a:spLocks noChangeArrowheads="1"/>
          </p:cNvSpPr>
          <p:nvPr/>
        </p:nvSpPr>
        <p:spPr bwMode="auto">
          <a:xfrm>
            <a:off x="2411413" y="1484313"/>
            <a:ext cx="869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kumimoji="0" lang="en-US" altLang="zh-TW" sz="1800" dirty="0">
              <a:solidFill>
                <a:srgbClr val="0000FF"/>
              </a:solidFill>
              <a:latin typeface="Times New Roman" pitchFamily="18" charset="0"/>
              <a:ea typeface="標楷體" pitchFamily="65" charset="-120"/>
              <a:cs typeface="Times New Roman" pitchFamily="18" charset="0"/>
            </a:endParaRPr>
          </a:p>
          <a:p>
            <a:pPr eaLnBrk="1" hangingPunct="1">
              <a:spcBef>
                <a:spcPct val="0"/>
              </a:spcBef>
              <a:buFontTx/>
              <a:buNone/>
            </a:pPr>
            <a:r>
              <a:rPr kumimoji="0" lang="zh-TW" altLang="en-US" sz="1800" dirty="0">
                <a:solidFill>
                  <a:srgbClr val="0000FF"/>
                </a:solidFill>
                <a:latin typeface="Times New Roman" pitchFamily="18" charset="0"/>
                <a:ea typeface="標楷體" pitchFamily="65" charset="-120"/>
                <a:cs typeface="Times New Roman" pitchFamily="18" charset="0"/>
              </a:rPr>
              <a:t>資料庫</a:t>
            </a:r>
          </a:p>
          <a:p>
            <a:pPr eaLnBrk="1" hangingPunct="1">
              <a:spcBef>
                <a:spcPct val="0"/>
              </a:spcBef>
              <a:buFontTx/>
              <a:buNone/>
            </a:pPr>
            <a:endParaRPr kumimoji="0" lang="zh-TW" altLang="en-US" sz="1800" dirty="0">
              <a:solidFill>
                <a:srgbClr val="0000FF"/>
              </a:solidFill>
              <a:latin typeface="Times New Roman" pitchFamily="18" charset="0"/>
              <a:ea typeface="標楷體" pitchFamily="65" charset="-120"/>
              <a:cs typeface="Times New Roman" pitchFamily="18" charset="0"/>
            </a:endParaRPr>
          </a:p>
          <a:p>
            <a:pPr eaLnBrk="1" hangingPunct="1">
              <a:spcBef>
                <a:spcPct val="0"/>
              </a:spcBef>
              <a:buFontTx/>
              <a:buNone/>
            </a:pPr>
            <a:endParaRPr kumimoji="0" lang="en-US" altLang="zh-TW" sz="1800" dirty="0">
              <a:solidFill>
                <a:srgbClr val="0000FF"/>
              </a:solidFill>
              <a:latin typeface="Times New Roman" pitchFamily="18" charset="0"/>
              <a:ea typeface="標楷體" pitchFamily="65" charset="-120"/>
              <a:cs typeface="Times New Roman" pitchFamily="18" charset="0"/>
            </a:endParaRPr>
          </a:p>
        </p:txBody>
      </p:sp>
      <p:grpSp>
        <p:nvGrpSpPr>
          <p:cNvPr id="60428" name="群組 6"/>
          <p:cNvGrpSpPr>
            <a:grpSpLocks/>
          </p:cNvGrpSpPr>
          <p:nvPr/>
        </p:nvGrpSpPr>
        <p:grpSpPr bwMode="auto">
          <a:xfrm>
            <a:off x="214313" y="1285875"/>
            <a:ext cx="2206625" cy="5357813"/>
            <a:chOff x="214313" y="1285875"/>
            <a:chExt cx="2206625" cy="5357813"/>
          </a:xfrm>
        </p:grpSpPr>
        <p:sp>
          <p:nvSpPr>
            <p:cNvPr id="60472" name="Text Box 9"/>
            <p:cNvSpPr txBox="1">
              <a:spLocks noChangeArrowheads="1"/>
            </p:cNvSpPr>
            <p:nvPr/>
          </p:nvSpPr>
          <p:spPr bwMode="auto">
            <a:xfrm>
              <a:off x="500063" y="5786438"/>
              <a:ext cx="857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lnSpc>
                  <a:spcPts val="1600"/>
                </a:lnSpc>
                <a:spcBef>
                  <a:spcPct val="0"/>
                </a:spcBef>
                <a:buClr>
                  <a:srgbClr val="003399"/>
                </a:buClr>
                <a:buSzPct val="90000"/>
                <a:buFontTx/>
                <a:buNone/>
              </a:pPr>
              <a:r>
                <a:rPr kumimoji="0" lang="zh-TW" altLang="en-US" sz="1800" dirty="0">
                  <a:solidFill>
                    <a:srgbClr val="0000FF"/>
                  </a:solidFill>
                  <a:latin typeface="標楷體" pitchFamily="65" charset="-120"/>
                  <a:ea typeface="標楷體" pitchFamily="65" charset="-120"/>
                  <a:cs typeface="Arial" pitchFamily="34" charset="0"/>
                </a:rPr>
                <a:t>其它</a:t>
              </a:r>
            </a:p>
          </p:txBody>
        </p:sp>
        <p:pic>
          <p:nvPicPr>
            <p:cNvPr id="60473" name="Picture 11" descr="server_S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3929063"/>
              <a:ext cx="4778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474" name="AutoShape 53"/>
            <p:cNvCxnSpPr>
              <a:cxnSpLocks noChangeShapeType="1"/>
            </p:cNvCxnSpPr>
            <p:nvPr/>
          </p:nvCxnSpPr>
          <p:spPr bwMode="auto">
            <a:xfrm>
              <a:off x="1143000" y="2286000"/>
              <a:ext cx="1277938" cy="0"/>
            </a:xfrm>
            <a:prstGeom prst="bentConnector3">
              <a:avLst>
                <a:gd name="adj1" fmla="val 50000"/>
              </a:avLst>
            </a:prstGeom>
            <a:noFill/>
            <a:ln w="12700">
              <a:solidFill>
                <a:srgbClr val="0000FF"/>
              </a:solidFill>
              <a:miter lim="800000"/>
              <a:headEnd/>
              <a:tailEnd type="triangle" w="med" len="med"/>
            </a:ln>
            <a:extLst>
              <a:ext uri="{909E8E84-426E-40DD-AFC4-6F175D3DCCD1}">
                <a14:hiddenFill xmlns:a14="http://schemas.microsoft.com/office/drawing/2010/main">
                  <a:noFill/>
                </a14:hiddenFill>
              </a:ext>
            </a:extLst>
          </p:spPr>
        </p:cxnSp>
        <p:cxnSp>
          <p:nvCxnSpPr>
            <p:cNvPr id="60475" name="AutoShape 54"/>
            <p:cNvCxnSpPr>
              <a:cxnSpLocks noChangeShapeType="1"/>
            </p:cNvCxnSpPr>
            <p:nvPr/>
          </p:nvCxnSpPr>
          <p:spPr bwMode="auto">
            <a:xfrm flipV="1">
              <a:off x="1143000" y="2284413"/>
              <a:ext cx="1277938" cy="3278187"/>
            </a:xfrm>
            <a:prstGeom prst="bentConnector3">
              <a:avLst>
                <a:gd name="adj1" fmla="val 59481"/>
              </a:avLst>
            </a:prstGeom>
            <a:noFill/>
            <a:ln w="12700">
              <a:solidFill>
                <a:srgbClr val="0000FF"/>
              </a:solidFill>
              <a:miter lim="800000"/>
              <a:headEnd/>
              <a:tailEnd type="triangle" w="med" len="med"/>
            </a:ln>
            <a:extLst>
              <a:ext uri="{909E8E84-426E-40DD-AFC4-6F175D3DCCD1}">
                <a14:hiddenFill xmlns:a14="http://schemas.microsoft.com/office/drawing/2010/main">
                  <a:noFill/>
                </a14:hiddenFill>
              </a:ext>
            </a:extLst>
          </p:spPr>
        </p:cxnSp>
        <p:cxnSp>
          <p:nvCxnSpPr>
            <p:cNvPr id="60476" name="AutoShape 55"/>
            <p:cNvCxnSpPr>
              <a:cxnSpLocks noChangeShapeType="1"/>
            </p:cNvCxnSpPr>
            <p:nvPr/>
          </p:nvCxnSpPr>
          <p:spPr bwMode="auto">
            <a:xfrm flipV="1">
              <a:off x="1143000" y="2284413"/>
              <a:ext cx="1277938" cy="954087"/>
            </a:xfrm>
            <a:prstGeom prst="bentConnector3">
              <a:avLst>
                <a:gd name="adj1" fmla="val 59481"/>
              </a:avLst>
            </a:prstGeom>
            <a:noFill/>
            <a:ln w="12700">
              <a:solidFill>
                <a:srgbClr val="0000FF"/>
              </a:solidFill>
              <a:miter lim="800000"/>
              <a:headEnd/>
              <a:tailEnd type="triangle" w="med" len="med"/>
            </a:ln>
            <a:extLst>
              <a:ext uri="{909E8E84-426E-40DD-AFC4-6F175D3DCCD1}">
                <a14:hiddenFill xmlns:a14="http://schemas.microsoft.com/office/drawing/2010/main">
                  <a:noFill/>
                </a14:hiddenFill>
              </a:ext>
            </a:extLst>
          </p:spPr>
        </p:cxnSp>
        <p:sp>
          <p:nvSpPr>
            <p:cNvPr id="60477" name="Line 84"/>
            <p:cNvSpPr>
              <a:spLocks noChangeShapeType="1"/>
            </p:cNvSpPr>
            <p:nvPr/>
          </p:nvSpPr>
          <p:spPr bwMode="auto">
            <a:xfrm flipH="1">
              <a:off x="1714500" y="1285875"/>
              <a:ext cx="46038" cy="535781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0478" name="文字方塊 89"/>
            <p:cNvSpPr txBox="1">
              <a:spLocks noChangeArrowheads="1"/>
            </p:cNvSpPr>
            <p:nvPr/>
          </p:nvSpPr>
          <p:spPr bwMode="auto">
            <a:xfrm>
              <a:off x="250825" y="23495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1800" dirty="0">
                  <a:solidFill>
                    <a:srgbClr val="0000FF"/>
                  </a:solidFill>
                  <a:latin typeface="標楷體" pitchFamily="65" charset="-120"/>
                  <a:ea typeface="標楷體" pitchFamily="65" charset="-120"/>
                </a:rPr>
                <a:t>健保資料</a:t>
              </a:r>
            </a:p>
          </p:txBody>
        </p:sp>
        <p:sp>
          <p:nvSpPr>
            <p:cNvPr id="60479" name="文字方塊 90"/>
            <p:cNvSpPr txBox="1">
              <a:spLocks noChangeArrowheads="1"/>
            </p:cNvSpPr>
            <p:nvPr/>
          </p:nvSpPr>
          <p:spPr bwMode="auto">
            <a:xfrm>
              <a:off x="214313" y="3500438"/>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1800" dirty="0">
                  <a:solidFill>
                    <a:srgbClr val="0000FF"/>
                  </a:solidFill>
                  <a:latin typeface="標楷體" pitchFamily="65" charset="-120"/>
                  <a:ea typeface="標楷體" pitchFamily="65" charset="-120"/>
                </a:rPr>
                <a:t>癌症資料</a:t>
              </a:r>
            </a:p>
          </p:txBody>
        </p:sp>
        <p:sp>
          <p:nvSpPr>
            <p:cNvPr id="60480" name="文字方塊 91"/>
            <p:cNvSpPr txBox="1">
              <a:spLocks noChangeArrowheads="1"/>
            </p:cNvSpPr>
            <p:nvPr/>
          </p:nvSpPr>
          <p:spPr bwMode="auto">
            <a:xfrm>
              <a:off x="285750" y="478631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1800" dirty="0">
                  <a:solidFill>
                    <a:srgbClr val="0000FF"/>
                  </a:solidFill>
                  <a:latin typeface="標楷體" pitchFamily="65" charset="-120"/>
                  <a:ea typeface="標楷體" pitchFamily="65" charset="-120"/>
                </a:rPr>
                <a:t>死亡資料</a:t>
              </a:r>
            </a:p>
          </p:txBody>
        </p:sp>
        <p:pic>
          <p:nvPicPr>
            <p:cNvPr id="6048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52149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p:nvPicPr>
          <p:blipFill>
            <a:blip r:embed="rId6" cstate="print"/>
            <a:srcRect/>
            <a:stretch>
              <a:fillRect/>
            </a:stretch>
          </p:blipFill>
          <p:spPr bwMode="auto">
            <a:xfrm>
              <a:off x="476221" y="1631937"/>
              <a:ext cx="723899" cy="723900"/>
            </a:xfrm>
            <a:prstGeom prst="rect">
              <a:avLst/>
            </a:prstGeom>
            <a:ln>
              <a:noFill/>
            </a:ln>
            <a:effectLst>
              <a:softEdge rad="112500"/>
            </a:effectLst>
          </p:spPr>
        </p:pic>
        <p:pic>
          <p:nvPicPr>
            <p:cNvPr id="19" name="Picture 5"/>
            <p:cNvPicPr>
              <a:picLocks noChangeAspect="1" noChangeArrowheads="1"/>
            </p:cNvPicPr>
            <p:nvPr/>
          </p:nvPicPr>
          <p:blipFill>
            <a:blip r:embed="rId7" cstate="print"/>
            <a:srcRect/>
            <a:stretch>
              <a:fillRect/>
            </a:stretch>
          </p:blipFill>
          <p:spPr bwMode="auto">
            <a:xfrm>
              <a:off x="428596" y="2786058"/>
              <a:ext cx="642942" cy="642942"/>
            </a:xfrm>
            <a:prstGeom prst="rect">
              <a:avLst/>
            </a:prstGeom>
            <a:ln>
              <a:noFill/>
            </a:ln>
            <a:effectLst>
              <a:softEdge rad="112500"/>
            </a:effectLst>
          </p:spPr>
        </p:pic>
      </p:grpSp>
      <p:pic>
        <p:nvPicPr>
          <p:cNvPr id="60429" name="Picture 51" descr="cylinde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214688"/>
            <a:ext cx="1111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Rectangle 64"/>
          <p:cNvSpPr>
            <a:spLocks noChangeArrowheads="1"/>
          </p:cNvSpPr>
          <p:nvPr/>
        </p:nvSpPr>
        <p:spPr bwMode="auto">
          <a:xfrm>
            <a:off x="5492750" y="2986088"/>
            <a:ext cx="18034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1700" dirty="0">
                <a:solidFill>
                  <a:srgbClr val="0000FF"/>
                </a:solidFill>
                <a:latin typeface="標楷體" pitchFamily="65" charset="-120"/>
                <a:ea typeface="標楷體" pitchFamily="65" charset="-120"/>
                <a:cs typeface="Arial" pitchFamily="34" charset="0"/>
              </a:rPr>
              <a:t>生統報表資料集</a:t>
            </a:r>
            <a:r>
              <a:rPr kumimoji="0" lang="en-US" altLang="zh-TW" sz="1700" dirty="0">
                <a:solidFill>
                  <a:srgbClr val="0000FF"/>
                </a:solidFill>
                <a:latin typeface="標楷體" pitchFamily="65" charset="-120"/>
                <a:ea typeface="標楷體" pitchFamily="65" charset="-120"/>
                <a:cs typeface="Arial" pitchFamily="34" charset="0"/>
              </a:rPr>
              <a:t>:</a:t>
            </a:r>
          </a:p>
          <a:p>
            <a:pPr algn="ctr" eaLnBrk="1" hangingPunct="1">
              <a:spcBef>
                <a:spcPct val="0"/>
              </a:spcBef>
              <a:buFontTx/>
              <a:buNone/>
            </a:pPr>
            <a:r>
              <a:rPr kumimoji="0" lang="zh-TW" altLang="en-US" sz="1400" dirty="0">
                <a:solidFill>
                  <a:srgbClr val="0000FF"/>
                </a:solidFill>
                <a:latin typeface="Calibri" pitchFamily="34" charset="0"/>
                <a:ea typeface="標楷體" pitchFamily="65" charset="-120"/>
                <a:cs typeface="Arial" pitchFamily="34" charset="0"/>
              </a:rPr>
              <a:t>報表資料</a:t>
            </a:r>
            <a:r>
              <a:rPr kumimoji="0" lang="en-US" altLang="zh-TW" sz="1400" dirty="0">
                <a:solidFill>
                  <a:srgbClr val="0000FF"/>
                </a:solidFill>
                <a:latin typeface="Calibri" pitchFamily="34" charset="0"/>
                <a:ea typeface="標楷體" pitchFamily="65" charset="-120"/>
                <a:cs typeface="Arial" pitchFamily="34" charset="0"/>
              </a:rPr>
              <a:t>/</a:t>
            </a:r>
          </a:p>
          <a:p>
            <a:pPr algn="ctr" eaLnBrk="1" hangingPunct="1">
              <a:spcBef>
                <a:spcPct val="0"/>
              </a:spcBef>
              <a:buFontTx/>
              <a:buNone/>
            </a:pPr>
            <a:r>
              <a:rPr kumimoji="0" lang="zh-TW" altLang="en-US" sz="1400" dirty="0">
                <a:solidFill>
                  <a:srgbClr val="0000FF"/>
                </a:solidFill>
                <a:latin typeface="Calibri" pitchFamily="34" charset="0"/>
                <a:ea typeface="標楷體" pitchFamily="65" charset="-120"/>
                <a:cs typeface="Arial" pitchFamily="34" charset="0"/>
              </a:rPr>
              <a:t>彙整資料集</a:t>
            </a:r>
          </a:p>
        </p:txBody>
      </p:sp>
      <p:sp>
        <p:nvSpPr>
          <p:cNvPr id="60431" name="Rectangle 38"/>
          <p:cNvSpPr>
            <a:spLocks noChangeArrowheads="1"/>
          </p:cNvSpPr>
          <p:nvPr/>
        </p:nvSpPr>
        <p:spPr bwMode="auto">
          <a:xfrm>
            <a:off x="5503863" y="1343025"/>
            <a:ext cx="18097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1700" dirty="0">
                <a:solidFill>
                  <a:srgbClr val="0000FF"/>
                </a:solidFill>
                <a:latin typeface="標楷體" pitchFamily="65" charset="-120"/>
                <a:ea typeface="標楷體" pitchFamily="65" charset="-120"/>
                <a:cs typeface="Arial" pitchFamily="34" charset="0"/>
              </a:rPr>
              <a:t>臨床研究資料集</a:t>
            </a:r>
            <a:r>
              <a:rPr kumimoji="0" lang="en-US" altLang="zh-TW" sz="1700" dirty="0">
                <a:latin typeface="Times New Roman" pitchFamily="18" charset="0"/>
                <a:ea typeface="標楷體" pitchFamily="65" charset="-120"/>
                <a:cs typeface="Arial" pitchFamily="34" charset="0"/>
              </a:rPr>
              <a:t>:</a:t>
            </a:r>
            <a:endParaRPr kumimoji="0" lang="en-US" altLang="zh-TW" sz="1700" dirty="0">
              <a:solidFill>
                <a:srgbClr val="0000FF"/>
              </a:solidFill>
              <a:latin typeface="標楷體" pitchFamily="65" charset="-120"/>
              <a:ea typeface="標楷體" pitchFamily="65" charset="-120"/>
              <a:cs typeface="Arial" pitchFamily="34" charset="0"/>
            </a:endParaRPr>
          </a:p>
          <a:p>
            <a:pPr algn="ctr" eaLnBrk="1" hangingPunct="1">
              <a:spcBef>
                <a:spcPct val="0"/>
              </a:spcBef>
              <a:buFontTx/>
              <a:buNone/>
            </a:pPr>
            <a:r>
              <a:rPr kumimoji="0" lang="zh-TW" altLang="en-US" sz="1600" dirty="0">
                <a:solidFill>
                  <a:srgbClr val="0000FF"/>
                </a:solidFill>
                <a:latin typeface="Calibri" pitchFamily="34" charset="0"/>
                <a:ea typeface="標楷體" pitchFamily="65" charset="-120"/>
                <a:cs typeface="Arial" pitchFamily="34" charset="0"/>
              </a:rPr>
              <a:t>線上即時分析報表</a:t>
            </a:r>
          </a:p>
        </p:txBody>
      </p:sp>
      <p:pic>
        <p:nvPicPr>
          <p:cNvPr id="23" name="Picture 37"/>
          <p:cNvPicPr>
            <a:picLocks noChangeAspect="1" noChangeArrowheads="1"/>
          </p:cNvPicPr>
          <p:nvPr/>
        </p:nvPicPr>
        <p:blipFill>
          <a:blip r:embed="rId8" cstate="print"/>
          <a:srcRect/>
          <a:stretch>
            <a:fillRect/>
          </a:stretch>
        </p:blipFill>
        <p:spPr bwMode="auto">
          <a:xfrm>
            <a:off x="5786446" y="2000240"/>
            <a:ext cx="727075" cy="762000"/>
          </a:xfrm>
          <a:prstGeom prst="rect">
            <a:avLst/>
          </a:prstGeom>
          <a:ln>
            <a:noFill/>
          </a:ln>
          <a:effectLst>
            <a:softEdge rad="112500"/>
          </a:effectLst>
        </p:spPr>
      </p:pic>
      <p:pic>
        <p:nvPicPr>
          <p:cNvPr id="60433" name="Picture 39"/>
          <p:cNvPicPr>
            <a:picLocks noChangeAspect="1" noChangeArrowheads="1"/>
          </p:cNvPicPr>
          <p:nvPr/>
        </p:nvPicPr>
        <p:blipFill>
          <a:blip r:embed="rId8">
            <a:extLst>
              <a:ext uri="{28A0092B-C50C-407E-A947-70E740481C1C}">
                <a14:useLocalDpi xmlns:a14="http://schemas.microsoft.com/office/drawing/2010/main" val="0"/>
              </a:ext>
            </a:extLst>
          </a:blip>
          <a:srcRect l="23251" t="18835" r="-4633" b="12500"/>
          <a:stretch>
            <a:fillRect/>
          </a:stretch>
        </p:blipFill>
        <p:spPr bwMode="auto">
          <a:xfrm>
            <a:off x="6242050" y="2386013"/>
            <a:ext cx="609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4" name="Rectangle 75"/>
          <p:cNvSpPr>
            <a:spLocks noChangeArrowheads="1"/>
          </p:cNvSpPr>
          <p:nvPr/>
        </p:nvSpPr>
        <p:spPr bwMode="auto">
          <a:xfrm>
            <a:off x="3924300" y="1412875"/>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1800" dirty="0">
                <a:solidFill>
                  <a:srgbClr val="0000FF"/>
                </a:solidFill>
                <a:latin typeface="Times New Roman" pitchFamily="18" charset="0"/>
                <a:ea typeface="標楷體" pitchFamily="65" charset="-120"/>
                <a:cs typeface="Times New Roman" pitchFamily="18" charset="0"/>
              </a:rPr>
              <a:t>次級資料</a:t>
            </a:r>
            <a:r>
              <a:rPr kumimoji="0" lang="en-US" altLang="zh-TW" sz="1800" dirty="0">
                <a:solidFill>
                  <a:srgbClr val="0000FF"/>
                </a:solidFill>
                <a:latin typeface="Times New Roman" pitchFamily="18" charset="0"/>
                <a:ea typeface="標楷體" pitchFamily="65" charset="-120"/>
                <a:cs typeface="Times New Roman" pitchFamily="18" charset="0"/>
              </a:rPr>
              <a:t>/</a:t>
            </a:r>
          </a:p>
          <a:p>
            <a:pPr eaLnBrk="1" hangingPunct="1">
              <a:spcBef>
                <a:spcPct val="0"/>
              </a:spcBef>
              <a:buFontTx/>
              <a:buNone/>
            </a:pPr>
            <a:r>
              <a:rPr kumimoji="0" lang="zh-TW" altLang="en-US" sz="1800" dirty="0">
                <a:solidFill>
                  <a:srgbClr val="0000FF"/>
                </a:solidFill>
                <a:latin typeface="Times New Roman" pitchFamily="18" charset="0"/>
                <a:ea typeface="標楷體" pitchFamily="65" charset="-120"/>
                <a:cs typeface="Times New Roman" pitchFamily="18" charset="0"/>
              </a:rPr>
              <a:t>資料超市</a:t>
            </a:r>
          </a:p>
        </p:txBody>
      </p:sp>
      <p:pic>
        <p:nvPicPr>
          <p:cNvPr id="60435" name="Picture 52" descr="data_warehou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250" y="2786063"/>
            <a:ext cx="74771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39"/>
          <p:cNvPicPr>
            <a:picLocks noChangeAspect="1" noChangeArrowheads="1"/>
          </p:cNvPicPr>
          <p:nvPr/>
        </p:nvPicPr>
        <p:blipFill>
          <a:blip r:embed="rId8">
            <a:extLst>
              <a:ext uri="{28A0092B-C50C-407E-A947-70E740481C1C}">
                <a14:useLocalDpi xmlns:a14="http://schemas.microsoft.com/office/drawing/2010/main" val="0"/>
              </a:ext>
            </a:extLst>
          </a:blip>
          <a:srcRect l="23251" t="18835" r="-4633" b="12500"/>
          <a:stretch>
            <a:fillRect/>
          </a:stretch>
        </p:blipFill>
        <p:spPr bwMode="auto">
          <a:xfrm>
            <a:off x="5962650" y="3743325"/>
            <a:ext cx="609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11" descr="RUBIX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9350" y="4000500"/>
            <a:ext cx="11287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52" descr="data_warehou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9125" y="3071813"/>
            <a:ext cx="74771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Picture 52" descr="data_warehou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429000"/>
            <a:ext cx="74771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40" name="群組 30"/>
          <p:cNvGrpSpPr>
            <a:grpSpLocks/>
          </p:cNvGrpSpPr>
          <p:nvPr/>
        </p:nvGrpSpPr>
        <p:grpSpPr bwMode="auto">
          <a:xfrm>
            <a:off x="7286625" y="1500188"/>
            <a:ext cx="1998663" cy="5081587"/>
            <a:chOff x="7286625" y="1500188"/>
            <a:chExt cx="1998663" cy="5081587"/>
          </a:xfrm>
        </p:grpSpPr>
        <p:pic>
          <p:nvPicPr>
            <p:cNvPr id="60464" name="Picture 2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9500" y="1500188"/>
              <a:ext cx="1295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65" name="Text Box 27"/>
            <p:cNvSpPr txBox="1">
              <a:spLocks noChangeArrowheads="1"/>
            </p:cNvSpPr>
            <p:nvPr/>
          </p:nvSpPr>
          <p:spPr bwMode="auto">
            <a:xfrm>
              <a:off x="7286625" y="2357438"/>
              <a:ext cx="185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1800" dirty="0">
                  <a:solidFill>
                    <a:srgbClr val="0000FF"/>
                  </a:solidFill>
                  <a:latin typeface="標楷體" pitchFamily="65" charset="-120"/>
                  <a:ea typeface="標楷體" pitchFamily="65" charset="-120"/>
                  <a:cs typeface="Arial" pitchFamily="34" charset="0"/>
                </a:rPr>
                <a:t>臨床</a:t>
              </a:r>
              <a:r>
                <a:rPr kumimoji="0" lang="en-US" altLang="zh-TW" sz="1800" dirty="0">
                  <a:solidFill>
                    <a:srgbClr val="0000FF"/>
                  </a:solidFill>
                  <a:latin typeface="標楷體" pitchFamily="65" charset="-120"/>
                  <a:ea typeface="標楷體" pitchFamily="65" charset="-120"/>
                  <a:cs typeface="Arial" pitchFamily="34" charset="0"/>
                </a:rPr>
                <a:t>/</a:t>
              </a:r>
              <a:r>
                <a:rPr kumimoji="0" lang="zh-TW" altLang="en-US" sz="1800" dirty="0">
                  <a:solidFill>
                    <a:srgbClr val="0000FF"/>
                  </a:solidFill>
                  <a:latin typeface="標楷體" pitchFamily="65" charset="-120"/>
                  <a:ea typeface="標楷體" pitchFamily="65" charset="-120"/>
                  <a:cs typeface="Arial" pitchFamily="34" charset="0"/>
                </a:rPr>
                <a:t>生統指標 </a:t>
              </a:r>
              <a:r>
                <a:rPr kumimoji="0" lang="en-US" altLang="zh-TW" sz="1800" dirty="0">
                  <a:solidFill>
                    <a:srgbClr val="0000FF"/>
                  </a:solidFill>
                  <a:latin typeface="標楷體" pitchFamily="65" charset="-120"/>
                  <a:ea typeface="標楷體" pitchFamily="65" charset="-120"/>
                  <a:cs typeface="Arial" pitchFamily="34" charset="0"/>
                </a:rPr>
                <a:t>(BI)</a:t>
              </a:r>
              <a:endParaRPr kumimoji="0" lang="en-US" altLang="zh-TW" sz="1200" b="1" dirty="0">
                <a:solidFill>
                  <a:srgbClr val="0000FF"/>
                </a:solidFill>
                <a:latin typeface="Calibri" pitchFamily="34" charset="0"/>
                <a:ea typeface="標楷體" pitchFamily="65" charset="-120"/>
                <a:cs typeface="Arial" pitchFamily="34" charset="0"/>
              </a:endParaRPr>
            </a:p>
          </p:txBody>
        </p:sp>
        <p:pic>
          <p:nvPicPr>
            <p:cNvPr id="6046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9500" y="2714625"/>
              <a:ext cx="128587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7"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9500" y="4000500"/>
              <a:ext cx="1285875" cy="92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46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29500" y="5286375"/>
              <a:ext cx="12858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69" name="Text Box 27"/>
            <p:cNvSpPr txBox="1">
              <a:spLocks noChangeArrowheads="1"/>
            </p:cNvSpPr>
            <p:nvPr/>
          </p:nvSpPr>
          <p:spPr bwMode="auto">
            <a:xfrm>
              <a:off x="7286625" y="3643313"/>
              <a:ext cx="169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1800" dirty="0">
                  <a:solidFill>
                    <a:srgbClr val="0000FF"/>
                  </a:solidFill>
                  <a:latin typeface="Times New Roman" pitchFamily="18" charset="0"/>
                  <a:ea typeface="標楷體" pitchFamily="65" charset="-120"/>
                  <a:cs typeface="Times New Roman" pitchFamily="18" charset="0"/>
                </a:rPr>
                <a:t>生統報表</a:t>
              </a:r>
              <a:r>
                <a:rPr kumimoji="0" lang="en-US" altLang="zh-TW" sz="1800" dirty="0">
                  <a:solidFill>
                    <a:srgbClr val="0000FF"/>
                  </a:solidFill>
                  <a:latin typeface="Times New Roman" pitchFamily="18" charset="0"/>
                  <a:ea typeface="標楷體" pitchFamily="65" charset="-120"/>
                  <a:cs typeface="Times New Roman" pitchFamily="18" charset="0"/>
                </a:rPr>
                <a:t>(Web)</a:t>
              </a:r>
              <a:endParaRPr kumimoji="0" lang="en-US" altLang="zh-TW" sz="1200" b="1" dirty="0">
                <a:solidFill>
                  <a:srgbClr val="0000FF"/>
                </a:solidFill>
                <a:latin typeface="Times New Roman" pitchFamily="18" charset="0"/>
                <a:ea typeface="標楷體" pitchFamily="65" charset="-120"/>
                <a:cs typeface="Times New Roman" pitchFamily="18" charset="0"/>
              </a:endParaRPr>
            </a:p>
          </p:txBody>
        </p:sp>
        <p:sp>
          <p:nvSpPr>
            <p:cNvPr id="60470" name="Text Box 27"/>
            <p:cNvSpPr txBox="1">
              <a:spLocks noChangeArrowheads="1"/>
            </p:cNvSpPr>
            <p:nvPr/>
          </p:nvSpPr>
          <p:spPr bwMode="auto">
            <a:xfrm>
              <a:off x="7286625" y="4929188"/>
              <a:ext cx="169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en-US" sz="1800" dirty="0">
                  <a:latin typeface="Times New Roman" pitchFamily="18" charset="0"/>
                </a:rPr>
                <a:t> </a:t>
              </a:r>
              <a:r>
                <a:rPr kumimoji="0" lang="en-US" altLang="zh-TW" sz="1800" dirty="0">
                  <a:solidFill>
                    <a:srgbClr val="0000FF"/>
                  </a:solidFill>
                  <a:latin typeface="Times New Roman" pitchFamily="18" charset="0"/>
                </a:rPr>
                <a:t>SAS </a:t>
              </a:r>
              <a:r>
                <a:rPr kumimoji="0" lang="zh-TW" altLang="en-US" sz="1800" dirty="0">
                  <a:solidFill>
                    <a:srgbClr val="0000FF"/>
                  </a:solidFill>
                  <a:latin typeface="Times New Roman" pitchFamily="18" charset="0"/>
                  <a:ea typeface="標楷體" pitchFamily="65" charset="-120"/>
                  <a:cs typeface="Times New Roman" pitchFamily="18" charset="0"/>
                </a:rPr>
                <a:t>介面</a:t>
              </a:r>
            </a:p>
          </p:txBody>
        </p:sp>
        <p:sp>
          <p:nvSpPr>
            <p:cNvPr id="60471" name="Text Box 27"/>
            <p:cNvSpPr txBox="1">
              <a:spLocks noChangeArrowheads="1"/>
            </p:cNvSpPr>
            <p:nvPr/>
          </p:nvSpPr>
          <p:spPr bwMode="auto">
            <a:xfrm>
              <a:off x="7286625" y="6215063"/>
              <a:ext cx="1998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800" dirty="0">
                  <a:solidFill>
                    <a:srgbClr val="0000FF"/>
                  </a:solidFill>
                  <a:latin typeface="Times New Roman" pitchFamily="18" charset="0"/>
                  <a:ea typeface="標楷體" pitchFamily="65" charset="-120"/>
                  <a:cs typeface="Times New Roman" pitchFamily="18" charset="0"/>
                </a:rPr>
                <a:t>(Office )</a:t>
              </a:r>
              <a:r>
                <a:rPr kumimoji="0" lang="zh-TW" altLang="en-US" sz="1800" dirty="0">
                  <a:solidFill>
                    <a:srgbClr val="0000FF"/>
                  </a:solidFill>
                  <a:latin typeface="Times New Roman" pitchFamily="18" charset="0"/>
                  <a:ea typeface="標楷體" pitchFamily="65" charset="-120"/>
                  <a:cs typeface="Times New Roman" pitchFamily="18" charset="0"/>
                </a:rPr>
                <a:t>介面</a:t>
              </a:r>
            </a:p>
          </p:txBody>
        </p:sp>
      </p:grpSp>
      <p:cxnSp>
        <p:nvCxnSpPr>
          <p:cNvPr id="60441" name="AutoShape 66"/>
          <p:cNvCxnSpPr>
            <a:cxnSpLocks noChangeShapeType="1"/>
          </p:cNvCxnSpPr>
          <p:nvPr/>
        </p:nvCxnSpPr>
        <p:spPr bwMode="auto">
          <a:xfrm>
            <a:off x="3000375" y="5857875"/>
            <a:ext cx="1857375" cy="0"/>
          </a:xfrm>
          <a:prstGeom prst="straightConnector1">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60442" name="直線接點 33"/>
          <p:cNvCxnSpPr>
            <a:cxnSpLocks noChangeShapeType="1"/>
          </p:cNvCxnSpPr>
          <p:nvPr/>
        </p:nvCxnSpPr>
        <p:spPr bwMode="auto">
          <a:xfrm rot="5400000">
            <a:off x="2392362" y="5251451"/>
            <a:ext cx="1216025" cy="0"/>
          </a:xfrm>
          <a:prstGeom prst="line">
            <a:avLst/>
          </a:prstGeom>
          <a:noFill/>
          <a:ln w="9525" algn="ctr">
            <a:solidFill>
              <a:srgbClr val="0000FF"/>
            </a:solidFill>
            <a:round/>
            <a:headEnd/>
            <a:tailEnd/>
          </a:ln>
          <a:extLst>
            <a:ext uri="{909E8E84-426E-40DD-AFC4-6F175D3DCCD1}">
              <a14:hiddenFill xmlns:a14="http://schemas.microsoft.com/office/drawing/2010/main">
                <a:noFill/>
              </a14:hiddenFill>
            </a:ext>
          </a:extLst>
        </p:spPr>
      </p:cxnSp>
      <p:sp>
        <p:nvSpPr>
          <p:cNvPr id="60443" name="文字方塊 111"/>
          <p:cNvSpPr txBox="1">
            <a:spLocks noChangeArrowheads="1"/>
          </p:cNvSpPr>
          <p:nvPr/>
        </p:nvSpPr>
        <p:spPr bwMode="auto">
          <a:xfrm>
            <a:off x="3419475" y="2565400"/>
            <a:ext cx="1008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800" dirty="0">
                <a:solidFill>
                  <a:srgbClr val="0000FF"/>
                </a:solidFill>
                <a:latin typeface="Times New Roman" pitchFamily="18" charset="0"/>
                <a:ea typeface="標楷體" pitchFamily="65" charset="-120"/>
                <a:cs typeface="Times New Roman" pitchFamily="18" charset="0"/>
              </a:rPr>
              <a:t>  </a:t>
            </a:r>
            <a:r>
              <a:rPr kumimoji="0" lang="zh-TW" altLang="en-US" sz="1800" dirty="0">
                <a:solidFill>
                  <a:srgbClr val="0000FF"/>
                </a:solidFill>
                <a:latin typeface="Times New Roman" pitchFamily="18" charset="0"/>
                <a:ea typeface="標楷體" pitchFamily="65" charset="-120"/>
                <a:cs typeface="Times New Roman" pitchFamily="18" charset="0"/>
              </a:rPr>
              <a:t>連結</a:t>
            </a:r>
          </a:p>
          <a:p>
            <a:pPr eaLnBrk="1" hangingPunct="1">
              <a:spcBef>
                <a:spcPct val="0"/>
              </a:spcBef>
              <a:buFontTx/>
              <a:buNone/>
            </a:pPr>
            <a:r>
              <a:rPr kumimoji="0" lang="zh-TW" altLang="en-US" sz="1800" dirty="0">
                <a:solidFill>
                  <a:srgbClr val="0000FF"/>
                </a:solidFill>
                <a:latin typeface="標楷體" pitchFamily="65" charset="-120"/>
                <a:ea typeface="標楷體" pitchFamily="65" charset="-120"/>
                <a:cs typeface="Times New Roman" pitchFamily="18" charset="0"/>
              </a:rPr>
              <a:t>資料庫</a:t>
            </a:r>
          </a:p>
        </p:txBody>
      </p:sp>
      <p:sp>
        <p:nvSpPr>
          <p:cNvPr id="46" name="向右箭號 45"/>
          <p:cNvSpPr/>
          <p:nvPr/>
        </p:nvSpPr>
        <p:spPr>
          <a:xfrm>
            <a:off x="3571868" y="3143248"/>
            <a:ext cx="714380" cy="28575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kumimoji="0" lang="zh-TW" altLang="en-US">
              <a:solidFill>
                <a:schemeClr val="bg1"/>
              </a:solidFill>
            </a:endParaRPr>
          </a:p>
        </p:txBody>
      </p:sp>
      <p:sp>
        <p:nvSpPr>
          <p:cNvPr id="60447" name="文字方塊 111"/>
          <p:cNvSpPr txBox="1">
            <a:spLocks noChangeArrowheads="1"/>
          </p:cNvSpPr>
          <p:nvPr/>
        </p:nvSpPr>
        <p:spPr bwMode="auto">
          <a:xfrm>
            <a:off x="3563938" y="3500438"/>
            <a:ext cx="12144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600" b="1" u="sng" dirty="0">
                <a:solidFill>
                  <a:srgbClr val="0000FF"/>
                </a:solidFill>
                <a:latin typeface="Times New Roman" pitchFamily="18" charset="0"/>
                <a:cs typeface="Times New Roman" pitchFamily="18" charset="0"/>
              </a:rPr>
              <a:t> ETL</a:t>
            </a:r>
          </a:p>
          <a:p>
            <a:pPr eaLnBrk="1" hangingPunct="1">
              <a:spcBef>
                <a:spcPct val="0"/>
              </a:spcBef>
              <a:buFontTx/>
              <a:buNone/>
            </a:pPr>
            <a:r>
              <a:rPr kumimoji="0" lang="zh-TW" altLang="en-US" sz="1600" b="1" u="sng" dirty="0">
                <a:solidFill>
                  <a:srgbClr val="0000FF"/>
                </a:solidFill>
                <a:latin typeface="Times New Roman" pitchFamily="18" charset="0"/>
                <a:cs typeface="Times New Roman" pitchFamily="18" charset="0"/>
              </a:rPr>
              <a:t>工具</a:t>
            </a:r>
          </a:p>
          <a:p>
            <a:pPr eaLnBrk="1" hangingPunct="1">
              <a:spcBef>
                <a:spcPct val="0"/>
              </a:spcBef>
              <a:buFontTx/>
              <a:buNone/>
            </a:pPr>
            <a:endParaRPr kumimoji="0" lang="en-US" altLang="zh-TW" sz="1600" b="1" u="sng" dirty="0">
              <a:solidFill>
                <a:srgbClr val="0000FF"/>
              </a:solidFill>
              <a:latin typeface="Times New Roman" pitchFamily="18" charset="0"/>
              <a:cs typeface="Times New Roman" pitchFamily="18" charset="0"/>
            </a:endParaRPr>
          </a:p>
        </p:txBody>
      </p:sp>
      <p:pic>
        <p:nvPicPr>
          <p:cNvPr id="6044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3500" y="5357813"/>
            <a:ext cx="13144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9" name="Text Box 27"/>
          <p:cNvSpPr txBox="1">
            <a:spLocks noChangeArrowheads="1"/>
          </p:cNvSpPr>
          <p:nvPr/>
        </p:nvSpPr>
        <p:spPr bwMode="auto">
          <a:xfrm>
            <a:off x="4929188" y="6215063"/>
            <a:ext cx="1928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1800" dirty="0">
                <a:solidFill>
                  <a:srgbClr val="0000FF"/>
                </a:solidFill>
                <a:latin typeface="標楷體" pitchFamily="65" charset="-120"/>
                <a:ea typeface="標楷體" pitchFamily="65" charset="-120"/>
                <a:cs typeface="Arial" pitchFamily="34" charset="0"/>
              </a:rPr>
              <a:t>資料查詢與維護</a:t>
            </a:r>
            <a:endParaRPr kumimoji="0" lang="zh-TW" altLang="en-US" sz="1200" b="1" dirty="0">
              <a:solidFill>
                <a:srgbClr val="0000FF"/>
              </a:solidFill>
              <a:latin typeface="Calibri" pitchFamily="34" charset="0"/>
              <a:ea typeface="標楷體" pitchFamily="65" charset="-120"/>
              <a:cs typeface="Arial" pitchFamily="34" charset="0"/>
            </a:endParaRPr>
          </a:p>
        </p:txBody>
      </p:sp>
      <p:sp>
        <p:nvSpPr>
          <p:cNvPr id="60450" name="頁尾版面配置區 2"/>
          <p:cNvSpPr txBox="1">
            <a:spLocks noGrp="1"/>
          </p:cNvSpPr>
          <p:nvPr/>
        </p:nvSpPr>
        <p:spPr bwMode="auto">
          <a:xfrm>
            <a:off x="0" y="6381750"/>
            <a:ext cx="1908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1400" dirty="0" err="1">
                <a:latin typeface="Franklin Gothic Book" pitchFamily="34" charset="0"/>
              </a:rPr>
              <a:t>行政院衛生署統計室</a:t>
            </a:r>
            <a:endParaRPr kumimoji="0" lang="en-US" altLang="zh-TW" sz="1400" dirty="0">
              <a:latin typeface="Franklin Gothic Book" pitchFamily="34" charset="0"/>
            </a:endParaRPr>
          </a:p>
        </p:txBody>
      </p:sp>
      <p:sp>
        <p:nvSpPr>
          <p:cNvPr id="53" name="向右箭號 52"/>
          <p:cNvSpPr/>
          <p:nvPr/>
        </p:nvSpPr>
        <p:spPr>
          <a:xfrm>
            <a:off x="6929454" y="2143116"/>
            <a:ext cx="428628" cy="214314"/>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kumimoji="0" lang="zh-TW" altLang="en-US">
              <a:solidFill>
                <a:schemeClr val="bg1"/>
              </a:solidFill>
            </a:endParaRPr>
          </a:p>
        </p:txBody>
      </p:sp>
      <p:sp>
        <p:nvSpPr>
          <p:cNvPr id="54" name="向右箭號 53"/>
          <p:cNvSpPr/>
          <p:nvPr/>
        </p:nvSpPr>
        <p:spPr>
          <a:xfrm>
            <a:off x="5286380" y="2500306"/>
            <a:ext cx="428628" cy="28575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kumimoji="0" lang="zh-TW" altLang="en-US">
              <a:solidFill>
                <a:schemeClr val="bg1"/>
              </a:solidFill>
            </a:endParaRPr>
          </a:p>
        </p:txBody>
      </p:sp>
      <p:sp>
        <p:nvSpPr>
          <p:cNvPr id="55" name="向右箭號 54"/>
          <p:cNvSpPr/>
          <p:nvPr/>
        </p:nvSpPr>
        <p:spPr>
          <a:xfrm>
            <a:off x="6929454" y="3714752"/>
            <a:ext cx="428628" cy="214314"/>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kumimoji="0" lang="zh-TW" altLang="en-US">
              <a:solidFill>
                <a:schemeClr val="bg1"/>
              </a:solidFill>
            </a:endParaRPr>
          </a:p>
        </p:txBody>
      </p:sp>
      <p:sp>
        <p:nvSpPr>
          <p:cNvPr id="56" name="向右箭號 55"/>
          <p:cNvSpPr/>
          <p:nvPr/>
        </p:nvSpPr>
        <p:spPr>
          <a:xfrm>
            <a:off x="5357818" y="3357562"/>
            <a:ext cx="428628" cy="28575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kumimoji="0" lang="zh-TW" altLang="en-US">
              <a:solidFill>
                <a:schemeClr val="bg1"/>
              </a:solidFill>
            </a:endParaRPr>
          </a:p>
        </p:txBody>
      </p:sp>
      <p:cxnSp>
        <p:nvCxnSpPr>
          <p:cNvPr id="60463" name="AutoShape 56"/>
          <p:cNvCxnSpPr>
            <a:cxnSpLocks noChangeShapeType="1"/>
          </p:cNvCxnSpPr>
          <p:nvPr/>
        </p:nvCxnSpPr>
        <p:spPr bwMode="auto">
          <a:xfrm flipV="1">
            <a:off x="1143000" y="2284413"/>
            <a:ext cx="1277938" cy="1830387"/>
          </a:xfrm>
          <a:prstGeom prst="bentConnector3">
            <a:avLst>
              <a:gd name="adj1" fmla="val 59481"/>
            </a:avLst>
          </a:prstGeom>
          <a:noFill/>
          <a:ln w="12700">
            <a:solidFill>
              <a:srgbClr val="0000FF"/>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00025" y="881063"/>
            <a:ext cx="2894013" cy="1109662"/>
          </a:xfrm>
          <a:prstGeom prst="rect">
            <a:avLst/>
          </a:prstGeom>
          <a:gradFill rotWithShape="1">
            <a:gsLst>
              <a:gs pos="0">
                <a:srgbClr val="CCFF66"/>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7278" tIns="43639" rIns="87278" bIns="43639"/>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600" b="1" dirty="0">
                <a:solidFill>
                  <a:schemeClr val="accent2"/>
                </a:solidFill>
                <a:ea typeface="標楷體" pitchFamily="65" charset="-120"/>
              </a:rPr>
              <a:t>◎ 【1-1】</a:t>
            </a:r>
            <a:r>
              <a:rPr lang="zh-TW" altLang="en-US" sz="1600" b="1" dirty="0">
                <a:solidFill>
                  <a:schemeClr val="accent2"/>
                </a:solidFill>
                <a:ea typeface="標楷體" pitchFamily="65" charset="-120"/>
              </a:rPr>
              <a:t>個人健康照護資訊整合雲端服務</a:t>
            </a:r>
          </a:p>
          <a:p>
            <a:pPr eaLnBrk="1" hangingPunct="1">
              <a:spcBef>
                <a:spcPct val="0"/>
              </a:spcBef>
              <a:buFontTx/>
              <a:buNone/>
            </a:pPr>
            <a:r>
              <a:rPr lang="en-US" altLang="zh-TW" sz="1600" b="1" dirty="0">
                <a:ea typeface="標楷體" pitchFamily="65" charset="-120"/>
              </a:rPr>
              <a:t>[</a:t>
            </a:r>
            <a:r>
              <a:rPr lang="zh-TW" altLang="en-US" sz="1600" b="1" dirty="0">
                <a:ea typeface="標楷體" pitchFamily="65" charset="-120"/>
              </a:rPr>
              <a:t>執行單位</a:t>
            </a:r>
            <a:r>
              <a:rPr lang="en-US" altLang="zh-TW" sz="1600" b="1" dirty="0">
                <a:ea typeface="標楷體" pitchFamily="65" charset="-120"/>
              </a:rPr>
              <a:t>] </a:t>
            </a:r>
            <a:r>
              <a:rPr lang="zh-TW" altLang="en-US" sz="1600" b="1" dirty="0">
                <a:ea typeface="標楷體" pitchFamily="65" charset="-120"/>
              </a:rPr>
              <a:t>醫學資訊學會</a:t>
            </a:r>
          </a:p>
        </p:txBody>
      </p:sp>
      <p:sp>
        <p:nvSpPr>
          <p:cNvPr id="7171" name="Rectangle 4"/>
          <p:cNvSpPr>
            <a:spLocks noGrp="1" noChangeArrowheads="1"/>
          </p:cNvSpPr>
          <p:nvPr>
            <p:ph type="title" idx="4294967295"/>
          </p:nvPr>
        </p:nvSpPr>
        <p:spPr>
          <a:xfrm>
            <a:off x="384175" y="44450"/>
            <a:ext cx="8229600" cy="792163"/>
          </a:xfrm>
        </p:spPr>
        <p:txBody>
          <a:bodyPr lIns="80154" tIns="40075" rIns="80154" bIns="40075"/>
          <a:lstStyle/>
          <a:p>
            <a:pPr eaLnBrk="1" hangingPunct="1"/>
            <a:r>
              <a:rPr lang="zh-TW" altLang="en-US" b="1" dirty="0" smtClean="0">
                <a:solidFill>
                  <a:srgbClr val="FF0000"/>
                </a:solidFill>
              </a:rPr>
              <a:t>衛生署「健康雲」規劃</a:t>
            </a:r>
          </a:p>
        </p:txBody>
      </p:sp>
      <p:sp>
        <p:nvSpPr>
          <p:cNvPr id="7172" name="Text Box 5"/>
          <p:cNvSpPr txBox="1">
            <a:spLocks noChangeArrowheads="1"/>
          </p:cNvSpPr>
          <p:nvPr/>
        </p:nvSpPr>
        <p:spPr bwMode="auto">
          <a:xfrm>
            <a:off x="2663825" y="6173788"/>
            <a:ext cx="3324225" cy="5873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278" tIns="43639" rIns="87278" bIns="43639">
            <a:spAutoFit/>
          </a:bodyP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600" b="1" dirty="0">
                <a:solidFill>
                  <a:schemeClr val="accent2"/>
                </a:solidFill>
                <a:ea typeface="標楷體" pitchFamily="65" charset="-120"/>
              </a:rPr>
              <a:t>◎ 【3-1】</a:t>
            </a:r>
            <a:r>
              <a:rPr lang="zh-TW" altLang="en-US" sz="1600" b="1" dirty="0">
                <a:solidFill>
                  <a:schemeClr val="accent2"/>
                </a:solidFill>
                <a:ea typeface="標楷體" pitchFamily="65" charset="-120"/>
              </a:rPr>
              <a:t>遠距健康照護服務計畫</a:t>
            </a:r>
          </a:p>
          <a:p>
            <a:pPr eaLnBrk="1" hangingPunct="1">
              <a:spcBef>
                <a:spcPct val="0"/>
              </a:spcBef>
              <a:buFontTx/>
              <a:buNone/>
            </a:pPr>
            <a:r>
              <a:rPr lang="en-US" altLang="zh-TW" sz="1600" b="1" dirty="0">
                <a:ea typeface="標楷體" pitchFamily="65" charset="-120"/>
              </a:rPr>
              <a:t>[</a:t>
            </a:r>
            <a:r>
              <a:rPr lang="zh-TW" altLang="en-US" sz="1600" b="1" dirty="0">
                <a:ea typeface="標楷體" pitchFamily="65" charset="-120"/>
              </a:rPr>
              <a:t>執行單位</a:t>
            </a:r>
            <a:r>
              <a:rPr lang="en-US" altLang="zh-TW" sz="1600" b="1" dirty="0">
                <a:ea typeface="標楷體" pitchFamily="65" charset="-120"/>
              </a:rPr>
              <a:t>] </a:t>
            </a:r>
            <a:r>
              <a:rPr lang="zh-TW" altLang="en-US" sz="1600" b="1" dirty="0">
                <a:ea typeface="標楷體" pitchFamily="65" charset="-120"/>
              </a:rPr>
              <a:t>衛生署照護處、工研院</a:t>
            </a:r>
          </a:p>
        </p:txBody>
      </p:sp>
      <p:sp>
        <p:nvSpPr>
          <p:cNvPr id="7173" name="Text Box 7"/>
          <p:cNvSpPr txBox="1">
            <a:spLocks noChangeArrowheads="1"/>
          </p:cNvSpPr>
          <p:nvPr/>
        </p:nvSpPr>
        <p:spPr bwMode="auto">
          <a:xfrm>
            <a:off x="5495925" y="881063"/>
            <a:ext cx="3633788" cy="9144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278" tIns="43639" rIns="87278" bIns="43639"/>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600" b="1" dirty="0">
                <a:solidFill>
                  <a:schemeClr val="accent2"/>
                </a:solidFill>
                <a:ea typeface="標楷體" pitchFamily="65" charset="-120"/>
              </a:rPr>
              <a:t>◎ 【2-1】</a:t>
            </a:r>
            <a:r>
              <a:rPr lang="zh-TW" altLang="en-US" sz="1600" b="1" dirty="0">
                <a:solidFill>
                  <a:schemeClr val="accent2"/>
                </a:solidFill>
                <a:ea typeface="標楷體" pitchFamily="65" charset="-120"/>
              </a:rPr>
              <a:t>診所病歷雲端備份服務</a:t>
            </a:r>
          </a:p>
          <a:p>
            <a:pPr eaLnBrk="1" hangingPunct="1">
              <a:spcBef>
                <a:spcPct val="0"/>
              </a:spcBef>
              <a:buFontTx/>
              <a:buNone/>
            </a:pPr>
            <a:r>
              <a:rPr lang="en-US" altLang="zh-TW" sz="1600" b="1" dirty="0">
                <a:ea typeface="標楷體" pitchFamily="65" charset="-120"/>
              </a:rPr>
              <a:t>[</a:t>
            </a:r>
            <a:r>
              <a:rPr lang="zh-TW" altLang="en-US" sz="1600" b="1" dirty="0">
                <a:ea typeface="標楷體" pitchFamily="65" charset="-120"/>
              </a:rPr>
              <a:t>執行單位</a:t>
            </a:r>
            <a:r>
              <a:rPr lang="en-US" altLang="zh-TW" sz="1600" b="1" dirty="0">
                <a:ea typeface="標楷體" pitchFamily="65" charset="-120"/>
              </a:rPr>
              <a:t>] </a:t>
            </a:r>
            <a:r>
              <a:rPr lang="zh-TW" altLang="en-US" sz="1600" b="1" dirty="0">
                <a:ea typeface="標楷體" pitchFamily="65" charset="-120"/>
              </a:rPr>
              <a:t>衛生署醫事處、工研院</a:t>
            </a:r>
            <a:endParaRPr lang="zh-TW" altLang="en-US" sz="1600" dirty="0">
              <a:ea typeface="標楷體" pitchFamily="65" charset="-120"/>
            </a:endParaRPr>
          </a:p>
        </p:txBody>
      </p:sp>
      <p:sp>
        <p:nvSpPr>
          <p:cNvPr id="7174" name="Rectangle 8"/>
          <p:cNvSpPr>
            <a:spLocks noChangeArrowheads="1"/>
          </p:cNvSpPr>
          <p:nvPr/>
        </p:nvSpPr>
        <p:spPr bwMode="auto">
          <a:xfrm>
            <a:off x="0" y="6497638"/>
            <a:ext cx="2460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zh-TW" altLang="en-US" sz="1100" dirty="0">
                <a:ea typeface="標楷體" pitchFamily="65" charset="-120"/>
              </a:rPr>
              <a:t>資料來源：資策會</a:t>
            </a:r>
            <a:r>
              <a:rPr lang="en-US" altLang="zh-TW" sz="1100" dirty="0">
                <a:ea typeface="標楷體" pitchFamily="65" charset="-120"/>
              </a:rPr>
              <a:t>-</a:t>
            </a:r>
            <a:r>
              <a:rPr lang="zh-TW" altLang="en-US" sz="1100" dirty="0">
                <a:ea typeface="標楷體" pitchFamily="65" charset="-120"/>
              </a:rPr>
              <a:t>創研所整理</a:t>
            </a:r>
            <a:r>
              <a:rPr lang="en-US" altLang="zh-TW" sz="1100" dirty="0">
                <a:ea typeface="標楷體" pitchFamily="65" charset="-120"/>
              </a:rPr>
              <a:t>, 2010</a:t>
            </a:r>
          </a:p>
        </p:txBody>
      </p:sp>
      <p:sp>
        <p:nvSpPr>
          <p:cNvPr id="7175" name="Rectangle 9"/>
          <p:cNvSpPr>
            <a:spLocks noChangeArrowheads="1"/>
          </p:cNvSpPr>
          <p:nvPr/>
        </p:nvSpPr>
        <p:spPr bwMode="auto">
          <a:xfrm>
            <a:off x="6086475" y="5194300"/>
            <a:ext cx="3057525" cy="1198563"/>
          </a:xfrm>
          <a:prstGeom prst="rect">
            <a:avLst/>
          </a:prstGeom>
          <a:solidFill>
            <a:srgbClr val="FFFF99">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278" tIns="43639" rIns="87278" bIns="43639">
            <a:spAutoFit/>
          </a:bodyPr>
          <a:lstStyle>
            <a:lvl1pPr marL="327025" indent="-327025"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400" dirty="0">
                <a:ea typeface="標楷體" pitchFamily="65" charset="-120"/>
              </a:rPr>
              <a:t>1-1 </a:t>
            </a:r>
            <a:r>
              <a:rPr lang="zh-TW" altLang="en-US" sz="1400" dirty="0">
                <a:ea typeface="標楷體" pitchFamily="65" charset="-120"/>
              </a:rPr>
              <a:t>個人健康照護資訊整合雲端服務</a:t>
            </a:r>
          </a:p>
          <a:p>
            <a:pPr eaLnBrk="1" hangingPunct="1">
              <a:spcBef>
                <a:spcPct val="0"/>
              </a:spcBef>
              <a:buFontTx/>
              <a:buNone/>
            </a:pPr>
            <a:r>
              <a:rPr lang="en-US" altLang="zh-TW" sz="1400" dirty="0">
                <a:ea typeface="標楷體" pitchFamily="65" charset="-120"/>
              </a:rPr>
              <a:t>2-1 </a:t>
            </a:r>
            <a:r>
              <a:rPr lang="zh-TW" altLang="en-US" sz="1400" dirty="0">
                <a:ea typeface="標楷體" pitchFamily="65" charset="-120"/>
              </a:rPr>
              <a:t>診所病歷雲端代管及備份服務</a:t>
            </a:r>
          </a:p>
          <a:p>
            <a:pPr eaLnBrk="1" hangingPunct="1">
              <a:spcBef>
                <a:spcPct val="0"/>
              </a:spcBef>
              <a:buFontTx/>
              <a:buNone/>
            </a:pPr>
            <a:r>
              <a:rPr lang="en-US" altLang="zh-TW" sz="1400" dirty="0">
                <a:ea typeface="標楷體" pitchFamily="65" charset="-120"/>
              </a:rPr>
              <a:t>2-2 </a:t>
            </a:r>
            <a:r>
              <a:rPr lang="zh-TW" altLang="en-US" sz="1400" dirty="0">
                <a:ea typeface="標楷體" pitchFamily="65" charset="-120"/>
              </a:rPr>
              <a:t>署立醫院醫療照護雲端服務</a:t>
            </a:r>
          </a:p>
          <a:p>
            <a:pPr eaLnBrk="1" hangingPunct="1">
              <a:spcBef>
                <a:spcPct val="0"/>
              </a:spcBef>
              <a:buFontTx/>
              <a:buNone/>
            </a:pPr>
            <a:r>
              <a:rPr lang="en-US" altLang="zh-TW" sz="1400" dirty="0">
                <a:ea typeface="標楷體" pitchFamily="65" charset="-120"/>
              </a:rPr>
              <a:t>3-1 </a:t>
            </a:r>
            <a:r>
              <a:rPr lang="zh-TW" altLang="en-US" sz="1400" dirty="0">
                <a:ea typeface="標楷體" pitchFamily="65" charset="-120"/>
              </a:rPr>
              <a:t>遠距健康照護服務計畫</a:t>
            </a:r>
          </a:p>
          <a:p>
            <a:pPr eaLnBrk="1" hangingPunct="1">
              <a:spcBef>
                <a:spcPct val="0"/>
              </a:spcBef>
              <a:buFontTx/>
              <a:buNone/>
            </a:pPr>
            <a:r>
              <a:rPr lang="en-US" altLang="zh-TW" sz="1400" dirty="0">
                <a:ea typeface="標楷體" pitchFamily="65" charset="-120"/>
              </a:rPr>
              <a:t>4-1 </a:t>
            </a:r>
            <a:r>
              <a:rPr lang="zh-TW" altLang="en-US" sz="1400" dirty="0">
                <a:ea typeface="標楷體" pitchFamily="65" charset="-120"/>
              </a:rPr>
              <a:t>健康資料加值中心網路化服務</a:t>
            </a:r>
          </a:p>
        </p:txBody>
      </p:sp>
      <p:grpSp>
        <p:nvGrpSpPr>
          <p:cNvPr id="7176" name="Group 34"/>
          <p:cNvGrpSpPr>
            <a:grpSpLocks/>
          </p:cNvGrpSpPr>
          <p:nvPr/>
        </p:nvGrpSpPr>
        <p:grpSpPr bwMode="auto">
          <a:xfrm>
            <a:off x="3175000" y="2492375"/>
            <a:ext cx="2349500" cy="2544763"/>
            <a:chOff x="2339" y="1730"/>
            <a:chExt cx="1731" cy="1766"/>
          </a:xfrm>
        </p:grpSpPr>
        <p:sp>
          <p:nvSpPr>
            <p:cNvPr id="7198" name="Oval 12"/>
            <p:cNvSpPr>
              <a:spLocks noChangeArrowheads="1"/>
            </p:cNvSpPr>
            <p:nvPr/>
          </p:nvSpPr>
          <p:spPr bwMode="auto">
            <a:xfrm>
              <a:off x="2339" y="1730"/>
              <a:ext cx="1731" cy="1766"/>
            </a:xfrm>
            <a:prstGeom prst="ellipse">
              <a:avLst/>
            </a:prstGeom>
            <a:gradFill rotWithShape="1">
              <a:gsLst>
                <a:gs pos="0">
                  <a:srgbClr val="FFCCFF"/>
                </a:gs>
                <a:gs pos="100000">
                  <a:srgbClr val="FFED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80175" tIns="40087" rIns="80175" bIns="40087" anchor="ctr"/>
            <a:lstStyle>
              <a:lvl1pPr defTabSz="801688"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01688"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01688"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01688"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01688"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01688"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01688"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01688"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01688"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600" u="sng"/>
            </a:p>
          </p:txBody>
        </p:sp>
        <p:sp>
          <p:nvSpPr>
            <p:cNvPr id="7199" name="Oval 29"/>
            <p:cNvSpPr>
              <a:spLocks noChangeArrowheads="1"/>
            </p:cNvSpPr>
            <p:nvPr/>
          </p:nvSpPr>
          <p:spPr bwMode="auto">
            <a:xfrm>
              <a:off x="2451" y="1836"/>
              <a:ext cx="1496" cy="892"/>
            </a:xfrm>
            <a:prstGeom prst="ellipse">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2300" b="1" dirty="0">
                  <a:solidFill>
                    <a:srgbClr val="A50021"/>
                  </a:solidFill>
                  <a:ea typeface="標楷體" pitchFamily="65" charset="-120"/>
                </a:rPr>
                <a:t>4. </a:t>
              </a:r>
              <a:r>
                <a:rPr lang="zh-TW" altLang="en-US" sz="2300" b="1" dirty="0">
                  <a:solidFill>
                    <a:srgbClr val="A50021"/>
                  </a:solidFill>
                  <a:ea typeface="標楷體" pitchFamily="65" charset="-120"/>
                </a:rPr>
                <a:t>健康資料</a:t>
              </a:r>
            </a:p>
            <a:p>
              <a:pPr algn="ctr" eaLnBrk="1" hangingPunct="1">
                <a:spcBef>
                  <a:spcPct val="0"/>
                </a:spcBef>
                <a:buFontTx/>
                <a:buNone/>
              </a:pPr>
              <a:r>
                <a:rPr lang="zh-TW" altLang="en-US" sz="2300" b="1" dirty="0">
                  <a:solidFill>
                    <a:srgbClr val="A50021"/>
                  </a:solidFill>
                  <a:ea typeface="標楷體" pitchFamily="65" charset="-120"/>
                </a:rPr>
                <a:t>分析回饋</a:t>
              </a:r>
            </a:p>
          </p:txBody>
        </p:sp>
      </p:grpSp>
      <p:sp>
        <p:nvSpPr>
          <p:cNvPr id="7177" name="Text Box 11"/>
          <p:cNvSpPr txBox="1">
            <a:spLocks noChangeArrowheads="1"/>
          </p:cNvSpPr>
          <p:nvPr/>
        </p:nvSpPr>
        <p:spPr bwMode="auto">
          <a:xfrm>
            <a:off x="6543675" y="1951038"/>
            <a:ext cx="2586038" cy="108585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278" tIns="43639" rIns="87278" bIns="43639"/>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600" b="1" dirty="0">
                <a:solidFill>
                  <a:schemeClr val="accent2"/>
                </a:solidFill>
                <a:ea typeface="標楷體" pitchFamily="65" charset="-120"/>
              </a:rPr>
              <a:t>◎ 【2-2】</a:t>
            </a:r>
            <a:r>
              <a:rPr lang="zh-TW" altLang="en-US" sz="1600" b="1" dirty="0">
                <a:solidFill>
                  <a:schemeClr val="accent2"/>
                </a:solidFill>
                <a:ea typeface="標楷體" pitchFamily="65" charset="-120"/>
              </a:rPr>
              <a:t>署立醫院醫療照護雲端服務計畫</a:t>
            </a:r>
          </a:p>
          <a:p>
            <a:pPr eaLnBrk="1" hangingPunct="1">
              <a:spcBef>
                <a:spcPct val="0"/>
              </a:spcBef>
              <a:buFontTx/>
              <a:buNone/>
            </a:pPr>
            <a:r>
              <a:rPr lang="en-US" altLang="zh-TW" sz="1600" b="1" dirty="0">
                <a:ea typeface="標楷體" pitchFamily="65" charset="-120"/>
              </a:rPr>
              <a:t>[</a:t>
            </a:r>
            <a:r>
              <a:rPr lang="zh-TW" altLang="en-US" sz="1600" b="1" dirty="0">
                <a:ea typeface="標楷體" pitchFamily="65" charset="-120"/>
              </a:rPr>
              <a:t>執行單位</a:t>
            </a:r>
            <a:r>
              <a:rPr lang="en-US" altLang="zh-TW" sz="1600" b="1" dirty="0">
                <a:ea typeface="標楷體" pitchFamily="65" charset="-120"/>
              </a:rPr>
              <a:t>] </a:t>
            </a:r>
            <a:r>
              <a:rPr lang="zh-TW" altLang="en-US" sz="1600" b="1" dirty="0">
                <a:ea typeface="標楷體" pitchFamily="65" charset="-120"/>
              </a:rPr>
              <a:t>衛生署醫管會、署立醫院、資策會</a:t>
            </a:r>
          </a:p>
        </p:txBody>
      </p:sp>
      <p:sp>
        <p:nvSpPr>
          <p:cNvPr id="7178" name="Text Box 6"/>
          <p:cNvSpPr txBox="1">
            <a:spLocks noChangeArrowheads="1"/>
          </p:cNvSpPr>
          <p:nvPr/>
        </p:nvSpPr>
        <p:spPr bwMode="auto">
          <a:xfrm>
            <a:off x="3276600" y="3644900"/>
            <a:ext cx="2033588" cy="106362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278" tIns="43639" rIns="87278" bIns="43639">
            <a:spAutoFit/>
          </a:bodyP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600" b="1" dirty="0">
                <a:solidFill>
                  <a:schemeClr val="accent2"/>
                </a:solidFill>
                <a:ea typeface="標楷體" pitchFamily="65" charset="-120"/>
              </a:rPr>
              <a:t>【4-1】</a:t>
            </a:r>
            <a:r>
              <a:rPr lang="zh-TW" altLang="en-US" sz="1600" b="1" dirty="0">
                <a:solidFill>
                  <a:schemeClr val="accent2"/>
                </a:solidFill>
                <a:ea typeface="標楷體" pitchFamily="65" charset="-120"/>
              </a:rPr>
              <a:t>健康資料加值中心網路化服務</a:t>
            </a:r>
          </a:p>
          <a:p>
            <a:pPr eaLnBrk="1" hangingPunct="1">
              <a:spcBef>
                <a:spcPct val="0"/>
              </a:spcBef>
              <a:buFontTx/>
              <a:buNone/>
            </a:pPr>
            <a:r>
              <a:rPr lang="en-US" altLang="zh-TW" sz="1600" b="1" dirty="0">
                <a:ea typeface="標楷體" pitchFamily="65" charset="-120"/>
              </a:rPr>
              <a:t>[</a:t>
            </a:r>
            <a:r>
              <a:rPr lang="zh-TW" altLang="en-US" sz="1600" b="1" dirty="0">
                <a:ea typeface="標楷體" pitchFamily="65" charset="-120"/>
              </a:rPr>
              <a:t>執行單位</a:t>
            </a:r>
            <a:r>
              <a:rPr lang="en-US" altLang="zh-TW" sz="1600" b="1" dirty="0">
                <a:ea typeface="標楷體" pitchFamily="65" charset="-120"/>
              </a:rPr>
              <a:t>] </a:t>
            </a:r>
            <a:r>
              <a:rPr lang="zh-TW" altLang="en-US" sz="1600" b="1" dirty="0">
                <a:ea typeface="標楷體" pitchFamily="65" charset="-120"/>
              </a:rPr>
              <a:t>衛生署統計室、資策會</a:t>
            </a:r>
          </a:p>
        </p:txBody>
      </p:sp>
      <p:grpSp>
        <p:nvGrpSpPr>
          <p:cNvPr id="7179" name="Group 31"/>
          <p:cNvGrpSpPr>
            <a:grpSpLocks/>
          </p:cNvGrpSpPr>
          <p:nvPr/>
        </p:nvGrpSpPr>
        <p:grpSpPr bwMode="auto">
          <a:xfrm>
            <a:off x="1831975" y="1095375"/>
            <a:ext cx="4852988" cy="5126038"/>
            <a:chOff x="1349" y="760"/>
            <a:chExt cx="3575" cy="3558"/>
          </a:xfrm>
        </p:grpSpPr>
        <p:sp>
          <p:nvSpPr>
            <p:cNvPr id="7193" name="AutoShape 13"/>
            <p:cNvSpPr>
              <a:spLocks noChangeArrowheads="1"/>
            </p:cNvSpPr>
            <p:nvPr/>
          </p:nvSpPr>
          <p:spPr bwMode="auto">
            <a:xfrm rot="-2730869">
              <a:off x="1402" y="796"/>
              <a:ext cx="3558" cy="3486"/>
            </a:xfrm>
            <a:custGeom>
              <a:avLst/>
              <a:gdLst>
                <a:gd name="T0" fmla="*/ 1 w 21600"/>
                <a:gd name="T1" fmla="*/ 0 h 21600"/>
                <a:gd name="T2" fmla="*/ 0 w 21600"/>
                <a:gd name="T3" fmla="*/ 0 h 21600"/>
                <a:gd name="T4" fmla="*/ 1 w 21600"/>
                <a:gd name="T5" fmla="*/ 0 h 21600"/>
                <a:gd name="T6" fmla="*/ 2 w 21600"/>
                <a:gd name="T7" fmla="*/ 0 h 21600"/>
                <a:gd name="T8" fmla="*/ 0 60000 65536"/>
                <a:gd name="T9" fmla="*/ 0 60000 65536"/>
                <a:gd name="T10" fmla="*/ 0 60000 65536"/>
                <a:gd name="T11" fmla="*/ 0 60000 65536"/>
                <a:gd name="T12" fmla="*/ 1730 w 21600"/>
                <a:gd name="T13" fmla="*/ 0 h 21600"/>
                <a:gd name="T14" fmla="*/ 19870 w 21600"/>
                <a:gd name="T15" fmla="*/ 6593 h 21600"/>
              </a:gdLst>
              <a:ahLst/>
              <a:cxnLst>
                <a:cxn ang="T8">
                  <a:pos x="T0" y="T1"/>
                </a:cxn>
                <a:cxn ang="T9">
                  <a:pos x="T2" y="T3"/>
                </a:cxn>
                <a:cxn ang="T10">
                  <a:pos x="T4" y="T5"/>
                </a:cxn>
                <a:cxn ang="T11">
                  <a:pos x="T6" y="T7"/>
                </a:cxn>
              </a:cxnLst>
              <a:rect l="T12" t="T13" r="T14" b="T15"/>
              <a:pathLst>
                <a:path w="21600" h="21600">
                  <a:moveTo>
                    <a:pt x="5342" y="5287"/>
                  </a:moveTo>
                  <a:cubicBezTo>
                    <a:pt x="6794" y="3849"/>
                    <a:pt x="8756" y="3042"/>
                    <a:pt x="10800" y="3043"/>
                  </a:cubicBezTo>
                  <a:cubicBezTo>
                    <a:pt x="12843" y="3043"/>
                    <a:pt x="14805" y="3849"/>
                    <a:pt x="16257" y="5287"/>
                  </a:cubicBezTo>
                  <a:lnTo>
                    <a:pt x="18398" y="3125"/>
                  </a:lnTo>
                  <a:cubicBezTo>
                    <a:pt x="16376" y="1123"/>
                    <a:pt x="13645" y="-1"/>
                    <a:pt x="10799" y="0"/>
                  </a:cubicBezTo>
                  <a:cubicBezTo>
                    <a:pt x="7954" y="0"/>
                    <a:pt x="5223" y="1123"/>
                    <a:pt x="3201" y="3125"/>
                  </a:cubicBezTo>
                  <a:lnTo>
                    <a:pt x="5342" y="5287"/>
                  </a:lnTo>
                  <a:close/>
                </a:path>
              </a:pathLst>
            </a:custGeom>
            <a:gradFill rotWithShape="1">
              <a:gsLst>
                <a:gs pos="0">
                  <a:srgbClr val="CCFF66"/>
                </a:gs>
                <a:gs pos="100000">
                  <a:srgbClr val="E8FFB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7194" name="Rectangle 18"/>
            <p:cNvSpPr>
              <a:spLocks noChangeArrowheads="1"/>
            </p:cNvSpPr>
            <p:nvPr/>
          </p:nvSpPr>
          <p:spPr bwMode="auto">
            <a:xfrm rot="-2155195">
              <a:off x="1349" y="1209"/>
              <a:ext cx="1872"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8" tIns="43639" rIns="87278" bIns="43639">
              <a:spAutoFit/>
            </a:bodyP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500" b="1" dirty="0">
                  <a:solidFill>
                    <a:srgbClr val="A50021"/>
                  </a:solidFill>
                  <a:ea typeface="標楷體" pitchFamily="65" charset="-120"/>
                </a:rPr>
                <a:t>1. </a:t>
              </a:r>
              <a:r>
                <a:rPr lang="zh-TW" altLang="en-US" sz="2500" b="1" dirty="0">
                  <a:solidFill>
                    <a:srgbClr val="A50021"/>
                  </a:solidFill>
                  <a:ea typeface="標楷體" pitchFamily="65" charset="-120"/>
                </a:rPr>
                <a:t>預防保健服務</a:t>
              </a:r>
            </a:p>
          </p:txBody>
        </p:sp>
        <p:sp>
          <p:nvSpPr>
            <p:cNvPr id="7195" name="Oval 19"/>
            <p:cNvSpPr>
              <a:spLocks noChangeArrowheads="1"/>
            </p:cNvSpPr>
            <p:nvPr/>
          </p:nvSpPr>
          <p:spPr bwMode="auto">
            <a:xfrm>
              <a:off x="2634" y="1330"/>
              <a:ext cx="486" cy="496"/>
            </a:xfrm>
            <a:prstGeom prst="ellipse">
              <a:avLst/>
            </a:prstGeom>
            <a:gradFill rotWithShape="1">
              <a:gsLst>
                <a:gs pos="0">
                  <a:srgbClr val="CCFF66"/>
                </a:gs>
                <a:gs pos="100000">
                  <a:srgbClr val="E8FFBB"/>
                </a:gs>
              </a:gsLst>
              <a:lin ang="2700000" scaled="1"/>
            </a:gradFill>
            <a:ln w="9525">
              <a:solidFill>
                <a:srgbClr val="99CC00"/>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亞健康</a:t>
              </a:r>
            </a:p>
            <a:p>
              <a:pPr algn="ctr" eaLnBrk="1" hangingPunct="1">
                <a:spcBef>
                  <a:spcPct val="0"/>
                </a:spcBef>
                <a:buFontTx/>
                <a:buNone/>
              </a:pPr>
              <a:r>
                <a:rPr lang="zh-TW" altLang="en-US" sz="1900" dirty="0">
                  <a:latin typeface="Times New Roman" pitchFamily="18" charset="0"/>
                  <a:ea typeface="標楷體" pitchFamily="65" charset="-120"/>
                </a:rPr>
                <a:t>管理</a:t>
              </a:r>
            </a:p>
          </p:txBody>
        </p:sp>
        <p:sp>
          <p:nvSpPr>
            <p:cNvPr id="7196" name="Oval 27"/>
            <p:cNvSpPr>
              <a:spLocks noChangeArrowheads="1"/>
            </p:cNvSpPr>
            <p:nvPr/>
          </p:nvSpPr>
          <p:spPr bwMode="auto">
            <a:xfrm>
              <a:off x="2184" y="1645"/>
              <a:ext cx="486" cy="496"/>
            </a:xfrm>
            <a:prstGeom prst="ellipse">
              <a:avLst/>
            </a:prstGeom>
            <a:gradFill rotWithShape="1">
              <a:gsLst>
                <a:gs pos="0">
                  <a:srgbClr val="CCFF66"/>
                </a:gs>
                <a:gs pos="100000">
                  <a:srgbClr val="E8FFBB"/>
                </a:gs>
              </a:gsLst>
              <a:lin ang="2700000" scaled="1"/>
            </a:gradFill>
            <a:ln w="9525" algn="ctr">
              <a:solidFill>
                <a:srgbClr val="99CC00"/>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保健</a:t>
              </a:r>
            </a:p>
            <a:p>
              <a:pPr algn="ctr" eaLnBrk="1" hangingPunct="1">
                <a:spcBef>
                  <a:spcPct val="0"/>
                </a:spcBef>
                <a:buFontTx/>
                <a:buNone/>
              </a:pPr>
              <a:r>
                <a:rPr lang="zh-TW" altLang="en-US" sz="1900" dirty="0">
                  <a:latin typeface="Times New Roman" pitchFamily="18" charset="0"/>
                  <a:ea typeface="標楷體" pitchFamily="65" charset="-120"/>
                </a:rPr>
                <a:t>預防</a:t>
              </a:r>
            </a:p>
          </p:txBody>
        </p:sp>
        <p:sp>
          <p:nvSpPr>
            <p:cNvPr id="7197" name="Oval 20"/>
            <p:cNvSpPr>
              <a:spLocks noChangeArrowheads="1"/>
            </p:cNvSpPr>
            <p:nvPr/>
          </p:nvSpPr>
          <p:spPr bwMode="auto">
            <a:xfrm>
              <a:off x="1997" y="2130"/>
              <a:ext cx="486" cy="496"/>
            </a:xfrm>
            <a:prstGeom prst="ellipse">
              <a:avLst/>
            </a:prstGeom>
            <a:gradFill rotWithShape="1">
              <a:gsLst>
                <a:gs pos="0">
                  <a:srgbClr val="CCFF66"/>
                </a:gs>
                <a:gs pos="100000">
                  <a:srgbClr val="E8FFBB"/>
                </a:gs>
              </a:gsLst>
              <a:lin ang="2700000" scaled="1"/>
            </a:gradFill>
            <a:ln w="9525" algn="ctr">
              <a:solidFill>
                <a:srgbClr val="99CC00"/>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健康</a:t>
              </a:r>
            </a:p>
            <a:p>
              <a:pPr algn="ctr" eaLnBrk="1" hangingPunct="1">
                <a:spcBef>
                  <a:spcPct val="0"/>
                </a:spcBef>
                <a:buFontTx/>
                <a:buNone/>
              </a:pPr>
              <a:r>
                <a:rPr lang="zh-TW" altLang="en-US" sz="1900" dirty="0">
                  <a:latin typeface="Times New Roman" pitchFamily="18" charset="0"/>
                  <a:ea typeface="標楷體" pitchFamily="65" charset="-120"/>
                </a:rPr>
                <a:t>衛教</a:t>
              </a:r>
            </a:p>
          </p:txBody>
        </p:sp>
      </p:grpSp>
      <p:grpSp>
        <p:nvGrpSpPr>
          <p:cNvPr id="7180" name="Group 32"/>
          <p:cNvGrpSpPr>
            <a:grpSpLocks/>
          </p:cNvGrpSpPr>
          <p:nvPr/>
        </p:nvGrpSpPr>
        <p:grpSpPr bwMode="auto">
          <a:xfrm>
            <a:off x="1971675" y="1084263"/>
            <a:ext cx="4762500" cy="5126037"/>
            <a:chOff x="1453" y="753"/>
            <a:chExt cx="3508" cy="3557"/>
          </a:xfrm>
        </p:grpSpPr>
        <p:sp>
          <p:nvSpPr>
            <p:cNvPr id="7188" name="AutoShape 14"/>
            <p:cNvSpPr>
              <a:spLocks noChangeArrowheads="1"/>
            </p:cNvSpPr>
            <p:nvPr/>
          </p:nvSpPr>
          <p:spPr bwMode="auto">
            <a:xfrm rot="2669131">
              <a:off x="1453" y="753"/>
              <a:ext cx="3486" cy="3557"/>
            </a:xfrm>
            <a:custGeom>
              <a:avLst/>
              <a:gdLst>
                <a:gd name="T0" fmla="*/ 1 w 21600"/>
                <a:gd name="T1" fmla="*/ 0 h 21600"/>
                <a:gd name="T2" fmla="*/ 0 w 21600"/>
                <a:gd name="T3" fmla="*/ 0 h 21600"/>
                <a:gd name="T4" fmla="*/ 1 w 21600"/>
                <a:gd name="T5" fmla="*/ 0 h 21600"/>
                <a:gd name="T6" fmla="*/ 2 w 21600"/>
                <a:gd name="T7" fmla="*/ 0 h 21600"/>
                <a:gd name="T8" fmla="*/ 0 60000 65536"/>
                <a:gd name="T9" fmla="*/ 0 60000 65536"/>
                <a:gd name="T10" fmla="*/ 0 60000 65536"/>
                <a:gd name="T11" fmla="*/ 0 60000 65536"/>
                <a:gd name="T12" fmla="*/ 1840 w 21600"/>
                <a:gd name="T13" fmla="*/ 0 h 21600"/>
                <a:gd name="T14" fmla="*/ 19760 w 21600"/>
                <a:gd name="T15" fmla="*/ 6516 h 21600"/>
              </a:gdLst>
              <a:ahLst/>
              <a:cxnLst>
                <a:cxn ang="T8">
                  <a:pos x="T0" y="T1"/>
                </a:cxn>
                <a:cxn ang="T9">
                  <a:pos x="T2" y="T3"/>
                </a:cxn>
                <a:cxn ang="T10">
                  <a:pos x="T4" y="T5"/>
                </a:cxn>
                <a:cxn ang="T11">
                  <a:pos x="T6" y="T7"/>
                </a:cxn>
              </a:cxnLst>
              <a:rect l="T12" t="T13" r="T14" b="T15"/>
              <a:pathLst>
                <a:path w="21600" h="21600">
                  <a:moveTo>
                    <a:pt x="5505" y="5258"/>
                  </a:moveTo>
                  <a:cubicBezTo>
                    <a:pt x="6931" y="3896"/>
                    <a:pt x="8827" y="3135"/>
                    <a:pt x="10800" y="3136"/>
                  </a:cubicBezTo>
                  <a:cubicBezTo>
                    <a:pt x="12772" y="3136"/>
                    <a:pt x="14668" y="3896"/>
                    <a:pt x="16094" y="5258"/>
                  </a:cubicBezTo>
                  <a:lnTo>
                    <a:pt x="18260" y="2991"/>
                  </a:lnTo>
                  <a:cubicBezTo>
                    <a:pt x="16251" y="1071"/>
                    <a:pt x="13579" y="-1"/>
                    <a:pt x="10799" y="0"/>
                  </a:cubicBezTo>
                  <a:cubicBezTo>
                    <a:pt x="8020" y="0"/>
                    <a:pt x="5348" y="1071"/>
                    <a:pt x="3339" y="2991"/>
                  </a:cubicBezTo>
                  <a:lnTo>
                    <a:pt x="5505" y="5258"/>
                  </a:lnTo>
                  <a:close/>
                </a:path>
              </a:pathLst>
            </a:custGeom>
            <a:gradFill rotWithShape="1">
              <a:gsLst>
                <a:gs pos="0">
                  <a:srgbClr val="FFCC00"/>
                </a:gs>
                <a:gs pos="100000">
                  <a:srgbClr val="FFE88E"/>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7189" name="Rectangle 17"/>
            <p:cNvSpPr>
              <a:spLocks noChangeArrowheads="1"/>
            </p:cNvSpPr>
            <p:nvPr/>
          </p:nvSpPr>
          <p:spPr bwMode="auto">
            <a:xfrm rot="2662100">
              <a:off x="3690" y="1341"/>
              <a:ext cx="127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8" tIns="43639" rIns="87278" bIns="43639">
              <a:spAutoFit/>
            </a:bodyP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500" b="1" dirty="0">
                  <a:solidFill>
                    <a:srgbClr val="A50021"/>
                  </a:solidFill>
                  <a:ea typeface="標楷體" pitchFamily="65" charset="-120"/>
                </a:rPr>
                <a:t>2. </a:t>
              </a:r>
              <a:r>
                <a:rPr lang="zh-TW" altLang="en-US" sz="2500" b="1" dirty="0">
                  <a:solidFill>
                    <a:srgbClr val="A50021"/>
                  </a:solidFill>
                  <a:ea typeface="標楷體" pitchFamily="65" charset="-120"/>
                </a:rPr>
                <a:t>醫療服務</a:t>
              </a:r>
            </a:p>
          </p:txBody>
        </p:sp>
        <p:sp>
          <p:nvSpPr>
            <p:cNvPr id="7190" name="Oval 21"/>
            <p:cNvSpPr>
              <a:spLocks noChangeArrowheads="1"/>
            </p:cNvSpPr>
            <p:nvPr/>
          </p:nvSpPr>
          <p:spPr bwMode="auto">
            <a:xfrm>
              <a:off x="3232" y="1337"/>
              <a:ext cx="486" cy="495"/>
            </a:xfrm>
            <a:prstGeom prst="ellipse">
              <a:avLst/>
            </a:prstGeom>
            <a:gradFill rotWithShape="1">
              <a:gsLst>
                <a:gs pos="0">
                  <a:srgbClr val="FFCC00"/>
                </a:gs>
                <a:gs pos="100000">
                  <a:srgbClr val="FFF0B2"/>
                </a:gs>
              </a:gsLst>
              <a:lin ang="2700000" scaled="1"/>
            </a:gradFill>
            <a:ln w="9525" algn="ctr">
              <a:solidFill>
                <a:srgbClr val="FF6600"/>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慢行病</a:t>
              </a:r>
            </a:p>
            <a:p>
              <a:pPr algn="ctr" eaLnBrk="1" hangingPunct="1">
                <a:spcBef>
                  <a:spcPct val="0"/>
                </a:spcBef>
                <a:buFontTx/>
                <a:buNone/>
              </a:pPr>
              <a:r>
                <a:rPr lang="zh-TW" altLang="en-US" sz="1900" dirty="0">
                  <a:latin typeface="Times New Roman" pitchFamily="18" charset="0"/>
                  <a:ea typeface="標楷體" pitchFamily="65" charset="-120"/>
                </a:rPr>
                <a:t>醫療</a:t>
              </a:r>
            </a:p>
          </p:txBody>
        </p:sp>
        <p:sp>
          <p:nvSpPr>
            <p:cNvPr id="7191" name="Oval 22"/>
            <p:cNvSpPr>
              <a:spLocks noChangeArrowheads="1"/>
            </p:cNvSpPr>
            <p:nvPr/>
          </p:nvSpPr>
          <p:spPr bwMode="auto">
            <a:xfrm>
              <a:off x="3690" y="1591"/>
              <a:ext cx="485" cy="496"/>
            </a:xfrm>
            <a:prstGeom prst="ellipse">
              <a:avLst/>
            </a:prstGeom>
            <a:gradFill rotWithShape="1">
              <a:gsLst>
                <a:gs pos="0">
                  <a:srgbClr val="FFCC00"/>
                </a:gs>
                <a:gs pos="100000">
                  <a:srgbClr val="FFF0B2"/>
                </a:gs>
              </a:gsLst>
              <a:lin ang="2700000" scaled="1"/>
            </a:gradFill>
            <a:ln w="9525" algn="ctr">
              <a:solidFill>
                <a:srgbClr val="FF6600"/>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亞急性</a:t>
              </a:r>
            </a:p>
            <a:p>
              <a:pPr algn="ctr" eaLnBrk="1" hangingPunct="1">
                <a:spcBef>
                  <a:spcPct val="0"/>
                </a:spcBef>
                <a:buFontTx/>
                <a:buNone/>
              </a:pPr>
              <a:r>
                <a:rPr lang="zh-TW" altLang="en-US" sz="1900" dirty="0">
                  <a:latin typeface="Times New Roman" pitchFamily="18" charset="0"/>
                  <a:ea typeface="標楷體" pitchFamily="65" charset="-120"/>
                </a:rPr>
                <a:t>醫療</a:t>
              </a:r>
            </a:p>
          </p:txBody>
        </p:sp>
        <p:sp>
          <p:nvSpPr>
            <p:cNvPr id="7192" name="Oval 23"/>
            <p:cNvSpPr>
              <a:spLocks noChangeArrowheads="1"/>
            </p:cNvSpPr>
            <p:nvPr/>
          </p:nvSpPr>
          <p:spPr bwMode="auto">
            <a:xfrm>
              <a:off x="3912" y="2108"/>
              <a:ext cx="486" cy="496"/>
            </a:xfrm>
            <a:prstGeom prst="ellipse">
              <a:avLst/>
            </a:prstGeom>
            <a:gradFill rotWithShape="1">
              <a:gsLst>
                <a:gs pos="0">
                  <a:srgbClr val="FFCC00"/>
                </a:gs>
                <a:gs pos="100000">
                  <a:srgbClr val="FFF0B2"/>
                </a:gs>
              </a:gsLst>
              <a:lin ang="2700000" scaled="1"/>
            </a:gradFill>
            <a:ln w="9525" algn="ctr">
              <a:solidFill>
                <a:srgbClr val="FF6600"/>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急性</a:t>
              </a:r>
            </a:p>
            <a:p>
              <a:pPr algn="ctr" eaLnBrk="1" hangingPunct="1">
                <a:spcBef>
                  <a:spcPct val="0"/>
                </a:spcBef>
                <a:buFontTx/>
                <a:buNone/>
              </a:pPr>
              <a:r>
                <a:rPr lang="zh-TW" altLang="en-US" sz="1900" dirty="0">
                  <a:latin typeface="Times New Roman" pitchFamily="18" charset="0"/>
                  <a:ea typeface="標楷體" pitchFamily="65" charset="-120"/>
                </a:rPr>
                <a:t>醫療</a:t>
              </a:r>
            </a:p>
          </p:txBody>
        </p:sp>
      </p:grpSp>
      <p:grpSp>
        <p:nvGrpSpPr>
          <p:cNvPr id="7181" name="Group 33"/>
          <p:cNvGrpSpPr>
            <a:grpSpLocks/>
          </p:cNvGrpSpPr>
          <p:nvPr/>
        </p:nvGrpSpPr>
        <p:grpSpPr bwMode="auto">
          <a:xfrm>
            <a:off x="1952625" y="1117600"/>
            <a:ext cx="4732338" cy="5126038"/>
            <a:chOff x="1438" y="776"/>
            <a:chExt cx="3486" cy="3558"/>
          </a:xfrm>
        </p:grpSpPr>
        <p:sp>
          <p:nvSpPr>
            <p:cNvPr id="7182" name="AutoShape 15"/>
            <p:cNvSpPr>
              <a:spLocks noChangeArrowheads="1"/>
            </p:cNvSpPr>
            <p:nvPr/>
          </p:nvSpPr>
          <p:spPr bwMode="auto">
            <a:xfrm rot="10800000">
              <a:off x="1438" y="776"/>
              <a:ext cx="3486" cy="3558"/>
            </a:xfrm>
            <a:custGeom>
              <a:avLst/>
              <a:gdLst>
                <a:gd name="T0" fmla="*/ 1 w 21600"/>
                <a:gd name="T1" fmla="*/ 0 h 21600"/>
                <a:gd name="T2" fmla="*/ 0 w 21600"/>
                <a:gd name="T3" fmla="*/ 1 h 21600"/>
                <a:gd name="T4" fmla="*/ 1 w 21600"/>
                <a:gd name="T5" fmla="*/ 0 h 21600"/>
                <a:gd name="T6" fmla="*/ 2 w 21600"/>
                <a:gd name="T7" fmla="*/ 1 h 21600"/>
                <a:gd name="T8" fmla="*/ 0 60000 65536"/>
                <a:gd name="T9" fmla="*/ 0 60000 65536"/>
                <a:gd name="T10" fmla="*/ 0 60000 65536"/>
                <a:gd name="T11" fmla="*/ 0 60000 65536"/>
                <a:gd name="T12" fmla="*/ 359 w 21600"/>
                <a:gd name="T13" fmla="*/ 0 h 21600"/>
                <a:gd name="T14" fmla="*/ 21241 w 21600"/>
                <a:gd name="T15" fmla="*/ 12816 h 21600"/>
              </a:gdLst>
              <a:ahLst/>
              <a:cxnLst>
                <a:cxn ang="T8">
                  <a:pos x="T0" y="T1"/>
                </a:cxn>
                <a:cxn ang="T9">
                  <a:pos x="T2" y="T3"/>
                </a:cxn>
                <a:cxn ang="T10">
                  <a:pos x="T4" y="T5"/>
                </a:cxn>
                <a:cxn ang="T11">
                  <a:pos x="T6" y="T7"/>
                </a:cxn>
              </a:cxnLst>
              <a:rect l="T12" t="T13" r="T14" b="T15"/>
              <a:pathLst>
                <a:path w="21600" h="21600">
                  <a:moveTo>
                    <a:pt x="2966" y="10584"/>
                  </a:moveTo>
                  <a:cubicBezTo>
                    <a:pt x="3083" y="6342"/>
                    <a:pt x="6556" y="2963"/>
                    <a:pt x="10800" y="2964"/>
                  </a:cubicBezTo>
                  <a:cubicBezTo>
                    <a:pt x="15043" y="2964"/>
                    <a:pt x="18516" y="6342"/>
                    <a:pt x="18633" y="10584"/>
                  </a:cubicBezTo>
                  <a:lnTo>
                    <a:pt x="21595" y="10502"/>
                  </a:lnTo>
                  <a:cubicBezTo>
                    <a:pt x="21434" y="4655"/>
                    <a:pt x="16648" y="-1"/>
                    <a:pt x="10799" y="0"/>
                  </a:cubicBezTo>
                  <a:cubicBezTo>
                    <a:pt x="4951" y="0"/>
                    <a:pt x="165" y="4655"/>
                    <a:pt x="4" y="10502"/>
                  </a:cubicBezTo>
                  <a:lnTo>
                    <a:pt x="2966" y="10584"/>
                  </a:lnTo>
                  <a:close/>
                </a:path>
              </a:pathLst>
            </a:custGeom>
            <a:gradFill rotWithShape="1">
              <a:gsLst>
                <a:gs pos="0">
                  <a:srgbClr val="99CCFF"/>
                </a:gs>
                <a:gs pos="100000">
                  <a:srgbClr val="E2F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7183" name="Text Box 16"/>
            <p:cNvSpPr txBox="1">
              <a:spLocks noChangeArrowheads="1"/>
            </p:cNvSpPr>
            <p:nvPr/>
          </p:nvSpPr>
          <p:spPr bwMode="auto">
            <a:xfrm>
              <a:off x="2053" y="3818"/>
              <a:ext cx="216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8" tIns="43639" rIns="87278" bIns="43639">
              <a:spAutoFit/>
            </a:bodyP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500" b="1" dirty="0">
                  <a:solidFill>
                    <a:srgbClr val="A50021"/>
                  </a:solidFill>
                  <a:ea typeface="標楷體" pitchFamily="65" charset="-120"/>
                </a:rPr>
                <a:t>3. </a:t>
              </a:r>
              <a:r>
                <a:rPr lang="zh-TW" altLang="en-US" sz="2500" b="1" dirty="0">
                  <a:solidFill>
                    <a:srgbClr val="A50021"/>
                  </a:solidFill>
                  <a:ea typeface="標楷體" pitchFamily="65" charset="-120"/>
                </a:rPr>
                <a:t>復健及後續性服務</a:t>
              </a:r>
            </a:p>
          </p:txBody>
        </p:sp>
        <p:sp>
          <p:nvSpPr>
            <p:cNvPr id="7184" name="Oval 26"/>
            <p:cNvSpPr>
              <a:spLocks noChangeArrowheads="1"/>
            </p:cNvSpPr>
            <p:nvPr/>
          </p:nvSpPr>
          <p:spPr bwMode="auto">
            <a:xfrm>
              <a:off x="2519" y="3291"/>
              <a:ext cx="486" cy="495"/>
            </a:xfrm>
            <a:prstGeom prst="ellipse">
              <a:avLst/>
            </a:prstGeom>
            <a:gradFill rotWithShape="1">
              <a:gsLst>
                <a:gs pos="0">
                  <a:srgbClr val="66CCFF"/>
                </a:gs>
                <a:gs pos="100000">
                  <a:srgbClr val="D1F0FF"/>
                </a:gs>
              </a:gsLst>
              <a:lin ang="2700000" scaled="1"/>
            </a:gradFill>
            <a:ln w="9525" algn="ctr">
              <a:solidFill>
                <a:srgbClr val="3366FF"/>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機構</a:t>
              </a:r>
            </a:p>
            <a:p>
              <a:pPr algn="ctr" eaLnBrk="1" hangingPunct="1">
                <a:spcBef>
                  <a:spcPct val="0"/>
                </a:spcBef>
                <a:buFontTx/>
                <a:buNone/>
              </a:pPr>
              <a:r>
                <a:rPr lang="zh-TW" altLang="en-US" sz="1900" dirty="0">
                  <a:latin typeface="Times New Roman" pitchFamily="18" charset="0"/>
                  <a:ea typeface="標楷體" pitchFamily="65" charset="-120"/>
                </a:rPr>
                <a:t>照護</a:t>
              </a:r>
            </a:p>
          </p:txBody>
        </p:sp>
        <p:sp>
          <p:nvSpPr>
            <p:cNvPr id="7185" name="Oval 28"/>
            <p:cNvSpPr>
              <a:spLocks noChangeArrowheads="1"/>
            </p:cNvSpPr>
            <p:nvPr/>
          </p:nvSpPr>
          <p:spPr bwMode="auto">
            <a:xfrm>
              <a:off x="3323" y="3287"/>
              <a:ext cx="486" cy="495"/>
            </a:xfrm>
            <a:prstGeom prst="ellipse">
              <a:avLst/>
            </a:prstGeom>
            <a:gradFill rotWithShape="1">
              <a:gsLst>
                <a:gs pos="0">
                  <a:srgbClr val="66CCFF"/>
                </a:gs>
                <a:gs pos="100000">
                  <a:srgbClr val="D1F0FF"/>
                </a:gs>
              </a:gsLst>
              <a:lin ang="2700000" scaled="1"/>
            </a:gradFill>
            <a:ln w="9525" algn="ctr">
              <a:solidFill>
                <a:srgbClr val="3366FF"/>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社區</a:t>
              </a:r>
            </a:p>
            <a:p>
              <a:pPr algn="ctr" eaLnBrk="1" hangingPunct="1">
                <a:spcBef>
                  <a:spcPct val="0"/>
                </a:spcBef>
                <a:buFontTx/>
                <a:buNone/>
              </a:pPr>
              <a:r>
                <a:rPr lang="zh-TW" altLang="en-US" sz="1900" dirty="0">
                  <a:latin typeface="Times New Roman" pitchFamily="18" charset="0"/>
                  <a:ea typeface="標楷體" pitchFamily="65" charset="-120"/>
                </a:rPr>
                <a:t>照護</a:t>
              </a:r>
            </a:p>
          </p:txBody>
        </p:sp>
        <p:sp>
          <p:nvSpPr>
            <p:cNvPr id="7186" name="Oval 24"/>
            <p:cNvSpPr>
              <a:spLocks noChangeArrowheads="1"/>
            </p:cNvSpPr>
            <p:nvPr/>
          </p:nvSpPr>
          <p:spPr bwMode="auto">
            <a:xfrm>
              <a:off x="3835" y="2791"/>
              <a:ext cx="486" cy="496"/>
            </a:xfrm>
            <a:prstGeom prst="ellipse">
              <a:avLst/>
            </a:prstGeom>
            <a:gradFill rotWithShape="1">
              <a:gsLst>
                <a:gs pos="0">
                  <a:srgbClr val="66CCFF"/>
                </a:gs>
                <a:gs pos="100000">
                  <a:srgbClr val="D1F0FF"/>
                </a:gs>
              </a:gsLst>
              <a:lin ang="2700000" scaled="1"/>
            </a:gradFill>
            <a:ln w="9525" algn="ctr">
              <a:solidFill>
                <a:srgbClr val="3366FF"/>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居家</a:t>
              </a:r>
            </a:p>
            <a:p>
              <a:pPr algn="ctr" eaLnBrk="1" hangingPunct="1">
                <a:spcBef>
                  <a:spcPct val="0"/>
                </a:spcBef>
                <a:buFontTx/>
                <a:buNone/>
              </a:pPr>
              <a:r>
                <a:rPr lang="zh-TW" altLang="en-US" sz="1900" dirty="0">
                  <a:latin typeface="Times New Roman" pitchFamily="18" charset="0"/>
                  <a:ea typeface="標楷體" pitchFamily="65" charset="-120"/>
                </a:rPr>
                <a:t>照護</a:t>
              </a:r>
            </a:p>
          </p:txBody>
        </p:sp>
        <p:sp>
          <p:nvSpPr>
            <p:cNvPr id="7187" name="Oval 25"/>
            <p:cNvSpPr>
              <a:spLocks noChangeArrowheads="1"/>
            </p:cNvSpPr>
            <p:nvPr/>
          </p:nvSpPr>
          <p:spPr bwMode="auto">
            <a:xfrm>
              <a:off x="1962" y="2791"/>
              <a:ext cx="486" cy="496"/>
            </a:xfrm>
            <a:prstGeom prst="ellipse">
              <a:avLst/>
            </a:prstGeom>
            <a:gradFill rotWithShape="1">
              <a:gsLst>
                <a:gs pos="0">
                  <a:srgbClr val="66CCFF"/>
                </a:gs>
                <a:gs pos="100000">
                  <a:srgbClr val="D1F0FF"/>
                </a:gs>
              </a:gsLst>
              <a:lin ang="2700000" scaled="1"/>
            </a:gradFill>
            <a:ln w="9525" algn="ctr">
              <a:solidFill>
                <a:srgbClr val="3366FF"/>
              </a:solidFill>
              <a:round/>
              <a:headEnd/>
              <a:tailEnd/>
            </a:ln>
          </p:spPr>
          <p:txBody>
            <a:bodyPr wrap="none" lIns="87278" tIns="43639" rIns="87278" bIns="43639" anchor="ctr"/>
            <a:lstStyle>
              <a:lvl1pPr defTabSz="873125"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873125"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873125"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873125"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873125"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873125"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900" dirty="0">
                  <a:latin typeface="Times New Roman" pitchFamily="18" charset="0"/>
                  <a:ea typeface="標楷體" pitchFamily="65" charset="-120"/>
                </a:rPr>
                <a:t>長期</a:t>
              </a:r>
            </a:p>
            <a:p>
              <a:pPr algn="ctr" eaLnBrk="1" hangingPunct="1">
                <a:spcBef>
                  <a:spcPct val="0"/>
                </a:spcBef>
                <a:buFontTx/>
                <a:buNone/>
              </a:pPr>
              <a:r>
                <a:rPr lang="zh-TW" altLang="en-US" sz="1900" dirty="0">
                  <a:latin typeface="Times New Roman" pitchFamily="18" charset="0"/>
                  <a:ea typeface="標楷體" pitchFamily="65" charset="-120"/>
                </a:rPr>
                <a:t>照護</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274638"/>
            <a:ext cx="8229600" cy="490537"/>
          </a:xfrm>
        </p:spPr>
        <p:txBody>
          <a:bodyPr/>
          <a:lstStyle/>
          <a:p>
            <a:r>
              <a:rPr lang="zh-TW" altLang="en-US" sz="3200" dirty="0" smtClean="0"/>
              <a:t>現有資料庫種類</a:t>
            </a:r>
            <a:r>
              <a:rPr lang="en-US" altLang="zh-TW" sz="3200" dirty="0" smtClean="0"/>
              <a:t>(33</a:t>
            </a:r>
            <a:r>
              <a:rPr lang="zh-TW" altLang="en-US" sz="3200" dirty="0" smtClean="0"/>
              <a:t>種</a:t>
            </a:r>
            <a:r>
              <a:rPr lang="en-US" altLang="zh-TW" sz="3200" dirty="0" smtClean="0"/>
              <a:t>) different databases</a:t>
            </a:r>
          </a:p>
        </p:txBody>
      </p:sp>
      <p:graphicFrame>
        <p:nvGraphicFramePr>
          <p:cNvPr id="85062" name="Group 70"/>
          <p:cNvGraphicFramePr>
            <a:graphicFrameLocks noGrp="1"/>
          </p:cNvGraphicFramePr>
          <p:nvPr>
            <p:ph idx="4294967295"/>
          </p:nvPr>
        </p:nvGraphicFramePr>
        <p:xfrm>
          <a:off x="539750" y="908050"/>
          <a:ext cx="8229600" cy="5518147"/>
        </p:xfrm>
        <a:graphic>
          <a:graphicData uri="http://schemas.openxmlformats.org/drawingml/2006/table">
            <a:tbl>
              <a:tblPr/>
              <a:tblGrid>
                <a:gridCol w="969963"/>
                <a:gridCol w="5473700"/>
                <a:gridCol w="1785937"/>
              </a:tblGrid>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代號</a:t>
                      </a:r>
                      <a:endParaRPr kumimoji="1" lang="zh-TW" altLang="en-US" sz="1600" b="0" i="0" u="none" strike="noStrike" cap="none" normalizeH="0" baseline="0" dirty="0" smtClean="0">
                        <a:ln>
                          <a:noFill/>
                        </a:ln>
                        <a:solidFill>
                          <a:schemeClr val="tx1"/>
                        </a:solidFill>
                        <a:effectLst/>
                        <a:latin typeface="Arial" charset="0"/>
                        <a:ea typeface="新細明體" pitchFamily="18" charset="-12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統計項目</a:t>
                      </a:r>
                      <a:endParaRPr kumimoji="1" lang="zh-TW" altLang="en-US" sz="1600" b="0" i="0" u="none" strike="noStrike" cap="none" normalizeH="0" baseline="0" dirty="0" smtClean="0">
                        <a:ln>
                          <a:noFill/>
                        </a:ln>
                        <a:solidFill>
                          <a:schemeClr val="tx1"/>
                        </a:solidFill>
                        <a:effectLst/>
                        <a:latin typeface="Arial" charset="0"/>
                        <a:ea typeface="新細明體" pitchFamily="18" charset="-12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資料提供單位</a:t>
                      </a:r>
                      <a:endParaRPr kumimoji="1" lang="zh-TW" altLang="en-US" sz="1600" b="0" i="0" u="none" strike="noStrike" cap="none" normalizeH="0" baseline="0" dirty="0" smtClean="0">
                        <a:ln>
                          <a:noFill/>
                        </a:ln>
                        <a:solidFill>
                          <a:schemeClr val="tx1"/>
                        </a:solidFill>
                        <a:effectLst/>
                        <a:latin typeface="Arial" charset="0"/>
                        <a:ea typeface="新細明體" pitchFamily="18" charset="-12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579513">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全民健保處方及治療明細檔</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a:t>
                      </a:r>
                      <a:r>
                        <a:rPr kumimoji="1" lang="zh-TW" altLang="en-US" sz="1600" b="1" i="0" u="none" strike="noStrike" cap="none" normalizeH="0" baseline="0" dirty="0" smtClean="0">
                          <a:ln>
                            <a:noFill/>
                          </a:ln>
                          <a:solidFill>
                            <a:srgbClr val="663300"/>
                          </a:solidFill>
                          <a:effectLst/>
                          <a:latin typeface="Arial" charset="0"/>
                          <a:ea typeface="新細明體" pitchFamily="18" charset="-120"/>
                        </a:rPr>
                        <a:t>中醫門診、西醫門診、牙醫門診、住院、藥局 </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prescription details</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健保局</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579513">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全民健保處方及治療醫令明細檔</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a:t>
                      </a:r>
                      <a:r>
                        <a:rPr kumimoji="1" lang="zh-TW" altLang="en-US" sz="1600" b="1" i="0" u="none" strike="noStrike" cap="none" normalizeH="0" baseline="0" dirty="0" smtClean="0">
                          <a:ln>
                            <a:noFill/>
                          </a:ln>
                          <a:solidFill>
                            <a:srgbClr val="663300"/>
                          </a:solidFill>
                          <a:effectLst/>
                          <a:latin typeface="Arial" charset="0"/>
                          <a:ea typeface="新細明體" pitchFamily="18" charset="-120"/>
                        </a:rPr>
                        <a:t>中醫門診、西醫門診、牙醫門診、住院、藥局</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健保局</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全民健保承保檔</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健保局</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全民健保重大傷病檔</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健保局</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戶籍資料檔  </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census file</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內政部</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死因檔    </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cause of death</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統計室</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7</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醫事機構現況檔</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統計室</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醫事機構服務量檔</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統計室</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醫療院所評鑑等級</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醫事處</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出生通報檔</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國民健康局</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11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癌症登記檔</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a:t>
                      </a:r>
                      <a:r>
                        <a:rPr kumimoji="1" lang="zh-TW" altLang="en-US" sz="1600" b="1" i="0" u="none" strike="noStrike" cap="none" normalizeH="0" baseline="0" dirty="0" smtClean="0">
                          <a:ln>
                            <a:noFill/>
                          </a:ln>
                          <a:solidFill>
                            <a:srgbClr val="663300"/>
                          </a:solidFill>
                          <a:effectLst/>
                          <a:latin typeface="Arial" charset="0"/>
                          <a:ea typeface="新細明體" pitchFamily="18" charset="-120"/>
                        </a:rPr>
                        <a:t>含</a:t>
                      </a:r>
                      <a:r>
                        <a:rPr kumimoji="1" lang="en-US" altLang="en-US" sz="1600" b="1" i="0" u="none" strike="noStrike" cap="none" normalizeH="0" baseline="0" dirty="0" err="1" smtClean="0">
                          <a:ln>
                            <a:noFill/>
                          </a:ln>
                          <a:solidFill>
                            <a:srgbClr val="663300"/>
                          </a:solidFill>
                          <a:effectLst/>
                          <a:latin typeface="Arial" charset="0"/>
                          <a:ea typeface="新細明體" pitchFamily="18" charset="-120"/>
                        </a:rPr>
                        <a:t>癌症登記檔</a:t>
                      </a:r>
                      <a:r>
                        <a:rPr kumimoji="1" lang="zh-TW" altLang="en-US" sz="1600" b="1" i="0" u="none" strike="noStrike" cap="none" normalizeH="0" baseline="0" dirty="0" smtClean="0">
                          <a:ln>
                            <a:noFill/>
                          </a:ln>
                          <a:solidFill>
                            <a:srgbClr val="663300"/>
                          </a:solidFill>
                          <a:effectLst/>
                          <a:latin typeface="Arial" charset="0"/>
                          <a:ea typeface="新細明體" pitchFamily="18" charset="-120"/>
                        </a:rPr>
                        <a:t>、</a:t>
                      </a:r>
                      <a:r>
                        <a:rPr kumimoji="1" lang="en-US" altLang="en-US" sz="1600" b="1" i="0" u="none" strike="noStrike" cap="none" normalizeH="0" baseline="0" dirty="0" err="1" smtClean="0">
                          <a:ln>
                            <a:noFill/>
                          </a:ln>
                          <a:solidFill>
                            <a:srgbClr val="663300"/>
                          </a:solidFill>
                          <a:effectLst/>
                          <a:latin typeface="Arial" charset="0"/>
                          <a:ea typeface="新細明體" pitchFamily="18" charset="-120"/>
                        </a:rPr>
                        <a:t>癌症診療資料庫</a:t>
                      </a:r>
                      <a:r>
                        <a:rPr kumimoji="1" lang="zh-TW" altLang="en-US" sz="1600" b="1" i="0" u="none" strike="noStrike" cap="none" normalizeH="0" baseline="0" dirty="0" smtClean="0">
                          <a:ln>
                            <a:noFill/>
                          </a:ln>
                          <a:solidFill>
                            <a:srgbClr val="663300"/>
                          </a:solidFill>
                          <a:effectLst/>
                          <a:latin typeface="Arial" charset="0"/>
                          <a:ea typeface="新細明體" pitchFamily="18" charset="-120"/>
                        </a:rPr>
                        <a:t>、短表、長表</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a:t>
                      </a:r>
                      <a:endParaRPr kumimoji="1" lang="zh-TW" altLang="en-US" sz="1600" b="1" i="0" u="none" strike="noStrike" cap="none" normalizeH="0" baseline="0" dirty="0" smtClean="0">
                        <a:ln>
                          <a:noFill/>
                        </a:ln>
                        <a:solidFill>
                          <a:srgbClr val="663300"/>
                        </a:solidFill>
                        <a:effectLst/>
                        <a:latin typeface="Arial" charset="0"/>
                        <a:ea typeface="新細明體" pitchFamily="18" charset="-12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國民健康局</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家庭醫療保健消費調查資料檔</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統計室</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13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醫事機構基本檔 </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medical institutes</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健保局</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r h="33531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Arial" charset="0"/>
                          <a:ea typeface="新細明體" pitchFamily="18" charset="-120"/>
                        </a:rPr>
                        <a:t>14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663300"/>
                          </a:solidFill>
                          <a:effectLst/>
                          <a:latin typeface="Arial" charset="0"/>
                          <a:ea typeface="新細明體" pitchFamily="18" charset="-120"/>
                        </a:rPr>
                        <a:t>原住民檔</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a:t>
                      </a:r>
                      <a:r>
                        <a:rPr kumimoji="1" lang="zh-TW" altLang="en-US" sz="1600" b="1" i="0" u="none" strike="noStrike" cap="none" normalizeH="0" baseline="0" dirty="0" smtClean="0">
                          <a:ln>
                            <a:noFill/>
                          </a:ln>
                          <a:solidFill>
                            <a:srgbClr val="663300"/>
                          </a:solidFill>
                          <a:effectLst/>
                          <a:latin typeface="Arial" charset="0"/>
                          <a:ea typeface="新細明體" pitchFamily="18" charset="-120"/>
                        </a:rPr>
                        <a:t>區分出生、死亡、戶籍</a:t>
                      </a:r>
                      <a:r>
                        <a:rPr kumimoji="1" lang="en-US" altLang="zh-TW" sz="1600" b="1" i="0" u="none" strike="noStrike" cap="none" normalizeH="0" baseline="0" dirty="0" smtClean="0">
                          <a:ln>
                            <a:noFill/>
                          </a:ln>
                          <a:solidFill>
                            <a:srgbClr val="663300"/>
                          </a:solidFill>
                          <a:effectLst/>
                          <a:latin typeface="Arial" charset="0"/>
                          <a:ea typeface="新細明體" pitchFamily="18" charset="-120"/>
                        </a:rPr>
                        <a:t>)</a:t>
                      </a:r>
                      <a:endParaRPr kumimoji="1" lang="zh-TW" altLang="en-US" sz="1600" b="1" i="0" u="none" strike="noStrike" cap="none" normalizeH="0" baseline="0" dirty="0" smtClean="0">
                        <a:ln>
                          <a:noFill/>
                        </a:ln>
                        <a:solidFill>
                          <a:srgbClr val="663300"/>
                        </a:solidFill>
                        <a:effectLst/>
                        <a:latin typeface="Arial" charset="0"/>
                        <a:ea typeface="新細明體" pitchFamily="18" charset="-12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Arial" charset="0"/>
                          <a:ea typeface="新細明體" pitchFamily="18" charset="-120"/>
                        </a:rPr>
                        <a:t>原住民委員會</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BEB4"/>
                    </a:solidFill>
                  </a:tcPr>
                </a:tc>
              </a:tr>
            </a:tbl>
          </a:graphicData>
        </a:graphic>
      </p:graphicFrame>
      <p:sp>
        <p:nvSpPr>
          <p:cNvPr id="85064" name="Text Box 72"/>
          <p:cNvSpPr txBox="1">
            <a:spLocks noChangeArrowheads="1"/>
          </p:cNvSpPr>
          <p:nvPr/>
        </p:nvSpPr>
        <p:spPr bwMode="auto">
          <a:xfrm>
            <a:off x="9051925" y="3163888"/>
            <a:ext cx="184150" cy="366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endParaRPr lang="zh-TW" altLang="en-US">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idx="4294967295"/>
          </p:nvPr>
        </p:nvSpPr>
        <p:spPr/>
        <p:txBody>
          <a:bodyPr/>
          <a:lstStyle/>
          <a:p>
            <a:r>
              <a:rPr lang="zh-TW" altLang="en-US" sz="3600" dirty="0" smtClean="0">
                <a:latin typeface="標楷體" pitchFamily="65" charset="-120"/>
                <a:ea typeface="標楷體" pitchFamily="65" charset="-120"/>
              </a:rPr>
              <a:t>糖尿病確診後罹患為肝癌之預測模型</a:t>
            </a:r>
            <a:r>
              <a:rPr lang="en-US" altLang="zh-TW" sz="3600" dirty="0" smtClean="0">
                <a:latin typeface="標楷體" pitchFamily="65" charset="-120"/>
                <a:ea typeface="標楷體" pitchFamily="65" charset="-120"/>
              </a:rPr>
              <a:t>-</a:t>
            </a:r>
            <a:br>
              <a:rPr lang="en-US" altLang="zh-TW" sz="3600" dirty="0" smtClean="0">
                <a:latin typeface="標楷體" pitchFamily="65" charset="-120"/>
                <a:ea typeface="標楷體" pitchFamily="65" charset="-120"/>
              </a:rPr>
            </a:br>
            <a:r>
              <a:rPr lang="zh-TW" altLang="en-US" sz="3600" dirty="0" smtClean="0">
                <a:latin typeface="標楷體" pitchFamily="65" charset="-120"/>
                <a:ea typeface="標楷體" pitchFamily="65" charset="-120"/>
              </a:rPr>
              <a:t>預測表現</a:t>
            </a:r>
          </a:p>
        </p:txBody>
      </p:sp>
      <p:pic>
        <p:nvPicPr>
          <p:cNvPr id="62467" name="圖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855913"/>
            <a:ext cx="5273675"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nvGraphicFramePr>
        <p:xfrm>
          <a:off x="1187450" y="1484313"/>
          <a:ext cx="7499352" cy="1444636"/>
        </p:xfrm>
        <a:graphic>
          <a:graphicData uri="http://schemas.openxmlformats.org/drawingml/2006/table">
            <a:tbl>
              <a:tblPr firstRow="1" firstCol="1" bandRow="1"/>
              <a:tblGrid>
                <a:gridCol w="1071336"/>
                <a:gridCol w="1071336"/>
                <a:gridCol w="1071336"/>
                <a:gridCol w="1071336"/>
                <a:gridCol w="1071336"/>
                <a:gridCol w="1071336"/>
                <a:gridCol w="1071336"/>
              </a:tblGrid>
              <a:tr h="659121">
                <a:tc>
                  <a:txBody>
                    <a:bodyPr/>
                    <a:lstStyle/>
                    <a:p>
                      <a:pPr algn="ctr">
                        <a:lnSpc>
                          <a:spcPct val="150000"/>
                        </a:lnSpc>
                        <a:spcBef>
                          <a:spcPts val="900"/>
                        </a:spcBef>
                        <a:spcAft>
                          <a:spcPts val="0"/>
                        </a:spcAft>
                      </a:pPr>
                      <a:r>
                        <a:rPr lang="en-US" sz="1400" kern="0" dirty="0">
                          <a:effectLst/>
                          <a:latin typeface="Times New Roman"/>
                          <a:ea typeface="新細明體"/>
                        </a:rPr>
                        <a:t> </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Sensitivity</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Specificity</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AUC</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SE</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95% CI</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900"/>
                        </a:spcBef>
                        <a:spcAft>
                          <a:spcPts val="0"/>
                        </a:spcAft>
                      </a:pPr>
                      <a:r>
                        <a:rPr lang="en-US" sz="1400" kern="100" dirty="0">
                          <a:effectLst/>
                          <a:latin typeface="Times New Roman"/>
                          <a:ea typeface="新細明體"/>
                        </a:rPr>
                        <a:t>Significance level</a:t>
                      </a:r>
                      <a:endParaRPr lang="zh-TW" sz="1600" kern="100" dirty="0">
                        <a:effectLst/>
                        <a:latin typeface="Times New Roman"/>
                        <a:ea typeface="標楷體"/>
                      </a:endParaRPr>
                    </a:p>
                  </a:txBody>
                  <a:tcPr marL="9525" marR="9525" marT="9524" marB="95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084">
                <a:tc>
                  <a:txBody>
                    <a:bodyPr/>
                    <a:lstStyle/>
                    <a:p>
                      <a:pPr algn="ctr">
                        <a:lnSpc>
                          <a:spcPct val="150000"/>
                        </a:lnSpc>
                        <a:spcBef>
                          <a:spcPts val="900"/>
                        </a:spcBef>
                        <a:spcAft>
                          <a:spcPts val="0"/>
                        </a:spcAft>
                      </a:pPr>
                      <a:r>
                        <a:rPr lang="en-US" sz="1400" kern="100" dirty="0">
                          <a:effectLst/>
                          <a:latin typeface="Times New Roman"/>
                          <a:ea typeface="新細明體"/>
                        </a:rPr>
                        <a:t>ANN</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0.802</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0.773</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0.873</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0.0123</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0.747 – 0.798</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50000"/>
                        </a:lnSpc>
                        <a:spcBef>
                          <a:spcPts val="900"/>
                        </a:spcBef>
                        <a:spcAft>
                          <a:spcPts val="0"/>
                        </a:spcAft>
                      </a:pPr>
                      <a:r>
                        <a:rPr lang="en-US" sz="1400" kern="100" dirty="0">
                          <a:effectLst/>
                          <a:latin typeface="Times New Roman"/>
                          <a:ea typeface="新細明體"/>
                        </a:rPr>
                        <a:t>P &lt; 0.001</a:t>
                      </a:r>
                      <a:endParaRPr lang="zh-TW" sz="1600" kern="100" dirty="0">
                        <a:effectLst/>
                        <a:latin typeface="Times New Roman"/>
                        <a:ea typeface="標楷體"/>
                      </a:endParaRPr>
                    </a:p>
                  </a:txBody>
                  <a:tcPr marL="9525" marR="9525" marT="9524" marB="95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420">
                <a:tc>
                  <a:txBody>
                    <a:bodyPr/>
                    <a:lstStyle/>
                    <a:p>
                      <a:pPr algn="ctr">
                        <a:lnSpc>
                          <a:spcPct val="150000"/>
                        </a:lnSpc>
                        <a:spcBef>
                          <a:spcPts val="900"/>
                        </a:spcBef>
                        <a:spcAft>
                          <a:spcPts val="0"/>
                        </a:spcAft>
                      </a:pPr>
                      <a:r>
                        <a:rPr lang="en-US" sz="1400" kern="100" dirty="0">
                          <a:effectLst/>
                          <a:latin typeface="Times New Roman"/>
                          <a:ea typeface="新細明體"/>
                        </a:rPr>
                        <a:t>LG</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0.751</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0.736</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0.793</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0.0148</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900"/>
                        </a:spcBef>
                        <a:spcAft>
                          <a:spcPts val="0"/>
                        </a:spcAft>
                      </a:pPr>
                      <a:r>
                        <a:rPr lang="en-US" sz="1400" kern="100" dirty="0">
                          <a:effectLst/>
                          <a:latin typeface="Times New Roman"/>
                          <a:ea typeface="新細明體"/>
                        </a:rPr>
                        <a:t>0.708 – 0.762</a:t>
                      </a:r>
                      <a:endParaRPr lang="zh-TW" sz="1600" kern="100" dirty="0">
                        <a:effectLst/>
                        <a:latin typeface="Times New Roman"/>
                        <a:ea typeface="標楷體"/>
                      </a:endParaRP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57200" y="274638"/>
            <a:ext cx="8229600" cy="850900"/>
          </a:xfrm>
        </p:spPr>
        <p:txBody>
          <a:bodyPr>
            <a:normAutofit fontScale="90000"/>
          </a:bodyPr>
          <a:lstStyle/>
          <a:p>
            <a:pPr>
              <a:defRPr/>
            </a:pPr>
            <a:r>
              <a:rPr lang="zh-TW" altLang="en-US" sz="3600" dirty="0" smtClean="0">
                <a:ea typeface="標楷體" pitchFamily="65" charset="-120"/>
              </a:rPr>
              <a:t>糖尿病確診後罹患為肝癌之預測模型</a:t>
            </a:r>
            <a:br>
              <a:rPr lang="zh-TW" altLang="en-US" sz="3600" dirty="0" smtClean="0">
                <a:ea typeface="標楷體" pitchFamily="65" charset="-120"/>
              </a:rPr>
            </a:br>
            <a:r>
              <a:rPr lang="zh-TW" altLang="en-US" sz="3600" dirty="0" smtClean="0">
                <a:ea typeface="標楷體" pitchFamily="65" charset="-120"/>
              </a:rPr>
              <a:t>應用系統</a:t>
            </a:r>
          </a:p>
        </p:txBody>
      </p:sp>
      <p:pic>
        <p:nvPicPr>
          <p:cNvPr id="63491"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4213" y="1196975"/>
            <a:ext cx="7948612" cy="5534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US" altLang="zh-TW" sz="4000" dirty="0" smtClean="0"/>
              <a:t>CLOUD COMPUTING FOR PERSONALIZED HEALTH CARE</a:t>
            </a:r>
            <a:br>
              <a:rPr lang="en-US" altLang="zh-TW" sz="4000" dirty="0" smtClean="0"/>
            </a:br>
            <a:r>
              <a:rPr lang="en-US" altLang="zh-TW" sz="4000" dirty="0" smtClean="0"/>
              <a:t> </a:t>
            </a:r>
            <a:r>
              <a:rPr lang="en-US" altLang="zh-TW" sz="4000" i="1" dirty="0" smtClean="0">
                <a:ea typeface="ＭＳ Ｐゴシック" pitchFamily="34" charset="-128"/>
              </a:rPr>
              <a:t>Achieving Meaningful Use of EMR/PHR</a:t>
            </a:r>
          </a:p>
        </p:txBody>
      </p:sp>
      <p:sp>
        <p:nvSpPr>
          <p:cNvPr id="64515" name="Rectangle 3"/>
          <p:cNvSpPr>
            <a:spLocks noGrp="1" noChangeArrowheads="1"/>
          </p:cNvSpPr>
          <p:nvPr>
            <p:ph type="subTitle" idx="1"/>
          </p:nvPr>
        </p:nvSpPr>
        <p:spPr/>
        <p:txBody>
          <a:bodyPr/>
          <a:lstStyle/>
          <a:p>
            <a:endParaRPr lang="zh-TW" alt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18488" cy="1498600"/>
          </a:xfrm>
        </p:spPr>
        <p:txBody>
          <a:bodyPr/>
          <a:lstStyle/>
          <a:p>
            <a:r>
              <a:rPr lang="en-US" altLang="zh-TW" sz="4000" dirty="0" smtClean="0">
                <a:solidFill>
                  <a:schemeClr val="tx1"/>
                </a:solidFill>
              </a:rPr>
              <a:t>Meaningful Use of Health/Medical Information </a:t>
            </a:r>
            <a:r>
              <a:rPr lang="en-US" altLang="zh-TW" sz="4000" dirty="0" smtClean="0"/>
              <a:t>-- 4P Medicine</a:t>
            </a:r>
          </a:p>
        </p:txBody>
      </p:sp>
      <p:sp>
        <p:nvSpPr>
          <p:cNvPr id="66563" name="Rectangle 3"/>
          <p:cNvSpPr>
            <a:spLocks noGrp="1" noChangeArrowheads="1"/>
          </p:cNvSpPr>
          <p:nvPr>
            <p:ph type="body" idx="1"/>
          </p:nvPr>
        </p:nvSpPr>
        <p:spPr>
          <a:xfrm>
            <a:off x="900113" y="1989138"/>
            <a:ext cx="7786687" cy="4137025"/>
          </a:xfrm>
        </p:spPr>
        <p:txBody>
          <a:bodyPr/>
          <a:lstStyle/>
          <a:p>
            <a:pPr>
              <a:lnSpc>
                <a:spcPct val="90000"/>
              </a:lnSpc>
            </a:pPr>
            <a:r>
              <a:rPr lang="en-US" altLang="zh-TW" dirty="0" smtClean="0"/>
              <a:t>Personalization</a:t>
            </a:r>
          </a:p>
          <a:p>
            <a:pPr>
              <a:lnSpc>
                <a:spcPct val="90000"/>
              </a:lnSpc>
            </a:pPr>
            <a:r>
              <a:rPr lang="en-US" altLang="zh-TW" dirty="0" smtClean="0"/>
              <a:t>Participation</a:t>
            </a:r>
          </a:p>
          <a:p>
            <a:pPr>
              <a:lnSpc>
                <a:spcPct val="90000"/>
              </a:lnSpc>
            </a:pPr>
            <a:r>
              <a:rPr lang="en-US" altLang="zh-TW" dirty="0" smtClean="0"/>
              <a:t>Prediction </a:t>
            </a:r>
          </a:p>
          <a:p>
            <a:pPr>
              <a:lnSpc>
                <a:spcPct val="90000"/>
              </a:lnSpc>
            </a:pPr>
            <a:r>
              <a:rPr lang="en-US" altLang="zh-TW" dirty="0" smtClean="0"/>
              <a:t>Prevention</a:t>
            </a:r>
          </a:p>
          <a:p>
            <a:pPr>
              <a:lnSpc>
                <a:spcPct val="90000"/>
              </a:lnSpc>
            </a:pPr>
            <a:r>
              <a:rPr lang="en-US" altLang="zh-TW" dirty="0" smtClean="0"/>
              <a:t>More Ps</a:t>
            </a:r>
          </a:p>
          <a:p>
            <a:pPr lvl="1">
              <a:lnSpc>
                <a:spcPct val="90000"/>
              </a:lnSpc>
            </a:pPr>
            <a:r>
              <a:rPr lang="en-US" altLang="zh-TW" dirty="0" smtClean="0"/>
              <a:t>Healthcare Promotion</a:t>
            </a:r>
          </a:p>
          <a:p>
            <a:pPr lvl="1">
              <a:lnSpc>
                <a:spcPct val="90000"/>
              </a:lnSpc>
            </a:pPr>
            <a:r>
              <a:rPr lang="en-US" altLang="zh-TW" dirty="0" smtClean="0"/>
              <a:t>Precision medicine</a:t>
            </a:r>
          </a:p>
          <a:p>
            <a:pPr lvl="1">
              <a:lnSpc>
                <a:spcPct val="90000"/>
              </a:lnSpc>
            </a:pPr>
            <a:r>
              <a:rPr lang="en-US" altLang="zh-TW" dirty="0" smtClean="0"/>
              <a:t>Payment system</a:t>
            </a:r>
          </a:p>
          <a:p>
            <a:pPr>
              <a:lnSpc>
                <a:spcPct val="90000"/>
              </a:lnSpc>
            </a:pPr>
            <a:endParaRPr lang="en-US" altLang="zh-TW" dirty="0" smtClean="0"/>
          </a:p>
        </p:txBody>
      </p:sp>
      <p:sp>
        <p:nvSpPr>
          <p:cNvPr id="444420" name="Text Box 4"/>
          <p:cNvSpPr txBox="1">
            <a:spLocks noChangeArrowheads="1"/>
          </p:cNvSpPr>
          <p:nvPr/>
        </p:nvSpPr>
        <p:spPr bwMode="auto">
          <a:xfrm>
            <a:off x="6084888" y="5949950"/>
            <a:ext cx="20129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dirty="0">
                <a:latin typeface="Arial" charset="0"/>
                <a:ea typeface="新細明體" charset="-120"/>
              </a:rPr>
              <a:t>Dr. Leroy E. Hood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fld id="{E54CEE4D-2F9C-4674-8E3F-CAD6C8B4E492}" type="slidenum">
              <a:rPr lang="en-US" altLang="zh-TW" sz="1400" smtClean="0"/>
              <a:pPr eaLnBrk="1" hangingPunct="1">
                <a:spcBef>
                  <a:spcPct val="0"/>
                </a:spcBef>
                <a:buFontTx/>
                <a:buNone/>
              </a:pPr>
              <a:t>55</a:t>
            </a:fld>
            <a:endParaRPr lang="en-US" altLang="zh-TW" sz="1400" dirty="0" smtClean="0"/>
          </a:p>
        </p:txBody>
      </p:sp>
      <p:sp>
        <p:nvSpPr>
          <p:cNvPr id="67587" name="Rectangle 2"/>
          <p:cNvSpPr>
            <a:spLocks noGrp="1" noChangeArrowheads="1"/>
          </p:cNvSpPr>
          <p:nvPr>
            <p:ph type="title"/>
          </p:nvPr>
        </p:nvSpPr>
        <p:spPr>
          <a:xfrm>
            <a:off x="395288" y="333375"/>
            <a:ext cx="8229600" cy="1143000"/>
          </a:xfrm>
        </p:spPr>
        <p:txBody>
          <a:bodyPr/>
          <a:lstStyle/>
          <a:p>
            <a:r>
              <a:rPr lang="en-US" altLang="zh-TW" sz="3600" dirty="0" smtClean="0"/>
              <a:t>A Definition of Personalized Medicine</a:t>
            </a:r>
          </a:p>
        </p:txBody>
      </p:sp>
      <p:sp>
        <p:nvSpPr>
          <p:cNvPr id="67588" name="Rectangle 3"/>
          <p:cNvSpPr>
            <a:spLocks noGrp="1" noChangeArrowheads="1"/>
          </p:cNvSpPr>
          <p:nvPr>
            <p:ph type="body" idx="1"/>
          </p:nvPr>
        </p:nvSpPr>
        <p:spPr>
          <a:xfrm>
            <a:off x="1258888" y="1524000"/>
            <a:ext cx="6938962" cy="3255963"/>
          </a:xfrm>
        </p:spPr>
        <p:txBody>
          <a:bodyPr/>
          <a:lstStyle/>
          <a:p>
            <a:pPr marL="344488" indent="-344488">
              <a:lnSpc>
                <a:spcPct val="90000"/>
              </a:lnSpc>
            </a:pPr>
            <a:r>
              <a:rPr lang="en-US" altLang="zh-TW" sz="2800" b="1" dirty="0" smtClean="0">
                <a:solidFill>
                  <a:srgbClr val="333333"/>
                </a:solidFill>
              </a:rPr>
              <a:t>Personalized medicine</a:t>
            </a:r>
            <a:r>
              <a:rPr lang="en-US" altLang="zh-TW" sz="2800" dirty="0" smtClean="0">
                <a:solidFill>
                  <a:srgbClr val="333333"/>
                </a:solidFill>
              </a:rPr>
              <a:t> is the use of information from a </a:t>
            </a:r>
            <a:r>
              <a:rPr lang="en-US" altLang="zh-TW" sz="2800" dirty="0" smtClean="0">
                <a:solidFill>
                  <a:srgbClr val="FF0000"/>
                </a:solidFill>
              </a:rPr>
              <a:t>patient's Phenotype/genotype</a:t>
            </a:r>
            <a:r>
              <a:rPr lang="en-US" altLang="zh-TW" sz="2800" dirty="0" smtClean="0">
                <a:solidFill>
                  <a:srgbClr val="333333"/>
                </a:solidFill>
              </a:rPr>
              <a:t> to: initiate a </a:t>
            </a:r>
            <a:r>
              <a:rPr lang="en-US" altLang="zh-TW" sz="2800" dirty="0" smtClean="0">
                <a:solidFill>
                  <a:srgbClr val="FF0000"/>
                </a:solidFill>
              </a:rPr>
              <a:t>preventative</a:t>
            </a:r>
            <a:r>
              <a:rPr lang="en-US" altLang="zh-TW" sz="2800" dirty="0" smtClean="0">
                <a:solidFill>
                  <a:srgbClr val="333333"/>
                </a:solidFill>
              </a:rPr>
              <a:t> measure against the development of a disease or condition, or select </a:t>
            </a:r>
            <a:r>
              <a:rPr lang="en-US" altLang="zh-TW" sz="2800" dirty="0" smtClean="0">
                <a:solidFill>
                  <a:srgbClr val="FF0000"/>
                </a:solidFill>
              </a:rPr>
              <a:t>the most appropriate therapy</a:t>
            </a:r>
            <a:r>
              <a:rPr lang="en-US" altLang="zh-TW" sz="2800" dirty="0" smtClean="0">
                <a:solidFill>
                  <a:srgbClr val="333333"/>
                </a:solidFill>
              </a:rPr>
              <a:t> for a disease or condition that is particularly suited to that patient.</a:t>
            </a:r>
            <a:r>
              <a:rPr lang="en-US" altLang="zh-TW" sz="2800" dirty="0" smtClean="0"/>
              <a:t> </a:t>
            </a:r>
          </a:p>
          <a:p>
            <a:pPr marL="344488" indent="-344488">
              <a:lnSpc>
                <a:spcPct val="90000"/>
              </a:lnSpc>
            </a:pPr>
            <a:endParaRPr lang="en-US" altLang="zh-TW" sz="2800" dirty="0" smtClean="0"/>
          </a:p>
        </p:txBody>
      </p:sp>
      <p:sp>
        <p:nvSpPr>
          <p:cNvPr id="67589" name="Text Box 4"/>
          <p:cNvSpPr txBox="1">
            <a:spLocks noChangeArrowheads="1"/>
          </p:cNvSpPr>
          <p:nvPr/>
        </p:nvSpPr>
        <p:spPr bwMode="auto">
          <a:xfrm>
            <a:off x="381000" y="6127750"/>
            <a:ext cx="8458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1400" dirty="0">
                <a:solidFill>
                  <a:srgbClr val="000066"/>
                </a:solidFill>
              </a:rPr>
              <a:t>Definition paraphrased from </a:t>
            </a:r>
            <a:r>
              <a:rPr kumimoji="0" lang="en-US" altLang="zh-TW" sz="1400" dirty="0">
                <a:solidFill>
                  <a:srgbClr val="000066"/>
                </a:solidFill>
                <a:hlinkClick r:id="rId3"/>
              </a:rPr>
              <a:t>www.wikipedia.org</a:t>
            </a:r>
            <a:endParaRPr kumimoji="0" lang="en-US" altLang="zh-TW" sz="1400" dirty="0">
              <a:solidFill>
                <a:srgbClr val="000066"/>
              </a:solidFill>
            </a:endParaRPr>
          </a:p>
          <a:p>
            <a:pPr algn="ctr" eaLnBrk="1" hangingPunct="1">
              <a:spcBef>
                <a:spcPct val="0"/>
              </a:spcBef>
              <a:buFontTx/>
              <a:buNone/>
            </a:pPr>
            <a:r>
              <a:rPr kumimoji="0" lang="en-US" altLang="zh-TW" sz="1400" dirty="0">
                <a:solidFill>
                  <a:srgbClr val="000066"/>
                </a:solidFill>
              </a:rPr>
              <a:t>Other sources: Jones, D. </a:t>
            </a:r>
            <a:r>
              <a:rPr kumimoji="0" lang="en-US" altLang="zh-TW" sz="1400" i="1" dirty="0">
                <a:solidFill>
                  <a:srgbClr val="000066"/>
                </a:solidFill>
              </a:rPr>
              <a:t>Nature Reviews Drug Discovery</a:t>
            </a:r>
            <a:r>
              <a:rPr kumimoji="0" lang="en-US" altLang="zh-TW" sz="1400" dirty="0">
                <a:solidFill>
                  <a:srgbClr val="000066"/>
                </a:solidFill>
              </a:rPr>
              <a:t> 2007; 6:770-771; </a:t>
            </a:r>
            <a:r>
              <a:rPr kumimoji="0" lang="en-US" altLang="zh-TW" sz="1400" dirty="0" err="1">
                <a:solidFill>
                  <a:srgbClr val="000066"/>
                </a:solidFill>
              </a:rPr>
              <a:t>Katsanis</a:t>
            </a:r>
            <a:r>
              <a:rPr kumimoji="0" lang="en-US" altLang="zh-TW" sz="1400" dirty="0">
                <a:solidFill>
                  <a:srgbClr val="000066"/>
                </a:solidFill>
              </a:rPr>
              <a:t> et al. </a:t>
            </a:r>
            <a:r>
              <a:rPr kumimoji="0" lang="en-US" altLang="zh-TW" sz="1400" i="1" dirty="0">
                <a:solidFill>
                  <a:srgbClr val="000066"/>
                </a:solidFill>
              </a:rPr>
              <a:t>Science</a:t>
            </a:r>
            <a:r>
              <a:rPr kumimoji="0" lang="en-US" altLang="zh-TW" sz="1400" dirty="0">
                <a:solidFill>
                  <a:srgbClr val="000066"/>
                </a:solidFill>
              </a:rPr>
              <a:t> 2008; 320(5872):53-54; </a:t>
            </a:r>
            <a:r>
              <a:rPr kumimoji="0" lang="en-US" altLang="zh-TW" sz="1400" dirty="0" err="1">
                <a:solidFill>
                  <a:srgbClr val="000066"/>
                </a:solidFill>
              </a:rPr>
              <a:t>Feero</a:t>
            </a:r>
            <a:r>
              <a:rPr kumimoji="0" lang="en-US" altLang="zh-TW" sz="1400" dirty="0">
                <a:solidFill>
                  <a:srgbClr val="000066"/>
                </a:solidFill>
              </a:rPr>
              <a:t> et al. </a:t>
            </a:r>
            <a:r>
              <a:rPr kumimoji="0" lang="en-US" altLang="zh-TW" sz="1400" i="1" dirty="0">
                <a:solidFill>
                  <a:srgbClr val="000066"/>
                </a:solidFill>
              </a:rPr>
              <a:t>JAMA</a:t>
            </a:r>
            <a:r>
              <a:rPr kumimoji="0" lang="en-US" altLang="zh-TW" sz="1400" dirty="0">
                <a:solidFill>
                  <a:srgbClr val="000066"/>
                </a:solidFill>
              </a:rPr>
              <a:t> 2008; 299(11):1351-1352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p:cNvSpPr>
          <p:nvPr/>
        </p:nvSpPr>
        <p:spPr bwMode="auto">
          <a:xfrm>
            <a:off x="611188" y="285750"/>
            <a:ext cx="7777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endParaRPr kumimoji="0" lang="en-US" altLang="zh-TW" sz="4400">
              <a:solidFill>
                <a:schemeClr val="tx2"/>
              </a:solidFill>
              <a:latin typeface="Calibri" pitchFamily="34" charset="0"/>
              <a:ea typeface="標楷體" pitchFamily="65" charset="-120"/>
            </a:endParaRPr>
          </a:p>
        </p:txBody>
      </p:sp>
      <p:sp>
        <p:nvSpPr>
          <p:cNvPr id="70659" name="內容版面配置區 2"/>
          <p:cNvSpPr>
            <a:spLocks noGrp="1"/>
          </p:cNvSpPr>
          <p:nvPr>
            <p:ph idx="4294967295"/>
          </p:nvPr>
        </p:nvSpPr>
        <p:spPr>
          <a:xfrm>
            <a:off x="0" y="1125538"/>
            <a:ext cx="8866188" cy="5545137"/>
          </a:xfrm>
        </p:spPr>
        <p:txBody>
          <a:bodyPr/>
          <a:lstStyle/>
          <a:p>
            <a:r>
              <a:rPr lang="en-US" altLang="zh-TW" dirty="0" smtClean="0"/>
              <a:t>The importance of this project</a:t>
            </a:r>
          </a:p>
          <a:p>
            <a:pPr lvl="1"/>
            <a:r>
              <a:rPr lang="en-US" altLang="zh-TW" dirty="0" smtClean="0"/>
              <a:t>Build infrastructure so that citizens own their health record and receive basic health care services at the right time and right place</a:t>
            </a:r>
          </a:p>
          <a:p>
            <a:pPr lvl="1"/>
            <a:r>
              <a:rPr lang="en-US" altLang="zh-TW" dirty="0" smtClean="0"/>
              <a:t>Fee for illness </a:t>
            </a:r>
            <a:r>
              <a:rPr lang="en-US" altLang="zh-TW" dirty="0" smtClean="0">
                <a:sym typeface="Wingdings" pitchFamily="2" charset="2"/>
              </a:rPr>
              <a:t> Fee for health</a:t>
            </a:r>
          </a:p>
          <a:p>
            <a:pPr lvl="1"/>
            <a:endParaRPr lang="en-US" altLang="zh-TW" dirty="0" smtClean="0">
              <a:sym typeface="Wingdings" pitchFamily="2" charset="2"/>
            </a:endParaRPr>
          </a:p>
          <a:p>
            <a:pPr lvl="1"/>
            <a:endParaRPr lang="en-US" altLang="zh-TW" dirty="0" smtClean="0"/>
          </a:p>
          <a:p>
            <a:r>
              <a:rPr lang="en-US" altLang="zh-TW" dirty="0" smtClean="0"/>
              <a:t>Benefit</a:t>
            </a:r>
          </a:p>
          <a:p>
            <a:pPr lvl="1"/>
            <a:r>
              <a:rPr lang="en-US" altLang="zh-TW" dirty="0" smtClean="0"/>
              <a:t>Reduce the waste in medical resources</a:t>
            </a:r>
          </a:p>
          <a:p>
            <a:pPr lvl="1"/>
            <a:r>
              <a:rPr lang="en-US" altLang="zh-TW" dirty="0" smtClean="0"/>
              <a:t>Improve healthcare quality</a:t>
            </a:r>
          </a:p>
          <a:p>
            <a:pPr lvl="1"/>
            <a:r>
              <a:rPr lang="en-US" altLang="zh-TW" dirty="0" smtClean="0"/>
              <a:t>Promote the health for all citizens</a:t>
            </a:r>
          </a:p>
        </p:txBody>
      </p:sp>
      <p:sp>
        <p:nvSpPr>
          <p:cNvPr id="70660" name="標題 1"/>
          <p:cNvSpPr>
            <a:spLocks/>
          </p:cNvSpPr>
          <p:nvPr/>
        </p:nvSpPr>
        <p:spPr bwMode="auto">
          <a:xfrm>
            <a:off x="763588" y="260350"/>
            <a:ext cx="7777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3600" b="1" i="1" dirty="0">
                <a:solidFill>
                  <a:schemeClr val="tx2"/>
                </a:solidFill>
              </a:rPr>
              <a:t>Meaningful Use of EMR</a:t>
            </a:r>
            <a:endParaRPr lang="zh-TW" altLang="en-US" sz="3600" b="1" i="1" dirty="0">
              <a:solidFill>
                <a:schemeClr val="tx2"/>
              </a:solidFill>
            </a:endParaRPr>
          </a:p>
        </p:txBody>
      </p:sp>
      <p:sp>
        <p:nvSpPr>
          <p:cNvPr id="70661" name="投影片編號版面配置區 1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2C5CA3C2-1B08-49E1-AC12-86304EAE4434}" type="slidenum">
              <a:rPr lang="en-US" altLang="zh-TW" sz="1200"/>
              <a:pPr algn="r" eaLnBrk="1" hangingPunct="1">
                <a:spcBef>
                  <a:spcPct val="0"/>
                </a:spcBef>
                <a:buFontTx/>
                <a:buNone/>
              </a:pPr>
              <a:t>56</a:t>
            </a:fld>
            <a:endParaRPr lang="en-US" altLang="zh-TW" sz="1200" dirty="0"/>
          </a:p>
        </p:txBody>
      </p:sp>
      <p:pic>
        <p:nvPicPr>
          <p:cNvPr id="70662" name="Picture 2"/>
          <p:cNvPicPr>
            <a:picLocks noChangeAspect="1" noChangeArrowheads="1"/>
          </p:cNvPicPr>
          <p:nvPr/>
        </p:nvPicPr>
        <p:blipFill>
          <a:blip r:embed="rId3">
            <a:extLst>
              <a:ext uri="{28A0092B-C50C-407E-A947-70E740481C1C}">
                <a14:useLocalDpi xmlns:a14="http://schemas.microsoft.com/office/drawing/2010/main" val="0"/>
              </a:ext>
            </a:extLst>
          </a:blip>
          <a:srcRect l="10535" t="18755" b="14122"/>
          <a:stretch>
            <a:fillRect/>
          </a:stretch>
        </p:blipFill>
        <p:spPr bwMode="auto">
          <a:xfrm>
            <a:off x="4652963" y="3644900"/>
            <a:ext cx="407511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2"/>
          <p:cNvSpPr>
            <a:spLocks noChangeArrowheads="1"/>
          </p:cNvSpPr>
          <p:nvPr/>
        </p:nvSpPr>
        <p:spPr bwMode="auto">
          <a:xfrm>
            <a:off x="250825" y="3357563"/>
            <a:ext cx="4319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91440" anchor="b"/>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2400" b="1" dirty="0">
                <a:solidFill>
                  <a:schemeClr val="tx2"/>
                </a:solidFill>
              </a:rPr>
              <a:t>Business Model</a:t>
            </a:r>
            <a:r>
              <a:rPr lang="en-US" altLang="zh-TW" sz="2400" dirty="0">
                <a:solidFill>
                  <a:schemeClr val="tx2"/>
                </a:solidFill>
              </a:rPr>
              <a:t> </a:t>
            </a:r>
            <a:br>
              <a:rPr lang="en-US" altLang="zh-TW" sz="2400" dirty="0">
                <a:solidFill>
                  <a:schemeClr val="tx2"/>
                </a:solidFill>
              </a:rPr>
            </a:br>
            <a:r>
              <a:rPr lang="en-US" altLang="zh-TW" sz="2400" dirty="0"/>
              <a:t>Focus on healthcare industry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188913"/>
            <a:ext cx="8229600" cy="1143000"/>
          </a:xfrm>
        </p:spPr>
        <p:txBody>
          <a:bodyPr/>
          <a:lstStyle/>
          <a:p>
            <a:r>
              <a:rPr lang="zh-TW" altLang="zh-TW" sz="3200" dirty="0" smtClean="0"/>
              <a:t>Cloud computing will quickly change the use of medical information</a:t>
            </a:r>
            <a:endParaRPr lang="zh-TW" altLang="en-US" sz="3200" dirty="0" smtClean="0"/>
          </a:p>
        </p:txBody>
      </p:sp>
      <p:sp>
        <p:nvSpPr>
          <p:cNvPr id="75779" name="Rectangle 3"/>
          <p:cNvSpPr>
            <a:spLocks noGrp="1" noChangeArrowheads="1"/>
          </p:cNvSpPr>
          <p:nvPr>
            <p:ph type="body" idx="1"/>
          </p:nvPr>
        </p:nvSpPr>
        <p:spPr>
          <a:xfrm>
            <a:off x="468313" y="1268413"/>
            <a:ext cx="8229600" cy="5589587"/>
          </a:xfrm>
        </p:spPr>
        <p:txBody>
          <a:bodyPr/>
          <a:lstStyle/>
          <a:p>
            <a:pPr>
              <a:lnSpc>
                <a:spcPct val="80000"/>
              </a:lnSpc>
            </a:pPr>
            <a:r>
              <a:rPr lang="en-US" altLang="zh-CN" sz="1800" dirty="0" smtClean="0"/>
              <a:t>The fact that Google and Microsoft are heavily invested “in the cloud” extends to their new offerings for </a:t>
            </a:r>
            <a:r>
              <a:rPr lang="en-US" altLang="zh-CN" sz="1800" dirty="0" smtClean="0">
                <a:solidFill>
                  <a:srgbClr val="FF0000"/>
                </a:solidFill>
              </a:rPr>
              <a:t>medical records services</a:t>
            </a:r>
            <a:r>
              <a:rPr lang="en-US" altLang="zh-CN" sz="1800" dirty="0" smtClean="0"/>
              <a:t>, such as </a:t>
            </a:r>
            <a:r>
              <a:rPr lang="en-US" altLang="zh-CN" sz="1800" dirty="0" smtClean="0">
                <a:solidFill>
                  <a:srgbClr val="FF0000"/>
                </a:solidFill>
              </a:rPr>
              <a:t>Microsoft’s HealthVault</a:t>
            </a:r>
            <a:r>
              <a:rPr lang="en-US" altLang="zh-CN" sz="1800" dirty="0" smtClean="0"/>
              <a:t> and </a:t>
            </a:r>
            <a:r>
              <a:rPr lang="en-US" altLang="zh-CN" sz="1800" dirty="0" smtClean="0">
                <a:solidFill>
                  <a:srgbClr val="FF0000"/>
                </a:solidFill>
              </a:rPr>
              <a:t>Google Health</a:t>
            </a:r>
            <a:r>
              <a:rPr lang="en-US" altLang="zh-CN" sz="1800" dirty="0" smtClean="0"/>
              <a:t>.</a:t>
            </a:r>
          </a:p>
          <a:p>
            <a:pPr>
              <a:lnSpc>
                <a:spcPct val="80000"/>
              </a:lnSpc>
            </a:pPr>
            <a:r>
              <a:rPr lang="en-US" altLang="zh-TW" sz="1800" dirty="0" smtClean="0"/>
              <a:t>Google 23andMe, 3.9 million USD and more, </a:t>
            </a:r>
            <a:r>
              <a:rPr lang="zh-TW" altLang="zh-TW" sz="1800" dirty="0" smtClean="0"/>
              <a:t>The integration of biological information, the use of new technology to establish a standardized DNA database, work with pharmaceutical and biotech industry to develop new drugs and personal medicine, </a:t>
            </a:r>
            <a:r>
              <a:rPr lang="en-US" altLang="zh-TW" sz="1800" dirty="0" smtClean="0"/>
              <a:t>Alzheimer’s foundation, </a:t>
            </a:r>
            <a:r>
              <a:rPr lang="en-US" altLang="zh-TW" sz="1800" dirty="0" smtClean="0">
                <a:solidFill>
                  <a:srgbClr val="FF0000"/>
                </a:solidFill>
              </a:rPr>
              <a:t>Direct-to-Consumer research</a:t>
            </a:r>
            <a:r>
              <a:rPr lang="en-US" altLang="zh-TW" sz="1800" dirty="0" smtClean="0"/>
              <a:t>: recruit </a:t>
            </a:r>
            <a:r>
              <a:rPr lang="en-US" altLang="zh-TW" sz="1800" dirty="0" smtClean="0">
                <a:solidFill>
                  <a:srgbClr val="FF0000"/>
                </a:solidFill>
              </a:rPr>
              <a:t>10,000 patients with Parkinson’s disease</a:t>
            </a:r>
            <a:r>
              <a:rPr lang="en-US" altLang="zh-TW" sz="1800" dirty="0" smtClean="0"/>
              <a:t> to enroll. </a:t>
            </a:r>
            <a:r>
              <a:rPr lang="en-US" altLang="zh-TW" sz="1800" dirty="0" err="1" smtClean="0"/>
              <a:t>Brin’s</a:t>
            </a:r>
            <a:r>
              <a:rPr lang="en-US" altLang="zh-TW" sz="1800" dirty="0" smtClean="0"/>
              <a:t> Search for a Parkinson’s Cure, </a:t>
            </a:r>
            <a:r>
              <a:rPr lang="en-US" altLang="zh-TW" sz="1800" dirty="0" err="1" smtClean="0"/>
              <a:t>Brin</a:t>
            </a:r>
            <a:r>
              <a:rPr lang="en-US" altLang="zh-TW" sz="1800" dirty="0" smtClean="0"/>
              <a:t> proposes a different approach, one </a:t>
            </a:r>
            <a:r>
              <a:rPr lang="en-US" altLang="zh-TW" sz="1800" dirty="0" smtClean="0">
                <a:solidFill>
                  <a:srgbClr val="FF0000"/>
                </a:solidFill>
              </a:rPr>
              <a:t>driven by computational muscle and staggeringly large data sets. </a:t>
            </a:r>
          </a:p>
          <a:p>
            <a:pPr>
              <a:lnSpc>
                <a:spcPct val="80000"/>
              </a:lnSpc>
            </a:pPr>
            <a:r>
              <a:rPr lang="en-US" altLang="zh-TW" sz="1800" dirty="0" smtClean="0"/>
              <a:t>For example, a mutation to the GBA gene is 5 times more likely to have Parkinson’s  </a:t>
            </a:r>
          </a:p>
          <a:p>
            <a:pPr>
              <a:lnSpc>
                <a:spcPct val="80000"/>
              </a:lnSpc>
            </a:pPr>
            <a:r>
              <a:rPr lang="en-US" altLang="zh-TW" sz="1800" dirty="0" smtClean="0">
                <a:solidFill>
                  <a:srgbClr val="FF0000"/>
                </a:solidFill>
              </a:rPr>
              <a:t>23and Me: Parkinson’s Genetics initiative</a:t>
            </a:r>
          </a:p>
          <a:p>
            <a:pPr>
              <a:lnSpc>
                <a:spcPct val="80000"/>
              </a:lnSpc>
            </a:pPr>
            <a:r>
              <a:rPr lang="en-US" altLang="zh-TW" sz="1800" dirty="0" smtClean="0"/>
              <a:t>1. Tool Construction: Survey 2. Recruitment: 10,000 subjects with Parkinson’s. 3. Data aggregation: Community members DNA analyzed and surveys. 4. Analysis: database query based on 3,200 subjects. The results are returned in 20 minutes. 5. Presentation: People with GBA are 5 times more likely to have Parkinson’s.  Total time elapsed: 8 months</a:t>
            </a:r>
          </a:p>
          <a:p>
            <a:pPr>
              <a:lnSpc>
                <a:spcPct val="80000"/>
              </a:lnSpc>
            </a:pPr>
            <a:r>
              <a:rPr lang="en-US" altLang="zh-TW" sz="1800" dirty="0" smtClean="0">
                <a:solidFill>
                  <a:srgbClr val="FF0000"/>
                </a:solidFill>
              </a:rPr>
              <a:t>Traditional Model</a:t>
            </a:r>
          </a:p>
          <a:p>
            <a:pPr>
              <a:lnSpc>
                <a:spcPct val="80000"/>
              </a:lnSpc>
            </a:pPr>
            <a:r>
              <a:rPr lang="en-US" altLang="zh-TW" sz="1800" dirty="0" smtClean="0"/>
              <a:t>1. Hypothesis: 2. Studies: 3. Data aggregation: 5,500 subjects 4. Analysis: 5. Writing: 6. Submission: 7. Acceptance: </a:t>
            </a:r>
            <a:r>
              <a:rPr lang="en-US" altLang="zh-TW" sz="1800" i="1" u="sng" dirty="0" smtClean="0"/>
              <a:t>NEJM</a:t>
            </a:r>
            <a:r>
              <a:rPr lang="en-US" altLang="zh-TW" sz="1800" dirty="0" smtClean="0"/>
              <a:t> 8. Publication: The paper notes that people with Parkinson’s are 5.4 times more likely to carry the GBA mutation. Total time elapsed: 6 years </a:t>
            </a:r>
            <a:endParaRPr lang="zh-TW" altLang="en-US" sz="18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777875"/>
          </a:xfrm>
        </p:spPr>
        <p:txBody>
          <a:bodyPr/>
          <a:lstStyle/>
          <a:p>
            <a:r>
              <a:rPr lang="en-US" altLang="zh-TW" dirty="0" smtClean="0"/>
              <a:t>Big Data Network</a:t>
            </a:r>
          </a:p>
        </p:txBody>
      </p:sp>
      <p:sp>
        <p:nvSpPr>
          <p:cNvPr id="76803" name="Rectangle 3"/>
          <p:cNvSpPr>
            <a:spLocks noGrp="1" noChangeArrowheads="1"/>
          </p:cNvSpPr>
          <p:nvPr>
            <p:ph type="body" idx="1"/>
          </p:nvPr>
        </p:nvSpPr>
        <p:spPr>
          <a:xfrm>
            <a:off x="468313" y="1125538"/>
            <a:ext cx="8229600" cy="5905500"/>
          </a:xfrm>
        </p:spPr>
        <p:txBody>
          <a:bodyPr/>
          <a:lstStyle/>
          <a:p>
            <a:pPr>
              <a:lnSpc>
                <a:spcPct val="80000"/>
              </a:lnSpc>
            </a:pPr>
            <a:r>
              <a:rPr lang="zh-TW" altLang="en-US" sz="2000" b="1" dirty="0" smtClean="0"/>
              <a:t>“</a:t>
            </a:r>
            <a:r>
              <a:rPr lang="en-US" altLang="zh-TW" sz="2000" b="1" dirty="0" smtClean="0"/>
              <a:t>Manage data in Place” based on a “Data Networks” </a:t>
            </a:r>
          </a:p>
          <a:p>
            <a:pPr>
              <a:lnSpc>
                <a:spcPct val="80000"/>
              </a:lnSpc>
            </a:pPr>
            <a:r>
              <a:rPr lang="en-US" altLang="zh-TW" sz="2000" b="1" dirty="0" smtClean="0"/>
              <a:t>Standards like Ethernet connector for Big Data</a:t>
            </a:r>
          </a:p>
          <a:p>
            <a:pPr lvl="1">
              <a:lnSpc>
                <a:spcPct val="80000"/>
              </a:lnSpc>
            </a:pPr>
            <a:r>
              <a:rPr lang="en-US" altLang="zh-TW" sz="1800" b="1" dirty="0" smtClean="0"/>
              <a:t>Any data repository (structured or unstructured) can link it into the big data network (and access it remotely) in a consistent, open, and secure way.</a:t>
            </a:r>
          </a:p>
          <a:p>
            <a:pPr lvl="1">
              <a:lnSpc>
                <a:spcPct val="80000"/>
              </a:lnSpc>
            </a:pPr>
            <a:r>
              <a:rPr lang="en-US" altLang="zh-TW" sz="1800" b="1" dirty="0" smtClean="0"/>
              <a:t>SharePoint (Microsoft), Network File System (NFS, Sun Microsystems)</a:t>
            </a:r>
          </a:p>
          <a:p>
            <a:pPr>
              <a:lnSpc>
                <a:spcPct val="80000"/>
              </a:lnSpc>
            </a:pPr>
            <a:r>
              <a:rPr lang="en-US" altLang="zh-TW" sz="2000" b="1" dirty="0" smtClean="0"/>
              <a:t>Infrastructure links the individual data sources together</a:t>
            </a:r>
          </a:p>
          <a:p>
            <a:pPr lvl="1">
              <a:lnSpc>
                <a:spcPct val="80000"/>
              </a:lnSpc>
            </a:pPr>
            <a:r>
              <a:rPr lang="en-US" altLang="zh-TW" sz="1800" b="1" dirty="0" smtClean="0"/>
              <a:t>Leaf Data Network Element (LDNE).</a:t>
            </a:r>
          </a:p>
          <a:p>
            <a:pPr lvl="1">
              <a:lnSpc>
                <a:spcPct val="80000"/>
              </a:lnSpc>
            </a:pPr>
            <a:r>
              <a:rPr lang="en-US" altLang="zh-TW" sz="1800" b="1" dirty="0" smtClean="0"/>
              <a:t>Indexed data sources</a:t>
            </a:r>
          </a:p>
          <a:p>
            <a:pPr lvl="1">
              <a:lnSpc>
                <a:spcPct val="80000"/>
              </a:lnSpc>
            </a:pPr>
            <a:r>
              <a:rPr lang="en-US" altLang="zh-TW" sz="1800" b="1" dirty="0" smtClean="0"/>
              <a:t>Authentication and access control, privacy and security </a:t>
            </a:r>
          </a:p>
          <a:p>
            <a:pPr>
              <a:lnSpc>
                <a:spcPct val="80000"/>
              </a:lnSpc>
            </a:pPr>
            <a:r>
              <a:rPr lang="en-AU" altLang="zh-TW" sz="2000" b="1" dirty="0" smtClean="0"/>
              <a:t>Enforcing interoperability</a:t>
            </a:r>
            <a:r>
              <a:rPr lang="en-US" altLang="zh-TW" sz="2000" b="1" dirty="0" smtClean="0"/>
              <a:t> </a:t>
            </a:r>
          </a:p>
          <a:p>
            <a:pPr lvl="1">
              <a:lnSpc>
                <a:spcPct val="80000"/>
              </a:lnSpc>
            </a:pPr>
            <a:r>
              <a:rPr lang="en-US" altLang="zh-TW" sz="1800" b="1" dirty="0" smtClean="0"/>
              <a:t>Data Standards and metadata index about all the data elements </a:t>
            </a:r>
          </a:p>
          <a:p>
            <a:pPr lvl="1">
              <a:lnSpc>
                <a:spcPct val="80000"/>
              </a:lnSpc>
            </a:pPr>
            <a:r>
              <a:rPr lang="en-US" altLang="zh-TW" sz="1800" b="1" dirty="0" smtClean="0"/>
              <a:t>trade-offs between scale – how big a data network can one build – and richness – how much information can I know in one place</a:t>
            </a:r>
          </a:p>
          <a:p>
            <a:pPr>
              <a:lnSpc>
                <a:spcPct val="80000"/>
              </a:lnSpc>
            </a:pPr>
            <a:r>
              <a:rPr kumimoji="0" lang="en-IE" altLang="zh-TW" sz="2000" b="1" dirty="0" smtClean="0"/>
              <a:t>SaaS: Software as a Service</a:t>
            </a:r>
            <a:r>
              <a:rPr lang="en-US" altLang="zh-TW" sz="2000" b="1" dirty="0" smtClean="0"/>
              <a:t> (data network application layer, DNAL)</a:t>
            </a:r>
          </a:p>
          <a:p>
            <a:pPr lvl="1">
              <a:lnSpc>
                <a:spcPct val="80000"/>
              </a:lnSpc>
            </a:pPr>
            <a:r>
              <a:rPr lang="en-US" altLang="zh-TW" sz="1800" b="1" dirty="0" smtClean="0"/>
              <a:t>external, higher-level Tools and Applications  logically live anywhere  to perform operations on the data (move, copy, delete, analyze, </a:t>
            </a:r>
            <a:r>
              <a:rPr lang="en-US" altLang="zh-TW" sz="1800" b="1" dirty="0" err="1" smtClean="0"/>
              <a:t>etc</a:t>
            </a:r>
            <a:r>
              <a:rPr lang="en-US" altLang="zh-TW" sz="1800" b="1" dirty="0" smtClean="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p:txBody>
          <a:bodyPr/>
          <a:lstStyle/>
          <a:p>
            <a:endParaRPr lang="zh-TW" altLang="en-US" smtClean="0"/>
          </a:p>
        </p:txBody>
      </p:sp>
      <p:sp>
        <p:nvSpPr>
          <p:cNvPr id="77827" name="Rectangle 3"/>
          <p:cNvSpPr>
            <a:spLocks noGrp="1" noChangeArrowheads="1"/>
          </p:cNvSpPr>
          <p:nvPr>
            <p:ph type="subTitle" idx="1"/>
          </p:nvPr>
        </p:nvSpPr>
        <p:spPr/>
        <p:txBody>
          <a:bodyPr/>
          <a:lstStyle/>
          <a:p>
            <a:endParaRPr lang="zh-TW" altLang="en-US" smtClean="0"/>
          </a:p>
        </p:txBody>
      </p:sp>
      <p:pic>
        <p:nvPicPr>
          <p:cNvPr id="77828" name="Picture 4" descr="Data-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238"/>
            <a:ext cx="9144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p:cNvSpPr txBox="1">
            <a:spLocks noChangeArrowheads="1"/>
          </p:cNvSpPr>
          <p:nvPr/>
        </p:nvSpPr>
        <p:spPr bwMode="auto">
          <a:xfrm>
            <a:off x="3092450" y="6216650"/>
            <a:ext cx="605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b="1" dirty="0"/>
              <a:t>The Rise of the Data Network</a:t>
            </a:r>
          </a:p>
          <a:p>
            <a:pPr eaLnBrk="1" hangingPunct="1">
              <a:spcBef>
                <a:spcPct val="0"/>
              </a:spcBef>
              <a:buFontTx/>
              <a:buNone/>
            </a:pPr>
            <a:r>
              <a:rPr lang="en-US" altLang="zh-TW" sz="1800" dirty="0"/>
              <a:t>http://www.bigdatabytes.com/the-rise-of-the-data-network/</a:t>
            </a:r>
          </a:p>
        </p:txBody>
      </p:sp>
      <p:sp>
        <p:nvSpPr>
          <p:cNvPr id="77830" name="Text Box 6"/>
          <p:cNvSpPr txBox="1">
            <a:spLocks noChangeArrowheads="1"/>
          </p:cNvSpPr>
          <p:nvPr/>
        </p:nvSpPr>
        <p:spPr bwMode="auto">
          <a:xfrm>
            <a:off x="5276850" y="5661025"/>
            <a:ext cx="386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dirty="0"/>
              <a:t>Leaf Data Network Element (LDNE).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65E33248-B6E3-46DA-B55C-FE907F0015E8}" type="slidenum">
              <a:rPr lang="en-US" altLang="zh-TW" sz="1400"/>
              <a:pPr algn="r" eaLnBrk="1" hangingPunct="1">
                <a:spcBef>
                  <a:spcPct val="0"/>
                </a:spcBef>
                <a:buFontTx/>
                <a:buNone/>
              </a:pPr>
              <a:t>6</a:t>
            </a:fld>
            <a:endParaRPr lang="en-US" altLang="zh-TW" sz="1400" dirty="0"/>
          </a:p>
        </p:txBody>
      </p:sp>
      <p:sp>
        <p:nvSpPr>
          <p:cNvPr id="9219" name="Rectangle 2"/>
          <p:cNvSpPr>
            <a:spLocks noGrp="1" noChangeArrowheads="1"/>
          </p:cNvSpPr>
          <p:nvPr>
            <p:ph type="title" idx="4294967295"/>
          </p:nvPr>
        </p:nvSpPr>
        <p:spPr/>
        <p:txBody>
          <a:bodyPr/>
          <a:lstStyle/>
          <a:p>
            <a:pPr eaLnBrk="1" hangingPunct="1"/>
            <a:r>
              <a:rPr lang="en-US" altLang="zh-TW" dirty="0" smtClean="0"/>
              <a:t>HCA Card</a:t>
            </a:r>
          </a:p>
        </p:txBody>
      </p:sp>
      <p:sp>
        <p:nvSpPr>
          <p:cNvPr id="9220" name="Text Box 4"/>
          <p:cNvSpPr txBox="1">
            <a:spLocks noChangeArrowheads="1"/>
          </p:cNvSpPr>
          <p:nvPr/>
        </p:nvSpPr>
        <p:spPr bwMode="auto">
          <a:xfrm>
            <a:off x="755650" y="4652963"/>
            <a:ext cx="3640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spcBef>
                <a:spcPct val="0"/>
              </a:spcBef>
              <a:buFontTx/>
              <a:buNone/>
            </a:pPr>
            <a:r>
              <a:rPr lang="en-US" altLang="zh-TW" sz="2400" dirty="0">
                <a:latin typeface="Times New Roman" pitchFamily="18" charset="0"/>
              </a:rPr>
              <a:t>RSA Card issues from HCA</a:t>
            </a:r>
          </a:p>
          <a:p>
            <a:pPr>
              <a:spcBef>
                <a:spcPct val="0"/>
              </a:spcBef>
              <a:buFontTx/>
              <a:buNone/>
            </a:pPr>
            <a:r>
              <a:rPr lang="en-US" altLang="zh-TW" sz="2400" dirty="0">
                <a:latin typeface="Times New Roman" pitchFamily="18" charset="0"/>
              </a:rPr>
              <a:t>to health professionals</a:t>
            </a:r>
          </a:p>
        </p:txBody>
      </p:sp>
      <p:sp>
        <p:nvSpPr>
          <p:cNvPr id="9221" name="Text Box 5"/>
          <p:cNvSpPr txBox="1">
            <a:spLocks noChangeArrowheads="1"/>
          </p:cNvSpPr>
          <p:nvPr/>
        </p:nvSpPr>
        <p:spPr bwMode="auto">
          <a:xfrm>
            <a:off x="5076825" y="4724400"/>
            <a:ext cx="36718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spcBef>
                <a:spcPct val="0"/>
              </a:spcBef>
              <a:buFontTx/>
              <a:buNone/>
            </a:pPr>
            <a:r>
              <a:rPr lang="en-US" altLang="zh-TW" sz="2400" dirty="0">
                <a:latin typeface="Times New Roman" pitchFamily="18" charset="0"/>
              </a:rPr>
              <a:t>non-RSA </a:t>
            </a:r>
          </a:p>
          <a:p>
            <a:pPr>
              <a:spcBef>
                <a:spcPct val="0"/>
              </a:spcBef>
              <a:buFontTx/>
              <a:buNone/>
            </a:pPr>
            <a:r>
              <a:rPr lang="en-US" altLang="zh-TW" sz="2400" dirty="0">
                <a:latin typeface="Times New Roman" pitchFamily="18" charset="0"/>
              </a:rPr>
              <a:t>Health insurance IC Card for all citizens</a:t>
            </a:r>
          </a:p>
        </p:txBody>
      </p:sp>
      <p:pic>
        <p:nvPicPr>
          <p:cNvPr id="9222" name="Picture 6" descr="200451812132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16113"/>
            <a:ext cx="40322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916113"/>
            <a:ext cx="388937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zh-TW" sz="4000" dirty="0" smtClean="0"/>
              <a:t>Huge data needs to be integrated</a:t>
            </a:r>
            <a:r>
              <a:rPr lang="zh-TW" altLang="en-US" sz="4000" dirty="0" smtClean="0">
                <a:ea typeface="標楷體" pitchFamily="65" charset="-120"/>
              </a:rPr>
              <a:t>個人化大量的資料必須整合</a:t>
            </a:r>
          </a:p>
        </p:txBody>
      </p:sp>
      <p:sp>
        <p:nvSpPr>
          <p:cNvPr id="79875" name="Rectangle 3"/>
          <p:cNvSpPr>
            <a:spLocks noGrp="1" noChangeArrowheads="1"/>
          </p:cNvSpPr>
          <p:nvPr>
            <p:ph type="body" idx="1"/>
          </p:nvPr>
        </p:nvSpPr>
        <p:spPr>
          <a:xfrm>
            <a:off x="468313" y="1600200"/>
            <a:ext cx="8218487" cy="5257800"/>
          </a:xfrm>
        </p:spPr>
        <p:txBody>
          <a:bodyPr/>
          <a:lstStyle/>
          <a:p>
            <a:pPr>
              <a:lnSpc>
                <a:spcPct val="80000"/>
              </a:lnSpc>
            </a:pPr>
            <a:r>
              <a:rPr lang="en-US" altLang="zh-TW" sz="2400" dirty="0" smtClean="0"/>
              <a:t>All kinds of Clinical Data </a:t>
            </a:r>
            <a:r>
              <a:rPr lang="zh-TW" altLang="en-US" sz="2400" dirty="0" smtClean="0">
                <a:ea typeface="標楷體" pitchFamily="65" charset="-120"/>
              </a:rPr>
              <a:t>各種臨床資料</a:t>
            </a:r>
          </a:p>
          <a:p>
            <a:pPr>
              <a:lnSpc>
                <a:spcPct val="80000"/>
              </a:lnSpc>
            </a:pPr>
            <a:r>
              <a:rPr lang="en-US" altLang="zh-TW" sz="2400" dirty="0" smtClean="0"/>
              <a:t>Patients can measure every feature, as the technology becomes cheaper: </a:t>
            </a:r>
            <a:r>
              <a:rPr lang="en-US" altLang="zh-TW" sz="2400" dirty="0" smtClean="0">
                <a:solidFill>
                  <a:srgbClr val="FF0000"/>
                </a:solidFill>
              </a:rPr>
              <a:t>genome sequence, gene expression in every accessible tissue, chromatin state, small molecules and metabolites, indigenous microbes, pathogens, etc. </a:t>
            </a:r>
            <a:r>
              <a:rPr lang="zh-TW" altLang="en-US" sz="2400" dirty="0" smtClean="0">
                <a:solidFill>
                  <a:srgbClr val="FF0000"/>
                </a:solidFill>
                <a:ea typeface="標楷體" pitchFamily="65" charset="-120"/>
              </a:rPr>
              <a:t>基因組測序，基因表達，染色體狀態，小分子和代謝物，微生物，病原體</a:t>
            </a:r>
            <a:endParaRPr lang="en-US" altLang="zh-TW" sz="2400" dirty="0" smtClean="0">
              <a:solidFill>
                <a:srgbClr val="FF0000"/>
              </a:solidFill>
              <a:ea typeface="標楷體" pitchFamily="65" charset="-120"/>
            </a:endParaRPr>
          </a:p>
          <a:p>
            <a:pPr>
              <a:lnSpc>
                <a:spcPct val="80000"/>
              </a:lnSpc>
            </a:pPr>
            <a:r>
              <a:rPr lang="en-US" altLang="zh-TW" sz="2400" dirty="0" smtClean="0"/>
              <a:t>These data pools can be created by anyone who has the </a:t>
            </a:r>
            <a:r>
              <a:rPr lang="en-US" altLang="zh-TW" sz="2400" dirty="0" smtClean="0">
                <a:solidFill>
                  <a:srgbClr val="FF0000"/>
                </a:solidFill>
              </a:rPr>
              <a:t>consent of the patients</a:t>
            </a:r>
            <a:r>
              <a:rPr lang="en-US" altLang="zh-TW" sz="2400" dirty="0" smtClean="0"/>
              <a:t>: universities, hospitals, or companies. </a:t>
            </a:r>
          </a:p>
          <a:p>
            <a:pPr>
              <a:lnSpc>
                <a:spcPct val="80000"/>
              </a:lnSpc>
            </a:pPr>
            <a:r>
              <a:rPr lang="en-US" altLang="zh-TW" sz="2400" dirty="0" smtClean="0"/>
              <a:t>This will be a huge amount of data to use statistical learning for medicine. The next engine of economic growth and improve peoples’ lives.</a:t>
            </a:r>
          </a:p>
          <a:p>
            <a:pPr>
              <a:lnSpc>
                <a:spcPct val="80000"/>
              </a:lnSpc>
            </a:pPr>
            <a:r>
              <a:rPr lang="en-US" altLang="zh-TW" sz="2400" dirty="0" smtClean="0"/>
              <a:t>Use cloud computing to integrate all this data. </a:t>
            </a:r>
            <a:r>
              <a:rPr lang="en-US" altLang="zh-TW" sz="2400" dirty="0" smtClean="0">
                <a:solidFill>
                  <a:srgbClr val="FF0000"/>
                </a:solidFill>
              </a:rPr>
              <a:t>better platform</a:t>
            </a:r>
            <a:r>
              <a:rPr lang="en-US" altLang="zh-TW" sz="2400" dirty="0" smtClean="0"/>
              <a:t> and network with </a:t>
            </a:r>
            <a:r>
              <a:rPr lang="en-US" altLang="zh-TW" sz="2400" dirty="0" smtClean="0">
                <a:solidFill>
                  <a:srgbClr val="FF0000"/>
                </a:solidFill>
              </a:rPr>
              <a:t>computational power, data quality control, model building, and interpretation</a:t>
            </a:r>
            <a:r>
              <a:rPr lang="en-US" altLang="zh-TW" sz="2400" dirty="0" smtClean="0"/>
              <a:t>.</a:t>
            </a:r>
            <a:r>
              <a:rPr lang="en-US" altLang="zh-TW" sz="2000" dirty="0" smtClean="0"/>
              <a:t> </a:t>
            </a:r>
            <a:endParaRPr lang="zh-TW" altLang="en-US" sz="2000"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260350"/>
            <a:ext cx="8229600" cy="1143000"/>
          </a:xfrm>
        </p:spPr>
        <p:txBody>
          <a:bodyPr/>
          <a:lstStyle/>
          <a:p>
            <a:r>
              <a:rPr lang="zh-TW" altLang="en-US" dirty="0" smtClean="0">
                <a:ea typeface="標楷體" pitchFamily="65" charset="-120"/>
              </a:rPr>
              <a:t>數據之</a:t>
            </a:r>
            <a:r>
              <a:rPr lang="zh-TW" altLang="en-US" dirty="0" smtClean="0">
                <a:latin typeface="標楷體" pitchFamily="65" charset="-120"/>
                <a:ea typeface="標楷體" pitchFamily="65" charset="-120"/>
              </a:rPr>
              <a:t>”</a:t>
            </a:r>
            <a:r>
              <a:rPr lang="zh-TW" altLang="en-US" dirty="0" smtClean="0">
                <a:ea typeface="標楷體" pitchFamily="65" charset="-120"/>
              </a:rPr>
              <a:t>天龍八不</a:t>
            </a:r>
            <a:r>
              <a:rPr lang="zh-TW" altLang="en-US" dirty="0" smtClean="0">
                <a:latin typeface="標楷體" pitchFamily="65" charset="-120"/>
                <a:ea typeface="標楷體" pitchFamily="65" charset="-120"/>
              </a:rPr>
              <a:t>”</a:t>
            </a:r>
            <a:endParaRPr lang="en-US" altLang="zh-TW" dirty="0" smtClean="0">
              <a:ea typeface="標楷體" pitchFamily="65" charset="-120"/>
            </a:endParaRPr>
          </a:p>
        </p:txBody>
      </p:sp>
      <p:sp>
        <p:nvSpPr>
          <p:cNvPr id="82947" name="Rectangle 3"/>
          <p:cNvSpPr>
            <a:spLocks noGrp="1" noChangeArrowheads="1"/>
          </p:cNvSpPr>
          <p:nvPr>
            <p:ph type="body" idx="1"/>
          </p:nvPr>
        </p:nvSpPr>
        <p:spPr>
          <a:xfrm>
            <a:off x="1908175" y="1600200"/>
            <a:ext cx="6778625" cy="4525963"/>
          </a:xfrm>
        </p:spPr>
        <p:txBody>
          <a:bodyPr/>
          <a:lstStyle/>
          <a:p>
            <a:pPr>
              <a:lnSpc>
                <a:spcPct val="90000"/>
              </a:lnSpc>
            </a:pPr>
            <a:r>
              <a:rPr lang="zh-TW" altLang="en-US" dirty="0" smtClean="0">
                <a:ea typeface="標楷體" pitchFamily="65" charset="-120"/>
              </a:rPr>
              <a:t>不准用</a:t>
            </a:r>
          </a:p>
          <a:p>
            <a:pPr>
              <a:lnSpc>
                <a:spcPct val="90000"/>
              </a:lnSpc>
            </a:pPr>
            <a:r>
              <a:rPr lang="zh-TW" altLang="en-US" dirty="0" smtClean="0">
                <a:ea typeface="標楷體" pitchFamily="65" charset="-120"/>
              </a:rPr>
              <a:t>找不到</a:t>
            </a:r>
          </a:p>
          <a:p>
            <a:pPr>
              <a:lnSpc>
                <a:spcPct val="90000"/>
              </a:lnSpc>
            </a:pPr>
            <a:r>
              <a:rPr lang="zh-TW" altLang="en-US" dirty="0" smtClean="0">
                <a:ea typeface="標楷體" pitchFamily="65" charset="-120"/>
              </a:rPr>
              <a:t>拿不到</a:t>
            </a:r>
          </a:p>
          <a:p>
            <a:pPr>
              <a:lnSpc>
                <a:spcPct val="90000"/>
              </a:lnSpc>
            </a:pPr>
            <a:r>
              <a:rPr lang="zh-TW" altLang="en-US" dirty="0" smtClean="0">
                <a:ea typeface="標楷體" pitchFamily="65" charset="-120"/>
              </a:rPr>
              <a:t>打不開</a:t>
            </a:r>
          </a:p>
          <a:p>
            <a:pPr>
              <a:lnSpc>
                <a:spcPct val="90000"/>
              </a:lnSpc>
            </a:pPr>
            <a:r>
              <a:rPr lang="zh-TW" altLang="en-US" dirty="0" smtClean="0">
                <a:ea typeface="標楷體" pitchFamily="65" charset="-120"/>
              </a:rPr>
              <a:t>不會用</a:t>
            </a:r>
          </a:p>
          <a:p>
            <a:pPr>
              <a:lnSpc>
                <a:spcPct val="90000"/>
              </a:lnSpc>
            </a:pPr>
            <a:r>
              <a:rPr lang="zh-TW" altLang="en-US" dirty="0" smtClean="0">
                <a:ea typeface="標楷體" pitchFamily="65" charset="-120"/>
              </a:rPr>
              <a:t>看不懂</a:t>
            </a:r>
          </a:p>
          <a:p>
            <a:pPr>
              <a:lnSpc>
                <a:spcPct val="90000"/>
              </a:lnSpc>
            </a:pPr>
            <a:r>
              <a:rPr lang="zh-TW" altLang="en-US" dirty="0" smtClean="0">
                <a:ea typeface="標楷體" pitchFamily="65" charset="-120"/>
              </a:rPr>
              <a:t>不合用</a:t>
            </a:r>
          </a:p>
          <a:p>
            <a:pPr>
              <a:lnSpc>
                <a:spcPct val="90000"/>
              </a:lnSpc>
            </a:pPr>
            <a:r>
              <a:rPr lang="zh-TW" altLang="en-US" dirty="0" smtClean="0">
                <a:ea typeface="標楷體" pitchFamily="65" charset="-120"/>
              </a:rPr>
              <a:t>不夠用</a:t>
            </a:r>
          </a:p>
        </p:txBody>
      </p:sp>
      <p:sp>
        <p:nvSpPr>
          <p:cNvPr id="82948" name="文字方塊 2"/>
          <p:cNvSpPr txBox="1">
            <a:spLocks noChangeArrowheads="1"/>
          </p:cNvSpPr>
          <p:nvPr/>
        </p:nvSpPr>
        <p:spPr bwMode="auto">
          <a:xfrm>
            <a:off x="4716016" y="5921375"/>
            <a:ext cx="41340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dirty="0" smtClean="0"/>
              <a:t>2014 </a:t>
            </a:r>
            <a:r>
              <a:rPr lang="zh-TW" altLang="en-US" sz="1800" dirty="0"/>
              <a:t>中研院</a:t>
            </a:r>
            <a:r>
              <a:rPr lang="en-US" altLang="zh-TW" sz="1800" dirty="0"/>
              <a:t>open data </a:t>
            </a:r>
            <a:r>
              <a:rPr lang="en-US" altLang="zh-TW" sz="1800" dirty="0" smtClean="0"/>
              <a:t>seminar</a:t>
            </a:r>
          </a:p>
          <a:p>
            <a:pPr eaLnBrk="1" hangingPunct="1">
              <a:spcBef>
                <a:spcPct val="0"/>
              </a:spcBef>
              <a:buFontTx/>
              <a:buNone/>
            </a:pPr>
            <a:r>
              <a:rPr lang="en-US" altLang="zh-TW" sz="1800" b="1" dirty="0">
                <a:hlinkClick r:id="rId2"/>
              </a:rPr>
              <a:t>ODTW Meetup 2014 #</a:t>
            </a:r>
            <a:r>
              <a:rPr lang="en-US" altLang="zh-TW" sz="1800" b="1" dirty="0" smtClean="0">
                <a:hlinkClick r:id="rId2"/>
              </a:rPr>
              <a:t>3</a:t>
            </a:r>
            <a:endParaRPr lang="en-US" altLang="zh-TW" sz="1800" b="1" dirty="0" smtClean="0"/>
          </a:p>
          <a:p>
            <a:pPr eaLnBrk="1" hangingPunct="1">
              <a:spcBef>
                <a:spcPct val="0"/>
              </a:spcBef>
              <a:buFontTx/>
              <a:buNone/>
            </a:pPr>
            <a:r>
              <a:rPr lang="zh-TW" altLang="en-US" sz="1800" dirty="0"/>
              <a:t>從生態資料整合經驗看 </a:t>
            </a:r>
            <a:r>
              <a:rPr lang="en-US" altLang="zh-TW" sz="1800" dirty="0"/>
              <a:t>LOD </a:t>
            </a:r>
            <a:r>
              <a:rPr lang="zh-TW" altLang="en-US" sz="1800" dirty="0"/>
              <a:t>建置</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2101"/>
            <a:ext cx="8229600" cy="4525963"/>
          </a:xfrm>
        </p:spPr>
        <p:txBody>
          <a:bodyPr/>
          <a:lstStyle/>
          <a:p>
            <a:endParaRPr lang="zh-TW" altLang="en-US"/>
          </a:p>
        </p:txBody>
      </p:sp>
      <p:sp>
        <p:nvSpPr>
          <p:cNvPr id="4" name="投影片編號版面配置區 3"/>
          <p:cNvSpPr>
            <a:spLocks noGrp="1"/>
          </p:cNvSpPr>
          <p:nvPr>
            <p:ph type="sldNum" sz="quarter" idx="12"/>
          </p:nvPr>
        </p:nvSpPr>
        <p:spPr>
          <a:xfrm>
            <a:off x="6553200" y="6337126"/>
            <a:ext cx="2133600" cy="476250"/>
          </a:xfrm>
        </p:spPr>
        <p:txBody>
          <a:bodyPr/>
          <a:lstStyle/>
          <a:p>
            <a:pPr>
              <a:defRPr/>
            </a:pPr>
            <a:fld id="{A04A939C-168C-4F52-B5FD-C17D05444554}" type="slidenum">
              <a:rPr lang="en-US" altLang="zh-TW" smtClean="0"/>
              <a:pPr>
                <a:defRPr/>
              </a:pPr>
              <a:t>62</a:t>
            </a:fld>
            <a:endParaRPr lang="en-US" altLang="zh-TW"/>
          </a:p>
        </p:txBody>
      </p:sp>
      <p:sp>
        <p:nvSpPr>
          <p:cNvPr id="5" name="矩形 4"/>
          <p:cNvSpPr/>
          <p:nvPr/>
        </p:nvSpPr>
        <p:spPr>
          <a:xfrm>
            <a:off x="251520" y="5033069"/>
            <a:ext cx="871296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p:cNvSpPr/>
          <p:nvPr/>
        </p:nvSpPr>
        <p:spPr>
          <a:xfrm>
            <a:off x="251519" y="225010"/>
            <a:ext cx="8712968" cy="48245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7" name="文字方塊 6"/>
          <p:cNvSpPr txBox="1"/>
          <p:nvPr/>
        </p:nvSpPr>
        <p:spPr>
          <a:xfrm>
            <a:off x="251519" y="4280104"/>
            <a:ext cx="2164375" cy="769441"/>
          </a:xfrm>
          <a:prstGeom prst="rect">
            <a:avLst/>
          </a:prstGeom>
          <a:noFill/>
        </p:spPr>
        <p:txBody>
          <a:bodyPr wrap="none" rtlCol="0">
            <a:spAutoFit/>
          </a:bodyPr>
          <a:lstStyle/>
          <a:p>
            <a:r>
              <a:rPr lang="en-US" altLang="zh-TW" sz="4400" dirty="0" smtClean="0"/>
              <a:t>Internet</a:t>
            </a:r>
            <a:endParaRPr lang="zh-TW" altLang="en-US" dirty="0"/>
          </a:p>
        </p:txBody>
      </p:sp>
      <p:sp>
        <p:nvSpPr>
          <p:cNvPr id="9" name="文字方塊 8"/>
          <p:cNvSpPr txBox="1"/>
          <p:nvPr/>
        </p:nvSpPr>
        <p:spPr>
          <a:xfrm>
            <a:off x="2962994" y="332656"/>
            <a:ext cx="3091937" cy="769441"/>
          </a:xfrm>
          <a:prstGeom prst="rect">
            <a:avLst/>
          </a:prstGeom>
          <a:noFill/>
        </p:spPr>
        <p:txBody>
          <a:bodyPr wrap="none" rtlCol="0">
            <a:spAutoFit/>
          </a:bodyPr>
          <a:lstStyle/>
          <a:p>
            <a:r>
              <a:rPr lang="en-US" altLang="zh-TW" sz="4400" dirty="0"/>
              <a:t>Public View</a:t>
            </a:r>
            <a:endParaRPr lang="zh-TW" altLang="en-US" sz="4400" dirty="0"/>
          </a:p>
        </p:txBody>
      </p:sp>
      <p:sp>
        <p:nvSpPr>
          <p:cNvPr id="10" name="文字方塊 9"/>
          <p:cNvSpPr txBox="1"/>
          <p:nvPr/>
        </p:nvSpPr>
        <p:spPr>
          <a:xfrm>
            <a:off x="275833" y="5334737"/>
            <a:ext cx="1984839" cy="584775"/>
          </a:xfrm>
          <a:prstGeom prst="rect">
            <a:avLst/>
          </a:prstGeom>
          <a:noFill/>
        </p:spPr>
        <p:txBody>
          <a:bodyPr wrap="none" rtlCol="0">
            <a:spAutoFit/>
          </a:bodyPr>
          <a:lstStyle/>
          <a:p>
            <a:r>
              <a:rPr lang="en-US" altLang="zh-TW" sz="3200" dirty="0" smtClean="0"/>
              <a:t>Data Sets</a:t>
            </a:r>
            <a:endParaRPr lang="zh-TW" altLang="en-US" sz="3200" dirty="0"/>
          </a:p>
        </p:txBody>
      </p:sp>
      <p:sp>
        <p:nvSpPr>
          <p:cNvPr id="11" name="流程圖: 磁碟 10"/>
          <p:cNvSpPr/>
          <p:nvPr/>
        </p:nvSpPr>
        <p:spPr>
          <a:xfrm>
            <a:off x="3131840" y="5334737"/>
            <a:ext cx="792088" cy="8419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磁碟 11"/>
          <p:cNvSpPr/>
          <p:nvPr/>
        </p:nvSpPr>
        <p:spPr>
          <a:xfrm>
            <a:off x="4112919" y="5334737"/>
            <a:ext cx="792088" cy="8419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磁碟 12"/>
          <p:cNvSpPr/>
          <p:nvPr/>
        </p:nvSpPr>
        <p:spPr>
          <a:xfrm>
            <a:off x="5796136" y="5358646"/>
            <a:ext cx="792088" cy="8419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流程圖: 磁碟 13"/>
          <p:cNvSpPr/>
          <p:nvPr/>
        </p:nvSpPr>
        <p:spPr>
          <a:xfrm>
            <a:off x="7308304" y="5361027"/>
            <a:ext cx="792088" cy="8419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251520" y="3067074"/>
            <a:ext cx="3916457" cy="1200329"/>
          </a:xfrm>
          <a:prstGeom prst="rect">
            <a:avLst/>
          </a:prstGeom>
          <a:noFill/>
          <a:ln>
            <a:solidFill>
              <a:schemeClr val="tx1"/>
            </a:solidFill>
          </a:ln>
        </p:spPr>
        <p:txBody>
          <a:bodyPr wrap="none" rtlCol="0">
            <a:spAutoFit/>
          </a:bodyPr>
          <a:lstStyle/>
          <a:p>
            <a:pPr marL="342900" indent="-342900">
              <a:buFont typeface="Arial" panose="020B0604020202020204" pitchFamily="34" charset="0"/>
              <a:buChar char="•"/>
            </a:pPr>
            <a:r>
              <a:rPr lang="zh-TW" altLang="en-US" sz="2400" dirty="0">
                <a:solidFill>
                  <a:schemeClr val="accent5">
                    <a:lumMod val="10000"/>
                  </a:schemeClr>
                </a:solidFill>
              </a:rPr>
              <a:t>填寫各式各樣的統計</a:t>
            </a:r>
            <a:r>
              <a:rPr lang="zh-TW" altLang="en-US" sz="2400" dirty="0" smtClean="0">
                <a:solidFill>
                  <a:schemeClr val="accent5">
                    <a:lumMod val="10000"/>
                  </a:schemeClr>
                </a:solidFill>
              </a:rPr>
              <a:t>表格</a:t>
            </a:r>
            <a:endParaRPr lang="en-US" altLang="zh-TW" sz="2400" dirty="0" smtClean="0">
              <a:solidFill>
                <a:schemeClr val="accent5">
                  <a:lumMod val="10000"/>
                </a:schemeClr>
              </a:solidFill>
            </a:endParaRPr>
          </a:p>
          <a:p>
            <a:pPr marL="342900" indent="-342900">
              <a:buFont typeface="Arial" panose="020B0604020202020204" pitchFamily="34" charset="0"/>
              <a:buChar char="•"/>
            </a:pPr>
            <a:r>
              <a:rPr lang="zh-TW" altLang="en-US" sz="2400" dirty="0">
                <a:solidFill>
                  <a:schemeClr val="accent5">
                    <a:lumMod val="10000"/>
                  </a:schemeClr>
                </a:solidFill>
              </a:rPr>
              <a:t>使用困難，不方便</a:t>
            </a:r>
          </a:p>
          <a:p>
            <a:pPr marL="342900" indent="-342900">
              <a:buFont typeface="Arial" panose="020B0604020202020204" pitchFamily="34" charset="0"/>
              <a:buChar char="•"/>
            </a:pPr>
            <a:r>
              <a:rPr lang="zh-TW" altLang="en-US" sz="2400" dirty="0">
                <a:solidFill>
                  <a:schemeClr val="accent5">
                    <a:lumMod val="10000"/>
                  </a:schemeClr>
                </a:solidFill>
              </a:rPr>
              <a:t>需要花錢</a:t>
            </a:r>
            <a:r>
              <a:rPr lang="zh-TW" altLang="en-US" sz="2400" dirty="0" smtClean="0">
                <a:solidFill>
                  <a:schemeClr val="accent5">
                    <a:lumMod val="10000"/>
                  </a:schemeClr>
                </a:solidFill>
              </a:rPr>
              <a:t>買</a:t>
            </a:r>
            <a:endParaRPr lang="zh-TW" altLang="en-US" sz="2400" dirty="0">
              <a:solidFill>
                <a:schemeClr val="accent5">
                  <a:lumMod val="10000"/>
                </a:schemeClr>
              </a:solidFill>
            </a:endParaRPr>
          </a:p>
        </p:txBody>
      </p:sp>
      <p:sp>
        <p:nvSpPr>
          <p:cNvPr id="18" name="文字方塊 17"/>
          <p:cNvSpPr txBox="1"/>
          <p:nvPr/>
        </p:nvSpPr>
        <p:spPr>
          <a:xfrm>
            <a:off x="251520" y="2507766"/>
            <a:ext cx="1723549" cy="461665"/>
          </a:xfrm>
          <a:prstGeom prst="rect">
            <a:avLst/>
          </a:prstGeom>
          <a:noFill/>
          <a:ln>
            <a:solidFill>
              <a:schemeClr val="tx1"/>
            </a:solidFill>
          </a:ln>
        </p:spPr>
        <p:txBody>
          <a:bodyPr wrap="none" rtlCol="0">
            <a:spAutoFit/>
          </a:bodyPr>
          <a:lstStyle/>
          <a:p>
            <a:r>
              <a:rPr lang="zh-TW" altLang="en-US" sz="2400" b="1" dirty="0" smtClean="0">
                <a:solidFill>
                  <a:schemeClr val="accent5">
                    <a:lumMod val="10000"/>
                  </a:schemeClr>
                </a:solidFill>
              </a:rPr>
              <a:t>錯誤的方式</a:t>
            </a:r>
            <a:endParaRPr lang="zh-TW" altLang="en-US" sz="2400" b="1" dirty="0">
              <a:solidFill>
                <a:schemeClr val="accent5">
                  <a:lumMod val="10000"/>
                </a:schemeClr>
              </a:solidFill>
            </a:endParaRPr>
          </a:p>
        </p:txBody>
      </p:sp>
      <p:sp>
        <p:nvSpPr>
          <p:cNvPr id="19" name="文字方塊 18"/>
          <p:cNvSpPr txBox="1"/>
          <p:nvPr/>
        </p:nvSpPr>
        <p:spPr>
          <a:xfrm>
            <a:off x="4322934" y="1124744"/>
            <a:ext cx="1909078" cy="461665"/>
          </a:xfrm>
          <a:prstGeom prst="rect">
            <a:avLst/>
          </a:prstGeom>
          <a:noFill/>
          <a:ln>
            <a:solidFill>
              <a:schemeClr val="tx1"/>
            </a:solidFill>
          </a:ln>
        </p:spPr>
        <p:txBody>
          <a:bodyPr wrap="square" rtlCol="0">
            <a:spAutoFit/>
          </a:bodyPr>
          <a:lstStyle/>
          <a:p>
            <a:r>
              <a:rPr lang="zh-TW" altLang="en-US" sz="2400" b="1" dirty="0">
                <a:solidFill>
                  <a:srgbClr val="FF0000"/>
                </a:solidFill>
              </a:rPr>
              <a:t>正確</a:t>
            </a:r>
            <a:r>
              <a:rPr lang="zh-TW" altLang="en-US" sz="2400" b="1" dirty="0" smtClean="0">
                <a:solidFill>
                  <a:srgbClr val="FF0000"/>
                </a:solidFill>
              </a:rPr>
              <a:t>的方式</a:t>
            </a:r>
            <a:endParaRPr lang="zh-TW" altLang="en-US" sz="2400" b="1" dirty="0">
              <a:solidFill>
                <a:srgbClr val="FF0000"/>
              </a:solidFill>
            </a:endParaRPr>
          </a:p>
        </p:txBody>
      </p:sp>
      <p:sp>
        <p:nvSpPr>
          <p:cNvPr id="20" name="文字方塊 19"/>
          <p:cNvSpPr txBox="1"/>
          <p:nvPr/>
        </p:nvSpPr>
        <p:spPr>
          <a:xfrm>
            <a:off x="4322934" y="1751443"/>
            <a:ext cx="4641553"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zh-TW" altLang="en-US" sz="2400" dirty="0" smtClean="0">
                <a:solidFill>
                  <a:srgbClr val="FF0000"/>
                </a:solidFill>
              </a:rPr>
              <a:t>開發各式各樣的數據處理及分析工具</a:t>
            </a:r>
            <a:endParaRPr lang="en-US" altLang="zh-TW" sz="2400" dirty="0" smtClean="0">
              <a:solidFill>
                <a:srgbClr val="FF0000"/>
              </a:solidFill>
            </a:endParaRPr>
          </a:p>
          <a:p>
            <a:pPr marL="342900" indent="-342900">
              <a:buFont typeface="Arial" panose="020B0604020202020204" pitchFamily="34" charset="0"/>
              <a:buChar char="•"/>
            </a:pPr>
            <a:r>
              <a:rPr lang="zh-TW" altLang="en-US" sz="2400" dirty="0">
                <a:solidFill>
                  <a:srgbClr val="FF0000"/>
                </a:solidFill>
              </a:rPr>
              <a:t>連結數據資料庫與分析工具</a:t>
            </a:r>
            <a:endParaRPr lang="en-US" altLang="zh-TW" sz="2400" dirty="0">
              <a:solidFill>
                <a:srgbClr val="FF0000"/>
              </a:solidFill>
            </a:endParaRPr>
          </a:p>
          <a:p>
            <a:pPr marL="342900" indent="-342900">
              <a:buFont typeface="Arial" panose="020B0604020202020204" pitchFamily="34" charset="0"/>
              <a:buChar char="•"/>
            </a:pPr>
            <a:r>
              <a:rPr lang="zh-TW" altLang="en-US" sz="2400" dirty="0" smtClean="0">
                <a:solidFill>
                  <a:srgbClr val="FF0000"/>
                </a:solidFill>
              </a:rPr>
              <a:t>開放數據資料庫，使數據可以被搜尋到</a:t>
            </a:r>
            <a:endParaRPr lang="zh-TW" altLang="en-US" sz="2400" dirty="0">
              <a:solidFill>
                <a:srgbClr val="FF0000"/>
              </a:solidFill>
            </a:endParaRPr>
          </a:p>
          <a:p>
            <a:pPr marL="342900" indent="-342900">
              <a:buFont typeface="Arial" panose="020B0604020202020204" pitchFamily="34" charset="0"/>
              <a:buChar char="•"/>
            </a:pPr>
            <a:r>
              <a:rPr lang="zh-TW" altLang="en-US" sz="2400" dirty="0">
                <a:solidFill>
                  <a:srgbClr val="FF0000"/>
                </a:solidFill>
              </a:rPr>
              <a:t>方便的雲端化數據分享與處理</a:t>
            </a:r>
            <a:endParaRPr lang="en-US" altLang="zh-TW" sz="2400" dirty="0" smtClean="0">
              <a:solidFill>
                <a:srgbClr val="FF0000"/>
              </a:solidFill>
            </a:endParaRPr>
          </a:p>
        </p:txBody>
      </p:sp>
      <p:sp>
        <p:nvSpPr>
          <p:cNvPr id="21" name="文字方塊 20"/>
          <p:cNvSpPr txBox="1"/>
          <p:nvPr/>
        </p:nvSpPr>
        <p:spPr>
          <a:xfrm>
            <a:off x="357981" y="6261167"/>
            <a:ext cx="6340197" cy="400110"/>
          </a:xfrm>
          <a:prstGeom prst="rect">
            <a:avLst/>
          </a:prstGeom>
          <a:noFill/>
          <a:ln>
            <a:solidFill>
              <a:schemeClr val="bg1"/>
            </a:solidFill>
          </a:ln>
        </p:spPr>
        <p:txBody>
          <a:bodyPr wrap="none" rtlCol="0">
            <a:spAutoFit/>
          </a:bodyPr>
          <a:lstStyle/>
          <a:p>
            <a:r>
              <a:rPr lang="zh-TW" altLang="en-US" sz="2000" b="1" dirty="0">
                <a:solidFill>
                  <a:srgbClr val="C00000"/>
                </a:solidFill>
              </a:rPr>
              <a:t>許多都是政府支持的研究或是公家收集並擁有的資料庫</a:t>
            </a:r>
          </a:p>
        </p:txBody>
      </p:sp>
      <p:sp>
        <p:nvSpPr>
          <p:cNvPr id="23" name="向上箭號 22"/>
          <p:cNvSpPr/>
          <p:nvPr/>
        </p:nvSpPr>
        <p:spPr>
          <a:xfrm>
            <a:off x="2886178" y="4267403"/>
            <a:ext cx="806909" cy="782142"/>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上箭號 24"/>
          <p:cNvSpPr/>
          <p:nvPr/>
        </p:nvSpPr>
        <p:spPr>
          <a:xfrm>
            <a:off x="5994492" y="4077424"/>
            <a:ext cx="806909" cy="972121"/>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15896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癌症計劃架構圖_改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955675"/>
            <a:ext cx="899795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標題 4"/>
          <p:cNvSpPr>
            <a:spLocks noGrp="1"/>
          </p:cNvSpPr>
          <p:nvPr>
            <p:ph type="title" idx="4294967295"/>
          </p:nvPr>
        </p:nvSpPr>
        <p:spPr>
          <a:xfrm>
            <a:off x="468313" y="142875"/>
            <a:ext cx="8229600" cy="765175"/>
          </a:xfrm>
        </p:spPr>
        <p:txBody>
          <a:bodyPr>
            <a:normAutofit fontScale="90000"/>
          </a:bodyPr>
          <a:lstStyle/>
          <a:p>
            <a:pPr>
              <a:lnSpc>
                <a:spcPct val="70000"/>
              </a:lnSpc>
            </a:pPr>
            <a:r>
              <a:rPr kumimoji="0" lang="zh-TW" altLang="en-US" sz="2800" b="1" smtClean="0">
                <a:ea typeface="標楷體" pitchFamily="65" charset="-120"/>
              </a:rPr>
              <a:t>健康醫療</a:t>
            </a:r>
            <a:r>
              <a:rPr kumimoji="0" lang="en-US" altLang="zh-TW" sz="2800" b="1" smtClean="0">
                <a:ea typeface="標楷體" pitchFamily="65" charset="-120"/>
              </a:rPr>
              <a:t>BIG DATA </a:t>
            </a:r>
            <a:r>
              <a:rPr kumimoji="0" lang="zh-TW" altLang="en-US" sz="2800" b="1" smtClean="0">
                <a:ea typeface="標楷體" pitchFamily="65" charset="-120"/>
              </a:rPr>
              <a:t>應用範例</a:t>
            </a:r>
            <a:br>
              <a:rPr kumimoji="0" lang="zh-TW" altLang="en-US" sz="2800" b="1" smtClean="0">
                <a:ea typeface="標楷體" pitchFamily="65" charset="-120"/>
              </a:rPr>
            </a:br>
            <a:r>
              <a:rPr kumimoji="0" lang="zh-TW" altLang="en-US" sz="2800" b="1" smtClean="0">
                <a:ea typeface="標楷體" pitchFamily="65" charset="-120"/>
              </a:rPr>
              <a:t>癌</a:t>
            </a:r>
            <a:r>
              <a:rPr lang="zh-TW" altLang="en-US" sz="2800" b="1" smtClean="0">
                <a:ea typeface="標楷體" pitchFamily="65" charset="-120"/>
              </a:rPr>
              <a:t>症資訊標準化資料整合分析平臺</a:t>
            </a:r>
            <a:r>
              <a:rPr lang="zh-TW" altLang="en-US" smtClean="0"/>
              <a:t> </a:t>
            </a:r>
          </a:p>
        </p:txBody>
      </p:sp>
      <p:sp>
        <p:nvSpPr>
          <p:cNvPr id="8196" name="投影片編號版面配置區 5"/>
          <p:cNvSpPr txBox="1">
            <a:spLocks noGrp="1"/>
          </p:cNvSpPr>
          <p:nvPr/>
        </p:nvSpPr>
        <p:spPr>
          <a:xfrm>
            <a:off x="0" y="1271588"/>
            <a:ext cx="533400" cy="244475"/>
          </a:xfrm>
          <a:prstGeom prst="rect">
            <a:avLst/>
          </a:prstGeom>
          <a:noFill/>
        </p:spPr>
        <p:txBody>
          <a:bodyPr anchor="ctr">
            <a:normAutofit fontScale="85000" lnSpcReduction="20000"/>
          </a:bodyPr>
          <a:lstStyle/>
          <a:p>
            <a:pPr algn="ctr" fontAlgn="auto">
              <a:spcBef>
                <a:spcPts val="0"/>
              </a:spcBef>
              <a:spcAft>
                <a:spcPts val="0"/>
              </a:spcAft>
              <a:defRPr/>
            </a:pPr>
            <a:fld id="{41021C0A-1805-4687-AD67-517C3D0C45FB}" type="slidenum">
              <a:rPr kumimoji="0" lang="en-US" altLang="zh-TW" sz="1400" b="1">
                <a:solidFill>
                  <a:srgbClr val="FFFFFF"/>
                </a:solidFill>
                <a:latin typeface="+mn-lt"/>
                <a:ea typeface="新細明體" charset="-120"/>
              </a:rPr>
              <a:pPr algn="ctr" fontAlgn="auto">
                <a:spcBef>
                  <a:spcPts val="0"/>
                </a:spcBef>
                <a:spcAft>
                  <a:spcPts val="0"/>
                </a:spcAft>
                <a:defRPr/>
              </a:pPr>
              <a:t>63</a:t>
            </a:fld>
            <a:endParaRPr kumimoji="0" lang="en-US" altLang="zh-TW" sz="1400" b="1">
              <a:solidFill>
                <a:srgbClr val="FFFFFF"/>
              </a:solidFill>
              <a:latin typeface="+mn-lt"/>
              <a:ea typeface="新細明體" charset="-120"/>
            </a:endParaRPr>
          </a:p>
        </p:txBody>
      </p:sp>
      <p:sp>
        <p:nvSpPr>
          <p:cNvPr id="308229" name="Text Box 5"/>
          <p:cNvSpPr txBox="1">
            <a:spLocks noChangeArrowheads="1"/>
          </p:cNvSpPr>
          <p:nvPr/>
        </p:nvSpPr>
        <p:spPr bwMode="auto">
          <a:xfrm>
            <a:off x="7451725" y="5516563"/>
            <a:ext cx="1368425" cy="825500"/>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lIns="54000" rIns="54000">
            <a:spAutoFit/>
          </a:bodyPr>
          <a:lstStyle/>
          <a:p>
            <a:r>
              <a:rPr lang="zh-TW" altLang="en-US" sz="1600">
                <a:ea typeface="標楷體" pitchFamily="65" charset="-120"/>
              </a:rPr>
              <a:t>輔助癌症病患診療及預後評估</a:t>
            </a:r>
          </a:p>
        </p:txBody>
      </p:sp>
    </p:spTree>
    <p:extLst>
      <p:ext uri="{BB962C8B-B14F-4D97-AF65-F5344CB8AC3E}">
        <p14:creationId xmlns:p14="http://schemas.microsoft.com/office/powerpoint/2010/main" val="5659588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850900"/>
          </a:xfrm>
        </p:spPr>
        <p:txBody>
          <a:bodyPr/>
          <a:lstStyle/>
          <a:p>
            <a:r>
              <a:rPr lang="en-US" altLang="zh-TW" dirty="0" smtClean="0"/>
              <a:t>Privacy and data management</a:t>
            </a:r>
            <a:endParaRPr lang="zh-TW" altLang="en-US" dirty="0" smtClean="0"/>
          </a:p>
        </p:txBody>
      </p:sp>
      <p:sp>
        <p:nvSpPr>
          <p:cNvPr id="84995" name="Rectangle 3"/>
          <p:cNvSpPr>
            <a:spLocks noGrp="1" noChangeArrowheads="1"/>
          </p:cNvSpPr>
          <p:nvPr>
            <p:ph type="body" idx="1"/>
          </p:nvPr>
        </p:nvSpPr>
        <p:spPr>
          <a:xfrm>
            <a:off x="457200" y="1268413"/>
            <a:ext cx="8229600" cy="5589587"/>
          </a:xfrm>
        </p:spPr>
        <p:txBody>
          <a:bodyPr/>
          <a:lstStyle/>
          <a:p>
            <a:pPr>
              <a:lnSpc>
                <a:spcPct val="80000"/>
              </a:lnSpc>
            </a:pPr>
            <a:r>
              <a:rPr lang="en-US" altLang="zh-TW" sz="2400" dirty="0" smtClean="0"/>
              <a:t>Who owns your genome/EMR data?</a:t>
            </a:r>
          </a:p>
          <a:p>
            <a:pPr>
              <a:lnSpc>
                <a:spcPct val="80000"/>
              </a:lnSpc>
            </a:pPr>
            <a:r>
              <a:rPr lang="en-US" altLang="zh-TW" sz="2400" dirty="0" smtClean="0"/>
              <a:t>Who controls access to your data?</a:t>
            </a:r>
          </a:p>
          <a:p>
            <a:pPr>
              <a:lnSpc>
                <a:spcPct val="80000"/>
              </a:lnSpc>
            </a:pPr>
            <a:r>
              <a:rPr lang="en-US" altLang="zh-TW" sz="2400" dirty="0" smtClean="0"/>
              <a:t>Who will store the genome, images, medical records?</a:t>
            </a:r>
          </a:p>
          <a:p>
            <a:pPr>
              <a:lnSpc>
                <a:spcPct val="80000"/>
              </a:lnSpc>
            </a:pPr>
            <a:r>
              <a:rPr lang="en-US" altLang="zh-TW" sz="2400" dirty="0" smtClean="0"/>
              <a:t>How do you control access?</a:t>
            </a:r>
          </a:p>
          <a:p>
            <a:pPr>
              <a:lnSpc>
                <a:spcPct val="80000"/>
              </a:lnSpc>
            </a:pPr>
            <a:r>
              <a:rPr lang="en-US" altLang="zh-TW" sz="2400" dirty="0" smtClean="0"/>
              <a:t>Why protect patient data?</a:t>
            </a:r>
          </a:p>
          <a:p>
            <a:pPr lvl="1">
              <a:lnSpc>
                <a:spcPct val="80000"/>
              </a:lnSpc>
            </a:pPr>
            <a:r>
              <a:rPr lang="en-US" altLang="zh-TW" sz="2000" dirty="0" smtClean="0"/>
              <a:t>Right to privacy</a:t>
            </a:r>
          </a:p>
          <a:p>
            <a:pPr lvl="1">
              <a:lnSpc>
                <a:spcPct val="80000"/>
              </a:lnSpc>
            </a:pPr>
            <a:r>
              <a:rPr lang="en-US" altLang="zh-TW" sz="2000" dirty="0" smtClean="0"/>
              <a:t>Could affect insurance costs</a:t>
            </a:r>
          </a:p>
          <a:p>
            <a:pPr>
              <a:lnSpc>
                <a:spcPct val="80000"/>
              </a:lnSpc>
            </a:pPr>
            <a:r>
              <a:rPr lang="en-US" altLang="zh-TW" sz="2400" dirty="0" smtClean="0"/>
              <a:t>Can we share data to improve:</a:t>
            </a:r>
          </a:p>
          <a:p>
            <a:pPr lvl="1">
              <a:lnSpc>
                <a:spcPct val="80000"/>
              </a:lnSpc>
            </a:pPr>
            <a:r>
              <a:rPr lang="en-US" altLang="zh-TW" sz="2000" dirty="0" smtClean="0"/>
              <a:t>Drug research?</a:t>
            </a:r>
          </a:p>
          <a:p>
            <a:pPr lvl="1">
              <a:lnSpc>
                <a:spcPct val="80000"/>
              </a:lnSpc>
            </a:pPr>
            <a:r>
              <a:rPr lang="en-US" altLang="zh-TW" sz="2000" dirty="0" smtClean="0"/>
              <a:t>Treatment research?</a:t>
            </a:r>
          </a:p>
          <a:p>
            <a:pPr>
              <a:lnSpc>
                <a:spcPct val="80000"/>
              </a:lnSpc>
            </a:pPr>
            <a:r>
              <a:rPr lang="en-US" altLang="zh-TW" sz="2400" dirty="0" smtClean="0"/>
              <a:t>How to manage the information</a:t>
            </a:r>
          </a:p>
          <a:p>
            <a:pPr lvl="1">
              <a:lnSpc>
                <a:spcPct val="80000"/>
              </a:lnSpc>
            </a:pPr>
            <a:r>
              <a:rPr lang="en-US" altLang="zh-TW" sz="2000" dirty="0" smtClean="0"/>
              <a:t>Privacy: patient records, including genomes should stay within each medical system (country)</a:t>
            </a:r>
          </a:p>
          <a:p>
            <a:pPr lvl="1">
              <a:lnSpc>
                <a:spcPct val="80000"/>
              </a:lnSpc>
            </a:pPr>
            <a:r>
              <a:rPr lang="en-US" altLang="zh-TW" sz="2000" dirty="0" smtClean="0"/>
              <a:t>Standards: personal genomes and other genetic data need standards</a:t>
            </a:r>
          </a:p>
          <a:p>
            <a:pPr lvl="1">
              <a:lnSpc>
                <a:spcPct val="80000"/>
              </a:lnSpc>
            </a:pPr>
            <a:r>
              <a:rPr lang="en-US" altLang="zh-TW" sz="2000" dirty="0" smtClean="0"/>
              <a:t>Language: genomes are just data, but metadata (name, address, medical history) will be in local languages</a:t>
            </a:r>
            <a:endParaRPr lang="zh-TW" altLang="en-US" sz="2000" dirty="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8313" y="476250"/>
            <a:ext cx="6767512" cy="706438"/>
          </a:xfrm>
        </p:spPr>
        <p:txBody>
          <a:bodyPr/>
          <a:lstStyle/>
          <a:p>
            <a:r>
              <a:rPr lang="en-US" altLang="zh-TW" sz="3600" dirty="0" smtClean="0"/>
              <a:t>Want can Data Governance Accomplish?</a:t>
            </a:r>
            <a:r>
              <a:rPr lang="zh-TW" altLang="en-US" sz="3600" dirty="0" smtClean="0">
                <a:ea typeface="標楷體" pitchFamily="65" charset="-120"/>
              </a:rPr>
              <a:t>資料治理的重要</a:t>
            </a:r>
          </a:p>
        </p:txBody>
      </p:sp>
      <p:sp>
        <p:nvSpPr>
          <p:cNvPr id="86019" name="Rectangle 3"/>
          <p:cNvSpPr>
            <a:spLocks noGrp="1" noChangeArrowheads="1"/>
          </p:cNvSpPr>
          <p:nvPr>
            <p:ph type="body" idx="1"/>
          </p:nvPr>
        </p:nvSpPr>
        <p:spPr>
          <a:xfrm>
            <a:off x="457200" y="1557338"/>
            <a:ext cx="8229600" cy="3816350"/>
          </a:xfrm>
        </p:spPr>
        <p:txBody>
          <a:bodyPr/>
          <a:lstStyle/>
          <a:p>
            <a:pPr>
              <a:lnSpc>
                <a:spcPct val="80000"/>
              </a:lnSpc>
            </a:pPr>
            <a:r>
              <a:rPr lang="en-US" altLang="zh-TW" sz="2800" dirty="0" smtClean="0"/>
              <a:t>Enable better decision-making</a:t>
            </a:r>
          </a:p>
          <a:p>
            <a:pPr>
              <a:lnSpc>
                <a:spcPct val="80000"/>
              </a:lnSpc>
            </a:pPr>
            <a:r>
              <a:rPr lang="en-US" altLang="zh-TW" sz="2800" dirty="0" smtClean="0"/>
              <a:t>Reduce operational friction</a:t>
            </a:r>
          </a:p>
          <a:p>
            <a:pPr>
              <a:lnSpc>
                <a:spcPct val="80000"/>
              </a:lnSpc>
            </a:pPr>
            <a:r>
              <a:rPr lang="en-US" altLang="zh-TW" sz="2800" dirty="0" smtClean="0"/>
              <a:t>Protect the needs of data stakeholders</a:t>
            </a:r>
          </a:p>
          <a:p>
            <a:pPr>
              <a:lnSpc>
                <a:spcPct val="80000"/>
              </a:lnSpc>
            </a:pPr>
            <a:r>
              <a:rPr lang="en-US" altLang="zh-TW" sz="2800" dirty="0" smtClean="0"/>
              <a:t>Train management and staff to adopt common approaches to data issues</a:t>
            </a:r>
          </a:p>
          <a:p>
            <a:pPr>
              <a:lnSpc>
                <a:spcPct val="80000"/>
              </a:lnSpc>
            </a:pPr>
            <a:r>
              <a:rPr lang="en-US" altLang="zh-TW" sz="2800" dirty="0" smtClean="0"/>
              <a:t>Build standard, repeatable processes</a:t>
            </a:r>
          </a:p>
          <a:p>
            <a:pPr>
              <a:lnSpc>
                <a:spcPct val="80000"/>
              </a:lnSpc>
            </a:pPr>
            <a:r>
              <a:rPr lang="en-US" altLang="zh-TW" sz="2800" dirty="0" smtClean="0"/>
              <a:t>Reduce costs and increase effectiveness through coordination of efforts</a:t>
            </a:r>
          </a:p>
          <a:p>
            <a:pPr>
              <a:lnSpc>
                <a:spcPct val="80000"/>
              </a:lnSpc>
            </a:pPr>
            <a:r>
              <a:rPr lang="en-US" altLang="zh-TW" sz="2800" dirty="0" smtClean="0"/>
              <a:t>Ensure transparency of processes</a:t>
            </a:r>
            <a:endParaRPr lang="zh-TW" altLang="en-US" sz="2800" dirty="0" smtClean="0"/>
          </a:p>
        </p:txBody>
      </p:sp>
      <p:sp>
        <p:nvSpPr>
          <p:cNvPr id="454660" name="Text Box 4"/>
          <p:cNvSpPr txBox="1">
            <a:spLocks noChangeArrowheads="1"/>
          </p:cNvSpPr>
          <p:nvPr/>
        </p:nvSpPr>
        <p:spPr bwMode="auto">
          <a:xfrm>
            <a:off x="684213" y="5445125"/>
            <a:ext cx="8135937" cy="1196975"/>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p>
            <a:pPr>
              <a:defRPr/>
            </a:pPr>
            <a:r>
              <a:rPr lang="en-US" altLang="zh-TW" sz="2400" dirty="0">
                <a:latin typeface="Arial" charset="0"/>
                <a:ea typeface="新細明體" charset="-120"/>
              </a:rPr>
              <a:t>The most common objective of Data Governance programs is to standardize data definitions across an enterprise or initiative. (for example: </a:t>
            </a:r>
            <a:r>
              <a:rPr lang="zh-TW" altLang="en-US" sz="2400" dirty="0">
                <a:latin typeface="Arial" charset="0"/>
                <a:ea typeface="新細明體" charset="-120"/>
              </a:rPr>
              <a:t>電子病歷標準</a:t>
            </a:r>
            <a:r>
              <a:rPr lang="en-US" altLang="zh-TW" sz="2400" dirty="0">
                <a:latin typeface="Arial" charset="0"/>
                <a:ea typeface="新細明體" charset="-120"/>
              </a:rPr>
              <a:t>)</a:t>
            </a:r>
          </a:p>
        </p:txBody>
      </p:sp>
      <p:sp>
        <p:nvSpPr>
          <p:cNvPr id="454661" name="Text Box 5"/>
          <p:cNvSpPr txBox="1">
            <a:spLocks noChangeArrowheads="1"/>
          </p:cNvSpPr>
          <p:nvPr/>
        </p:nvSpPr>
        <p:spPr bwMode="auto">
          <a:xfrm>
            <a:off x="6888163" y="908050"/>
            <a:ext cx="2255837"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200" dirty="0">
                <a:latin typeface="Arial" charset="0"/>
                <a:ea typeface="新細明體" charset="-120"/>
              </a:rPr>
              <a:t>The Data Governance Institute</a:t>
            </a:r>
          </a:p>
          <a:p>
            <a:pPr>
              <a:defRPr/>
            </a:pPr>
            <a:r>
              <a:rPr lang="en-US" altLang="zh-TW" sz="1200" dirty="0">
                <a:latin typeface="Arial" charset="0"/>
                <a:ea typeface="新細明體" charset="-120"/>
              </a:rPr>
              <a:t>www.DataGovernance.com</a:t>
            </a:r>
            <a:endParaRPr lang="zh-TW" altLang="en-US" sz="1200" dirty="0">
              <a:latin typeface="Arial" charset="0"/>
              <a:ea typeface="新細明體"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a:spLocks noGrp="1"/>
          </p:cNvSpPr>
          <p:nvPr>
            <p:ph type="title" idx="4294967295"/>
          </p:nvPr>
        </p:nvSpPr>
        <p:spPr/>
        <p:txBody>
          <a:bodyPr/>
          <a:lstStyle/>
          <a:p>
            <a:r>
              <a:rPr lang="en-US" altLang="en-US" sz="3200" dirty="0" smtClean="0"/>
              <a:t>Typical Data Governance Focus Areas</a:t>
            </a:r>
            <a:endParaRPr lang="zh-TW" altLang="en-US" sz="3200" dirty="0" smtClean="0"/>
          </a:p>
        </p:txBody>
      </p:sp>
      <p:sp>
        <p:nvSpPr>
          <p:cNvPr id="87043" name="投影片編號版面配置區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1400" dirty="0"/>
              <a:t>第</a:t>
            </a:r>
            <a:r>
              <a:rPr lang="en-US" altLang="zh-TW" sz="1400" dirty="0"/>
              <a:t>10</a:t>
            </a:r>
            <a:r>
              <a:rPr lang="zh-TW" altLang="en-US" sz="1400" dirty="0"/>
              <a:t>頁</a:t>
            </a:r>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908050"/>
            <a:ext cx="684053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229225"/>
            <a:ext cx="6696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86" name="Text Box 6"/>
          <p:cNvSpPr txBox="1">
            <a:spLocks noChangeArrowheads="1"/>
          </p:cNvSpPr>
          <p:nvPr/>
        </p:nvSpPr>
        <p:spPr bwMode="auto">
          <a:xfrm>
            <a:off x="6888163" y="6400800"/>
            <a:ext cx="2255837"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sz="1200" dirty="0">
                <a:latin typeface="Arial" charset="0"/>
                <a:ea typeface="新細明體" charset="-120"/>
              </a:rPr>
              <a:t>The Data Governance Institute</a:t>
            </a:r>
          </a:p>
          <a:p>
            <a:pPr>
              <a:defRPr/>
            </a:pPr>
            <a:r>
              <a:rPr lang="en-US" altLang="zh-TW" sz="1200" dirty="0">
                <a:latin typeface="Arial" charset="0"/>
                <a:ea typeface="新細明體" charset="-120"/>
              </a:rPr>
              <a:t>www.DataGovernance.com</a:t>
            </a:r>
            <a:endParaRPr lang="zh-TW" altLang="en-US" sz="1200" dirty="0">
              <a:latin typeface="Arial" charset="0"/>
              <a:ea typeface="新細明體" charset="-120"/>
            </a:endParaRPr>
          </a:p>
        </p:txBody>
      </p:sp>
      <p:sp>
        <p:nvSpPr>
          <p:cNvPr id="455687" name="Text Box 7"/>
          <p:cNvSpPr txBox="1">
            <a:spLocks noChangeArrowheads="1"/>
          </p:cNvSpPr>
          <p:nvPr/>
        </p:nvSpPr>
        <p:spPr bwMode="auto">
          <a:xfrm>
            <a:off x="1474788" y="4941888"/>
            <a:ext cx="6178550" cy="366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dirty="0">
                <a:latin typeface="Arial" charset="0"/>
                <a:ea typeface="新細明體" charset="-120"/>
              </a:rPr>
              <a:t>Seven phases of Data Governance Life Cycle Methodology</a:t>
            </a:r>
            <a:endParaRPr lang="zh-TW" altLang="en-US" dirty="0">
              <a:latin typeface="Arial" charset="0"/>
              <a:ea typeface="新細明體"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idx="4294967295"/>
          </p:nvPr>
        </p:nvSpPr>
        <p:spPr>
          <a:xfrm>
            <a:off x="457200" y="338138"/>
            <a:ext cx="8229600" cy="990600"/>
          </a:xfrm>
        </p:spPr>
        <p:txBody>
          <a:bodyPr lIns="91397" tIns="45698" rIns="91397" bIns="45698">
            <a:normAutofit fontScale="90000"/>
          </a:bodyPr>
          <a:lstStyle/>
          <a:p>
            <a:pPr>
              <a:defRPr/>
            </a:pPr>
            <a:r>
              <a:rPr lang="en-US" altLang="zh-TW" sz="2900" dirty="0" smtClean="0">
                <a:ea typeface="新細明體" charset="-120"/>
              </a:rPr>
              <a:t>What Do We Need To Get There?</a:t>
            </a:r>
            <a:br>
              <a:rPr lang="en-US" altLang="zh-TW" sz="2900" dirty="0" smtClean="0">
                <a:ea typeface="新細明體" charset="-120"/>
              </a:rPr>
            </a:br>
            <a:r>
              <a:rPr lang="en-US" altLang="zh-TW" sz="2900" dirty="0" smtClean="0">
                <a:ea typeface="新細明體" charset="-120"/>
              </a:rPr>
              <a:t>New-Style Leadership </a:t>
            </a:r>
            <a:br>
              <a:rPr lang="en-US" altLang="zh-TW" sz="2900" dirty="0" smtClean="0">
                <a:ea typeface="新細明體" charset="-120"/>
              </a:rPr>
            </a:br>
            <a:r>
              <a:rPr lang="en-US" altLang="zh-TW" sz="2900" dirty="0" smtClean="0">
                <a:ea typeface="新細明體" charset="-120"/>
              </a:rPr>
              <a:t>New Skills </a:t>
            </a:r>
            <a:r>
              <a:rPr lang="zh-TW" altLang="en-US" sz="2900" dirty="0" smtClean="0">
                <a:ea typeface="標楷體" pitchFamily="65" charset="-120"/>
              </a:rPr>
              <a:t>人才需求</a:t>
            </a:r>
          </a:p>
        </p:txBody>
      </p:sp>
      <p:sp>
        <p:nvSpPr>
          <p:cNvPr id="88067" name="Rectangle 19"/>
          <p:cNvSpPr>
            <a:spLocks noGrp="1" noChangeArrowheads="1"/>
          </p:cNvSpPr>
          <p:nvPr>
            <p:ph idx="4294967295"/>
          </p:nvPr>
        </p:nvSpPr>
        <p:spPr>
          <a:xfrm>
            <a:off x="273050" y="1603375"/>
            <a:ext cx="8610600" cy="4419600"/>
          </a:xfrm>
        </p:spPr>
        <p:txBody>
          <a:bodyPr lIns="91397" tIns="45698" rIns="91397" bIns="45698"/>
          <a:lstStyle/>
          <a:p>
            <a:pPr marL="455613" indent="-455613" defTabSz="912813">
              <a:lnSpc>
                <a:spcPct val="90000"/>
              </a:lnSpc>
            </a:pPr>
            <a:r>
              <a:rPr lang="en-US" altLang="zh-TW" sz="2700" dirty="0" smtClean="0"/>
              <a:t>Next Generation of ICT-engaged Clinical Leaders</a:t>
            </a:r>
          </a:p>
          <a:p>
            <a:pPr marL="455613" indent="-455613" defTabSz="912813">
              <a:lnSpc>
                <a:spcPct val="90000"/>
              </a:lnSpc>
            </a:pPr>
            <a:r>
              <a:rPr lang="en-US" altLang="zh-TW" sz="2700" dirty="0" smtClean="0"/>
              <a:t>Executive Level-performing CIOs</a:t>
            </a:r>
          </a:p>
          <a:p>
            <a:pPr marL="455613" indent="-455613" defTabSz="912813">
              <a:lnSpc>
                <a:spcPct val="90000"/>
              </a:lnSpc>
            </a:pPr>
            <a:r>
              <a:rPr lang="en-US" altLang="zh-TW" sz="2700" dirty="0" smtClean="0"/>
              <a:t>Medical/Clinical Informatics</a:t>
            </a:r>
          </a:p>
          <a:p>
            <a:pPr marL="455613" indent="-455613" defTabSz="912813">
              <a:lnSpc>
                <a:spcPct val="90000"/>
              </a:lnSpc>
            </a:pPr>
            <a:r>
              <a:rPr lang="en-US" altLang="zh-TW" sz="2700" dirty="0" smtClean="0"/>
              <a:t>Patient Informatics</a:t>
            </a:r>
          </a:p>
          <a:p>
            <a:pPr marL="455613" indent="-455613" defTabSz="912813">
              <a:lnSpc>
                <a:spcPct val="90000"/>
              </a:lnSpc>
            </a:pPr>
            <a:r>
              <a:rPr lang="en-US" altLang="zh-TW" sz="2700" dirty="0" smtClean="0"/>
              <a:t>Enterprise data warehouse architects/data modelers, master data managers</a:t>
            </a:r>
          </a:p>
          <a:p>
            <a:pPr marL="455613" indent="-455613" defTabSz="912813">
              <a:lnSpc>
                <a:spcPct val="90000"/>
              </a:lnSpc>
            </a:pPr>
            <a:r>
              <a:rPr lang="en-US" altLang="zh-TW" sz="2700" dirty="0" smtClean="0"/>
              <a:t>Data Scientists (epidemiologists are the “new cool”)</a:t>
            </a:r>
          </a:p>
          <a:p>
            <a:pPr marL="455613" indent="-455613" defTabSz="912813">
              <a:lnSpc>
                <a:spcPct val="90000"/>
              </a:lnSpc>
            </a:pPr>
            <a:r>
              <a:rPr lang="en-US" altLang="zh-TW" sz="2700" dirty="0" smtClean="0"/>
              <a:t>Analysts - both business &amp; clinical systems and clinical data analysts</a:t>
            </a:r>
          </a:p>
          <a:p>
            <a:pPr marL="455613" indent="-455613" defTabSz="912813">
              <a:lnSpc>
                <a:spcPct val="90000"/>
              </a:lnSpc>
            </a:pPr>
            <a:r>
              <a:rPr lang="en-US" altLang="zh-TW" sz="2700" dirty="0" smtClean="0"/>
              <a:t>Project managers</a:t>
            </a:r>
          </a:p>
          <a:p>
            <a:pPr marL="455613" indent="-455613" defTabSz="912813">
              <a:lnSpc>
                <a:spcPct val="90000"/>
              </a:lnSpc>
              <a:buFontTx/>
              <a:buNone/>
            </a:pPr>
            <a:endParaRPr lang="en-US" altLang="zh-TW" sz="2700" dirty="0" smtClean="0"/>
          </a:p>
          <a:p>
            <a:pPr marL="741363" lvl="1" indent="-284163" defTabSz="912813">
              <a:lnSpc>
                <a:spcPct val="90000"/>
              </a:lnSpc>
              <a:buFontTx/>
              <a:buNone/>
            </a:pPr>
            <a:endParaRPr lang="en-US" altLang="zh-TW" sz="2700" dirty="0" smtClean="0"/>
          </a:p>
          <a:p>
            <a:pPr marL="455613" indent="-455613" defTabSz="912813">
              <a:lnSpc>
                <a:spcPct val="90000"/>
              </a:lnSpc>
              <a:buFontTx/>
              <a:buNone/>
            </a:pPr>
            <a:endParaRPr lang="en-US" altLang="zh-TW" sz="2700" dirty="0" smtClean="0"/>
          </a:p>
        </p:txBody>
      </p:sp>
      <p:sp>
        <p:nvSpPr>
          <p:cNvPr id="88068" name="TextBox 3"/>
          <p:cNvSpPr txBox="1">
            <a:spLocks noChangeArrowheads="1"/>
          </p:cNvSpPr>
          <p:nvPr/>
        </p:nvSpPr>
        <p:spPr bwMode="auto">
          <a:xfrm>
            <a:off x="304800" y="6013450"/>
            <a:ext cx="2335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7" tIns="45698" rIns="91397" bIns="45698">
            <a:spAutoFit/>
          </a:bodyPr>
          <a:lstStyle>
            <a:lvl1pPr defTabSz="455613" eaLnBrk="0" hangingPunct="0">
              <a:spcBef>
                <a:spcPct val="20000"/>
              </a:spcBef>
              <a:buChar char="•"/>
              <a:defRPr kumimoji="1" sz="3200">
                <a:solidFill>
                  <a:schemeClr val="tx1"/>
                </a:solidFill>
                <a:latin typeface="Arial" pitchFamily="34" charset="0"/>
                <a:ea typeface="新細明體" pitchFamily="18" charset="-120"/>
              </a:defRPr>
            </a:lvl1pPr>
            <a:lvl2pPr marL="742950" indent="-285750" defTabSz="455613"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defTabSz="455613"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defTabSz="455613"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defTabSz="455613"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defTabSz="455613"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defTabSz="455613"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defTabSz="455613"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defTabSz="455613"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kumimoji="0" lang="en-US" altLang="zh-TW" sz="1800" dirty="0">
                <a:solidFill>
                  <a:srgbClr val="000000"/>
                </a:solidFill>
                <a:latin typeface="Calibri" pitchFamily="34" charset="0"/>
              </a:rPr>
              <a:t>Source:   Gartner, 2013</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Data Analyst</a:t>
            </a:r>
          </a:p>
          <a:p>
            <a:pPr lvl="1"/>
            <a:r>
              <a:rPr lang="en-US" altLang="zh-TW" dirty="0"/>
              <a:t>Learn how to manipulate and analyze </a:t>
            </a:r>
            <a:r>
              <a:rPr lang="en-US" altLang="zh-TW" dirty="0" smtClean="0"/>
              <a:t>data</a:t>
            </a:r>
          </a:p>
          <a:p>
            <a:r>
              <a:rPr lang="en-US" altLang="zh-TW" dirty="0"/>
              <a:t>Data Scientist</a:t>
            </a:r>
          </a:p>
          <a:p>
            <a:pPr lvl="1"/>
            <a:r>
              <a:rPr lang="en-US" altLang="zh-TW" dirty="0"/>
              <a:t>Learn how to make inferences and predictions from data.</a:t>
            </a:r>
          </a:p>
          <a:p>
            <a:r>
              <a:rPr lang="en-US" altLang="zh-TW" dirty="0"/>
              <a:t>Data Engineer</a:t>
            </a:r>
          </a:p>
          <a:p>
            <a:pPr lvl="1"/>
            <a:r>
              <a:rPr lang="en-US" altLang="zh-TW" dirty="0"/>
              <a:t>Learn how to build data pipelines to work with large datasets.</a:t>
            </a:r>
          </a:p>
          <a:p>
            <a:endParaRPr lang="zh-TW" altLang="en-US" dirty="0"/>
          </a:p>
        </p:txBody>
      </p:sp>
      <p:sp>
        <p:nvSpPr>
          <p:cNvPr id="4" name="投影片編號版面配置區 3"/>
          <p:cNvSpPr>
            <a:spLocks noGrp="1"/>
          </p:cNvSpPr>
          <p:nvPr>
            <p:ph type="sldNum" sz="quarter" idx="12"/>
          </p:nvPr>
        </p:nvSpPr>
        <p:spPr/>
        <p:txBody>
          <a:bodyPr/>
          <a:lstStyle/>
          <a:p>
            <a:pPr>
              <a:defRPr/>
            </a:pPr>
            <a:fld id="{920DE7CF-F305-4B03-821B-35BA1B0C2BD7}" type="slidenum">
              <a:rPr lang="en-US" altLang="zh-TW" smtClean="0"/>
              <a:pPr>
                <a:defRPr/>
              </a:pPr>
              <a:t>68</a:t>
            </a:fld>
            <a:endParaRPr lang="en-US" altLang="zh-TW" dirty="0"/>
          </a:p>
        </p:txBody>
      </p:sp>
    </p:spTree>
    <p:extLst>
      <p:ext uri="{BB962C8B-B14F-4D97-AF65-F5344CB8AC3E}">
        <p14:creationId xmlns:p14="http://schemas.microsoft.com/office/powerpoint/2010/main" val="20747501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a:spLocks noGrp="1"/>
          </p:cNvSpPr>
          <p:nvPr>
            <p:ph type="title"/>
          </p:nvPr>
        </p:nvSpPr>
        <p:spPr>
          <a:xfrm>
            <a:off x="457200" y="274638"/>
            <a:ext cx="8229600" cy="922337"/>
          </a:xfrm>
        </p:spPr>
        <p:txBody>
          <a:bodyPr/>
          <a:lstStyle/>
          <a:p>
            <a:r>
              <a:rPr lang="en-US" altLang="zh-TW" sz="4000" dirty="0" smtClean="0"/>
              <a:t>Four Types of Analytics Capability</a:t>
            </a:r>
            <a:endParaRPr lang="zh-TW" altLang="en-US" sz="4000" dirty="0" smtClean="0"/>
          </a:p>
        </p:txBody>
      </p:sp>
      <p:pic>
        <p:nvPicPr>
          <p:cNvPr id="9011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4475" y="1196975"/>
            <a:ext cx="7927975" cy="4679950"/>
          </a:xfrm>
        </p:spPr>
      </p:pic>
      <p:sp>
        <p:nvSpPr>
          <p:cNvPr id="9011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fld id="{A7EBE84E-5C45-41C6-A099-E083AFC647D8}" type="slidenum">
              <a:rPr lang="en-US" altLang="zh-TW" sz="1400" smtClean="0"/>
              <a:pPr eaLnBrk="1" hangingPunct="1">
                <a:spcBef>
                  <a:spcPct val="0"/>
                </a:spcBef>
                <a:buFontTx/>
                <a:buNone/>
              </a:pPr>
              <a:t>69</a:t>
            </a:fld>
            <a:endParaRPr lang="en-US" altLang="zh-TW" sz="1400" dirty="0" smtClean="0"/>
          </a:p>
        </p:txBody>
      </p:sp>
      <p:sp>
        <p:nvSpPr>
          <p:cNvPr id="90117" name="文字方塊 5"/>
          <p:cNvSpPr txBox="1">
            <a:spLocks noChangeArrowheads="1"/>
          </p:cNvSpPr>
          <p:nvPr/>
        </p:nvSpPr>
        <p:spPr bwMode="auto">
          <a:xfrm>
            <a:off x="323850" y="5942013"/>
            <a:ext cx="8208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400" b="1" dirty="0"/>
              <a:t>Gartner Says Advanced Analytics Is a Top Business Priority</a:t>
            </a:r>
          </a:p>
          <a:p>
            <a:pPr eaLnBrk="1" hangingPunct="1">
              <a:spcBef>
                <a:spcPct val="0"/>
              </a:spcBef>
              <a:buFontTx/>
              <a:buNone/>
            </a:pPr>
            <a:r>
              <a:rPr lang="en-US" altLang="zh-TW" sz="1400" dirty="0"/>
              <a:t>Analysts to Explore Analytics Capabilities at the Gartner Business Intelligence &amp; Analytics Summit 2014, October 21-22 in Munich, Germany  (http://www.gartner.com/newsroom/id/2881218)</a:t>
            </a:r>
          </a:p>
          <a:p>
            <a:pPr eaLnBrk="1" hangingPunct="1">
              <a:spcBef>
                <a:spcPct val="0"/>
              </a:spcBef>
              <a:buFontTx/>
              <a:buNone/>
            </a:pPr>
            <a:endParaRPr lang="zh-TW" altLang="en-US" sz="1800" dirty="0"/>
          </a:p>
        </p:txBody>
      </p:sp>
      <p:sp>
        <p:nvSpPr>
          <p:cNvPr id="90118" name="文字方塊 8"/>
          <p:cNvSpPr txBox="1">
            <a:spLocks noChangeArrowheads="1"/>
          </p:cNvSpPr>
          <p:nvPr/>
        </p:nvSpPr>
        <p:spPr bwMode="auto">
          <a:xfrm>
            <a:off x="8097838" y="1773238"/>
            <a:ext cx="1046162" cy="3959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dirty="0">
                <a:solidFill>
                  <a:srgbClr val="C00000"/>
                </a:solidFill>
              </a:rPr>
              <a:t>資訊價值不同由低到高</a:t>
            </a:r>
            <a:endParaRPr lang="en-US" altLang="zh-TW" sz="2800" b="1" dirty="0">
              <a:solidFill>
                <a:srgbClr val="C00000"/>
              </a:solidFill>
            </a:endParaRPr>
          </a:p>
          <a:p>
            <a:pPr eaLnBrk="1" hangingPunct="1">
              <a:spcBef>
                <a:spcPct val="0"/>
              </a:spcBef>
              <a:buFontTx/>
              <a:buNone/>
            </a:pPr>
            <a:r>
              <a:rPr lang="zh-TW" altLang="en-US" sz="2800" b="1" dirty="0">
                <a:solidFill>
                  <a:srgbClr val="C00000"/>
                </a:solidFill>
              </a:rPr>
              <a:t>知識深度不同由淺到深</a:t>
            </a:r>
            <a:endParaRPr lang="zh-TW" alt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4A39C649-1DA0-4F4F-BCDF-8FF0EEA9F3C9}" type="slidenum">
              <a:rPr lang="en-US" altLang="zh-TW" sz="1400"/>
              <a:pPr algn="r" eaLnBrk="1" hangingPunct="1">
                <a:spcBef>
                  <a:spcPct val="0"/>
                </a:spcBef>
                <a:buFontTx/>
                <a:buNone/>
              </a:pPr>
              <a:t>7</a:t>
            </a:fld>
            <a:endParaRPr lang="en-US" altLang="zh-TW" sz="1400" dirty="0"/>
          </a:p>
        </p:txBody>
      </p:sp>
      <p:sp>
        <p:nvSpPr>
          <p:cNvPr id="10243" name="Rectangle 2"/>
          <p:cNvSpPr>
            <a:spLocks noGrp="1" noChangeArrowheads="1"/>
          </p:cNvSpPr>
          <p:nvPr>
            <p:ph type="title" idx="4294967295"/>
          </p:nvPr>
        </p:nvSpPr>
        <p:spPr/>
        <p:txBody>
          <a:bodyPr/>
          <a:lstStyle/>
          <a:p>
            <a:pPr eaLnBrk="1" hangingPunct="1"/>
            <a:r>
              <a:rPr lang="en-US" altLang="zh-TW" dirty="0" smtClean="0">
                <a:ea typeface="SimSun" pitchFamily="2" charset="-122"/>
              </a:rPr>
              <a:t>Establishing EMR in Taiwan</a:t>
            </a:r>
          </a:p>
        </p:txBody>
      </p:sp>
      <p:sp>
        <p:nvSpPr>
          <p:cNvPr id="10244" name="Rectangle 3"/>
          <p:cNvSpPr>
            <a:spLocks noGrp="1" noChangeArrowheads="1"/>
          </p:cNvSpPr>
          <p:nvPr>
            <p:ph type="body" idx="4294967295"/>
          </p:nvPr>
        </p:nvSpPr>
        <p:spPr>
          <a:xfrm>
            <a:off x="457200" y="1600200"/>
            <a:ext cx="8229600" cy="4781550"/>
          </a:xfrm>
        </p:spPr>
        <p:txBody>
          <a:bodyPr/>
          <a:lstStyle/>
          <a:p>
            <a:pPr eaLnBrk="1" hangingPunct="1">
              <a:lnSpc>
                <a:spcPct val="90000"/>
              </a:lnSpc>
            </a:pPr>
            <a:r>
              <a:rPr lang="en-US" altLang="zh-TW" dirty="0" smtClean="0">
                <a:ea typeface="SimSun" pitchFamily="2" charset="-122"/>
              </a:rPr>
              <a:t>Vision: At any hospital, a patient can get his/her integrated medical records using the health insurance IC card under the agreement and </a:t>
            </a:r>
            <a:r>
              <a:rPr lang="en-US" altLang="zh-CN" dirty="0" smtClean="0"/>
              <a:t>authorization</a:t>
            </a:r>
            <a:r>
              <a:rPr lang="en-US" altLang="zh-TW" dirty="0" smtClean="0"/>
              <a:t> of the patient.</a:t>
            </a:r>
            <a:endParaRPr lang="zh-CN" altLang="en-US" dirty="0" smtClean="0">
              <a:ea typeface="SimSun" pitchFamily="2" charset="-122"/>
            </a:endParaRPr>
          </a:p>
          <a:p>
            <a:pPr eaLnBrk="1" hangingPunct="1">
              <a:lnSpc>
                <a:spcPct val="90000"/>
              </a:lnSpc>
            </a:pPr>
            <a:r>
              <a:rPr lang="en-US" altLang="zh-TW" dirty="0" smtClean="0">
                <a:ea typeface="SimSun" pitchFamily="2" charset="-122"/>
              </a:rPr>
              <a:t>Goal: By </a:t>
            </a:r>
            <a:r>
              <a:rPr lang="en-US" altLang="zh-CN" dirty="0" smtClean="0">
                <a:ea typeface="SimSun" pitchFamily="2" charset="-122"/>
              </a:rPr>
              <a:t>2012</a:t>
            </a:r>
            <a:r>
              <a:rPr lang="en-US" altLang="zh-TW" dirty="0" smtClean="0">
                <a:ea typeface="SimSun" pitchFamily="2" charset="-122"/>
              </a:rPr>
              <a:t>, 80% hospitals</a:t>
            </a:r>
            <a:r>
              <a:rPr lang="en-US" altLang="zh-CN" dirty="0" smtClean="0">
                <a:ea typeface="SimSun" pitchFamily="2" charset="-122"/>
              </a:rPr>
              <a:t>(400</a:t>
            </a:r>
            <a:r>
              <a:rPr lang="en-US" altLang="zh-TW" dirty="0" smtClean="0">
                <a:ea typeface="SimSun" pitchFamily="2" charset="-122"/>
              </a:rPr>
              <a:t>, no clinics</a:t>
            </a:r>
            <a:r>
              <a:rPr lang="en-US" altLang="zh-CN" dirty="0" smtClean="0">
                <a:ea typeface="SimSun" pitchFamily="2" charset="-122"/>
              </a:rPr>
              <a:t>)</a:t>
            </a:r>
            <a:r>
              <a:rPr lang="en-US" altLang="zh-TW" dirty="0" smtClean="0">
                <a:ea typeface="SimSun" pitchFamily="2" charset="-122"/>
              </a:rPr>
              <a:t> DICOM and report, Test reports, and medications, </a:t>
            </a:r>
            <a:r>
              <a:rPr lang="en-US" altLang="zh-CN" dirty="0" smtClean="0">
                <a:ea typeface="SimSun" pitchFamily="2" charset="-122"/>
              </a:rPr>
              <a:t>60</a:t>
            </a:r>
            <a:r>
              <a:rPr lang="en-US" altLang="zh-TW" dirty="0" smtClean="0">
                <a:ea typeface="SimSun" pitchFamily="2" charset="-122"/>
              </a:rPr>
              <a:t>% hospitals can exchange EMRs</a:t>
            </a:r>
            <a:r>
              <a:rPr lang="zh-CN" altLang="en-US" dirty="0" smtClean="0">
                <a:ea typeface="SimSun" pitchFamily="2" charset="-122"/>
              </a:rPr>
              <a:t>。</a:t>
            </a:r>
            <a:endParaRPr lang="zh-CN" altLang="zh-TW" dirty="0" smtClean="0">
              <a:ea typeface="SimSun" pitchFamily="2" charset="-122"/>
            </a:endParaRPr>
          </a:p>
          <a:p>
            <a:pPr eaLnBrk="1" hangingPunct="1">
              <a:lnSpc>
                <a:spcPct val="90000"/>
              </a:lnSpc>
            </a:pPr>
            <a:r>
              <a:rPr lang="en-US" altLang="zh-TW" dirty="0" smtClean="0">
                <a:ea typeface="SimSun" pitchFamily="2" charset="-122"/>
              </a:rPr>
              <a:t>By </a:t>
            </a:r>
            <a:r>
              <a:rPr lang="en-US" altLang="zh-CN" dirty="0" smtClean="0">
                <a:ea typeface="SimSun" pitchFamily="2" charset="-122"/>
              </a:rPr>
              <a:t>201</a:t>
            </a:r>
            <a:r>
              <a:rPr lang="en-US" altLang="zh-TW" dirty="0" smtClean="0">
                <a:ea typeface="SimSun" pitchFamily="2" charset="-122"/>
              </a:rPr>
              <a:t>4-(2016)</a:t>
            </a:r>
            <a:r>
              <a:rPr lang="zh-TW" altLang="en-US" dirty="0" smtClean="0">
                <a:ea typeface="SimSun" pitchFamily="2" charset="-122"/>
              </a:rPr>
              <a:t> </a:t>
            </a:r>
            <a:r>
              <a:rPr lang="en-US" altLang="zh-TW" dirty="0" smtClean="0">
                <a:ea typeface="SimSun" pitchFamily="2" charset="-122"/>
              </a:rPr>
              <a:t>complete EMR and exchange for all hospitals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zh-TW" sz="3200" dirty="0" smtClean="0"/>
              <a:t>Visual Telling of Flow of Cancer Statistics</a:t>
            </a:r>
          </a:p>
        </p:txBody>
      </p:sp>
      <p:sp>
        <p:nvSpPr>
          <p:cNvPr id="91139" name="Rectangle 3"/>
          <p:cNvSpPr>
            <a:spLocks noGrp="1" noChangeArrowheads="1"/>
          </p:cNvSpPr>
          <p:nvPr>
            <p:ph type="body" idx="1"/>
          </p:nvPr>
        </p:nvSpPr>
        <p:spPr/>
        <p:txBody>
          <a:bodyPr/>
          <a:lstStyle/>
          <a:p>
            <a:endParaRPr lang="zh-TW" altLang="en-US" smtClean="0"/>
          </a:p>
        </p:txBody>
      </p:sp>
      <p:pic>
        <p:nvPicPr>
          <p:cNvPr id="91140" name="Picture 5" descr="Overview-of-Cancer-Statistics-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5413"/>
            <a:ext cx="91440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4" name="Text Box 6"/>
          <p:cNvSpPr txBox="1">
            <a:spLocks noChangeArrowheads="1"/>
          </p:cNvSpPr>
          <p:nvPr/>
        </p:nvSpPr>
        <p:spPr bwMode="auto">
          <a:xfrm>
            <a:off x="2895600" y="6256338"/>
            <a:ext cx="3898900" cy="366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zh-TW" dirty="0"/>
              <a:t>http://www.visual-telling.com/?p=343</a:t>
            </a:r>
            <a:endParaRPr lang="zh-TW"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A04A939C-168C-4F52-B5FD-C17D05444554}" type="slidenum">
              <a:rPr lang="en-US" altLang="zh-TW" smtClean="0"/>
              <a:pPr>
                <a:defRPr/>
              </a:pPr>
              <a:t>71</a:t>
            </a:fld>
            <a:endParaRPr lang="en-US" altLang="zh-TW"/>
          </a:p>
        </p:txBody>
      </p:sp>
      <p:pic>
        <p:nvPicPr>
          <p:cNvPr id="94210" name="Picture 2" descr="The Don of Disco Dat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22" y="0"/>
            <a:ext cx="8873951" cy="6192688"/>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0264" y="6178225"/>
            <a:ext cx="8836165" cy="584775"/>
          </a:xfrm>
          <a:prstGeom prst="rect">
            <a:avLst/>
          </a:prstGeom>
          <a:noFill/>
        </p:spPr>
        <p:txBody>
          <a:bodyPr wrap="square" rtlCol="0">
            <a:spAutoFit/>
          </a:bodyPr>
          <a:lstStyle/>
          <a:p>
            <a:r>
              <a:rPr lang="en-US" altLang="zh-TW" sz="1600" b="1" dirty="0"/>
              <a:t>This graph from Hans </a:t>
            </a:r>
            <a:r>
              <a:rPr lang="en-US" altLang="zh-TW" sz="1600" b="1" dirty="0" err="1"/>
              <a:t>Rosling's</a:t>
            </a:r>
            <a:r>
              <a:rPr lang="en-US" altLang="zh-TW" sz="1600" b="1" dirty="0"/>
              <a:t> Gapminder.org shows by country how long people live and how much money they earn.(https://www.youtube.com/watch?v=Y4hKgqu_J_M)</a:t>
            </a:r>
            <a:endParaRPr lang="zh-TW" altLang="en-US" sz="1600" b="1" dirty="0"/>
          </a:p>
        </p:txBody>
      </p:sp>
    </p:spTree>
    <p:extLst>
      <p:ext uri="{BB962C8B-B14F-4D97-AF65-F5344CB8AC3E}">
        <p14:creationId xmlns:p14="http://schemas.microsoft.com/office/powerpoint/2010/main" val="21409853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A04A939C-168C-4F52-B5FD-C17D05444554}" type="slidenum">
              <a:rPr lang="en-US" altLang="zh-TW" smtClean="0"/>
              <a:pPr>
                <a:defRPr/>
              </a:pPr>
              <a:t>72</a:t>
            </a:fld>
            <a:endParaRPr lang="en-US" altLang="zh-TW"/>
          </a:p>
        </p:txBody>
      </p:sp>
      <p:pic>
        <p:nvPicPr>
          <p:cNvPr id="96258" name="Picture 2" descr="6entreesnapshot_00000013_13c5e8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65"/>
            <a:ext cx="8820472" cy="6822085"/>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1187624" y="5373216"/>
            <a:ext cx="7297767" cy="646331"/>
          </a:xfrm>
          <a:prstGeom prst="rect">
            <a:avLst/>
          </a:prstGeom>
          <a:noFill/>
        </p:spPr>
        <p:txBody>
          <a:bodyPr wrap="none" rtlCol="0">
            <a:spAutoFit/>
          </a:bodyPr>
          <a:lstStyle/>
          <a:p>
            <a:r>
              <a:rPr lang="en-US" altLang="zh-TW" b="1" dirty="0"/>
              <a:t>WORLDHEALTHRANKINGS</a:t>
            </a:r>
            <a:r>
              <a:rPr lang="en-US" altLang="zh-TW" b="1" cap="all" dirty="0"/>
              <a:t>LIVE LONGER LIVE BETTER</a:t>
            </a:r>
          </a:p>
          <a:p>
            <a:r>
              <a:rPr lang="en-US" altLang="zh-TW" dirty="0"/>
              <a:t>http://www.worldlifeexpectancy.com/country-health-profile/bangladesh</a:t>
            </a:r>
            <a:endParaRPr lang="zh-TW" altLang="en-US" dirty="0"/>
          </a:p>
        </p:txBody>
      </p:sp>
    </p:spTree>
    <p:extLst>
      <p:ext uri="{BB962C8B-B14F-4D97-AF65-F5344CB8AC3E}">
        <p14:creationId xmlns:p14="http://schemas.microsoft.com/office/powerpoint/2010/main" val="2945119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A04A939C-168C-4F52-B5FD-C17D05444554}" type="slidenum">
              <a:rPr lang="en-US" altLang="zh-TW" smtClean="0"/>
              <a:pPr>
                <a:defRPr/>
              </a:pPr>
              <a:t>73</a:t>
            </a:fld>
            <a:endParaRPr lang="en-US" altLang="zh-TW"/>
          </a:p>
        </p:txBody>
      </p:sp>
      <p:sp>
        <p:nvSpPr>
          <p:cNvPr id="5" name="AutoShape 2" descr="「hans rosling stats that reshape your worldview」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4" descr="「hans rosling stats that reshape your worldview」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95238" name="Picture 6" descr="10snapshot_00000013_f3c5e8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6863884"/>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1331638" y="4983919"/>
            <a:ext cx="7297767" cy="1200329"/>
          </a:xfrm>
          <a:prstGeom prst="rect">
            <a:avLst/>
          </a:prstGeom>
          <a:noFill/>
        </p:spPr>
        <p:txBody>
          <a:bodyPr wrap="none" rtlCol="0">
            <a:spAutoFit/>
          </a:bodyPr>
          <a:lstStyle/>
          <a:p>
            <a:r>
              <a:rPr lang="en-US" altLang="zh-TW" b="1" dirty="0"/>
              <a:t>WORLDHEALTHRANKINGS</a:t>
            </a:r>
            <a:r>
              <a:rPr lang="en-US" altLang="zh-TW" b="1" cap="all" dirty="0"/>
              <a:t>LIVE LONGER LIVE BETTER</a:t>
            </a:r>
          </a:p>
          <a:p>
            <a:r>
              <a:rPr lang="en-US" altLang="zh-TW" dirty="0">
                <a:hlinkClick r:id="rId3"/>
              </a:rPr>
              <a:t>http://</a:t>
            </a:r>
            <a:r>
              <a:rPr lang="en-US" altLang="zh-TW" dirty="0" smtClean="0">
                <a:hlinkClick r:id="rId3"/>
              </a:rPr>
              <a:t>www.worldlifeexpectancy.com/country-health-profile/bangladesh</a:t>
            </a:r>
            <a:endParaRPr lang="en-US" altLang="zh-TW" dirty="0" smtClean="0"/>
          </a:p>
          <a:p>
            <a:r>
              <a:rPr lang="en-US" altLang="zh-TW" b="1" dirty="0" smtClean="0"/>
              <a:t>(</a:t>
            </a:r>
            <a:r>
              <a:rPr lang="en-US" altLang="zh-TW" b="1" dirty="0" smtClean="0">
                <a:hlinkClick r:id="rId4"/>
              </a:rPr>
              <a:t>https</a:t>
            </a:r>
            <a:r>
              <a:rPr lang="en-US" altLang="zh-TW" b="1" dirty="0">
                <a:hlinkClick r:id="rId4"/>
              </a:rPr>
              <a:t>://</a:t>
            </a:r>
            <a:r>
              <a:rPr lang="en-US" altLang="zh-TW" b="1" dirty="0" smtClean="0">
                <a:hlinkClick r:id="rId4"/>
              </a:rPr>
              <a:t>www.youtube.com/watch?v=Y4hKgqu_J_M</a:t>
            </a:r>
            <a:r>
              <a:rPr lang="en-US" altLang="zh-TW" b="1" dirty="0" smtClean="0"/>
              <a:t>)</a:t>
            </a:r>
            <a:endParaRPr lang="en-US" altLang="zh-TW" dirty="0" smtClean="0"/>
          </a:p>
          <a:p>
            <a:r>
              <a:rPr lang="en-US" altLang="zh-TW" dirty="0" smtClean="0"/>
              <a:t>Show at </a:t>
            </a:r>
            <a:r>
              <a:rPr lang="en-US" altLang="zh-TW" b="1" dirty="0" smtClean="0"/>
              <a:t>4:50</a:t>
            </a:r>
            <a:r>
              <a:rPr lang="en-US" altLang="zh-TW" dirty="0" smtClean="0"/>
              <a:t>, 5:49, 7:58, </a:t>
            </a:r>
            <a:r>
              <a:rPr lang="en-US" altLang="zh-TW" b="1" dirty="0" smtClean="0"/>
              <a:t>12;04, 19:06</a:t>
            </a:r>
            <a:endParaRPr lang="zh-TW" altLang="en-US" b="1" dirty="0"/>
          </a:p>
        </p:txBody>
      </p:sp>
    </p:spTree>
    <p:extLst>
      <p:ext uri="{BB962C8B-B14F-4D97-AF65-F5344CB8AC3E}">
        <p14:creationId xmlns:p14="http://schemas.microsoft.com/office/powerpoint/2010/main" val="1086266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39750" y="0"/>
            <a:ext cx="7994650" cy="765175"/>
          </a:xfrm>
          <a:prstGeom prst="rect">
            <a:avLst/>
          </a:prstGeom>
          <a:gradFill rotWithShape="1">
            <a:gsLst>
              <a:gs pos="0">
                <a:srgbClr val="FF66CC"/>
              </a:gs>
              <a:gs pos="100000">
                <a:srgbClr val="FFCCEE"/>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lang="en-US" altLang="zh-TW" sz="2800" b="1" dirty="0">
                <a:solidFill>
                  <a:srgbClr val="000099"/>
                </a:solidFill>
                <a:latin typeface="Times New Roman" pitchFamily="18" charset="0"/>
                <a:ea typeface="標楷體" pitchFamily="65" charset="-120"/>
              </a:rPr>
              <a:t>Personal Health Information Application Scenario NHIP</a:t>
            </a:r>
          </a:p>
        </p:txBody>
      </p:sp>
      <p:graphicFrame>
        <p:nvGraphicFramePr>
          <p:cNvPr id="93187" name="Object 3"/>
          <p:cNvGraphicFramePr>
            <a:graphicFrameLocks noChangeAspect="1"/>
          </p:cNvGraphicFramePr>
          <p:nvPr/>
        </p:nvGraphicFramePr>
        <p:xfrm>
          <a:off x="4252913" y="3284538"/>
          <a:ext cx="773112" cy="712787"/>
        </p:xfrm>
        <a:graphic>
          <a:graphicData uri="http://schemas.openxmlformats.org/presentationml/2006/ole">
            <mc:AlternateContent xmlns:mc="http://schemas.openxmlformats.org/markup-compatibility/2006">
              <mc:Choice xmlns:v="urn:schemas-microsoft-com:vml" Requires="v">
                <p:oleObj spid="_x0000_s93703" name="Visio" r:id="rId4" imgW="1027176" imgH="947623" progId="Visio.Drawing.11">
                  <p:embed/>
                </p:oleObj>
              </mc:Choice>
              <mc:Fallback>
                <p:oleObj name="Visio" r:id="rId4" imgW="1027176" imgH="947623"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13" y="3284538"/>
                        <a:ext cx="773112"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8" name="Line 4"/>
          <p:cNvSpPr>
            <a:spLocks noChangeShapeType="1"/>
          </p:cNvSpPr>
          <p:nvPr/>
        </p:nvSpPr>
        <p:spPr bwMode="auto">
          <a:xfrm flipV="1">
            <a:off x="1150938" y="3498850"/>
            <a:ext cx="1012825" cy="15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aphicFrame>
        <p:nvGraphicFramePr>
          <p:cNvPr id="93189" name="Object 5"/>
          <p:cNvGraphicFramePr>
            <a:graphicFrameLocks noChangeAspect="1"/>
          </p:cNvGraphicFramePr>
          <p:nvPr/>
        </p:nvGraphicFramePr>
        <p:xfrm>
          <a:off x="4095750" y="5057775"/>
          <a:ext cx="804863" cy="657225"/>
        </p:xfrm>
        <a:graphic>
          <a:graphicData uri="http://schemas.openxmlformats.org/presentationml/2006/ole">
            <mc:AlternateContent xmlns:mc="http://schemas.openxmlformats.org/markup-compatibility/2006">
              <mc:Choice xmlns:v="urn:schemas-microsoft-com:vml" Requires="v">
                <p:oleObj spid="_x0000_s93704" name="Visio" r:id="rId6" imgW="1216914" imgH="1211199" progId="Visio.Drawing.11">
                  <p:embed/>
                </p:oleObj>
              </mc:Choice>
              <mc:Fallback>
                <p:oleObj name="Visio" r:id="rId6" imgW="1216914" imgH="1211199"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0" y="5057775"/>
                        <a:ext cx="804863"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90" name="Line 6"/>
          <p:cNvSpPr>
            <a:spLocks noChangeShapeType="1"/>
          </p:cNvSpPr>
          <p:nvPr/>
        </p:nvSpPr>
        <p:spPr bwMode="auto">
          <a:xfrm>
            <a:off x="1349375" y="2708275"/>
            <a:ext cx="742950" cy="2873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93191" name="Picture 7" descr="MCj0312160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1513" y="3154363"/>
            <a:ext cx="4968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8" descr="u2tdb_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5200" y="3067050"/>
            <a:ext cx="574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3" name="Line 9"/>
          <p:cNvSpPr>
            <a:spLocks noChangeShapeType="1"/>
          </p:cNvSpPr>
          <p:nvPr/>
        </p:nvSpPr>
        <p:spPr bwMode="auto">
          <a:xfrm flipV="1">
            <a:off x="3963988" y="2924175"/>
            <a:ext cx="3603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aphicFrame>
        <p:nvGraphicFramePr>
          <p:cNvPr id="93194" name="Object 10"/>
          <p:cNvGraphicFramePr>
            <a:graphicFrameLocks noGrp="1" noChangeAspect="1"/>
          </p:cNvGraphicFramePr>
          <p:nvPr>
            <p:ph sz="quarter" idx="4294967295"/>
          </p:nvPr>
        </p:nvGraphicFramePr>
        <p:xfrm>
          <a:off x="4356100" y="2366963"/>
          <a:ext cx="479425" cy="774700"/>
        </p:xfrm>
        <a:graphic>
          <a:graphicData uri="http://schemas.openxmlformats.org/presentationml/2006/ole">
            <mc:AlternateContent xmlns:mc="http://schemas.openxmlformats.org/markup-compatibility/2006">
              <mc:Choice xmlns:v="urn:schemas-microsoft-com:vml" Requires="v">
                <p:oleObj spid="_x0000_s93705" name="Visio" r:id="rId10" imgW="619049" imgH="1058570" progId="Visio.Drawing.11">
                  <p:embed/>
                </p:oleObj>
              </mc:Choice>
              <mc:Fallback>
                <p:oleObj name="Visio" r:id="rId10" imgW="619049" imgH="1058570" progId="Visio.Drawing.11">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6100" y="2366963"/>
                        <a:ext cx="4794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95" name="Rectangle 11"/>
          <p:cNvSpPr>
            <a:spLocks noChangeArrowheads="1"/>
          </p:cNvSpPr>
          <p:nvPr/>
        </p:nvSpPr>
        <p:spPr bwMode="auto">
          <a:xfrm>
            <a:off x="4395788" y="2949575"/>
            <a:ext cx="544512" cy="1920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dirty="0">
                <a:ea typeface="標楷體" pitchFamily="65" charset="-120"/>
              </a:rPr>
              <a:t>People</a:t>
            </a:r>
          </a:p>
        </p:txBody>
      </p:sp>
      <p:sp>
        <p:nvSpPr>
          <p:cNvPr id="93196" name="Line 12"/>
          <p:cNvSpPr>
            <a:spLocks noChangeShapeType="1"/>
          </p:cNvSpPr>
          <p:nvPr/>
        </p:nvSpPr>
        <p:spPr bwMode="auto">
          <a:xfrm flipV="1">
            <a:off x="6834188" y="2487613"/>
            <a:ext cx="6477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93197" name="Group 13"/>
          <p:cNvGrpSpPr>
            <a:grpSpLocks/>
          </p:cNvGrpSpPr>
          <p:nvPr/>
        </p:nvGrpSpPr>
        <p:grpSpPr bwMode="auto">
          <a:xfrm>
            <a:off x="7624763" y="2992438"/>
            <a:ext cx="720725" cy="863600"/>
            <a:chOff x="385" y="1480"/>
            <a:chExt cx="454" cy="544"/>
          </a:xfrm>
        </p:grpSpPr>
        <p:graphicFrame>
          <p:nvGraphicFramePr>
            <p:cNvPr id="93269" name="Object 14"/>
            <p:cNvGraphicFramePr>
              <a:graphicFrameLocks noChangeAspect="1"/>
            </p:cNvGraphicFramePr>
            <p:nvPr/>
          </p:nvGraphicFramePr>
          <p:xfrm>
            <a:off x="431" y="1480"/>
            <a:ext cx="391" cy="516"/>
          </p:xfrm>
          <a:graphic>
            <a:graphicData uri="http://schemas.openxmlformats.org/presentationml/2006/ole">
              <mc:AlternateContent xmlns:mc="http://schemas.openxmlformats.org/markup-compatibility/2006">
                <mc:Choice xmlns:v="urn:schemas-microsoft-com:vml" Requires="v">
                  <p:oleObj spid="_x0000_s93706" name="Visio" r:id="rId12" imgW="934822" imgH="1134770" progId="Visio.Drawing.11">
                    <p:embed/>
                  </p:oleObj>
                </mc:Choice>
                <mc:Fallback>
                  <p:oleObj name="Visio" r:id="rId12" imgW="934822" imgH="1134770" progId="Visio.Drawing.11">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 y="1480"/>
                          <a:ext cx="391"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70" name="Rectangle 15"/>
            <p:cNvSpPr>
              <a:spLocks noChangeArrowheads="1"/>
            </p:cNvSpPr>
            <p:nvPr/>
          </p:nvSpPr>
          <p:spPr bwMode="auto">
            <a:xfrm>
              <a:off x="385" y="1888"/>
              <a:ext cx="454" cy="13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dirty="0">
                  <a:ea typeface="標楷體" pitchFamily="65" charset="-120"/>
                </a:rPr>
                <a:t>Hospital</a:t>
              </a:r>
            </a:p>
          </p:txBody>
        </p:sp>
      </p:grpSp>
      <p:grpSp>
        <p:nvGrpSpPr>
          <p:cNvPr id="93198" name="Group 16"/>
          <p:cNvGrpSpPr>
            <a:grpSpLocks/>
          </p:cNvGrpSpPr>
          <p:nvPr/>
        </p:nvGrpSpPr>
        <p:grpSpPr bwMode="auto">
          <a:xfrm>
            <a:off x="7524750" y="1700213"/>
            <a:ext cx="876300" cy="769937"/>
            <a:chOff x="4777" y="1186"/>
            <a:chExt cx="552" cy="485"/>
          </a:xfrm>
        </p:grpSpPr>
        <p:graphicFrame>
          <p:nvGraphicFramePr>
            <p:cNvPr id="93267" name="Object 17"/>
            <p:cNvGraphicFramePr>
              <a:graphicFrameLocks noChangeAspect="1"/>
            </p:cNvGraphicFramePr>
            <p:nvPr/>
          </p:nvGraphicFramePr>
          <p:xfrm>
            <a:off x="4777" y="1186"/>
            <a:ext cx="552" cy="475"/>
          </p:xfrm>
          <a:graphic>
            <a:graphicData uri="http://schemas.openxmlformats.org/presentationml/2006/ole">
              <mc:AlternateContent xmlns:mc="http://schemas.openxmlformats.org/markup-compatibility/2006">
                <mc:Choice xmlns:v="urn:schemas-microsoft-com:vml" Requires="v">
                  <p:oleObj spid="_x0000_s93707" name="Visio" r:id="rId14" imgW="846734" imgH="814730" progId="Visio.Drawing.11">
                    <p:embed/>
                  </p:oleObj>
                </mc:Choice>
                <mc:Fallback>
                  <p:oleObj name="Visio" r:id="rId14" imgW="846734" imgH="814730" progId="Visio.Drawing.11">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7" y="1186"/>
                          <a:ext cx="552"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68" name="Rectangle 18"/>
            <p:cNvSpPr>
              <a:spLocks noChangeArrowheads="1"/>
            </p:cNvSpPr>
            <p:nvPr/>
          </p:nvSpPr>
          <p:spPr bwMode="auto">
            <a:xfrm>
              <a:off x="4863" y="1580"/>
              <a:ext cx="362" cy="9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400" dirty="0">
                  <a:ea typeface="標楷體" pitchFamily="65" charset="-120"/>
                </a:rPr>
                <a:t>Health Examination Center</a:t>
              </a:r>
            </a:p>
          </p:txBody>
        </p:sp>
      </p:grpSp>
      <p:sp>
        <p:nvSpPr>
          <p:cNvPr id="93199" name="Line 19"/>
          <p:cNvSpPr>
            <a:spLocks noChangeShapeType="1"/>
          </p:cNvSpPr>
          <p:nvPr/>
        </p:nvSpPr>
        <p:spPr bwMode="auto">
          <a:xfrm>
            <a:off x="6977063" y="3279775"/>
            <a:ext cx="6477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200" name="Line 20"/>
          <p:cNvSpPr>
            <a:spLocks noChangeShapeType="1"/>
          </p:cNvSpPr>
          <p:nvPr/>
        </p:nvSpPr>
        <p:spPr bwMode="auto">
          <a:xfrm>
            <a:off x="6761163" y="3711575"/>
            <a:ext cx="720725"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93201" name="Picture 21" descr="MCj020251400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7380288" y="4121150"/>
            <a:ext cx="12636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2" name="Rectangle 22"/>
          <p:cNvSpPr>
            <a:spLocks noChangeArrowheads="1"/>
          </p:cNvSpPr>
          <p:nvPr/>
        </p:nvSpPr>
        <p:spPr bwMode="auto">
          <a:xfrm>
            <a:off x="6732588" y="4652963"/>
            <a:ext cx="2266950" cy="360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400" dirty="0">
                <a:ea typeface="標楷體" pitchFamily="65" charset="-120"/>
              </a:rPr>
              <a:t>Health Management Institution</a:t>
            </a:r>
          </a:p>
        </p:txBody>
      </p:sp>
      <p:sp>
        <p:nvSpPr>
          <p:cNvPr id="93203" name="Oval 23"/>
          <p:cNvSpPr>
            <a:spLocks noChangeArrowheads="1"/>
          </p:cNvSpPr>
          <p:nvPr/>
        </p:nvSpPr>
        <p:spPr bwMode="auto">
          <a:xfrm>
            <a:off x="2092325" y="2563813"/>
            <a:ext cx="1728788" cy="1439862"/>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93204" name="Line 24"/>
          <p:cNvSpPr>
            <a:spLocks noChangeShapeType="1"/>
          </p:cNvSpPr>
          <p:nvPr/>
        </p:nvSpPr>
        <p:spPr bwMode="auto">
          <a:xfrm>
            <a:off x="6616700" y="3856038"/>
            <a:ext cx="865188" cy="172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93205" name="Group 25"/>
          <p:cNvGrpSpPr>
            <a:grpSpLocks/>
          </p:cNvGrpSpPr>
          <p:nvPr/>
        </p:nvGrpSpPr>
        <p:grpSpPr bwMode="auto">
          <a:xfrm>
            <a:off x="417513" y="3140075"/>
            <a:ext cx="720725" cy="863600"/>
            <a:chOff x="385" y="1480"/>
            <a:chExt cx="454" cy="544"/>
          </a:xfrm>
        </p:grpSpPr>
        <p:graphicFrame>
          <p:nvGraphicFramePr>
            <p:cNvPr id="93265" name="Object 26"/>
            <p:cNvGraphicFramePr>
              <a:graphicFrameLocks noChangeAspect="1"/>
            </p:cNvGraphicFramePr>
            <p:nvPr/>
          </p:nvGraphicFramePr>
          <p:xfrm>
            <a:off x="431" y="1480"/>
            <a:ext cx="391" cy="516"/>
          </p:xfrm>
          <a:graphic>
            <a:graphicData uri="http://schemas.openxmlformats.org/presentationml/2006/ole">
              <mc:AlternateContent xmlns:mc="http://schemas.openxmlformats.org/markup-compatibility/2006">
                <mc:Choice xmlns:v="urn:schemas-microsoft-com:vml" Requires="v">
                  <p:oleObj spid="_x0000_s93708" name="Visio" r:id="rId17" imgW="934822" imgH="1134770" progId="Visio.Drawing.11">
                    <p:embed/>
                  </p:oleObj>
                </mc:Choice>
                <mc:Fallback>
                  <p:oleObj name="Visio" r:id="rId17" imgW="934822" imgH="1134770" progId="Visio.Drawing.11">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 y="1480"/>
                          <a:ext cx="391"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66" name="Rectangle 27"/>
            <p:cNvSpPr>
              <a:spLocks noChangeArrowheads="1"/>
            </p:cNvSpPr>
            <p:nvPr/>
          </p:nvSpPr>
          <p:spPr bwMode="auto">
            <a:xfrm>
              <a:off x="385" y="1888"/>
              <a:ext cx="454" cy="13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800" dirty="0">
                  <a:ea typeface="標楷體" pitchFamily="65" charset="-120"/>
                </a:rPr>
                <a:t>Hospital</a:t>
              </a:r>
            </a:p>
          </p:txBody>
        </p:sp>
      </p:grpSp>
      <p:grpSp>
        <p:nvGrpSpPr>
          <p:cNvPr id="93206" name="Group 28"/>
          <p:cNvGrpSpPr>
            <a:grpSpLocks/>
          </p:cNvGrpSpPr>
          <p:nvPr/>
        </p:nvGrpSpPr>
        <p:grpSpPr bwMode="auto">
          <a:xfrm>
            <a:off x="701675" y="2132013"/>
            <a:ext cx="846138" cy="814387"/>
            <a:chOff x="340" y="799"/>
            <a:chExt cx="533" cy="513"/>
          </a:xfrm>
        </p:grpSpPr>
        <p:graphicFrame>
          <p:nvGraphicFramePr>
            <p:cNvPr id="93263" name="Object 29"/>
            <p:cNvGraphicFramePr>
              <a:graphicFrameLocks noChangeAspect="1"/>
            </p:cNvGraphicFramePr>
            <p:nvPr/>
          </p:nvGraphicFramePr>
          <p:xfrm>
            <a:off x="340" y="799"/>
            <a:ext cx="533" cy="513"/>
          </p:xfrm>
          <a:graphic>
            <a:graphicData uri="http://schemas.openxmlformats.org/presentationml/2006/ole">
              <mc:AlternateContent xmlns:mc="http://schemas.openxmlformats.org/markup-compatibility/2006">
                <mc:Choice xmlns:v="urn:schemas-microsoft-com:vml" Requires="v">
                  <p:oleObj spid="_x0000_s93709" name="Visio" r:id="rId18" imgW="846734" imgH="814730" progId="Visio.Drawing.11">
                    <p:embed/>
                  </p:oleObj>
                </mc:Choice>
                <mc:Fallback>
                  <p:oleObj name="Visio" r:id="rId18" imgW="846734" imgH="814730" progId="Visio.Drawing.11">
                    <p:embed/>
                    <p:pic>
                      <p:nvPicPr>
                        <p:cNvPr id="0" name="Object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0" y="799"/>
                          <a:ext cx="533"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64" name="Rectangle 30"/>
            <p:cNvSpPr>
              <a:spLocks noChangeArrowheads="1"/>
            </p:cNvSpPr>
            <p:nvPr/>
          </p:nvSpPr>
          <p:spPr bwMode="auto">
            <a:xfrm>
              <a:off x="431" y="1207"/>
              <a:ext cx="362" cy="9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400" dirty="0">
                  <a:ea typeface="標楷體" pitchFamily="65" charset="-120"/>
                </a:rPr>
                <a:t>Health Examination Center</a:t>
              </a:r>
            </a:p>
          </p:txBody>
        </p:sp>
      </p:grpSp>
      <p:pic>
        <p:nvPicPr>
          <p:cNvPr id="93207" name="Picture 31" descr="MCj020251400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250825" y="4076700"/>
            <a:ext cx="12636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8" name="Rectangle 32"/>
          <p:cNvSpPr>
            <a:spLocks noChangeArrowheads="1"/>
          </p:cNvSpPr>
          <p:nvPr/>
        </p:nvSpPr>
        <p:spPr bwMode="auto">
          <a:xfrm>
            <a:off x="323850" y="4652963"/>
            <a:ext cx="2016125" cy="360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400" dirty="0">
                <a:ea typeface="標楷體" pitchFamily="65" charset="-120"/>
              </a:rPr>
              <a:t>Health Management Institution</a:t>
            </a:r>
          </a:p>
        </p:txBody>
      </p:sp>
      <p:grpSp>
        <p:nvGrpSpPr>
          <p:cNvPr id="93209" name="Group 33"/>
          <p:cNvGrpSpPr>
            <a:grpSpLocks/>
          </p:cNvGrpSpPr>
          <p:nvPr/>
        </p:nvGrpSpPr>
        <p:grpSpPr bwMode="auto">
          <a:xfrm>
            <a:off x="395288" y="5011738"/>
            <a:ext cx="1223962" cy="1368425"/>
            <a:chOff x="4785" y="2387"/>
            <a:chExt cx="771" cy="862"/>
          </a:xfrm>
        </p:grpSpPr>
        <p:pic>
          <p:nvPicPr>
            <p:cNvPr id="93261" name="Picture 34" descr="MCj00901990000[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30" y="2387"/>
              <a:ext cx="6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62" name="Rectangle 35"/>
            <p:cNvSpPr>
              <a:spLocks noChangeArrowheads="1"/>
            </p:cNvSpPr>
            <p:nvPr/>
          </p:nvSpPr>
          <p:spPr bwMode="auto">
            <a:xfrm>
              <a:off x="4785" y="3022"/>
              <a:ext cx="771"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400" dirty="0">
                  <a:ea typeface="標楷體" pitchFamily="65" charset="-120"/>
                </a:rPr>
                <a:t>Nursing Care Institution</a:t>
              </a:r>
            </a:p>
          </p:txBody>
        </p:sp>
      </p:grpSp>
      <p:sp>
        <p:nvSpPr>
          <p:cNvPr id="93210" name="Line 36"/>
          <p:cNvSpPr>
            <a:spLocks noChangeShapeType="1"/>
          </p:cNvSpPr>
          <p:nvPr/>
        </p:nvSpPr>
        <p:spPr bwMode="auto">
          <a:xfrm flipV="1">
            <a:off x="1549400" y="3930650"/>
            <a:ext cx="903288" cy="5048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211" name="Line 37"/>
          <p:cNvSpPr>
            <a:spLocks noChangeShapeType="1"/>
          </p:cNvSpPr>
          <p:nvPr/>
        </p:nvSpPr>
        <p:spPr bwMode="auto">
          <a:xfrm flipV="1">
            <a:off x="1416050" y="4146550"/>
            <a:ext cx="1252538" cy="137001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212" name="Oval 38"/>
          <p:cNvSpPr>
            <a:spLocks noChangeArrowheads="1"/>
          </p:cNvSpPr>
          <p:nvPr/>
        </p:nvSpPr>
        <p:spPr bwMode="auto">
          <a:xfrm>
            <a:off x="5187950" y="2563813"/>
            <a:ext cx="1728788" cy="1439862"/>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pic>
        <p:nvPicPr>
          <p:cNvPr id="93213" name="Picture 39" descr="MCj0312160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7450" y="2954338"/>
            <a:ext cx="4968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4" name="Picture 40" descr="u2tdb_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2088" y="3109913"/>
            <a:ext cx="5746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15" name="Line 41"/>
          <p:cNvSpPr>
            <a:spLocks noChangeShapeType="1"/>
          </p:cNvSpPr>
          <p:nvPr/>
        </p:nvSpPr>
        <p:spPr bwMode="auto">
          <a:xfrm flipV="1">
            <a:off x="4900613" y="2924175"/>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216" name="AutoShape 42"/>
          <p:cNvSpPr>
            <a:spLocks noChangeArrowheads="1"/>
          </p:cNvSpPr>
          <p:nvPr/>
        </p:nvSpPr>
        <p:spPr bwMode="auto">
          <a:xfrm>
            <a:off x="1547813" y="5445125"/>
            <a:ext cx="2087562" cy="485775"/>
          </a:xfrm>
          <a:prstGeom prst="leftRightArrow">
            <a:avLst>
              <a:gd name="adj1" fmla="val 50000"/>
              <a:gd name="adj2" fmla="val 85948"/>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93217" name="AutoShape 43"/>
          <p:cNvSpPr>
            <a:spLocks noChangeArrowheads="1"/>
          </p:cNvSpPr>
          <p:nvPr/>
        </p:nvSpPr>
        <p:spPr bwMode="auto">
          <a:xfrm>
            <a:off x="5292725" y="5516563"/>
            <a:ext cx="2303463" cy="485775"/>
          </a:xfrm>
          <a:prstGeom prst="leftRightArrow">
            <a:avLst>
              <a:gd name="adj1" fmla="val 50000"/>
              <a:gd name="adj2" fmla="val 9483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93218" name="Oval 44"/>
          <p:cNvSpPr>
            <a:spLocks noChangeArrowheads="1"/>
          </p:cNvSpPr>
          <p:nvPr/>
        </p:nvSpPr>
        <p:spPr bwMode="auto">
          <a:xfrm>
            <a:off x="3676650" y="4940300"/>
            <a:ext cx="1655763" cy="1295400"/>
          </a:xfrm>
          <a:prstGeom prst="ellipse">
            <a:avLst/>
          </a:prstGeom>
          <a:noFill/>
          <a:ln w="38100">
            <a:solidFill>
              <a:srgbClr val="6699FF"/>
            </a:solidFill>
            <a:prstDash val="sysDot"/>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endParaRPr lang="zh-TW" altLang="en-US" sz="1200"/>
          </a:p>
        </p:txBody>
      </p:sp>
      <p:sp>
        <p:nvSpPr>
          <p:cNvPr id="93219" name="AutoShape 45"/>
          <p:cNvSpPr>
            <a:spLocks noChangeArrowheads="1"/>
          </p:cNvSpPr>
          <p:nvPr/>
        </p:nvSpPr>
        <p:spPr bwMode="auto">
          <a:xfrm>
            <a:off x="4252913" y="4003675"/>
            <a:ext cx="485775" cy="927100"/>
          </a:xfrm>
          <a:prstGeom prst="upDownArrow">
            <a:avLst>
              <a:gd name="adj1" fmla="val 50000"/>
              <a:gd name="adj2" fmla="val 3817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grpSp>
        <p:nvGrpSpPr>
          <p:cNvPr id="93220" name="Group 46"/>
          <p:cNvGrpSpPr>
            <a:grpSpLocks/>
          </p:cNvGrpSpPr>
          <p:nvPr/>
        </p:nvGrpSpPr>
        <p:grpSpPr bwMode="auto">
          <a:xfrm>
            <a:off x="508000" y="908050"/>
            <a:ext cx="1008063" cy="922338"/>
            <a:chOff x="1292" y="618"/>
            <a:chExt cx="635" cy="581"/>
          </a:xfrm>
        </p:grpSpPr>
        <p:pic>
          <p:nvPicPr>
            <p:cNvPr id="93259" name="Picture 47" descr="MCj0235305000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8" y="618"/>
              <a:ext cx="445"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60" name="Text Box 48"/>
            <p:cNvSpPr txBox="1">
              <a:spLocks noChangeArrowheads="1"/>
            </p:cNvSpPr>
            <p:nvPr/>
          </p:nvSpPr>
          <p:spPr bwMode="auto">
            <a:xfrm>
              <a:off x="1292" y="1026"/>
              <a:ext cx="6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1200" dirty="0">
                  <a:ea typeface="標楷體" pitchFamily="65" charset="-120"/>
                </a:rPr>
                <a:t>Diet Record</a:t>
              </a:r>
            </a:p>
          </p:txBody>
        </p:sp>
      </p:grpSp>
      <p:grpSp>
        <p:nvGrpSpPr>
          <p:cNvPr id="93221" name="Group 49"/>
          <p:cNvGrpSpPr>
            <a:grpSpLocks/>
          </p:cNvGrpSpPr>
          <p:nvPr/>
        </p:nvGrpSpPr>
        <p:grpSpPr bwMode="auto">
          <a:xfrm>
            <a:off x="1587500" y="992188"/>
            <a:ext cx="1081088" cy="1033462"/>
            <a:chOff x="1972" y="618"/>
            <a:chExt cx="681" cy="651"/>
          </a:xfrm>
        </p:grpSpPr>
        <p:pic>
          <p:nvPicPr>
            <p:cNvPr id="93257" name="Picture 50" descr="MCj0215351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64" y="618"/>
              <a:ext cx="57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58" name="Text Box 51"/>
            <p:cNvSpPr txBox="1">
              <a:spLocks noChangeArrowheads="1"/>
            </p:cNvSpPr>
            <p:nvPr/>
          </p:nvSpPr>
          <p:spPr bwMode="auto">
            <a:xfrm>
              <a:off x="1972" y="981"/>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1200" dirty="0">
                  <a:ea typeface="標楷體" pitchFamily="65" charset="-120"/>
                </a:rPr>
                <a:t>Exercise Record</a:t>
              </a:r>
            </a:p>
          </p:txBody>
        </p:sp>
      </p:grpSp>
      <p:sp>
        <p:nvSpPr>
          <p:cNvPr id="93222" name="Line 52"/>
          <p:cNvSpPr>
            <a:spLocks noChangeShapeType="1"/>
          </p:cNvSpPr>
          <p:nvPr/>
        </p:nvSpPr>
        <p:spPr bwMode="auto">
          <a:xfrm>
            <a:off x="2308225" y="1843088"/>
            <a:ext cx="2087563" cy="576262"/>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223" name="Line 53"/>
          <p:cNvSpPr>
            <a:spLocks noChangeShapeType="1"/>
          </p:cNvSpPr>
          <p:nvPr/>
        </p:nvSpPr>
        <p:spPr bwMode="auto">
          <a:xfrm>
            <a:off x="939800" y="1843088"/>
            <a:ext cx="3384550" cy="7207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93224" name="Group 54"/>
          <p:cNvGrpSpPr>
            <a:grpSpLocks/>
          </p:cNvGrpSpPr>
          <p:nvPr/>
        </p:nvGrpSpPr>
        <p:grpSpPr bwMode="auto">
          <a:xfrm>
            <a:off x="2740025" y="908050"/>
            <a:ext cx="1474788" cy="935038"/>
            <a:chOff x="2834" y="618"/>
            <a:chExt cx="929" cy="589"/>
          </a:xfrm>
        </p:grpSpPr>
        <p:pic>
          <p:nvPicPr>
            <p:cNvPr id="93254" name="Picture 55" descr="MCj03522300000[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80" y="618"/>
              <a:ext cx="454"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55" name="Text Box 56"/>
            <p:cNvSpPr txBox="1">
              <a:spLocks noChangeArrowheads="1"/>
            </p:cNvSpPr>
            <p:nvPr/>
          </p:nvSpPr>
          <p:spPr bwMode="auto">
            <a:xfrm>
              <a:off x="2834" y="1034"/>
              <a:ext cx="86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1200" dirty="0">
                  <a:ea typeface="標楷體" pitchFamily="65" charset="-120"/>
                </a:rPr>
                <a:t>BP, BS Record</a:t>
              </a:r>
            </a:p>
          </p:txBody>
        </p:sp>
        <p:pic>
          <p:nvPicPr>
            <p:cNvPr id="93256" name="Picture 57" descr="MCj0237845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79" y="663"/>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225" name="Line 58"/>
          <p:cNvSpPr>
            <a:spLocks noChangeShapeType="1"/>
          </p:cNvSpPr>
          <p:nvPr/>
        </p:nvSpPr>
        <p:spPr bwMode="auto">
          <a:xfrm>
            <a:off x="3748088" y="1843088"/>
            <a:ext cx="792162" cy="5048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a:p>
        </p:txBody>
      </p:sp>
      <p:grpSp>
        <p:nvGrpSpPr>
          <p:cNvPr id="93226" name="Group 59"/>
          <p:cNvGrpSpPr>
            <a:grpSpLocks/>
          </p:cNvGrpSpPr>
          <p:nvPr/>
        </p:nvGrpSpPr>
        <p:grpSpPr bwMode="auto">
          <a:xfrm>
            <a:off x="4324350" y="908050"/>
            <a:ext cx="1008063" cy="993775"/>
            <a:chOff x="3878" y="618"/>
            <a:chExt cx="635" cy="626"/>
          </a:xfrm>
        </p:grpSpPr>
        <p:pic>
          <p:nvPicPr>
            <p:cNvPr id="93252" name="Picture 60" descr="MCj03235880000[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69" y="618"/>
              <a:ext cx="498"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53" name="Text Box 61"/>
            <p:cNvSpPr txBox="1">
              <a:spLocks noChangeArrowheads="1"/>
            </p:cNvSpPr>
            <p:nvPr/>
          </p:nvSpPr>
          <p:spPr bwMode="auto">
            <a:xfrm>
              <a:off x="3878" y="1071"/>
              <a:ext cx="6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1200" dirty="0">
                  <a:ea typeface="標楷體" pitchFamily="65" charset="-120"/>
                </a:rPr>
                <a:t>Others</a:t>
              </a:r>
            </a:p>
          </p:txBody>
        </p:sp>
      </p:grpSp>
      <p:sp>
        <p:nvSpPr>
          <p:cNvPr id="93227" name="Line 62"/>
          <p:cNvSpPr>
            <a:spLocks noChangeShapeType="1"/>
          </p:cNvSpPr>
          <p:nvPr/>
        </p:nvSpPr>
        <p:spPr bwMode="auto">
          <a:xfrm flipH="1">
            <a:off x="4684713" y="1916113"/>
            <a:ext cx="71437" cy="431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a:p>
        </p:txBody>
      </p:sp>
      <p:graphicFrame>
        <p:nvGraphicFramePr>
          <p:cNvPr id="93228" name="Object 63"/>
          <p:cNvGraphicFramePr>
            <a:graphicFrameLocks noChangeAspect="1"/>
          </p:cNvGraphicFramePr>
          <p:nvPr/>
        </p:nvGraphicFramePr>
        <p:xfrm>
          <a:off x="5699125" y="692150"/>
          <a:ext cx="1217613" cy="1211263"/>
        </p:xfrm>
        <a:graphic>
          <a:graphicData uri="http://schemas.openxmlformats.org/presentationml/2006/ole">
            <mc:AlternateContent xmlns:mc="http://schemas.openxmlformats.org/markup-compatibility/2006">
              <mc:Choice xmlns:v="urn:schemas-microsoft-com:vml" Requires="v">
                <p:oleObj spid="_x0000_s93710" name="Visio" r:id="rId25" imgW="1216914" imgH="1211199" progId="Visio.Drawing.11">
                  <p:embed/>
                </p:oleObj>
              </mc:Choice>
              <mc:Fallback>
                <p:oleObj name="Visio" r:id="rId25" imgW="1216914" imgH="1211199" progId="Visio.Drawing.11">
                  <p:embed/>
                  <p:pic>
                    <p:nvPicPr>
                      <p:cNvPr id="0" name="Object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9125" y="692150"/>
                        <a:ext cx="1217613"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29" name="Text Box 64"/>
          <p:cNvSpPr txBox="1">
            <a:spLocks noChangeArrowheads="1"/>
          </p:cNvSpPr>
          <p:nvPr/>
        </p:nvSpPr>
        <p:spPr bwMode="auto">
          <a:xfrm>
            <a:off x="5692775" y="1771650"/>
            <a:ext cx="1687513"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1200" dirty="0">
                <a:ea typeface="標楷體" pitchFamily="65" charset="-120"/>
              </a:rPr>
              <a:t>Public Health Knowledge Portal</a:t>
            </a:r>
          </a:p>
        </p:txBody>
      </p:sp>
      <p:sp>
        <p:nvSpPr>
          <p:cNvPr id="93230" name="Line 65"/>
          <p:cNvSpPr>
            <a:spLocks noChangeShapeType="1"/>
          </p:cNvSpPr>
          <p:nvPr/>
        </p:nvSpPr>
        <p:spPr bwMode="auto">
          <a:xfrm flipH="1">
            <a:off x="4827588" y="2060575"/>
            <a:ext cx="108108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a:p>
        </p:txBody>
      </p:sp>
      <p:sp>
        <p:nvSpPr>
          <p:cNvPr id="93231" name="Freeform 66"/>
          <p:cNvSpPr>
            <a:spLocks/>
          </p:cNvSpPr>
          <p:nvPr/>
        </p:nvSpPr>
        <p:spPr bwMode="auto">
          <a:xfrm>
            <a:off x="4252913" y="5588000"/>
            <a:ext cx="298450" cy="234950"/>
          </a:xfrm>
          <a:custGeom>
            <a:avLst/>
            <a:gdLst>
              <a:gd name="T0" fmla="*/ 0 w 188"/>
              <a:gd name="T1" fmla="*/ 2147483647 h 148"/>
              <a:gd name="T2" fmla="*/ 2147483647 w 188"/>
              <a:gd name="T3" fmla="*/ 0 h 148"/>
              <a:gd name="T4" fmla="*/ 0 w 188"/>
              <a:gd name="T5" fmla="*/ 0 h 148"/>
              <a:gd name="T6" fmla="*/ 0 w 188"/>
              <a:gd name="T7" fmla="*/ 2147483647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 h="148">
                <a:moveTo>
                  <a:pt x="0" y="148"/>
                </a:moveTo>
                <a:lnTo>
                  <a:pt x="188" y="0"/>
                </a:lnTo>
                <a:lnTo>
                  <a:pt x="0" y="0"/>
                </a:lnTo>
                <a:lnTo>
                  <a:pt x="0" y="14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3232" name="Freeform 67"/>
          <p:cNvSpPr>
            <a:spLocks/>
          </p:cNvSpPr>
          <p:nvPr/>
        </p:nvSpPr>
        <p:spPr bwMode="auto">
          <a:xfrm>
            <a:off x="4313238" y="5661025"/>
            <a:ext cx="298450" cy="234950"/>
          </a:xfrm>
          <a:custGeom>
            <a:avLst/>
            <a:gdLst>
              <a:gd name="T0" fmla="*/ 0 w 188"/>
              <a:gd name="T1" fmla="*/ 2147483647 h 148"/>
              <a:gd name="T2" fmla="*/ 2147483647 w 188"/>
              <a:gd name="T3" fmla="*/ 2147483647 h 148"/>
              <a:gd name="T4" fmla="*/ 2147483647 w 188"/>
              <a:gd name="T5" fmla="*/ 0 h 148"/>
              <a:gd name="T6" fmla="*/ 0 w 188"/>
              <a:gd name="T7" fmla="*/ 2147483647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 h="148">
                <a:moveTo>
                  <a:pt x="0" y="148"/>
                </a:moveTo>
                <a:lnTo>
                  <a:pt x="188" y="148"/>
                </a:lnTo>
                <a:lnTo>
                  <a:pt x="188" y="0"/>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3233" name="Rectangle 68"/>
          <p:cNvSpPr>
            <a:spLocks noChangeArrowheads="1"/>
          </p:cNvSpPr>
          <p:nvPr/>
        </p:nvSpPr>
        <p:spPr bwMode="auto">
          <a:xfrm>
            <a:off x="4252913" y="5588000"/>
            <a:ext cx="282575"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93234" name="Freeform 69"/>
          <p:cNvSpPr>
            <a:spLocks/>
          </p:cNvSpPr>
          <p:nvPr/>
        </p:nvSpPr>
        <p:spPr bwMode="auto">
          <a:xfrm>
            <a:off x="4433888" y="5819775"/>
            <a:ext cx="92075" cy="57150"/>
          </a:xfrm>
          <a:custGeom>
            <a:avLst/>
            <a:gdLst>
              <a:gd name="T0" fmla="*/ 2147483647 w 89"/>
              <a:gd name="T1" fmla="*/ 2147483647 h 56"/>
              <a:gd name="T2" fmla="*/ 2147483647 w 89"/>
              <a:gd name="T3" fmla="*/ 2147483647 h 56"/>
              <a:gd name="T4" fmla="*/ 2147483647 w 89"/>
              <a:gd name="T5" fmla="*/ 2147483647 h 56"/>
              <a:gd name="T6" fmla="*/ 2147483647 w 89"/>
              <a:gd name="T7" fmla="*/ 2147483647 h 56"/>
              <a:gd name="T8" fmla="*/ 2147483647 w 89"/>
              <a:gd name="T9" fmla="*/ 2147483647 h 56"/>
              <a:gd name="T10" fmla="*/ 2147483647 w 89"/>
              <a:gd name="T11" fmla="*/ 2147483647 h 56"/>
              <a:gd name="T12" fmla="*/ 2147483647 w 89"/>
              <a:gd name="T13" fmla="*/ 0 h 56"/>
              <a:gd name="T14" fmla="*/ 2147483647 w 89"/>
              <a:gd name="T15" fmla="*/ 0 h 56"/>
              <a:gd name="T16" fmla="*/ 2147483647 w 89"/>
              <a:gd name="T17" fmla="*/ 2147483647 h 56"/>
              <a:gd name="T18" fmla="*/ 2147483647 w 89"/>
              <a:gd name="T19" fmla="*/ 2147483647 h 56"/>
              <a:gd name="T20" fmla="*/ 2147483647 w 89"/>
              <a:gd name="T21" fmla="*/ 2147483647 h 56"/>
              <a:gd name="T22" fmla="*/ 2147483647 w 89"/>
              <a:gd name="T23" fmla="*/ 2147483647 h 56"/>
              <a:gd name="T24" fmla="*/ 2147483647 w 89"/>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56">
                <a:moveTo>
                  <a:pt x="45" y="18"/>
                </a:moveTo>
                <a:lnTo>
                  <a:pt x="79" y="53"/>
                </a:lnTo>
                <a:cubicBezTo>
                  <a:pt x="81" y="56"/>
                  <a:pt x="85" y="56"/>
                  <a:pt x="87" y="53"/>
                </a:cubicBezTo>
                <a:cubicBezTo>
                  <a:pt x="89" y="51"/>
                  <a:pt x="89" y="47"/>
                  <a:pt x="87" y="45"/>
                </a:cubicBezTo>
                <a:cubicBezTo>
                  <a:pt x="87" y="45"/>
                  <a:pt x="87" y="45"/>
                  <a:pt x="87" y="45"/>
                </a:cubicBezTo>
                <a:lnTo>
                  <a:pt x="70" y="0"/>
                </a:lnTo>
                <a:lnTo>
                  <a:pt x="19" y="0"/>
                </a:lnTo>
                <a:lnTo>
                  <a:pt x="2" y="45"/>
                </a:lnTo>
                <a:cubicBezTo>
                  <a:pt x="0" y="47"/>
                  <a:pt x="0" y="51"/>
                  <a:pt x="2" y="53"/>
                </a:cubicBezTo>
                <a:cubicBezTo>
                  <a:pt x="5" y="56"/>
                  <a:pt x="9" y="56"/>
                  <a:pt x="11" y="53"/>
                </a:cubicBezTo>
                <a:cubicBezTo>
                  <a:pt x="11" y="53"/>
                  <a:pt x="11" y="53"/>
                  <a:pt x="11" y="53"/>
                </a:cubicBezTo>
                <a:lnTo>
                  <a:pt x="45" y="18"/>
                </a:lnTo>
                <a:close/>
              </a:path>
            </a:pathLst>
          </a:custGeom>
          <a:solidFill>
            <a:srgbClr val="0000FF"/>
          </a:solidFill>
          <a:ln w="0">
            <a:solidFill>
              <a:srgbClr val="000000"/>
            </a:solidFill>
            <a:prstDash val="solid"/>
            <a:round/>
            <a:headEnd/>
            <a:tailEnd/>
          </a:ln>
        </p:spPr>
        <p:txBody>
          <a:bodyPr/>
          <a:lstStyle/>
          <a:p>
            <a:endParaRPr lang="zh-TW" altLang="en-US"/>
          </a:p>
        </p:txBody>
      </p:sp>
      <p:sp>
        <p:nvSpPr>
          <p:cNvPr id="93235" name="Freeform 70"/>
          <p:cNvSpPr>
            <a:spLocks/>
          </p:cNvSpPr>
          <p:nvPr/>
        </p:nvSpPr>
        <p:spPr bwMode="auto">
          <a:xfrm>
            <a:off x="4429125" y="5713413"/>
            <a:ext cx="88900" cy="90487"/>
          </a:xfrm>
          <a:custGeom>
            <a:avLst/>
            <a:gdLst>
              <a:gd name="T0" fmla="*/ 0 w 85"/>
              <a:gd name="T1" fmla="*/ 2147483647 h 88"/>
              <a:gd name="T2" fmla="*/ 2147483647 w 85"/>
              <a:gd name="T3" fmla="*/ 0 h 88"/>
              <a:gd name="T4" fmla="*/ 2147483647 w 85"/>
              <a:gd name="T5" fmla="*/ 2147483647 h 88"/>
              <a:gd name="T6" fmla="*/ 2147483647 w 85"/>
              <a:gd name="T7" fmla="*/ 2147483647 h 88"/>
              <a:gd name="T8" fmla="*/ 2147483647 w 85"/>
              <a:gd name="T9" fmla="*/ 2147483647 h 88"/>
              <a:gd name="T10" fmla="*/ 0 w 85"/>
              <a:gd name="T11" fmla="*/ 2147483647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8">
                <a:moveTo>
                  <a:pt x="0" y="44"/>
                </a:moveTo>
                <a:cubicBezTo>
                  <a:pt x="0" y="19"/>
                  <a:pt x="19" y="0"/>
                  <a:pt x="43" y="0"/>
                </a:cubicBezTo>
                <a:cubicBezTo>
                  <a:pt x="66" y="0"/>
                  <a:pt x="85" y="19"/>
                  <a:pt x="85" y="44"/>
                </a:cubicBezTo>
                <a:cubicBezTo>
                  <a:pt x="85" y="44"/>
                  <a:pt x="85" y="44"/>
                  <a:pt x="85" y="44"/>
                </a:cubicBezTo>
                <a:cubicBezTo>
                  <a:pt x="85" y="68"/>
                  <a:pt x="66" y="88"/>
                  <a:pt x="43" y="88"/>
                </a:cubicBezTo>
                <a:cubicBezTo>
                  <a:pt x="19" y="88"/>
                  <a:pt x="0" y="68"/>
                  <a:pt x="0" y="44"/>
                </a:cubicBezTo>
              </a:path>
            </a:pathLst>
          </a:custGeom>
          <a:solidFill>
            <a:srgbClr val="808000"/>
          </a:solidFill>
          <a:ln w="0">
            <a:solidFill>
              <a:srgbClr val="000000"/>
            </a:solidFill>
            <a:prstDash val="solid"/>
            <a:round/>
            <a:headEnd/>
            <a:tailEnd/>
          </a:ln>
        </p:spPr>
        <p:txBody>
          <a:bodyPr/>
          <a:lstStyle/>
          <a:p>
            <a:endParaRPr lang="zh-TW" altLang="en-US"/>
          </a:p>
        </p:txBody>
      </p:sp>
      <p:sp>
        <p:nvSpPr>
          <p:cNvPr id="93236" name="Freeform 71"/>
          <p:cNvSpPr>
            <a:spLocks noEditPoints="1"/>
          </p:cNvSpPr>
          <p:nvPr/>
        </p:nvSpPr>
        <p:spPr bwMode="auto">
          <a:xfrm>
            <a:off x="4278313" y="5737225"/>
            <a:ext cx="123825" cy="44450"/>
          </a:xfrm>
          <a:custGeom>
            <a:avLst/>
            <a:gdLst>
              <a:gd name="T0" fmla="*/ 0 w 78"/>
              <a:gd name="T1" fmla="*/ 2147483647 h 28"/>
              <a:gd name="T2" fmla="*/ 2147483647 w 78"/>
              <a:gd name="T3" fmla="*/ 2147483647 h 28"/>
              <a:gd name="T4" fmla="*/ 2147483647 w 78"/>
              <a:gd name="T5" fmla="*/ 0 h 28"/>
              <a:gd name="T6" fmla="*/ 0 w 78"/>
              <a:gd name="T7" fmla="*/ 0 h 28"/>
              <a:gd name="T8" fmla="*/ 0 w 78"/>
              <a:gd name="T9" fmla="*/ 2147483647 h 28"/>
              <a:gd name="T10" fmla="*/ 0 w 78"/>
              <a:gd name="T11" fmla="*/ 2147483647 h 28"/>
              <a:gd name="T12" fmla="*/ 2147483647 w 78"/>
              <a:gd name="T13" fmla="*/ 2147483647 h 28"/>
              <a:gd name="T14" fmla="*/ 2147483647 w 78"/>
              <a:gd name="T15" fmla="*/ 2147483647 h 28"/>
              <a:gd name="T16" fmla="*/ 0 w 78"/>
              <a:gd name="T17" fmla="*/ 2147483647 h 28"/>
              <a:gd name="T18" fmla="*/ 0 w 78"/>
              <a:gd name="T19" fmla="*/ 2147483647 h 28"/>
              <a:gd name="T20" fmla="*/ 0 w 78"/>
              <a:gd name="T21" fmla="*/ 2147483647 h 28"/>
              <a:gd name="T22" fmla="*/ 2147483647 w 78"/>
              <a:gd name="T23" fmla="*/ 2147483647 h 28"/>
              <a:gd name="T24" fmla="*/ 2147483647 w 78"/>
              <a:gd name="T25" fmla="*/ 2147483647 h 28"/>
              <a:gd name="T26" fmla="*/ 0 w 78"/>
              <a:gd name="T27" fmla="*/ 2147483647 h 28"/>
              <a:gd name="T28" fmla="*/ 0 w 78"/>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8" h="28">
                <a:moveTo>
                  <a:pt x="0" y="6"/>
                </a:moveTo>
                <a:lnTo>
                  <a:pt x="78" y="6"/>
                </a:lnTo>
                <a:lnTo>
                  <a:pt x="78" y="0"/>
                </a:lnTo>
                <a:lnTo>
                  <a:pt x="0" y="0"/>
                </a:lnTo>
                <a:lnTo>
                  <a:pt x="0" y="6"/>
                </a:lnTo>
                <a:close/>
                <a:moveTo>
                  <a:pt x="0" y="17"/>
                </a:moveTo>
                <a:lnTo>
                  <a:pt x="78" y="17"/>
                </a:lnTo>
                <a:lnTo>
                  <a:pt x="78" y="11"/>
                </a:lnTo>
                <a:lnTo>
                  <a:pt x="0" y="11"/>
                </a:lnTo>
                <a:lnTo>
                  <a:pt x="0" y="17"/>
                </a:lnTo>
                <a:close/>
                <a:moveTo>
                  <a:pt x="0" y="28"/>
                </a:moveTo>
                <a:lnTo>
                  <a:pt x="45" y="28"/>
                </a:lnTo>
                <a:lnTo>
                  <a:pt x="45" y="22"/>
                </a:lnTo>
                <a:lnTo>
                  <a:pt x="0" y="22"/>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3237" name="Rectangle 72"/>
          <p:cNvSpPr>
            <a:spLocks noChangeArrowheads="1"/>
          </p:cNvSpPr>
          <p:nvPr/>
        </p:nvSpPr>
        <p:spPr bwMode="auto">
          <a:xfrm>
            <a:off x="4338638" y="5810250"/>
            <a:ext cx="123825" cy="9525"/>
          </a:xfrm>
          <a:prstGeom prst="rect">
            <a:avLst/>
          </a:prstGeom>
          <a:noFill/>
          <a:ln w="1587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93238" name="Rectangle 73"/>
          <p:cNvSpPr>
            <a:spLocks noChangeArrowheads="1"/>
          </p:cNvSpPr>
          <p:nvPr/>
        </p:nvSpPr>
        <p:spPr bwMode="auto">
          <a:xfrm>
            <a:off x="4252913" y="5762625"/>
            <a:ext cx="123825" cy="9525"/>
          </a:xfrm>
          <a:prstGeom prst="rect">
            <a:avLst/>
          </a:prstGeom>
          <a:noFill/>
          <a:ln w="1587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93239" name="Rectangle 74"/>
          <p:cNvSpPr>
            <a:spLocks noChangeArrowheads="1"/>
          </p:cNvSpPr>
          <p:nvPr/>
        </p:nvSpPr>
        <p:spPr bwMode="auto">
          <a:xfrm>
            <a:off x="4270375" y="5762625"/>
            <a:ext cx="71438" cy="9525"/>
          </a:xfrm>
          <a:prstGeom prst="rect">
            <a:avLst/>
          </a:prstGeom>
          <a:noFill/>
          <a:ln w="1587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1800"/>
          </a:p>
        </p:txBody>
      </p:sp>
      <p:sp>
        <p:nvSpPr>
          <p:cNvPr id="93240" name="Freeform 75"/>
          <p:cNvSpPr>
            <a:spLocks noEditPoints="1"/>
          </p:cNvSpPr>
          <p:nvPr/>
        </p:nvSpPr>
        <p:spPr bwMode="auto">
          <a:xfrm>
            <a:off x="4286250" y="5648325"/>
            <a:ext cx="228600" cy="36513"/>
          </a:xfrm>
          <a:custGeom>
            <a:avLst/>
            <a:gdLst>
              <a:gd name="T0" fmla="*/ 2147483647 w 219"/>
              <a:gd name="T1" fmla="*/ 2147483647 h 36"/>
              <a:gd name="T2" fmla="*/ 2147483647 w 219"/>
              <a:gd name="T3" fmla="*/ 2147483647 h 36"/>
              <a:gd name="T4" fmla="*/ 2147483647 w 219"/>
              <a:gd name="T5" fmla="*/ 2147483647 h 36"/>
              <a:gd name="T6" fmla="*/ 2147483647 w 219"/>
              <a:gd name="T7" fmla="*/ 2147483647 h 36"/>
              <a:gd name="T8" fmla="*/ 2147483647 w 219"/>
              <a:gd name="T9" fmla="*/ 2147483647 h 36"/>
              <a:gd name="T10" fmla="*/ 2147483647 w 219"/>
              <a:gd name="T11" fmla="*/ 2147483647 h 36"/>
              <a:gd name="T12" fmla="*/ 2147483647 w 219"/>
              <a:gd name="T13" fmla="*/ 2147483647 h 36"/>
              <a:gd name="T14" fmla="*/ 2147483647 w 219"/>
              <a:gd name="T15" fmla="*/ 2147483647 h 36"/>
              <a:gd name="T16" fmla="*/ 2147483647 w 219"/>
              <a:gd name="T17" fmla="*/ 2147483647 h 36"/>
              <a:gd name="T18" fmla="*/ 2147483647 w 219"/>
              <a:gd name="T19" fmla="*/ 2147483647 h 36"/>
              <a:gd name="T20" fmla="*/ 2147483647 w 219"/>
              <a:gd name="T21" fmla="*/ 2147483647 h 36"/>
              <a:gd name="T22" fmla="*/ 2147483647 w 219"/>
              <a:gd name="T23" fmla="*/ 2147483647 h 36"/>
              <a:gd name="T24" fmla="*/ 2147483647 w 219"/>
              <a:gd name="T25" fmla="*/ 0 h 36"/>
              <a:gd name="T26" fmla="*/ 2147483647 w 219"/>
              <a:gd name="T27" fmla="*/ 0 h 36"/>
              <a:gd name="T28" fmla="*/ 2147483647 w 219"/>
              <a:gd name="T29" fmla="*/ 2147483647 h 36"/>
              <a:gd name="T30" fmla="*/ 2147483647 w 219"/>
              <a:gd name="T31" fmla="*/ 2147483647 h 36"/>
              <a:gd name="T32" fmla="*/ 2147483647 w 219"/>
              <a:gd name="T33" fmla="*/ 2147483647 h 36"/>
              <a:gd name="T34" fmla="*/ 2147483647 w 219"/>
              <a:gd name="T35" fmla="*/ 2147483647 h 36"/>
              <a:gd name="T36" fmla="*/ 2147483647 w 219"/>
              <a:gd name="T37" fmla="*/ 2147483647 h 36"/>
              <a:gd name="T38" fmla="*/ 2147483647 w 219"/>
              <a:gd name="T39" fmla="*/ 2147483647 h 36"/>
              <a:gd name="T40" fmla="*/ 2147483647 w 219"/>
              <a:gd name="T41" fmla="*/ 2147483647 h 36"/>
              <a:gd name="T42" fmla="*/ 2147483647 w 219"/>
              <a:gd name="T43" fmla="*/ 2147483647 h 36"/>
              <a:gd name="T44" fmla="*/ 2147483647 w 219"/>
              <a:gd name="T45" fmla="*/ 2147483647 h 36"/>
              <a:gd name="T46" fmla="*/ 2147483647 w 219"/>
              <a:gd name="T47" fmla="*/ 2147483647 h 36"/>
              <a:gd name="T48" fmla="*/ 2147483647 w 219"/>
              <a:gd name="T49" fmla="*/ 2147483647 h 36"/>
              <a:gd name="T50" fmla="*/ 2147483647 w 219"/>
              <a:gd name="T51" fmla="*/ 2147483647 h 36"/>
              <a:gd name="T52" fmla="*/ 2147483647 w 219"/>
              <a:gd name="T53" fmla="*/ 2147483647 h 36"/>
              <a:gd name="T54" fmla="*/ 2147483647 w 219"/>
              <a:gd name="T55" fmla="*/ 2147483647 h 36"/>
              <a:gd name="T56" fmla="*/ 2147483647 w 219"/>
              <a:gd name="T57" fmla="*/ 2147483647 h 36"/>
              <a:gd name="T58" fmla="*/ 2147483647 w 219"/>
              <a:gd name="T59" fmla="*/ 2147483647 h 36"/>
              <a:gd name="T60" fmla="*/ 2147483647 w 219"/>
              <a:gd name="T61" fmla="*/ 2147483647 h 36"/>
              <a:gd name="T62" fmla="*/ 0 w 219"/>
              <a:gd name="T63" fmla="*/ 2147483647 h 36"/>
              <a:gd name="T64" fmla="*/ 2147483647 w 219"/>
              <a:gd name="T65" fmla="*/ 2147483647 h 36"/>
              <a:gd name="T66" fmla="*/ 2147483647 w 219"/>
              <a:gd name="T67" fmla="*/ 2147483647 h 36"/>
              <a:gd name="T68" fmla="*/ 2147483647 w 219"/>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9" h="36">
                <a:moveTo>
                  <a:pt x="199" y="19"/>
                </a:moveTo>
                <a:cubicBezTo>
                  <a:pt x="199" y="28"/>
                  <a:pt x="194" y="35"/>
                  <a:pt x="187" y="35"/>
                </a:cubicBezTo>
                <a:cubicBezTo>
                  <a:pt x="187" y="35"/>
                  <a:pt x="187" y="35"/>
                  <a:pt x="187" y="35"/>
                </a:cubicBezTo>
                <a:moveTo>
                  <a:pt x="219" y="3"/>
                </a:moveTo>
                <a:cubicBezTo>
                  <a:pt x="219" y="9"/>
                  <a:pt x="205" y="13"/>
                  <a:pt x="187" y="13"/>
                </a:cubicBezTo>
                <a:moveTo>
                  <a:pt x="162" y="24"/>
                </a:moveTo>
                <a:lnTo>
                  <a:pt x="195" y="24"/>
                </a:lnTo>
                <a:moveTo>
                  <a:pt x="146" y="13"/>
                </a:moveTo>
                <a:cubicBezTo>
                  <a:pt x="151" y="13"/>
                  <a:pt x="154" y="18"/>
                  <a:pt x="154" y="24"/>
                </a:cubicBezTo>
                <a:moveTo>
                  <a:pt x="122" y="19"/>
                </a:moveTo>
                <a:lnTo>
                  <a:pt x="146" y="19"/>
                </a:lnTo>
                <a:moveTo>
                  <a:pt x="105" y="13"/>
                </a:moveTo>
                <a:cubicBezTo>
                  <a:pt x="112" y="13"/>
                  <a:pt x="118" y="8"/>
                  <a:pt x="118" y="0"/>
                </a:cubicBezTo>
                <a:cubicBezTo>
                  <a:pt x="118" y="0"/>
                  <a:pt x="118" y="0"/>
                  <a:pt x="118" y="0"/>
                </a:cubicBezTo>
                <a:moveTo>
                  <a:pt x="89" y="3"/>
                </a:moveTo>
                <a:cubicBezTo>
                  <a:pt x="94" y="3"/>
                  <a:pt x="97" y="10"/>
                  <a:pt x="97" y="19"/>
                </a:cubicBezTo>
                <a:cubicBezTo>
                  <a:pt x="93" y="19"/>
                  <a:pt x="89" y="26"/>
                  <a:pt x="89" y="35"/>
                </a:cubicBezTo>
                <a:cubicBezTo>
                  <a:pt x="91" y="35"/>
                  <a:pt x="89" y="35"/>
                  <a:pt x="84" y="36"/>
                </a:cubicBezTo>
                <a:cubicBezTo>
                  <a:pt x="80" y="36"/>
                  <a:pt x="75" y="36"/>
                  <a:pt x="73" y="35"/>
                </a:cubicBezTo>
                <a:cubicBezTo>
                  <a:pt x="72" y="35"/>
                  <a:pt x="72" y="35"/>
                  <a:pt x="73" y="35"/>
                </a:cubicBezTo>
                <a:moveTo>
                  <a:pt x="73" y="24"/>
                </a:moveTo>
                <a:cubicBezTo>
                  <a:pt x="74" y="26"/>
                  <a:pt x="74" y="24"/>
                  <a:pt x="75" y="20"/>
                </a:cubicBezTo>
                <a:cubicBezTo>
                  <a:pt x="75" y="15"/>
                  <a:pt x="75" y="10"/>
                  <a:pt x="74" y="8"/>
                </a:cubicBezTo>
                <a:cubicBezTo>
                  <a:pt x="74" y="7"/>
                  <a:pt x="73" y="7"/>
                  <a:pt x="73" y="8"/>
                </a:cubicBezTo>
                <a:moveTo>
                  <a:pt x="32" y="19"/>
                </a:moveTo>
                <a:cubicBezTo>
                  <a:pt x="32" y="22"/>
                  <a:pt x="38" y="24"/>
                  <a:pt x="46" y="24"/>
                </a:cubicBezTo>
                <a:cubicBezTo>
                  <a:pt x="47" y="24"/>
                  <a:pt x="48" y="24"/>
                  <a:pt x="48" y="24"/>
                </a:cubicBezTo>
                <a:cubicBezTo>
                  <a:pt x="48" y="18"/>
                  <a:pt x="56" y="13"/>
                  <a:pt x="65" y="13"/>
                </a:cubicBezTo>
                <a:lnTo>
                  <a:pt x="65" y="27"/>
                </a:lnTo>
                <a:moveTo>
                  <a:pt x="16" y="29"/>
                </a:moveTo>
                <a:cubicBezTo>
                  <a:pt x="7" y="29"/>
                  <a:pt x="0" y="25"/>
                  <a:pt x="0" y="19"/>
                </a:cubicBezTo>
                <a:cubicBezTo>
                  <a:pt x="0" y="13"/>
                  <a:pt x="7" y="8"/>
                  <a:pt x="16" y="8"/>
                </a:cubicBezTo>
                <a:cubicBezTo>
                  <a:pt x="20" y="8"/>
                  <a:pt x="24" y="13"/>
                  <a:pt x="24" y="19"/>
                </a:cubicBezTo>
                <a:cubicBezTo>
                  <a:pt x="24" y="19"/>
                  <a:pt x="24" y="19"/>
                  <a:pt x="24" y="19"/>
                </a:cubicBez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3241" name="Rectangle 76"/>
          <p:cNvSpPr>
            <a:spLocks noChangeArrowheads="1"/>
          </p:cNvSpPr>
          <p:nvPr/>
        </p:nvSpPr>
        <p:spPr bwMode="auto">
          <a:xfrm>
            <a:off x="3851275" y="5948363"/>
            <a:ext cx="1184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000" dirty="0">
                <a:ea typeface="標楷體" pitchFamily="65" charset="-120"/>
              </a:rPr>
              <a:t>Personal Health</a:t>
            </a:r>
          </a:p>
          <a:p>
            <a:pPr algn="ctr" eaLnBrk="1" hangingPunct="1">
              <a:spcBef>
                <a:spcPct val="0"/>
              </a:spcBef>
              <a:buFontTx/>
              <a:buNone/>
            </a:pPr>
            <a:r>
              <a:rPr lang="en-US" altLang="zh-TW" sz="1000" dirty="0">
                <a:ea typeface="標楷體" pitchFamily="65" charset="-120"/>
              </a:rPr>
              <a:t>Data Bank</a:t>
            </a:r>
          </a:p>
        </p:txBody>
      </p:sp>
      <p:graphicFrame>
        <p:nvGraphicFramePr>
          <p:cNvPr id="93242" name="Object 77"/>
          <p:cNvGraphicFramePr>
            <a:graphicFrameLocks noChangeAspect="1"/>
          </p:cNvGraphicFramePr>
          <p:nvPr/>
        </p:nvGraphicFramePr>
        <p:xfrm>
          <a:off x="2813050" y="3355975"/>
          <a:ext cx="374650" cy="663575"/>
        </p:xfrm>
        <a:graphic>
          <a:graphicData uri="http://schemas.openxmlformats.org/presentationml/2006/ole">
            <mc:AlternateContent xmlns:mc="http://schemas.openxmlformats.org/markup-compatibility/2006">
              <mc:Choice xmlns:v="urn:schemas-microsoft-com:vml" Requires="v">
                <p:oleObj spid="_x0000_s93711" name="Visio" r:id="rId26" imgW="513283" imgH="834847" progId="Visio.Drawing.11">
                  <p:embed/>
                </p:oleObj>
              </mc:Choice>
              <mc:Fallback>
                <p:oleObj name="Visio" r:id="rId26" imgW="513283" imgH="834847" progId="Visio.Drawing.11">
                  <p:embed/>
                  <p:pic>
                    <p:nvPicPr>
                      <p:cNvPr id="0" name="Object 7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13050" y="3355975"/>
                        <a:ext cx="3746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43" name="Object 78"/>
          <p:cNvGraphicFramePr>
            <a:graphicFrameLocks noChangeAspect="1"/>
          </p:cNvGraphicFramePr>
          <p:nvPr/>
        </p:nvGraphicFramePr>
        <p:xfrm>
          <a:off x="2870200" y="2563813"/>
          <a:ext cx="406400" cy="671512"/>
        </p:xfrm>
        <a:graphic>
          <a:graphicData uri="http://schemas.openxmlformats.org/presentationml/2006/ole">
            <mc:AlternateContent xmlns:mc="http://schemas.openxmlformats.org/markup-compatibility/2006">
              <mc:Choice xmlns:v="urn:schemas-microsoft-com:vml" Requires="v">
                <p:oleObj spid="_x0000_s93712" name="Visio" r:id="rId28" imgW="505968" imgH="771144" progId="Visio.Drawing.11">
                  <p:embed/>
                </p:oleObj>
              </mc:Choice>
              <mc:Fallback>
                <p:oleObj name="Visio" r:id="rId28" imgW="505968" imgH="771144" progId="Visio.Drawing.11">
                  <p:embed/>
                  <p:pic>
                    <p:nvPicPr>
                      <p:cNvPr id="0" name="Object 7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70200" y="2563813"/>
                        <a:ext cx="4064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44" name="Object 79"/>
          <p:cNvGraphicFramePr>
            <a:graphicFrameLocks noChangeAspect="1"/>
          </p:cNvGraphicFramePr>
          <p:nvPr/>
        </p:nvGraphicFramePr>
        <p:xfrm>
          <a:off x="5937250" y="3268663"/>
          <a:ext cx="374650" cy="663575"/>
        </p:xfrm>
        <a:graphic>
          <a:graphicData uri="http://schemas.openxmlformats.org/presentationml/2006/ole">
            <mc:AlternateContent xmlns:mc="http://schemas.openxmlformats.org/markup-compatibility/2006">
              <mc:Choice xmlns:v="urn:schemas-microsoft-com:vml" Requires="v">
                <p:oleObj spid="_x0000_s93713" name="Visio" r:id="rId30" imgW="513283" imgH="834847" progId="Visio.Drawing.11">
                  <p:embed/>
                </p:oleObj>
              </mc:Choice>
              <mc:Fallback>
                <p:oleObj name="Visio" r:id="rId30" imgW="513283" imgH="834847" progId="Visio.Drawing.11">
                  <p:embed/>
                  <p:pic>
                    <p:nvPicPr>
                      <p:cNvPr id="0" name="Object 7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37250" y="3268663"/>
                        <a:ext cx="3746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45" name="Object 80"/>
          <p:cNvGraphicFramePr>
            <a:graphicFrameLocks noChangeAspect="1"/>
          </p:cNvGraphicFramePr>
          <p:nvPr/>
        </p:nvGraphicFramePr>
        <p:xfrm>
          <a:off x="5803900" y="2540000"/>
          <a:ext cx="406400" cy="671513"/>
        </p:xfrm>
        <a:graphic>
          <a:graphicData uri="http://schemas.openxmlformats.org/presentationml/2006/ole">
            <mc:AlternateContent xmlns:mc="http://schemas.openxmlformats.org/markup-compatibility/2006">
              <mc:Choice xmlns:v="urn:schemas-microsoft-com:vml" Requires="v">
                <p:oleObj spid="_x0000_s93714" name="Visio" r:id="rId31" imgW="505968" imgH="771144" progId="Visio.Drawing.11">
                  <p:embed/>
                </p:oleObj>
              </mc:Choice>
              <mc:Fallback>
                <p:oleObj name="Visio" r:id="rId31" imgW="505968" imgH="771144" progId="Visio.Drawing.11">
                  <p:embed/>
                  <p:pic>
                    <p:nvPicPr>
                      <p:cNvPr id="0" name="Object 8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03900" y="2540000"/>
                        <a:ext cx="4064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3246" name="Group 81"/>
          <p:cNvGrpSpPr>
            <a:grpSpLocks/>
          </p:cNvGrpSpPr>
          <p:nvPr/>
        </p:nvGrpSpPr>
        <p:grpSpPr bwMode="auto">
          <a:xfrm>
            <a:off x="7524750" y="5013325"/>
            <a:ext cx="1223963" cy="1368425"/>
            <a:chOff x="4785" y="2387"/>
            <a:chExt cx="771" cy="862"/>
          </a:xfrm>
        </p:grpSpPr>
        <p:pic>
          <p:nvPicPr>
            <p:cNvPr id="93250" name="Picture 82" descr="MCj00901990000[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30" y="2387"/>
              <a:ext cx="6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51" name="Rectangle 83"/>
            <p:cNvSpPr>
              <a:spLocks noChangeArrowheads="1"/>
            </p:cNvSpPr>
            <p:nvPr/>
          </p:nvSpPr>
          <p:spPr bwMode="auto">
            <a:xfrm>
              <a:off x="4785" y="3022"/>
              <a:ext cx="771"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400" dirty="0">
                  <a:ea typeface="標楷體" pitchFamily="65" charset="-120"/>
                </a:rPr>
                <a:t>Nursing Care Institution</a:t>
              </a:r>
            </a:p>
          </p:txBody>
        </p:sp>
      </p:grpSp>
      <p:sp>
        <p:nvSpPr>
          <p:cNvPr id="93247" name="Cloud"/>
          <p:cNvSpPr>
            <a:spLocks noChangeAspect="1" noEditPoints="1" noChangeArrowheads="1"/>
          </p:cNvSpPr>
          <p:nvPr/>
        </p:nvSpPr>
        <p:spPr bwMode="auto">
          <a:xfrm>
            <a:off x="3276600" y="4149725"/>
            <a:ext cx="2376488" cy="576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62564828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000" dirty="0"/>
              <a:t>Health Information Exchange Platform</a:t>
            </a:r>
          </a:p>
        </p:txBody>
      </p:sp>
      <p:sp>
        <p:nvSpPr>
          <p:cNvPr id="93248" name="Cloud"/>
          <p:cNvSpPr>
            <a:spLocks noChangeAspect="1" noEditPoints="1" noChangeArrowheads="1"/>
          </p:cNvSpPr>
          <p:nvPr/>
        </p:nvSpPr>
        <p:spPr bwMode="auto">
          <a:xfrm>
            <a:off x="5724525" y="5373688"/>
            <a:ext cx="1584325" cy="792162"/>
          </a:xfrm>
          <a:custGeom>
            <a:avLst/>
            <a:gdLst>
              <a:gd name="T0" fmla="*/ 1939129449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000" dirty="0"/>
              <a:t>Health Information Exchange Platform</a:t>
            </a:r>
          </a:p>
        </p:txBody>
      </p:sp>
      <p:sp>
        <p:nvSpPr>
          <p:cNvPr id="93249" name="Cloud"/>
          <p:cNvSpPr>
            <a:spLocks noChangeAspect="1" noEditPoints="1" noChangeArrowheads="1"/>
          </p:cNvSpPr>
          <p:nvPr/>
        </p:nvSpPr>
        <p:spPr bwMode="auto">
          <a:xfrm>
            <a:off x="1763713" y="5300663"/>
            <a:ext cx="1584325" cy="792162"/>
          </a:xfrm>
          <a:custGeom>
            <a:avLst/>
            <a:gdLst>
              <a:gd name="T0" fmla="*/ 1939129449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000" dirty="0"/>
              <a:t>Health Information Exchange Platform</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11188" y="476250"/>
            <a:ext cx="7772400" cy="1470025"/>
          </a:xfrm>
        </p:spPr>
        <p:txBody>
          <a:bodyPr/>
          <a:lstStyle/>
          <a:p>
            <a:r>
              <a:rPr lang="en-US" altLang="zh-TW" dirty="0" smtClean="0"/>
              <a:t>Q&amp;A</a:t>
            </a:r>
          </a:p>
        </p:txBody>
      </p:sp>
      <p:sp>
        <p:nvSpPr>
          <p:cNvPr id="94211" name="Rectangle 3"/>
          <p:cNvSpPr>
            <a:spLocks noGrp="1" noChangeArrowheads="1"/>
          </p:cNvSpPr>
          <p:nvPr>
            <p:ph type="subTitle" idx="1"/>
          </p:nvPr>
        </p:nvSpPr>
        <p:spPr>
          <a:xfrm>
            <a:off x="900113" y="1989138"/>
            <a:ext cx="7593012" cy="4176166"/>
          </a:xfrm>
        </p:spPr>
        <p:txBody>
          <a:bodyPr/>
          <a:lstStyle/>
          <a:p>
            <a:pPr algn="l">
              <a:lnSpc>
                <a:spcPct val="80000"/>
              </a:lnSpc>
            </a:pPr>
            <a:r>
              <a:rPr lang="en-US" altLang="zh-TW" sz="2400" b="1" i="1" dirty="0" smtClean="0"/>
              <a:t>Prof. </a:t>
            </a:r>
            <a:r>
              <a:rPr lang="en-US" altLang="zh-TW" sz="2400" b="1" i="1" dirty="0" err="1" smtClean="0"/>
              <a:t>Chien-Yeh</a:t>
            </a:r>
            <a:r>
              <a:rPr lang="en-US" altLang="zh-TW" sz="2400" b="1" i="1" dirty="0" smtClean="0"/>
              <a:t> Hsu </a:t>
            </a:r>
            <a:r>
              <a:rPr lang="zh-TW" altLang="en-US" sz="2400" dirty="0" smtClean="0">
                <a:ea typeface="標楷體" pitchFamily="65" charset="-120"/>
              </a:rPr>
              <a:t>徐建業教授 </a:t>
            </a:r>
            <a:r>
              <a:rPr lang="en-US" altLang="zh-TW" sz="2400" dirty="0" smtClean="0">
                <a:ea typeface="標楷體" pitchFamily="65" charset="-120"/>
              </a:rPr>
              <a:t>0939193212</a:t>
            </a:r>
            <a:endParaRPr lang="en-US" altLang="zh-TW" sz="2400" b="1" i="1" dirty="0" smtClean="0"/>
          </a:p>
          <a:p>
            <a:pPr algn="l">
              <a:lnSpc>
                <a:spcPct val="80000"/>
              </a:lnSpc>
            </a:pPr>
            <a:r>
              <a:rPr lang="en-US" altLang="zh-TW" sz="2400" b="1" i="1" dirty="0"/>
              <a:t>e-mail</a:t>
            </a:r>
            <a:r>
              <a:rPr lang="en-US" altLang="zh-TW" sz="2400" b="1" i="1" dirty="0" smtClean="0"/>
              <a:t>:</a:t>
            </a:r>
          </a:p>
          <a:p>
            <a:pPr algn="l">
              <a:lnSpc>
                <a:spcPct val="80000"/>
              </a:lnSpc>
            </a:pPr>
            <a:r>
              <a:rPr lang="en-US" altLang="zh-TW" sz="2400" b="1" i="1" dirty="0" smtClean="0"/>
              <a:t>cyhsu@ntunhs.edu.tw</a:t>
            </a:r>
            <a:endParaRPr lang="en-US" altLang="zh-TW" sz="2400" b="1" i="1" dirty="0"/>
          </a:p>
          <a:p>
            <a:pPr algn="l">
              <a:lnSpc>
                <a:spcPct val="80000"/>
              </a:lnSpc>
            </a:pPr>
            <a:r>
              <a:rPr lang="en-US" altLang="zh-TW" sz="2400" b="1" i="1" dirty="0" smtClean="0"/>
              <a:t>cyhsu@tmu.edu.tw, </a:t>
            </a:r>
          </a:p>
          <a:p>
            <a:pPr algn="l">
              <a:lnSpc>
                <a:spcPct val="80000"/>
              </a:lnSpc>
            </a:pPr>
            <a:r>
              <a:rPr lang="zh-TW" altLang="en-US" sz="2400" dirty="0" smtClean="0">
                <a:ea typeface="標楷體" pitchFamily="65" charset="-120"/>
              </a:rPr>
              <a:t>臺北護理健康大學</a:t>
            </a:r>
          </a:p>
          <a:p>
            <a:pPr algn="l">
              <a:lnSpc>
                <a:spcPct val="80000"/>
              </a:lnSpc>
            </a:pPr>
            <a:r>
              <a:rPr lang="zh-TW" altLang="en-US" sz="2400" dirty="0" smtClean="0">
                <a:ea typeface="標楷體" pitchFamily="65" charset="-120"/>
              </a:rPr>
              <a:t>臺北醫學大學</a:t>
            </a:r>
          </a:p>
          <a:p>
            <a:pPr algn="l">
              <a:lnSpc>
                <a:spcPct val="80000"/>
              </a:lnSpc>
            </a:pPr>
            <a:r>
              <a:rPr lang="zh-TW" altLang="en-US" sz="2400" dirty="0">
                <a:solidFill>
                  <a:schemeClr val="accent5">
                    <a:lumMod val="10000"/>
                  </a:schemeClr>
                </a:solidFill>
                <a:ea typeface="標楷體" pitchFamily="65" charset="-120"/>
              </a:rPr>
              <a:t>臺灣醫學資訊學會</a:t>
            </a:r>
            <a:endParaRPr lang="en-US" altLang="zh-TW" sz="2400" dirty="0">
              <a:solidFill>
                <a:schemeClr val="accent5">
                  <a:lumMod val="10000"/>
                </a:schemeClr>
              </a:solidFill>
              <a:ea typeface="標楷體" pitchFamily="65" charset="-120"/>
            </a:endParaRPr>
          </a:p>
          <a:p>
            <a:pPr algn="l">
              <a:lnSpc>
                <a:spcPct val="80000"/>
              </a:lnSpc>
            </a:pPr>
            <a:r>
              <a:rPr lang="zh-TW" altLang="en-US" sz="2400" dirty="0">
                <a:solidFill>
                  <a:schemeClr val="accent5">
                    <a:lumMod val="10000"/>
                  </a:schemeClr>
                </a:solidFill>
                <a:ea typeface="標楷體" pitchFamily="65" charset="-120"/>
              </a:rPr>
              <a:t>台灣電子健康學會</a:t>
            </a:r>
            <a:endParaRPr lang="en-US" altLang="zh-TW" sz="2400" dirty="0">
              <a:solidFill>
                <a:schemeClr val="accent5">
                  <a:lumMod val="10000"/>
                </a:schemeClr>
              </a:solidFill>
              <a:ea typeface="標楷體" pitchFamily="65" charset="-120"/>
            </a:endParaRPr>
          </a:p>
          <a:p>
            <a:pPr algn="l">
              <a:lnSpc>
                <a:spcPct val="80000"/>
              </a:lnSpc>
            </a:pPr>
            <a:r>
              <a:rPr lang="en-US" altLang="zh-TW" sz="2400" b="1" i="1" dirty="0" smtClean="0">
                <a:ea typeface="標楷體" pitchFamily="65" charset="-120"/>
              </a:rPr>
              <a:t>National Taipei University of Nursing and Health Sciences</a:t>
            </a:r>
            <a:endParaRPr lang="en-US" altLang="zh-TW" sz="2400" b="1" i="1" dirty="0" smtClean="0"/>
          </a:p>
          <a:p>
            <a:pPr algn="l">
              <a:lnSpc>
                <a:spcPct val="80000"/>
              </a:lnSpc>
            </a:pPr>
            <a:r>
              <a:rPr lang="en-US" altLang="zh-TW" sz="2400" b="1" i="1" dirty="0" smtClean="0"/>
              <a:t>Taipei Medical University</a:t>
            </a:r>
          </a:p>
          <a:p>
            <a:pPr algn="l">
              <a:lnSpc>
                <a:spcPct val="80000"/>
              </a:lnSpc>
            </a:pPr>
            <a:r>
              <a:rPr lang="en-US" altLang="zh-TW" sz="2400" b="1" i="1" dirty="0" smtClean="0"/>
              <a:t>Taiwan Association for Medical Informatics, TAMI</a:t>
            </a:r>
          </a:p>
          <a:p>
            <a:pPr algn="l">
              <a:lnSpc>
                <a:spcPct val="80000"/>
              </a:lnSpc>
            </a:pPr>
            <a:endParaRPr lang="en-US" altLang="zh-TW" sz="2400" b="1" i="1"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p:txBody>
          <a:bodyPr/>
          <a:lstStyle/>
          <a:p>
            <a:endParaRPr lang="zh-TW" altLang="en-US" smtClean="0"/>
          </a:p>
        </p:txBody>
      </p:sp>
      <p:sp>
        <p:nvSpPr>
          <p:cNvPr id="3" name="內容版面配置區 2"/>
          <p:cNvSpPr>
            <a:spLocks noGrp="1"/>
          </p:cNvSpPr>
          <p:nvPr>
            <p:ph idx="1"/>
          </p:nvPr>
        </p:nvSpPr>
        <p:spPr>
          <a:xfrm>
            <a:off x="1692275" y="2276475"/>
            <a:ext cx="6048375" cy="2520950"/>
          </a:xfrm>
        </p:spPr>
        <p:txBody>
          <a:bodyPr/>
          <a:lstStyle/>
          <a:p>
            <a:pPr marL="82296" indent="0">
              <a:buFontTx/>
              <a:buNone/>
              <a:defRPr/>
            </a:pPr>
            <a:endParaRPr lang="en-US" altLang="zh-TW" dirty="0" smtClean="0">
              <a:latin typeface="標楷體" pitchFamily="65" charset="-120"/>
              <a:ea typeface="標楷體" pitchFamily="65" charset="-120"/>
            </a:endParaRPr>
          </a:p>
          <a:p>
            <a:pPr marL="82296" indent="0">
              <a:buFontTx/>
              <a:buNone/>
              <a:defRPr/>
            </a:pPr>
            <a:r>
              <a:rPr lang="en-US" altLang="zh-TW" sz="8000" dirty="0" smtClean="0">
                <a:latin typeface="標楷體" pitchFamily="65" charset="-120"/>
                <a:ea typeface="標楷體" pitchFamily="65" charset="-120"/>
              </a:rPr>
              <a:t>Thanks you!</a:t>
            </a:r>
            <a:endParaRPr lang="zh-TW" altLang="en-US" sz="8000" dirty="0" smtClean="0">
              <a:latin typeface="標楷體" pitchFamily="65" charset="-120"/>
              <a:ea typeface="標楷體" pitchFamily="65" charset="-120"/>
            </a:endParaRPr>
          </a:p>
          <a:p>
            <a:pPr>
              <a:defRPr/>
            </a:pPr>
            <a:endParaRPr lang="zh-TW" altLang="en-US" dirty="0"/>
          </a:p>
        </p:txBody>
      </p:sp>
      <p:sp>
        <p:nvSpPr>
          <p:cNvPr id="9523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fld id="{06BCDD4B-0665-4D96-8C7F-1E65D0E6EBF4}" type="slidenum">
              <a:rPr lang="zh-TW" altLang="en-US" sz="1400" smtClean="0"/>
              <a:pPr eaLnBrk="1" hangingPunct="1">
                <a:spcBef>
                  <a:spcPct val="0"/>
                </a:spcBef>
                <a:buFontTx/>
                <a:buNone/>
              </a:pPr>
              <a:t>76</a:t>
            </a:fld>
            <a:endParaRPr lang="en-US" altLang="zh-TW" sz="1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027FDD01-EFE2-477D-A2F3-382EF63CA22D}" type="slidenum">
              <a:rPr lang="en-US" altLang="zh-TW" sz="1400"/>
              <a:pPr algn="r" eaLnBrk="1" hangingPunct="1">
                <a:spcBef>
                  <a:spcPct val="0"/>
                </a:spcBef>
                <a:buFontTx/>
                <a:buNone/>
              </a:pPr>
              <a:t>8</a:t>
            </a:fld>
            <a:endParaRPr lang="en-US" altLang="zh-TW" sz="1400" dirty="0"/>
          </a:p>
        </p:txBody>
      </p:sp>
      <p:sp>
        <p:nvSpPr>
          <p:cNvPr id="11267" name="Rectangle 2"/>
          <p:cNvSpPr>
            <a:spLocks noGrp="1" noChangeArrowheads="1"/>
          </p:cNvSpPr>
          <p:nvPr>
            <p:ph type="title" idx="4294967295"/>
          </p:nvPr>
        </p:nvSpPr>
        <p:spPr>
          <a:xfrm>
            <a:off x="685800" y="381000"/>
            <a:ext cx="7772400" cy="1143000"/>
          </a:xfrm>
        </p:spPr>
        <p:txBody>
          <a:bodyPr/>
          <a:lstStyle/>
          <a:p>
            <a:pPr eaLnBrk="1" hangingPunct="1"/>
            <a:r>
              <a:rPr lang="en-US" altLang="zh-TW" sz="3200" dirty="0" smtClean="0"/>
              <a:t>Medical Information Exchange Center – MIEC 2000</a:t>
            </a:r>
          </a:p>
        </p:txBody>
      </p:sp>
      <p:pic>
        <p:nvPicPr>
          <p:cNvPr id="11268" name="Picture 3" descr="MIEC架構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84313"/>
            <a:ext cx="77724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r" eaLnBrk="1" hangingPunct="1">
              <a:spcBef>
                <a:spcPct val="0"/>
              </a:spcBef>
              <a:buFontTx/>
              <a:buNone/>
            </a:pPr>
            <a:fld id="{ED25FFE9-4261-422E-84C6-E49702E993AA}" type="slidenum">
              <a:rPr lang="en-US" altLang="zh-TW" sz="1400"/>
              <a:pPr algn="r" eaLnBrk="1" hangingPunct="1">
                <a:spcBef>
                  <a:spcPct val="0"/>
                </a:spcBef>
                <a:buFontTx/>
                <a:buNone/>
              </a:pPr>
              <a:t>9</a:t>
            </a:fld>
            <a:endParaRPr lang="en-US" altLang="zh-TW" sz="1400" dirty="0"/>
          </a:p>
        </p:txBody>
      </p:sp>
      <p:sp>
        <p:nvSpPr>
          <p:cNvPr id="12291"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292" name="Line 3"/>
          <p:cNvSpPr>
            <a:spLocks noChangeShapeType="1"/>
          </p:cNvSpPr>
          <p:nvPr/>
        </p:nvSpPr>
        <p:spPr bwMode="auto">
          <a:xfrm rot="16200000" flipH="1">
            <a:off x="2339975" y="4292600"/>
            <a:ext cx="431800" cy="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293" name="Rectangle 4"/>
          <p:cNvSpPr>
            <a:spLocks noChangeArrowheads="1"/>
          </p:cNvSpPr>
          <p:nvPr/>
        </p:nvSpPr>
        <p:spPr bwMode="auto">
          <a:xfrm>
            <a:off x="144463" y="981075"/>
            <a:ext cx="2482850" cy="2879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294" name="AutoShape 5"/>
          <p:cNvSpPr>
            <a:spLocks noChangeArrowheads="1"/>
          </p:cNvSpPr>
          <p:nvPr/>
        </p:nvSpPr>
        <p:spPr bwMode="blackWhite">
          <a:xfrm>
            <a:off x="1763713" y="4508500"/>
            <a:ext cx="1441450" cy="1943100"/>
          </a:xfrm>
          <a:prstGeom prst="can">
            <a:avLst>
              <a:gd name="adj" fmla="val 36877"/>
            </a:avLst>
          </a:prstGeom>
          <a:gradFill rotWithShape="0">
            <a:gsLst>
              <a:gs pos="0">
                <a:srgbClr val="F42E00"/>
              </a:gs>
              <a:gs pos="100000">
                <a:srgbClr val="711500"/>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989898"/>
                  </a:outerShdw>
                </a:effectLst>
              </a14:hiddenEffects>
            </a:ext>
          </a:extLst>
        </p:spPr>
        <p:txBody>
          <a:bodyPr tIns="18288" bIns="228600" anchor="b" anchorCtr="1"/>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50000"/>
              </a:spcBef>
              <a:buFontTx/>
              <a:buNone/>
            </a:pPr>
            <a:endParaRPr kumimoji="0" lang="zh-HK" altLang="zh-HK" sz="1200">
              <a:cs typeface="Times New Roman" pitchFamily="18" charset="0"/>
            </a:endParaRPr>
          </a:p>
        </p:txBody>
      </p:sp>
      <p:sp>
        <p:nvSpPr>
          <p:cNvPr id="12295" name="Line 6"/>
          <p:cNvSpPr>
            <a:spLocks noChangeShapeType="1"/>
          </p:cNvSpPr>
          <p:nvPr/>
        </p:nvSpPr>
        <p:spPr bwMode="auto">
          <a:xfrm rot="16200000" flipH="1">
            <a:off x="755650" y="4292600"/>
            <a:ext cx="431800" cy="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296" name="Line 7"/>
          <p:cNvSpPr>
            <a:spLocks noChangeShapeType="1"/>
          </p:cNvSpPr>
          <p:nvPr/>
        </p:nvSpPr>
        <p:spPr bwMode="auto">
          <a:xfrm rot="5400000" flipH="1" flipV="1">
            <a:off x="4428332" y="1558131"/>
            <a:ext cx="431800" cy="576263"/>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297" name="Line 8"/>
          <p:cNvSpPr>
            <a:spLocks noChangeShapeType="1"/>
          </p:cNvSpPr>
          <p:nvPr/>
        </p:nvSpPr>
        <p:spPr bwMode="auto">
          <a:xfrm rot="5400000">
            <a:off x="2771775" y="3286125"/>
            <a:ext cx="936625" cy="504825"/>
          </a:xfrm>
          <a:prstGeom prst="line">
            <a:avLst/>
          </a:prstGeom>
          <a:noFill/>
          <a:ln w="381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298" name="Line 9"/>
          <p:cNvSpPr>
            <a:spLocks noChangeShapeType="1"/>
          </p:cNvSpPr>
          <p:nvPr/>
        </p:nvSpPr>
        <p:spPr bwMode="auto">
          <a:xfrm>
            <a:off x="804863" y="3140075"/>
            <a:ext cx="814387" cy="158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2299" name="Group 10"/>
          <p:cNvGrpSpPr>
            <a:grpSpLocks noChangeAspect="1"/>
          </p:cNvGrpSpPr>
          <p:nvPr/>
        </p:nvGrpSpPr>
        <p:grpSpPr bwMode="auto">
          <a:xfrm>
            <a:off x="336550" y="2505075"/>
            <a:ext cx="650875" cy="1384300"/>
            <a:chOff x="606" y="3032"/>
            <a:chExt cx="429" cy="910"/>
          </a:xfrm>
        </p:grpSpPr>
        <p:sp>
          <p:nvSpPr>
            <p:cNvPr id="12805" name="Rectangle 11"/>
            <p:cNvSpPr>
              <a:spLocks noChangeAspect="1" noChangeArrowheads="1"/>
            </p:cNvSpPr>
            <p:nvPr/>
          </p:nvSpPr>
          <p:spPr bwMode="auto">
            <a:xfrm>
              <a:off x="607" y="3032"/>
              <a:ext cx="128" cy="226"/>
            </a:xfrm>
            <a:prstGeom prst="rect">
              <a:avLst/>
            </a:pr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293900" name="Rectangle 12"/>
            <p:cNvSpPr>
              <a:spLocks noChangeAspect="1" noChangeArrowheads="1"/>
            </p:cNvSpPr>
            <p:nvPr/>
          </p:nvSpPr>
          <p:spPr bwMode="auto">
            <a:xfrm>
              <a:off x="608" y="3717"/>
              <a:ext cx="128" cy="22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pPr>
                <a:defRPr/>
              </a:pPr>
              <a:endParaRPr lang="zh-HK" altLang="en-US" sz="1600">
                <a:latin typeface="Arial" charset="0"/>
              </a:endParaRPr>
            </a:p>
          </p:txBody>
        </p:sp>
        <p:sp>
          <p:nvSpPr>
            <p:cNvPr id="293901" name="Rectangle 13"/>
            <p:cNvSpPr>
              <a:spLocks noChangeAspect="1" noChangeArrowheads="1"/>
            </p:cNvSpPr>
            <p:nvPr/>
          </p:nvSpPr>
          <p:spPr bwMode="auto">
            <a:xfrm>
              <a:off x="903" y="3717"/>
              <a:ext cx="128" cy="22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pPr>
                <a:defRPr/>
              </a:pPr>
              <a:endParaRPr lang="zh-HK" altLang="en-US" sz="1600">
                <a:latin typeface="Arial" charset="0"/>
              </a:endParaRPr>
            </a:p>
          </p:txBody>
        </p:sp>
        <p:sp>
          <p:nvSpPr>
            <p:cNvPr id="12808" name="Rectangle 14"/>
            <p:cNvSpPr>
              <a:spLocks noChangeAspect="1" noChangeArrowheads="1"/>
            </p:cNvSpPr>
            <p:nvPr/>
          </p:nvSpPr>
          <p:spPr bwMode="auto">
            <a:xfrm>
              <a:off x="616" y="3153"/>
              <a:ext cx="410" cy="671"/>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09" name="Freeform 15"/>
            <p:cNvSpPr>
              <a:spLocks noChangeAspect="1"/>
            </p:cNvSpPr>
            <p:nvPr/>
          </p:nvSpPr>
          <p:spPr bwMode="auto">
            <a:xfrm>
              <a:off x="606" y="3137"/>
              <a:ext cx="20" cy="687"/>
            </a:xfrm>
            <a:custGeom>
              <a:avLst/>
              <a:gdLst>
                <a:gd name="T0" fmla="*/ 0 w 50"/>
                <a:gd name="T1" fmla="*/ 1 h 2575"/>
                <a:gd name="T2" fmla="*/ 0 w 50"/>
                <a:gd name="T3" fmla="*/ 1 h 2575"/>
                <a:gd name="T4" fmla="*/ 0 w 50"/>
                <a:gd name="T5" fmla="*/ 0 h 2575"/>
                <a:gd name="T6" fmla="*/ 0 w 50"/>
                <a:gd name="T7" fmla="*/ 0 h 2575"/>
                <a:gd name="T8" fmla="*/ 0 w 50"/>
                <a:gd name="T9" fmla="*/ 1 h 2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575">
                  <a:moveTo>
                    <a:pt x="1" y="2575"/>
                  </a:moveTo>
                  <a:lnTo>
                    <a:pt x="40" y="2567"/>
                  </a:lnTo>
                  <a:lnTo>
                    <a:pt x="50" y="51"/>
                  </a:lnTo>
                  <a:lnTo>
                    <a:pt x="0" y="0"/>
                  </a:lnTo>
                  <a:lnTo>
                    <a:pt x="1" y="2575"/>
                  </a:lnTo>
                  <a:close/>
                </a:path>
              </a:pathLst>
            </a:cu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810" name="Freeform 16"/>
            <p:cNvSpPr>
              <a:spLocks noChangeAspect="1"/>
            </p:cNvSpPr>
            <p:nvPr/>
          </p:nvSpPr>
          <p:spPr bwMode="auto">
            <a:xfrm>
              <a:off x="1015" y="3137"/>
              <a:ext cx="20" cy="688"/>
            </a:xfrm>
            <a:custGeom>
              <a:avLst/>
              <a:gdLst>
                <a:gd name="T0" fmla="*/ 0 w 50"/>
                <a:gd name="T1" fmla="*/ 1 h 2575"/>
                <a:gd name="T2" fmla="*/ 0 w 50"/>
                <a:gd name="T3" fmla="*/ 1 h 2575"/>
                <a:gd name="T4" fmla="*/ 0 w 50"/>
                <a:gd name="T5" fmla="*/ 0 h 2575"/>
                <a:gd name="T6" fmla="*/ 0 w 50"/>
                <a:gd name="T7" fmla="*/ 0 h 2575"/>
                <a:gd name="T8" fmla="*/ 0 w 50"/>
                <a:gd name="T9" fmla="*/ 1 h 2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575">
                  <a:moveTo>
                    <a:pt x="49" y="2575"/>
                  </a:moveTo>
                  <a:lnTo>
                    <a:pt x="15" y="2573"/>
                  </a:lnTo>
                  <a:lnTo>
                    <a:pt x="0" y="51"/>
                  </a:lnTo>
                  <a:lnTo>
                    <a:pt x="50" y="0"/>
                  </a:lnTo>
                  <a:lnTo>
                    <a:pt x="49" y="2575"/>
                  </a:lnTo>
                  <a:close/>
                </a:path>
              </a:pathLst>
            </a:cu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811" name="Rectangle 17"/>
            <p:cNvSpPr>
              <a:spLocks noChangeAspect="1" noChangeArrowheads="1"/>
            </p:cNvSpPr>
            <p:nvPr/>
          </p:nvSpPr>
          <p:spPr bwMode="auto">
            <a:xfrm>
              <a:off x="638" y="3070"/>
              <a:ext cx="128" cy="226"/>
            </a:xfrm>
            <a:prstGeom prst="rect">
              <a:avLst/>
            </a:pr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12" name="Rectangle 18"/>
            <p:cNvSpPr>
              <a:spLocks noChangeAspect="1" noChangeArrowheads="1"/>
            </p:cNvSpPr>
            <p:nvPr/>
          </p:nvSpPr>
          <p:spPr bwMode="auto">
            <a:xfrm>
              <a:off x="637" y="3207"/>
              <a:ext cx="128" cy="225"/>
            </a:xfrm>
            <a:prstGeom prst="rect">
              <a:avLst/>
            </a:prstGeom>
            <a:gradFill rotWithShape="0">
              <a:gsLst>
                <a:gs pos="0">
                  <a:srgbClr val="B2B2B2"/>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13" name="Freeform 19"/>
            <p:cNvSpPr>
              <a:spLocks noChangeAspect="1"/>
            </p:cNvSpPr>
            <p:nvPr/>
          </p:nvSpPr>
          <p:spPr bwMode="auto">
            <a:xfrm>
              <a:off x="989" y="3171"/>
              <a:ext cx="16" cy="158"/>
            </a:xfrm>
            <a:custGeom>
              <a:avLst/>
              <a:gdLst>
                <a:gd name="T0" fmla="*/ 0 w 51"/>
                <a:gd name="T1" fmla="*/ 3 h 351"/>
                <a:gd name="T2" fmla="*/ 0 w 51"/>
                <a:gd name="T3" fmla="*/ 3 h 351"/>
                <a:gd name="T4" fmla="*/ 0 w 51"/>
                <a:gd name="T5" fmla="*/ 0 h 351"/>
                <a:gd name="T6" fmla="*/ 0 w 51"/>
                <a:gd name="T7" fmla="*/ 0 h 351"/>
                <a:gd name="T8" fmla="*/ 0 w 51"/>
                <a:gd name="T9" fmla="*/ 3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814" name="Freeform 20"/>
            <p:cNvSpPr>
              <a:spLocks noChangeAspect="1"/>
            </p:cNvSpPr>
            <p:nvPr/>
          </p:nvSpPr>
          <p:spPr bwMode="auto">
            <a:xfrm flipH="1">
              <a:off x="637" y="3173"/>
              <a:ext cx="17" cy="157"/>
            </a:xfrm>
            <a:custGeom>
              <a:avLst/>
              <a:gdLst>
                <a:gd name="T0" fmla="*/ 0 w 51"/>
                <a:gd name="T1" fmla="*/ 3 h 351"/>
                <a:gd name="T2" fmla="*/ 0 w 51"/>
                <a:gd name="T3" fmla="*/ 2 h 351"/>
                <a:gd name="T4" fmla="*/ 0 w 51"/>
                <a:gd name="T5" fmla="*/ 0 h 351"/>
                <a:gd name="T6" fmla="*/ 0 w 51"/>
                <a:gd name="T7" fmla="*/ 0 h 351"/>
                <a:gd name="T8" fmla="*/ 0 w 51"/>
                <a:gd name="T9" fmla="*/ 3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nvGrpSpPr>
            <p:cNvPr id="12815" name="Group 21"/>
            <p:cNvGrpSpPr>
              <a:grpSpLocks noChangeAspect="1"/>
            </p:cNvGrpSpPr>
            <p:nvPr/>
          </p:nvGrpSpPr>
          <p:grpSpPr bwMode="auto">
            <a:xfrm>
              <a:off x="614" y="3347"/>
              <a:ext cx="168" cy="441"/>
              <a:chOff x="605" y="3340"/>
              <a:chExt cx="168" cy="441"/>
            </a:xfrm>
          </p:grpSpPr>
          <p:sp>
            <p:nvSpPr>
              <p:cNvPr id="12844" name="Rectangle 22"/>
              <p:cNvSpPr>
                <a:spLocks noChangeAspect="1" noChangeArrowheads="1"/>
              </p:cNvSpPr>
              <p:nvPr/>
            </p:nvSpPr>
            <p:spPr bwMode="auto">
              <a:xfrm>
                <a:off x="641" y="3356"/>
                <a:ext cx="95" cy="4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45" name="Rectangle 23"/>
              <p:cNvSpPr>
                <a:spLocks noChangeAspect="1" noChangeArrowheads="1"/>
              </p:cNvSpPr>
              <p:nvPr/>
            </p:nvSpPr>
            <p:spPr bwMode="auto">
              <a:xfrm rot="5400000">
                <a:off x="597" y="3528"/>
                <a:ext cx="288" cy="65"/>
              </a:xfrm>
              <a:prstGeom prst="rect">
                <a:avLst/>
              </a:pr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46" name="Rectangle 24"/>
              <p:cNvSpPr>
                <a:spLocks noChangeAspect="1" noChangeArrowheads="1"/>
              </p:cNvSpPr>
              <p:nvPr/>
            </p:nvSpPr>
            <p:spPr bwMode="auto">
              <a:xfrm rot="5400000">
                <a:off x="493" y="3529"/>
                <a:ext cx="288" cy="64"/>
              </a:xfrm>
              <a:prstGeom prst="rect">
                <a:avLst/>
              </a:pr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47" name="Freeform 25"/>
              <p:cNvSpPr>
                <a:spLocks noChangeAspect="1"/>
              </p:cNvSpPr>
              <p:nvPr/>
            </p:nvSpPr>
            <p:spPr bwMode="auto">
              <a:xfrm rot="5400000" flipH="1">
                <a:off x="678" y="3290"/>
                <a:ext cx="20" cy="119"/>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B2B2B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293914" name="Rectangle 26"/>
              <p:cNvSpPr>
                <a:spLocks noChangeAspect="1" noChangeArrowheads="1"/>
              </p:cNvSpPr>
              <p:nvPr/>
            </p:nvSpPr>
            <p:spPr bwMode="auto">
              <a:xfrm rot="-5400000">
                <a:off x="550"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15" name="Rectangle 27"/>
              <p:cNvSpPr>
                <a:spLocks noChangeAspect="1" noChangeArrowheads="1"/>
              </p:cNvSpPr>
              <p:nvPr/>
            </p:nvSpPr>
            <p:spPr bwMode="auto">
              <a:xfrm rot="-5400000">
                <a:off x="588" y="3526"/>
                <a:ext cx="283" cy="64"/>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16" name="Rectangle 28"/>
              <p:cNvSpPr>
                <a:spLocks noChangeAspect="1" noChangeArrowheads="1"/>
              </p:cNvSpPr>
              <p:nvPr/>
            </p:nvSpPr>
            <p:spPr bwMode="auto">
              <a:xfrm rot="-5400000">
                <a:off x="506" y="3527"/>
                <a:ext cx="283" cy="64"/>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17" name="Rectangle 29"/>
              <p:cNvSpPr>
                <a:spLocks noChangeAspect="1" noChangeArrowheads="1"/>
              </p:cNvSpPr>
              <p:nvPr/>
            </p:nvSpPr>
            <p:spPr bwMode="auto">
              <a:xfrm rot="-5400000">
                <a:off x="572"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18" name="Rectangle 30"/>
              <p:cNvSpPr>
                <a:spLocks noChangeAspect="1" noChangeArrowheads="1"/>
              </p:cNvSpPr>
              <p:nvPr/>
            </p:nvSpPr>
            <p:spPr bwMode="auto">
              <a:xfrm rot="-5400000">
                <a:off x="528"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19" name="Rectangle 31"/>
              <p:cNvSpPr>
                <a:spLocks noChangeAspect="1" noChangeArrowheads="1"/>
              </p:cNvSpPr>
              <p:nvPr/>
            </p:nvSpPr>
            <p:spPr bwMode="auto">
              <a:xfrm rot="-5400000">
                <a:off x="518"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20" name="Rectangle 32"/>
              <p:cNvSpPr>
                <a:spLocks noChangeAspect="1" noChangeArrowheads="1"/>
              </p:cNvSpPr>
              <p:nvPr/>
            </p:nvSpPr>
            <p:spPr bwMode="auto">
              <a:xfrm rot="-5400000">
                <a:off x="562"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21" name="Rectangle 33"/>
              <p:cNvSpPr>
                <a:spLocks noChangeAspect="1" noChangeArrowheads="1"/>
              </p:cNvSpPr>
              <p:nvPr/>
            </p:nvSpPr>
            <p:spPr bwMode="auto">
              <a:xfrm rot="-5400000">
                <a:off x="540" y="3528"/>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12856" name="Freeform 34"/>
              <p:cNvSpPr>
                <a:spLocks noChangeAspect="1"/>
              </p:cNvSpPr>
              <p:nvPr/>
            </p:nvSpPr>
            <p:spPr bwMode="auto">
              <a:xfrm rot="5400000">
                <a:off x="679" y="3712"/>
                <a:ext cx="19" cy="120"/>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nvGrpSpPr>
            <p:cNvPr id="12816" name="Group 35"/>
            <p:cNvGrpSpPr>
              <a:grpSpLocks noChangeAspect="1"/>
            </p:cNvGrpSpPr>
            <p:nvPr/>
          </p:nvGrpSpPr>
          <p:grpSpPr bwMode="auto">
            <a:xfrm>
              <a:off x="856" y="3347"/>
              <a:ext cx="168" cy="441"/>
              <a:chOff x="605" y="3340"/>
              <a:chExt cx="168" cy="441"/>
            </a:xfrm>
          </p:grpSpPr>
          <p:sp>
            <p:nvSpPr>
              <p:cNvPr id="12831" name="Rectangle 36"/>
              <p:cNvSpPr>
                <a:spLocks noChangeAspect="1" noChangeArrowheads="1"/>
              </p:cNvSpPr>
              <p:nvPr/>
            </p:nvSpPr>
            <p:spPr bwMode="auto">
              <a:xfrm>
                <a:off x="641" y="3356"/>
                <a:ext cx="95" cy="4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32" name="Rectangle 37"/>
              <p:cNvSpPr>
                <a:spLocks noChangeAspect="1" noChangeArrowheads="1"/>
              </p:cNvSpPr>
              <p:nvPr/>
            </p:nvSpPr>
            <p:spPr bwMode="auto">
              <a:xfrm rot="5400000">
                <a:off x="597" y="3528"/>
                <a:ext cx="288" cy="65"/>
              </a:xfrm>
              <a:prstGeom prst="rect">
                <a:avLst/>
              </a:pr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33" name="Rectangle 38"/>
              <p:cNvSpPr>
                <a:spLocks noChangeAspect="1" noChangeArrowheads="1"/>
              </p:cNvSpPr>
              <p:nvPr/>
            </p:nvSpPr>
            <p:spPr bwMode="auto">
              <a:xfrm rot="5400000">
                <a:off x="493" y="3529"/>
                <a:ext cx="288" cy="64"/>
              </a:xfrm>
              <a:prstGeom prst="rect">
                <a:avLst/>
              </a:pr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34" name="Freeform 39"/>
              <p:cNvSpPr>
                <a:spLocks noChangeAspect="1"/>
              </p:cNvSpPr>
              <p:nvPr/>
            </p:nvSpPr>
            <p:spPr bwMode="auto">
              <a:xfrm rot="5400000" flipH="1">
                <a:off x="678" y="3290"/>
                <a:ext cx="20" cy="119"/>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B2B2B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293928" name="Rectangle 40"/>
              <p:cNvSpPr>
                <a:spLocks noChangeAspect="1" noChangeArrowheads="1"/>
              </p:cNvSpPr>
              <p:nvPr/>
            </p:nvSpPr>
            <p:spPr bwMode="auto">
              <a:xfrm rot="-5400000">
                <a:off x="548" y="3528"/>
                <a:ext cx="283" cy="64"/>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29" name="Rectangle 41"/>
              <p:cNvSpPr>
                <a:spLocks noChangeAspect="1" noChangeArrowheads="1"/>
              </p:cNvSpPr>
              <p:nvPr/>
            </p:nvSpPr>
            <p:spPr bwMode="auto">
              <a:xfrm rot="-5400000">
                <a:off x="587" y="3526"/>
                <a:ext cx="283" cy="64"/>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30" name="Rectangle 42"/>
              <p:cNvSpPr>
                <a:spLocks noChangeAspect="1" noChangeArrowheads="1"/>
              </p:cNvSpPr>
              <p:nvPr/>
            </p:nvSpPr>
            <p:spPr bwMode="auto">
              <a:xfrm rot="-5400000">
                <a:off x="506" y="3527"/>
                <a:ext cx="283" cy="63"/>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31" name="Rectangle 43"/>
              <p:cNvSpPr>
                <a:spLocks noChangeAspect="1" noChangeArrowheads="1"/>
              </p:cNvSpPr>
              <p:nvPr/>
            </p:nvSpPr>
            <p:spPr bwMode="auto">
              <a:xfrm rot="-5400000">
                <a:off x="569"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32" name="Rectangle 44"/>
              <p:cNvSpPr>
                <a:spLocks noChangeAspect="1" noChangeArrowheads="1"/>
              </p:cNvSpPr>
              <p:nvPr/>
            </p:nvSpPr>
            <p:spPr bwMode="auto">
              <a:xfrm rot="-5400000">
                <a:off x="526" y="3527"/>
                <a:ext cx="283" cy="63"/>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33" name="Rectangle 45"/>
              <p:cNvSpPr>
                <a:spLocks noChangeAspect="1" noChangeArrowheads="1"/>
              </p:cNvSpPr>
              <p:nvPr/>
            </p:nvSpPr>
            <p:spPr bwMode="auto">
              <a:xfrm rot="-5400000">
                <a:off x="518"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34" name="Rectangle 46"/>
              <p:cNvSpPr>
                <a:spLocks noChangeAspect="1" noChangeArrowheads="1"/>
              </p:cNvSpPr>
              <p:nvPr/>
            </p:nvSpPr>
            <p:spPr bwMode="auto">
              <a:xfrm rot="-5400000">
                <a:off x="564" y="3526"/>
                <a:ext cx="283" cy="64"/>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35" name="Rectangle 47"/>
              <p:cNvSpPr>
                <a:spLocks noChangeAspect="1" noChangeArrowheads="1"/>
              </p:cNvSpPr>
              <p:nvPr/>
            </p:nvSpPr>
            <p:spPr bwMode="auto">
              <a:xfrm rot="-5400000">
                <a:off x="538" y="3528"/>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12843" name="Freeform 48"/>
              <p:cNvSpPr>
                <a:spLocks noChangeAspect="1"/>
              </p:cNvSpPr>
              <p:nvPr/>
            </p:nvSpPr>
            <p:spPr bwMode="auto">
              <a:xfrm rot="5400000">
                <a:off x="679" y="3712"/>
                <a:ext cx="19" cy="120"/>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nvGrpSpPr>
            <p:cNvPr id="12817" name="Group 49"/>
            <p:cNvGrpSpPr>
              <a:grpSpLocks noChangeAspect="1"/>
            </p:cNvGrpSpPr>
            <p:nvPr/>
          </p:nvGrpSpPr>
          <p:grpSpPr bwMode="auto">
            <a:xfrm>
              <a:off x="734" y="3347"/>
              <a:ext cx="169" cy="441"/>
              <a:chOff x="604" y="3340"/>
              <a:chExt cx="169" cy="441"/>
            </a:xfrm>
          </p:grpSpPr>
          <p:sp>
            <p:nvSpPr>
              <p:cNvPr id="12818" name="Rectangle 50"/>
              <p:cNvSpPr>
                <a:spLocks noChangeAspect="1" noChangeArrowheads="1"/>
              </p:cNvSpPr>
              <p:nvPr/>
            </p:nvSpPr>
            <p:spPr bwMode="auto">
              <a:xfrm>
                <a:off x="641" y="3356"/>
                <a:ext cx="95" cy="4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19" name="Rectangle 51"/>
              <p:cNvSpPr>
                <a:spLocks noChangeAspect="1" noChangeArrowheads="1"/>
              </p:cNvSpPr>
              <p:nvPr/>
            </p:nvSpPr>
            <p:spPr bwMode="auto">
              <a:xfrm rot="5400000">
                <a:off x="597" y="3528"/>
                <a:ext cx="288" cy="65"/>
              </a:xfrm>
              <a:prstGeom prst="rect">
                <a:avLst/>
              </a:pr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20" name="Rectangle 52"/>
              <p:cNvSpPr>
                <a:spLocks noChangeAspect="1" noChangeArrowheads="1"/>
              </p:cNvSpPr>
              <p:nvPr/>
            </p:nvSpPr>
            <p:spPr bwMode="auto">
              <a:xfrm rot="5400000">
                <a:off x="493" y="3528"/>
                <a:ext cx="288" cy="66"/>
              </a:xfrm>
              <a:prstGeom prst="rect">
                <a:avLst/>
              </a:pr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821" name="Freeform 53"/>
              <p:cNvSpPr>
                <a:spLocks noChangeAspect="1"/>
              </p:cNvSpPr>
              <p:nvPr/>
            </p:nvSpPr>
            <p:spPr bwMode="auto">
              <a:xfrm rot="5400000" flipH="1">
                <a:off x="678" y="3290"/>
                <a:ext cx="20" cy="119"/>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B2B2B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293942" name="Rectangle 54"/>
              <p:cNvSpPr>
                <a:spLocks noChangeAspect="1" noChangeArrowheads="1"/>
              </p:cNvSpPr>
              <p:nvPr/>
            </p:nvSpPr>
            <p:spPr bwMode="auto">
              <a:xfrm rot="-5400000">
                <a:off x="551"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43" name="Rectangle 55"/>
              <p:cNvSpPr>
                <a:spLocks noChangeAspect="1" noChangeArrowheads="1"/>
              </p:cNvSpPr>
              <p:nvPr/>
            </p:nvSpPr>
            <p:spPr bwMode="auto">
              <a:xfrm rot="-5400000">
                <a:off x="586" y="3525"/>
                <a:ext cx="283" cy="66"/>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44" name="Rectangle 56"/>
              <p:cNvSpPr>
                <a:spLocks noChangeAspect="1" noChangeArrowheads="1"/>
              </p:cNvSpPr>
              <p:nvPr/>
            </p:nvSpPr>
            <p:spPr bwMode="auto">
              <a:xfrm rot="-5400000">
                <a:off x="507"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45" name="Rectangle 57"/>
              <p:cNvSpPr>
                <a:spLocks noChangeAspect="1" noChangeArrowheads="1"/>
              </p:cNvSpPr>
              <p:nvPr/>
            </p:nvSpPr>
            <p:spPr bwMode="auto">
              <a:xfrm rot="-5400000">
                <a:off x="574"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46" name="Rectangle 58"/>
              <p:cNvSpPr>
                <a:spLocks noChangeAspect="1" noChangeArrowheads="1"/>
              </p:cNvSpPr>
              <p:nvPr/>
            </p:nvSpPr>
            <p:spPr bwMode="auto">
              <a:xfrm rot="-5400000">
                <a:off x="529"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47" name="Rectangle 59"/>
              <p:cNvSpPr>
                <a:spLocks noChangeAspect="1" noChangeArrowheads="1"/>
              </p:cNvSpPr>
              <p:nvPr/>
            </p:nvSpPr>
            <p:spPr bwMode="auto">
              <a:xfrm rot="-5400000">
                <a:off x="516"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48" name="Rectangle 60"/>
              <p:cNvSpPr>
                <a:spLocks noChangeAspect="1" noChangeArrowheads="1"/>
              </p:cNvSpPr>
              <p:nvPr/>
            </p:nvSpPr>
            <p:spPr bwMode="auto">
              <a:xfrm rot="-5400000">
                <a:off x="562" y="3526"/>
                <a:ext cx="283" cy="66"/>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3949" name="Rectangle 61"/>
              <p:cNvSpPr>
                <a:spLocks noChangeAspect="1" noChangeArrowheads="1"/>
              </p:cNvSpPr>
              <p:nvPr/>
            </p:nvSpPr>
            <p:spPr bwMode="auto">
              <a:xfrm rot="-5400000">
                <a:off x="538" y="3528"/>
                <a:ext cx="283" cy="66"/>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12830" name="Freeform 62"/>
              <p:cNvSpPr>
                <a:spLocks noChangeAspect="1"/>
              </p:cNvSpPr>
              <p:nvPr/>
            </p:nvSpPr>
            <p:spPr bwMode="auto">
              <a:xfrm rot="5400000">
                <a:off x="679" y="3712"/>
                <a:ext cx="19" cy="120"/>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cxnSp>
        <p:nvCxnSpPr>
          <p:cNvPr id="12300" name="AutoShape 63"/>
          <p:cNvCxnSpPr>
            <a:cxnSpLocks noChangeShapeType="1"/>
            <a:stCxn id="12744" idx="3"/>
            <a:endCxn id="12680" idx="3"/>
          </p:cNvCxnSpPr>
          <p:nvPr/>
        </p:nvCxnSpPr>
        <p:spPr bwMode="auto">
          <a:xfrm rot="10800000" flipH="1" flipV="1">
            <a:off x="1320800" y="2066925"/>
            <a:ext cx="1127125" cy="1588"/>
          </a:xfrm>
          <a:prstGeom prst="bentConnector5">
            <a:avLst>
              <a:gd name="adj1" fmla="val -102815"/>
              <a:gd name="adj2" fmla="val 15800000"/>
              <a:gd name="adj3" fmla="val 9014"/>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301" name="Group 64"/>
          <p:cNvGrpSpPr>
            <a:grpSpLocks/>
          </p:cNvGrpSpPr>
          <p:nvPr/>
        </p:nvGrpSpPr>
        <p:grpSpPr bwMode="auto">
          <a:xfrm>
            <a:off x="390525" y="1347788"/>
            <a:ext cx="938213" cy="719137"/>
            <a:chOff x="0" y="1240"/>
            <a:chExt cx="591" cy="453"/>
          </a:xfrm>
        </p:grpSpPr>
        <p:grpSp>
          <p:nvGrpSpPr>
            <p:cNvPr id="12741" name="Group 65"/>
            <p:cNvGrpSpPr>
              <a:grpSpLocks/>
            </p:cNvGrpSpPr>
            <p:nvPr/>
          </p:nvGrpSpPr>
          <p:grpSpPr bwMode="auto">
            <a:xfrm>
              <a:off x="0" y="1240"/>
              <a:ext cx="591" cy="453"/>
              <a:chOff x="0" y="1339"/>
              <a:chExt cx="426" cy="354"/>
            </a:xfrm>
          </p:grpSpPr>
          <p:sp>
            <p:nvSpPr>
              <p:cNvPr id="12743" name="AutoShape 66"/>
              <p:cNvSpPr>
                <a:spLocks noChangeAspect="1" noChangeArrowheads="1"/>
              </p:cNvSpPr>
              <p:nvPr/>
            </p:nvSpPr>
            <p:spPr bwMode="auto">
              <a:xfrm flipV="1">
                <a:off x="10" y="1639"/>
                <a:ext cx="408" cy="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53 w 21600"/>
                  <a:gd name="T13" fmla="*/ 2571 h 21600"/>
                  <a:gd name="T14" fmla="*/ 18847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926" y="21600"/>
                    </a:lnTo>
                    <a:lnTo>
                      <a:pt x="19674" y="21600"/>
                    </a:lnTo>
                    <a:lnTo>
                      <a:pt x="21600" y="0"/>
                    </a:lnTo>
                    <a:lnTo>
                      <a:pt x="0" y="0"/>
                    </a:lnTo>
                    <a:close/>
                  </a:path>
                </a:pathLst>
              </a:cu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744" name="AutoShape 67"/>
              <p:cNvSpPr>
                <a:spLocks noChangeAspect="1" noChangeArrowheads="1"/>
              </p:cNvSpPr>
              <p:nvPr/>
            </p:nvSpPr>
            <p:spPr bwMode="auto">
              <a:xfrm rot="10800000">
                <a:off x="0" y="1682"/>
                <a:ext cx="426" cy="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28 w 21600"/>
                  <a:gd name="T13" fmla="*/ 1964 h 21600"/>
                  <a:gd name="T14" fmla="*/ 19572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431" y="21600"/>
                    </a:lnTo>
                    <a:lnTo>
                      <a:pt x="21169"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745" name="AutoShape 68"/>
              <p:cNvSpPr>
                <a:spLocks noChangeAspect="1"/>
              </p:cNvSpPr>
              <p:nvPr/>
            </p:nvSpPr>
            <p:spPr bwMode="auto">
              <a:xfrm rot="5400000" flipV="1">
                <a:off x="200" y="1568"/>
                <a:ext cx="10" cy="209"/>
              </a:xfrm>
              <a:prstGeom prst="leftBracket">
                <a:avLst>
                  <a:gd name="adj" fmla="val 174167"/>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nvGrpSpPr>
              <p:cNvPr id="12746" name="Group 69"/>
              <p:cNvGrpSpPr>
                <a:grpSpLocks noChangeAspect="1"/>
              </p:cNvGrpSpPr>
              <p:nvPr/>
            </p:nvGrpSpPr>
            <p:grpSpPr bwMode="auto">
              <a:xfrm>
                <a:off x="47" y="1643"/>
                <a:ext cx="330" cy="7"/>
                <a:chOff x="2916" y="2503"/>
                <a:chExt cx="675" cy="17"/>
              </a:xfrm>
            </p:grpSpPr>
            <p:sp>
              <p:nvSpPr>
                <p:cNvPr id="293958" name="Oval 70"/>
                <p:cNvSpPr>
                  <a:spLocks noChangeAspect="1" noChangeArrowheads="1"/>
                </p:cNvSpPr>
                <p:nvPr/>
              </p:nvSpPr>
              <p:spPr bwMode="auto">
                <a:xfrm>
                  <a:off x="2916"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59" name="Oval 71"/>
                <p:cNvSpPr>
                  <a:spLocks noChangeAspect="1" noChangeArrowheads="1"/>
                </p:cNvSpPr>
                <p:nvPr/>
              </p:nvSpPr>
              <p:spPr bwMode="auto">
                <a:xfrm>
                  <a:off x="296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0" name="Oval 72"/>
                <p:cNvSpPr>
                  <a:spLocks noChangeAspect="1" noChangeArrowheads="1"/>
                </p:cNvSpPr>
                <p:nvPr/>
              </p:nvSpPr>
              <p:spPr bwMode="auto">
                <a:xfrm>
                  <a:off x="30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1" name="Oval 73"/>
                <p:cNvSpPr>
                  <a:spLocks noChangeAspect="1" noChangeArrowheads="1"/>
                </p:cNvSpPr>
                <p:nvPr/>
              </p:nvSpPr>
              <p:spPr bwMode="auto">
                <a:xfrm>
                  <a:off x="3065"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2" name="Oval 74"/>
                <p:cNvSpPr>
                  <a:spLocks noChangeAspect="1" noChangeArrowheads="1"/>
                </p:cNvSpPr>
                <p:nvPr/>
              </p:nvSpPr>
              <p:spPr bwMode="auto">
                <a:xfrm>
                  <a:off x="31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3" name="Oval 75"/>
                <p:cNvSpPr>
                  <a:spLocks noChangeAspect="1" noChangeArrowheads="1"/>
                </p:cNvSpPr>
                <p:nvPr/>
              </p:nvSpPr>
              <p:spPr bwMode="auto">
                <a:xfrm>
                  <a:off x="31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4" name="Oval 76"/>
                <p:cNvSpPr>
                  <a:spLocks noChangeAspect="1" noChangeArrowheads="1"/>
                </p:cNvSpPr>
                <p:nvPr/>
              </p:nvSpPr>
              <p:spPr bwMode="auto">
                <a:xfrm>
                  <a:off x="3214"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5" name="Oval 77"/>
                <p:cNvSpPr>
                  <a:spLocks noChangeAspect="1" noChangeArrowheads="1"/>
                </p:cNvSpPr>
                <p:nvPr/>
              </p:nvSpPr>
              <p:spPr bwMode="auto">
                <a:xfrm>
                  <a:off x="326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6" name="Oval 78"/>
                <p:cNvSpPr>
                  <a:spLocks noChangeAspect="1" noChangeArrowheads="1"/>
                </p:cNvSpPr>
                <p:nvPr/>
              </p:nvSpPr>
              <p:spPr bwMode="auto">
                <a:xfrm>
                  <a:off x="331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7" name="Oval 79"/>
                <p:cNvSpPr>
                  <a:spLocks noChangeAspect="1" noChangeArrowheads="1"/>
                </p:cNvSpPr>
                <p:nvPr/>
              </p:nvSpPr>
              <p:spPr bwMode="auto">
                <a:xfrm>
                  <a:off x="336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8" name="Oval 80"/>
                <p:cNvSpPr>
                  <a:spLocks noChangeAspect="1" noChangeArrowheads="1"/>
                </p:cNvSpPr>
                <p:nvPr/>
              </p:nvSpPr>
              <p:spPr bwMode="auto">
                <a:xfrm>
                  <a:off x="34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69" name="Oval 81"/>
                <p:cNvSpPr>
                  <a:spLocks noChangeAspect="1" noChangeArrowheads="1"/>
                </p:cNvSpPr>
                <p:nvPr/>
              </p:nvSpPr>
              <p:spPr bwMode="auto">
                <a:xfrm>
                  <a:off x="346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70" name="Oval 82"/>
                <p:cNvSpPr>
                  <a:spLocks noChangeAspect="1" noChangeArrowheads="1"/>
                </p:cNvSpPr>
                <p:nvPr/>
              </p:nvSpPr>
              <p:spPr bwMode="auto">
                <a:xfrm>
                  <a:off x="351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71" name="Oval 83"/>
                <p:cNvSpPr>
                  <a:spLocks noChangeAspect="1" noChangeArrowheads="1"/>
                </p:cNvSpPr>
                <p:nvPr/>
              </p:nvSpPr>
              <p:spPr bwMode="auto">
                <a:xfrm>
                  <a:off x="356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747" name="Group 84"/>
              <p:cNvGrpSpPr>
                <a:grpSpLocks noChangeAspect="1"/>
              </p:cNvGrpSpPr>
              <p:nvPr/>
            </p:nvGrpSpPr>
            <p:grpSpPr bwMode="auto">
              <a:xfrm>
                <a:off x="36" y="1658"/>
                <a:ext cx="359" cy="7"/>
                <a:chOff x="2916" y="2503"/>
                <a:chExt cx="675" cy="17"/>
              </a:xfrm>
            </p:grpSpPr>
            <p:sp>
              <p:nvSpPr>
                <p:cNvPr id="293973" name="Oval 85"/>
                <p:cNvSpPr>
                  <a:spLocks noChangeAspect="1" noChangeArrowheads="1"/>
                </p:cNvSpPr>
                <p:nvPr/>
              </p:nvSpPr>
              <p:spPr bwMode="auto">
                <a:xfrm>
                  <a:off x="2916"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74" name="Oval 86"/>
                <p:cNvSpPr>
                  <a:spLocks noChangeAspect="1" noChangeArrowheads="1"/>
                </p:cNvSpPr>
                <p:nvPr/>
              </p:nvSpPr>
              <p:spPr bwMode="auto">
                <a:xfrm>
                  <a:off x="2965" y="2503"/>
                  <a:ext cx="3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75" name="Oval 87"/>
                <p:cNvSpPr>
                  <a:spLocks noChangeAspect="1" noChangeArrowheads="1"/>
                </p:cNvSpPr>
                <p:nvPr/>
              </p:nvSpPr>
              <p:spPr bwMode="auto">
                <a:xfrm>
                  <a:off x="3015"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76" name="Oval 88"/>
                <p:cNvSpPr>
                  <a:spLocks noChangeAspect="1" noChangeArrowheads="1"/>
                </p:cNvSpPr>
                <p:nvPr/>
              </p:nvSpPr>
              <p:spPr bwMode="auto">
                <a:xfrm>
                  <a:off x="3065"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77" name="Oval 89"/>
                <p:cNvSpPr>
                  <a:spLocks noChangeAspect="1" noChangeArrowheads="1"/>
                </p:cNvSpPr>
                <p:nvPr/>
              </p:nvSpPr>
              <p:spPr bwMode="auto">
                <a:xfrm>
                  <a:off x="311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78" name="Oval 90"/>
                <p:cNvSpPr>
                  <a:spLocks noChangeAspect="1" noChangeArrowheads="1"/>
                </p:cNvSpPr>
                <p:nvPr/>
              </p:nvSpPr>
              <p:spPr bwMode="auto">
                <a:xfrm>
                  <a:off x="316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79" name="Oval 91"/>
                <p:cNvSpPr>
                  <a:spLocks noChangeAspect="1" noChangeArrowheads="1"/>
                </p:cNvSpPr>
                <p:nvPr/>
              </p:nvSpPr>
              <p:spPr bwMode="auto">
                <a:xfrm>
                  <a:off x="321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80" name="Oval 92"/>
                <p:cNvSpPr>
                  <a:spLocks noChangeAspect="1" noChangeArrowheads="1"/>
                </p:cNvSpPr>
                <p:nvPr/>
              </p:nvSpPr>
              <p:spPr bwMode="auto">
                <a:xfrm>
                  <a:off x="32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81" name="Oval 93"/>
                <p:cNvSpPr>
                  <a:spLocks noChangeAspect="1" noChangeArrowheads="1"/>
                </p:cNvSpPr>
                <p:nvPr/>
              </p:nvSpPr>
              <p:spPr bwMode="auto">
                <a:xfrm>
                  <a:off x="33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82" name="Oval 94"/>
                <p:cNvSpPr>
                  <a:spLocks noChangeAspect="1" noChangeArrowheads="1"/>
                </p:cNvSpPr>
                <p:nvPr/>
              </p:nvSpPr>
              <p:spPr bwMode="auto">
                <a:xfrm>
                  <a:off x="3363"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83" name="Oval 95"/>
                <p:cNvSpPr>
                  <a:spLocks noChangeAspect="1" noChangeArrowheads="1"/>
                </p:cNvSpPr>
                <p:nvPr/>
              </p:nvSpPr>
              <p:spPr bwMode="auto">
                <a:xfrm>
                  <a:off x="341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84" name="Oval 96"/>
                <p:cNvSpPr>
                  <a:spLocks noChangeAspect="1" noChangeArrowheads="1"/>
                </p:cNvSpPr>
                <p:nvPr/>
              </p:nvSpPr>
              <p:spPr bwMode="auto">
                <a:xfrm>
                  <a:off x="3462"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85" name="Oval 97"/>
                <p:cNvSpPr>
                  <a:spLocks noChangeAspect="1" noChangeArrowheads="1"/>
                </p:cNvSpPr>
                <p:nvPr/>
              </p:nvSpPr>
              <p:spPr bwMode="auto">
                <a:xfrm>
                  <a:off x="3512"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86" name="Oval 98"/>
                <p:cNvSpPr>
                  <a:spLocks noChangeAspect="1" noChangeArrowheads="1"/>
                </p:cNvSpPr>
                <p:nvPr/>
              </p:nvSpPr>
              <p:spPr bwMode="auto">
                <a:xfrm>
                  <a:off x="35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748" name="Group 99"/>
              <p:cNvGrpSpPr>
                <a:grpSpLocks noChangeAspect="1"/>
              </p:cNvGrpSpPr>
              <p:nvPr/>
            </p:nvGrpSpPr>
            <p:grpSpPr bwMode="auto">
              <a:xfrm>
                <a:off x="55" y="1650"/>
                <a:ext cx="317" cy="7"/>
                <a:chOff x="3097" y="2487"/>
                <a:chExt cx="828" cy="17"/>
              </a:xfrm>
            </p:grpSpPr>
            <p:sp>
              <p:nvSpPr>
                <p:cNvPr id="293988" name="Oval 100"/>
                <p:cNvSpPr>
                  <a:spLocks noChangeAspect="1" noChangeArrowheads="1"/>
                </p:cNvSpPr>
                <p:nvPr/>
              </p:nvSpPr>
              <p:spPr bwMode="auto">
                <a:xfrm>
                  <a:off x="3095"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89" name="Oval 101"/>
                <p:cNvSpPr>
                  <a:spLocks noChangeAspect="1" noChangeArrowheads="1"/>
                </p:cNvSpPr>
                <p:nvPr/>
              </p:nvSpPr>
              <p:spPr bwMode="auto">
                <a:xfrm>
                  <a:off x="3162"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0" name="Oval 102"/>
                <p:cNvSpPr>
                  <a:spLocks noChangeAspect="1" noChangeArrowheads="1"/>
                </p:cNvSpPr>
                <p:nvPr/>
              </p:nvSpPr>
              <p:spPr bwMode="auto">
                <a:xfrm>
                  <a:off x="3228"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1" name="Oval 103"/>
                <p:cNvSpPr>
                  <a:spLocks noChangeAspect="1" noChangeArrowheads="1"/>
                </p:cNvSpPr>
                <p:nvPr/>
              </p:nvSpPr>
              <p:spPr bwMode="auto">
                <a:xfrm>
                  <a:off x="3294"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2" name="Oval 104"/>
                <p:cNvSpPr>
                  <a:spLocks noChangeAspect="1" noChangeArrowheads="1"/>
                </p:cNvSpPr>
                <p:nvPr/>
              </p:nvSpPr>
              <p:spPr bwMode="auto">
                <a:xfrm>
                  <a:off x="3360"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3" name="Oval 105"/>
                <p:cNvSpPr>
                  <a:spLocks noChangeAspect="1" noChangeArrowheads="1"/>
                </p:cNvSpPr>
                <p:nvPr/>
              </p:nvSpPr>
              <p:spPr bwMode="auto">
                <a:xfrm>
                  <a:off x="3426"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4" name="Oval 106"/>
                <p:cNvSpPr>
                  <a:spLocks noChangeAspect="1" noChangeArrowheads="1"/>
                </p:cNvSpPr>
                <p:nvPr/>
              </p:nvSpPr>
              <p:spPr bwMode="auto">
                <a:xfrm>
                  <a:off x="3490"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5" name="Oval 107"/>
                <p:cNvSpPr>
                  <a:spLocks noChangeAspect="1" noChangeArrowheads="1"/>
                </p:cNvSpPr>
                <p:nvPr/>
              </p:nvSpPr>
              <p:spPr bwMode="auto">
                <a:xfrm>
                  <a:off x="3556"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6" name="Oval 108"/>
                <p:cNvSpPr>
                  <a:spLocks noChangeAspect="1" noChangeArrowheads="1"/>
                </p:cNvSpPr>
                <p:nvPr/>
              </p:nvSpPr>
              <p:spPr bwMode="auto">
                <a:xfrm>
                  <a:off x="3624"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7" name="Oval 109"/>
                <p:cNvSpPr>
                  <a:spLocks noChangeAspect="1" noChangeArrowheads="1"/>
                </p:cNvSpPr>
                <p:nvPr/>
              </p:nvSpPr>
              <p:spPr bwMode="auto">
                <a:xfrm>
                  <a:off x="3688"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8" name="Oval 110"/>
                <p:cNvSpPr>
                  <a:spLocks noChangeAspect="1" noChangeArrowheads="1"/>
                </p:cNvSpPr>
                <p:nvPr/>
              </p:nvSpPr>
              <p:spPr bwMode="auto">
                <a:xfrm>
                  <a:off x="3754"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3999" name="Oval 111"/>
                <p:cNvSpPr>
                  <a:spLocks noChangeAspect="1" noChangeArrowheads="1"/>
                </p:cNvSpPr>
                <p:nvPr/>
              </p:nvSpPr>
              <p:spPr bwMode="auto">
                <a:xfrm>
                  <a:off x="3819"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00" name="Oval 112"/>
                <p:cNvSpPr>
                  <a:spLocks noChangeAspect="1" noChangeArrowheads="1"/>
                </p:cNvSpPr>
                <p:nvPr/>
              </p:nvSpPr>
              <p:spPr bwMode="auto">
                <a:xfrm>
                  <a:off x="3887"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749" name="Group 113"/>
              <p:cNvGrpSpPr>
                <a:grpSpLocks/>
              </p:cNvGrpSpPr>
              <p:nvPr/>
            </p:nvGrpSpPr>
            <p:grpSpPr bwMode="auto">
              <a:xfrm>
                <a:off x="58" y="1339"/>
                <a:ext cx="314" cy="270"/>
                <a:chOff x="2676" y="1311"/>
                <a:chExt cx="314" cy="224"/>
              </a:xfrm>
            </p:grpSpPr>
            <p:sp>
              <p:nvSpPr>
                <p:cNvPr id="12751" name="Oval 114"/>
                <p:cNvSpPr>
                  <a:spLocks noChangeAspect="1" noChangeArrowheads="1"/>
                </p:cNvSpPr>
                <p:nvPr/>
              </p:nvSpPr>
              <p:spPr bwMode="auto">
                <a:xfrm>
                  <a:off x="2966" y="1312"/>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52" name="Oval 115"/>
                <p:cNvSpPr>
                  <a:spLocks noChangeAspect="1" noChangeArrowheads="1"/>
                </p:cNvSpPr>
                <p:nvPr/>
              </p:nvSpPr>
              <p:spPr bwMode="auto">
                <a:xfrm>
                  <a:off x="2965"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53" name="Oval 116"/>
                <p:cNvSpPr>
                  <a:spLocks noChangeAspect="1" noChangeArrowheads="1"/>
                </p:cNvSpPr>
                <p:nvPr/>
              </p:nvSpPr>
              <p:spPr bwMode="auto">
                <a:xfrm>
                  <a:off x="2676"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54" name="Oval 117"/>
                <p:cNvSpPr>
                  <a:spLocks noChangeAspect="1" noChangeArrowheads="1"/>
                </p:cNvSpPr>
                <p:nvPr/>
              </p:nvSpPr>
              <p:spPr bwMode="auto">
                <a:xfrm>
                  <a:off x="2676" y="13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55" name="Rectangle 118"/>
                <p:cNvSpPr>
                  <a:spLocks noChangeAspect="1" noChangeArrowheads="1"/>
                </p:cNvSpPr>
                <p:nvPr/>
              </p:nvSpPr>
              <p:spPr bwMode="auto">
                <a:xfrm rot="-5400000">
                  <a:off x="2582" y="1418"/>
                  <a:ext cx="200" cy="12"/>
                </a:xfrm>
                <a:prstGeom prst="rect">
                  <a:avLst/>
                </a:pr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56" name="Rectangle 119"/>
                <p:cNvSpPr>
                  <a:spLocks noChangeAspect="1" noChangeArrowheads="1"/>
                </p:cNvSpPr>
                <p:nvPr/>
              </p:nvSpPr>
              <p:spPr bwMode="auto">
                <a:xfrm rot="-5400000">
                  <a:off x="2884" y="1418"/>
                  <a:ext cx="199" cy="12"/>
                </a:xfrm>
                <a:prstGeom prst="rect">
                  <a:avLst/>
                </a:pr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57" name="Rectangle 120"/>
                <p:cNvSpPr>
                  <a:spLocks noChangeAspect="1" noChangeArrowheads="1"/>
                </p:cNvSpPr>
                <p:nvPr/>
              </p:nvSpPr>
              <p:spPr bwMode="auto">
                <a:xfrm>
                  <a:off x="2687" y="1312"/>
                  <a:ext cx="290" cy="12"/>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58" name="Rectangle 121"/>
                <p:cNvSpPr>
                  <a:spLocks noChangeAspect="1" noChangeArrowheads="1"/>
                </p:cNvSpPr>
                <p:nvPr/>
              </p:nvSpPr>
              <p:spPr bwMode="auto">
                <a:xfrm flipV="1">
                  <a:off x="2687" y="1523"/>
                  <a:ext cx="291" cy="12"/>
                </a:xfrm>
                <a:prstGeom prst="rect">
                  <a:avLst/>
                </a:prstGeom>
                <a:gradFill rotWithShape="0">
                  <a:gsLst>
                    <a:gs pos="0">
                      <a:srgbClr val="DDDDDD">
                        <a:alpha val="50000"/>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59" name="Rectangle 122"/>
                <p:cNvSpPr>
                  <a:spLocks noChangeAspect="1" noChangeArrowheads="1"/>
                </p:cNvSpPr>
                <p:nvPr/>
              </p:nvSpPr>
              <p:spPr bwMode="auto">
                <a:xfrm>
                  <a:off x="2687" y="1324"/>
                  <a:ext cx="11" cy="200"/>
                </a:xfrm>
                <a:prstGeom prst="rect">
                  <a:avLst/>
                </a:prstGeom>
                <a:gradFill rotWithShape="0">
                  <a:gsLst>
                    <a:gs pos="0">
                      <a:srgbClr val="DDDDDD">
                        <a:alpha val="50000"/>
                      </a:srgbClr>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60" name="Rectangle 123"/>
                <p:cNvSpPr>
                  <a:spLocks noChangeAspect="1" noChangeArrowheads="1"/>
                </p:cNvSpPr>
                <p:nvPr/>
              </p:nvSpPr>
              <p:spPr bwMode="auto">
                <a:xfrm rot="10800000">
                  <a:off x="2967" y="1324"/>
                  <a:ext cx="12" cy="200"/>
                </a:xfrm>
                <a:prstGeom prst="rect">
                  <a:avLst/>
                </a:prstGeom>
                <a:gradFill rotWithShape="0">
                  <a:gsLst>
                    <a:gs pos="0">
                      <a:srgbClr val="000000"/>
                    </a:gs>
                    <a:gs pos="100000">
                      <a:srgbClr val="DDDDDD">
                        <a:alpha val="5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61" name="AutoShape 124"/>
                <p:cNvSpPr>
                  <a:spLocks noChangeAspect="1" noChangeArrowheads="1"/>
                </p:cNvSpPr>
                <p:nvPr/>
              </p:nvSpPr>
              <p:spPr bwMode="auto">
                <a:xfrm>
                  <a:off x="2687" y="1324"/>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762" name="Rectangle 125"/>
                <p:cNvSpPr>
                  <a:spLocks noChangeAspect="1" noChangeArrowheads="1"/>
                </p:cNvSpPr>
                <p:nvPr/>
              </p:nvSpPr>
              <p:spPr bwMode="auto">
                <a:xfrm>
                  <a:off x="2699" y="1336"/>
                  <a:ext cx="269" cy="178"/>
                </a:xfrm>
                <a:prstGeom prst="rect">
                  <a:avLst/>
                </a:prstGeom>
                <a:solidFill>
                  <a:srgbClr val="99FF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763" name="AutoShape 126"/>
                <p:cNvSpPr>
                  <a:spLocks noChangeAspect="1" noChangeArrowheads="1"/>
                </p:cNvSpPr>
                <p:nvPr/>
              </p:nvSpPr>
              <p:spPr bwMode="auto">
                <a:xfrm flipV="1">
                  <a:off x="2688" y="1512"/>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2750" name="Rectangle 127"/>
              <p:cNvSpPr>
                <a:spLocks noChangeAspect="1" noChangeArrowheads="1"/>
              </p:cNvSpPr>
              <p:nvPr/>
            </p:nvSpPr>
            <p:spPr bwMode="auto">
              <a:xfrm>
                <a:off x="108" y="1609"/>
                <a:ext cx="213" cy="30"/>
              </a:xfrm>
              <a:prstGeom prst="rect">
                <a:avLst/>
              </a:prstGeom>
              <a:gradFill rotWithShape="0">
                <a:gsLst>
                  <a:gs pos="0">
                    <a:srgbClr val="000000"/>
                  </a:gs>
                  <a:gs pos="5000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aphicFrame>
          <p:nvGraphicFramePr>
            <p:cNvPr id="12742" name="Object 128"/>
            <p:cNvGraphicFramePr>
              <a:graphicFrameLocks noChangeAspect="1"/>
            </p:cNvGraphicFramePr>
            <p:nvPr/>
          </p:nvGraphicFramePr>
          <p:xfrm>
            <a:off x="110" y="1278"/>
            <a:ext cx="377" cy="281"/>
          </p:xfrm>
          <a:graphic>
            <a:graphicData uri="http://schemas.openxmlformats.org/presentationml/2006/ole">
              <mc:AlternateContent xmlns:mc="http://schemas.openxmlformats.org/markup-compatibility/2006">
                <mc:Choice xmlns:v="urn:schemas-microsoft-com:vml" Requires="v">
                  <p:oleObj spid="_x0000_s13037" name="Bitmap Image" r:id="rId4" imgW="1838095" imgH="1724266" progId="Paint.Picture">
                    <p:embed/>
                  </p:oleObj>
                </mc:Choice>
                <mc:Fallback>
                  <p:oleObj name="Bitmap Image" r:id="rId4" imgW="1838095" imgH="1724266" progId="Paint.Picture">
                    <p:embed/>
                    <p:pic>
                      <p:nvPicPr>
                        <p:cNvPr id="0" name="Object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 y="1278"/>
                          <a:ext cx="377" cy="2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2302" name="Group 129"/>
          <p:cNvGrpSpPr>
            <a:grpSpLocks/>
          </p:cNvGrpSpPr>
          <p:nvPr/>
        </p:nvGrpSpPr>
        <p:grpSpPr bwMode="auto">
          <a:xfrm>
            <a:off x="1517650" y="1347788"/>
            <a:ext cx="938213" cy="719137"/>
            <a:chOff x="0" y="1240"/>
            <a:chExt cx="591" cy="453"/>
          </a:xfrm>
        </p:grpSpPr>
        <p:grpSp>
          <p:nvGrpSpPr>
            <p:cNvPr id="12677" name="Group 130"/>
            <p:cNvGrpSpPr>
              <a:grpSpLocks/>
            </p:cNvGrpSpPr>
            <p:nvPr/>
          </p:nvGrpSpPr>
          <p:grpSpPr bwMode="auto">
            <a:xfrm>
              <a:off x="0" y="1240"/>
              <a:ext cx="591" cy="453"/>
              <a:chOff x="0" y="1339"/>
              <a:chExt cx="426" cy="354"/>
            </a:xfrm>
          </p:grpSpPr>
          <p:sp>
            <p:nvSpPr>
              <p:cNvPr id="12679" name="AutoShape 131"/>
              <p:cNvSpPr>
                <a:spLocks noChangeAspect="1" noChangeArrowheads="1"/>
              </p:cNvSpPr>
              <p:nvPr/>
            </p:nvSpPr>
            <p:spPr bwMode="auto">
              <a:xfrm flipV="1">
                <a:off x="10" y="1639"/>
                <a:ext cx="408" cy="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53 w 21600"/>
                  <a:gd name="T13" fmla="*/ 2571 h 21600"/>
                  <a:gd name="T14" fmla="*/ 18847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926" y="21600"/>
                    </a:lnTo>
                    <a:lnTo>
                      <a:pt x="19674" y="21600"/>
                    </a:lnTo>
                    <a:lnTo>
                      <a:pt x="21600" y="0"/>
                    </a:lnTo>
                    <a:lnTo>
                      <a:pt x="0" y="0"/>
                    </a:lnTo>
                    <a:close/>
                  </a:path>
                </a:pathLst>
              </a:cu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80" name="AutoShape 132"/>
              <p:cNvSpPr>
                <a:spLocks noChangeAspect="1" noChangeArrowheads="1"/>
              </p:cNvSpPr>
              <p:nvPr/>
            </p:nvSpPr>
            <p:spPr bwMode="auto">
              <a:xfrm rot="10800000">
                <a:off x="0" y="1682"/>
                <a:ext cx="426" cy="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28 w 21600"/>
                  <a:gd name="T13" fmla="*/ 1964 h 21600"/>
                  <a:gd name="T14" fmla="*/ 19572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431" y="21600"/>
                    </a:lnTo>
                    <a:lnTo>
                      <a:pt x="21169"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81" name="AutoShape 133"/>
              <p:cNvSpPr>
                <a:spLocks noChangeAspect="1"/>
              </p:cNvSpPr>
              <p:nvPr/>
            </p:nvSpPr>
            <p:spPr bwMode="auto">
              <a:xfrm rot="5400000" flipV="1">
                <a:off x="200" y="1568"/>
                <a:ext cx="10" cy="209"/>
              </a:xfrm>
              <a:prstGeom prst="leftBracket">
                <a:avLst>
                  <a:gd name="adj" fmla="val 174167"/>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nvGrpSpPr>
              <p:cNvPr id="12682" name="Group 134"/>
              <p:cNvGrpSpPr>
                <a:grpSpLocks noChangeAspect="1"/>
              </p:cNvGrpSpPr>
              <p:nvPr/>
            </p:nvGrpSpPr>
            <p:grpSpPr bwMode="auto">
              <a:xfrm>
                <a:off x="47" y="1643"/>
                <a:ext cx="330" cy="7"/>
                <a:chOff x="2916" y="2503"/>
                <a:chExt cx="675" cy="17"/>
              </a:xfrm>
            </p:grpSpPr>
            <p:sp>
              <p:nvSpPr>
                <p:cNvPr id="294023" name="Oval 135"/>
                <p:cNvSpPr>
                  <a:spLocks noChangeAspect="1" noChangeArrowheads="1"/>
                </p:cNvSpPr>
                <p:nvPr/>
              </p:nvSpPr>
              <p:spPr bwMode="auto">
                <a:xfrm>
                  <a:off x="2916"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24" name="Oval 136"/>
                <p:cNvSpPr>
                  <a:spLocks noChangeAspect="1" noChangeArrowheads="1"/>
                </p:cNvSpPr>
                <p:nvPr/>
              </p:nvSpPr>
              <p:spPr bwMode="auto">
                <a:xfrm>
                  <a:off x="296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25" name="Oval 137"/>
                <p:cNvSpPr>
                  <a:spLocks noChangeAspect="1" noChangeArrowheads="1"/>
                </p:cNvSpPr>
                <p:nvPr/>
              </p:nvSpPr>
              <p:spPr bwMode="auto">
                <a:xfrm>
                  <a:off x="30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26" name="Oval 138"/>
                <p:cNvSpPr>
                  <a:spLocks noChangeAspect="1" noChangeArrowheads="1"/>
                </p:cNvSpPr>
                <p:nvPr/>
              </p:nvSpPr>
              <p:spPr bwMode="auto">
                <a:xfrm>
                  <a:off x="3065"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27" name="Oval 139"/>
                <p:cNvSpPr>
                  <a:spLocks noChangeAspect="1" noChangeArrowheads="1"/>
                </p:cNvSpPr>
                <p:nvPr/>
              </p:nvSpPr>
              <p:spPr bwMode="auto">
                <a:xfrm>
                  <a:off x="31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28" name="Oval 140"/>
                <p:cNvSpPr>
                  <a:spLocks noChangeAspect="1" noChangeArrowheads="1"/>
                </p:cNvSpPr>
                <p:nvPr/>
              </p:nvSpPr>
              <p:spPr bwMode="auto">
                <a:xfrm>
                  <a:off x="31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29" name="Oval 141"/>
                <p:cNvSpPr>
                  <a:spLocks noChangeAspect="1" noChangeArrowheads="1"/>
                </p:cNvSpPr>
                <p:nvPr/>
              </p:nvSpPr>
              <p:spPr bwMode="auto">
                <a:xfrm>
                  <a:off x="3214"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30" name="Oval 142"/>
                <p:cNvSpPr>
                  <a:spLocks noChangeAspect="1" noChangeArrowheads="1"/>
                </p:cNvSpPr>
                <p:nvPr/>
              </p:nvSpPr>
              <p:spPr bwMode="auto">
                <a:xfrm>
                  <a:off x="326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31" name="Oval 143"/>
                <p:cNvSpPr>
                  <a:spLocks noChangeAspect="1" noChangeArrowheads="1"/>
                </p:cNvSpPr>
                <p:nvPr/>
              </p:nvSpPr>
              <p:spPr bwMode="auto">
                <a:xfrm>
                  <a:off x="331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32" name="Oval 144"/>
                <p:cNvSpPr>
                  <a:spLocks noChangeAspect="1" noChangeArrowheads="1"/>
                </p:cNvSpPr>
                <p:nvPr/>
              </p:nvSpPr>
              <p:spPr bwMode="auto">
                <a:xfrm>
                  <a:off x="336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33" name="Oval 145"/>
                <p:cNvSpPr>
                  <a:spLocks noChangeAspect="1" noChangeArrowheads="1"/>
                </p:cNvSpPr>
                <p:nvPr/>
              </p:nvSpPr>
              <p:spPr bwMode="auto">
                <a:xfrm>
                  <a:off x="34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34" name="Oval 146"/>
                <p:cNvSpPr>
                  <a:spLocks noChangeAspect="1" noChangeArrowheads="1"/>
                </p:cNvSpPr>
                <p:nvPr/>
              </p:nvSpPr>
              <p:spPr bwMode="auto">
                <a:xfrm>
                  <a:off x="346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35" name="Oval 147"/>
                <p:cNvSpPr>
                  <a:spLocks noChangeAspect="1" noChangeArrowheads="1"/>
                </p:cNvSpPr>
                <p:nvPr/>
              </p:nvSpPr>
              <p:spPr bwMode="auto">
                <a:xfrm>
                  <a:off x="351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36" name="Oval 148"/>
                <p:cNvSpPr>
                  <a:spLocks noChangeAspect="1" noChangeArrowheads="1"/>
                </p:cNvSpPr>
                <p:nvPr/>
              </p:nvSpPr>
              <p:spPr bwMode="auto">
                <a:xfrm>
                  <a:off x="356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683" name="Group 149"/>
              <p:cNvGrpSpPr>
                <a:grpSpLocks noChangeAspect="1"/>
              </p:cNvGrpSpPr>
              <p:nvPr/>
            </p:nvGrpSpPr>
            <p:grpSpPr bwMode="auto">
              <a:xfrm>
                <a:off x="36" y="1658"/>
                <a:ext cx="359" cy="7"/>
                <a:chOff x="2916" y="2503"/>
                <a:chExt cx="675" cy="17"/>
              </a:xfrm>
            </p:grpSpPr>
            <p:sp>
              <p:nvSpPr>
                <p:cNvPr id="294038" name="Oval 150"/>
                <p:cNvSpPr>
                  <a:spLocks noChangeAspect="1" noChangeArrowheads="1"/>
                </p:cNvSpPr>
                <p:nvPr/>
              </p:nvSpPr>
              <p:spPr bwMode="auto">
                <a:xfrm>
                  <a:off x="2916"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39" name="Oval 151"/>
                <p:cNvSpPr>
                  <a:spLocks noChangeAspect="1" noChangeArrowheads="1"/>
                </p:cNvSpPr>
                <p:nvPr/>
              </p:nvSpPr>
              <p:spPr bwMode="auto">
                <a:xfrm>
                  <a:off x="2965" y="2503"/>
                  <a:ext cx="3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0" name="Oval 152"/>
                <p:cNvSpPr>
                  <a:spLocks noChangeAspect="1" noChangeArrowheads="1"/>
                </p:cNvSpPr>
                <p:nvPr/>
              </p:nvSpPr>
              <p:spPr bwMode="auto">
                <a:xfrm>
                  <a:off x="3015"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1" name="Oval 153"/>
                <p:cNvSpPr>
                  <a:spLocks noChangeAspect="1" noChangeArrowheads="1"/>
                </p:cNvSpPr>
                <p:nvPr/>
              </p:nvSpPr>
              <p:spPr bwMode="auto">
                <a:xfrm>
                  <a:off x="3065"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2" name="Oval 154"/>
                <p:cNvSpPr>
                  <a:spLocks noChangeAspect="1" noChangeArrowheads="1"/>
                </p:cNvSpPr>
                <p:nvPr/>
              </p:nvSpPr>
              <p:spPr bwMode="auto">
                <a:xfrm>
                  <a:off x="311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3" name="Oval 155"/>
                <p:cNvSpPr>
                  <a:spLocks noChangeAspect="1" noChangeArrowheads="1"/>
                </p:cNvSpPr>
                <p:nvPr/>
              </p:nvSpPr>
              <p:spPr bwMode="auto">
                <a:xfrm>
                  <a:off x="316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4" name="Oval 156"/>
                <p:cNvSpPr>
                  <a:spLocks noChangeAspect="1" noChangeArrowheads="1"/>
                </p:cNvSpPr>
                <p:nvPr/>
              </p:nvSpPr>
              <p:spPr bwMode="auto">
                <a:xfrm>
                  <a:off x="321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5" name="Oval 157"/>
                <p:cNvSpPr>
                  <a:spLocks noChangeAspect="1" noChangeArrowheads="1"/>
                </p:cNvSpPr>
                <p:nvPr/>
              </p:nvSpPr>
              <p:spPr bwMode="auto">
                <a:xfrm>
                  <a:off x="32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6" name="Oval 158"/>
                <p:cNvSpPr>
                  <a:spLocks noChangeAspect="1" noChangeArrowheads="1"/>
                </p:cNvSpPr>
                <p:nvPr/>
              </p:nvSpPr>
              <p:spPr bwMode="auto">
                <a:xfrm>
                  <a:off x="33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7" name="Oval 159"/>
                <p:cNvSpPr>
                  <a:spLocks noChangeAspect="1" noChangeArrowheads="1"/>
                </p:cNvSpPr>
                <p:nvPr/>
              </p:nvSpPr>
              <p:spPr bwMode="auto">
                <a:xfrm>
                  <a:off x="3363"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8" name="Oval 160"/>
                <p:cNvSpPr>
                  <a:spLocks noChangeAspect="1" noChangeArrowheads="1"/>
                </p:cNvSpPr>
                <p:nvPr/>
              </p:nvSpPr>
              <p:spPr bwMode="auto">
                <a:xfrm>
                  <a:off x="341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49" name="Oval 161"/>
                <p:cNvSpPr>
                  <a:spLocks noChangeAspect="1" noChangeArrowheads="1"/>
                </p:cNvSpPr>
                <p:nvPr/>
              </p:nvSpPr>
              <p:spPr bwMode="auto">
                <a:xfrm>
                  <a:off x="3462"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50" name="Oval 162"/>
                <p:cNvSpPr>
                  <a:spLocks noChangeAspect="1" noChangeArrowheads="1"/>
                </p:cNvSpPr>
                <p:nvPr/>
              </p:nvSpPr>
              <p:spPr bwMode="auto">
                <a:xfrm>
                  <a:off x="3512"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51" name="Oval 163"/>
                <p:cNvSpPr>
                  <a:spLocks noChangeAspect="1" noChangeArrowheads="1"/>
                </p:cNvSpPr>
                <p:nvPr/>
              </p:nvSpPr>
              <p:spPr bwMode="auto">
                <a:xfrm>
                  <a:off x="35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684" name="Group 164"/>
              <p:cNvGrpSpPr>
                <a:grpSpLocks noChangeAspect="1"/>
              </p:cNvGrpSpPr>
              <p:nvPr/>
            </p:nvGrpSpPr>
            <p:grpSpPr bwMode="auto">
              <a:xfrm>
                <a:off x="55" y="1650"/>
                <a:ext cx="317" cy="7"/>
                <a:chOff x="3097" y="2487"/>
                <a:chExt cx="828" cy="17"/>
              </a:xfrm>
            </p:grpSpPr>
            <p:sp>
              <p:nvSpPr>
                <p:cNvPr id="294053" name="Oval 165"/>
                <p:cNvSpPr>
                  <a:spLocks noChangeAspect="1" noChangeArrowheads="1"/>
                </p:cNvSpPr>
                <p:nvPr/>
              </p:nvSpPr>
              <p:spPr bwMode="auto">
                <a:xfrm>
                  <a:off x="3095"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54" name="Oval 166"/>
                <p:cNvSpPr>
                  <a:spLocks noChangeAspect="1" noChangeArrowheads="1"/>
                </p:cNvSpPr>
                <p:nvPr/>
              </p:nvSpPr>
              <p:spPr bwMode="auto">
                <a:xfrm>
                  <a:off x="3162"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55" name="Oval 167"/>
                <p:cNvSpPr>
                  <a:spLocks noChangeAspect="1" noChangeArrowheads="1"/>
                </p:cNvSpPr>
                <p:nvPr/>
              </p:nvSpPr>
              <p:spPr bwMode="auto">
                <a:xfrm>
                  <a:off x="3228"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56" name="Oval 168"/>
                <p:cNvSpPr>
                  <a:spLocks noChangeAspect="1" noChangeArrowheads="1"/>
                </p:cNvSpPr>
                <p:nvPr/>
              </p:nvSpPr>
              <p:spPr bwMode="auto">
                <a:xfrm>
                  <a:off x="3294"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57" name="Oval 169"/>
                <p:cNvSpPr>
                  <a:spLocks noChangeAspect="1" noChangeArrowheads="1"/>
                </p:cNvSpPr>
                <p:nvPr/>
              </p:nvSpPr>
              <p:spPr bwMode="auto">
                <a:xfrm>
                  <a:off x="3360"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58" name="Oval 170"/>
                <p:cNvSpPr>
                  <a:spLocks noChangeAspect="1" noChangeArrowheads="1"/>
                </p:cNvSpPr>
                <p:nvPr/>
              </p:nvSpPr>
              <p:spPr bwMode="auto">
                <a:xfrm>
                  <a:off x="3426"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59" name="Oval 171"/>
                <p:cNvSpPr>
                  <a:spLocks noChangeAspect="1" noChangeArrowheads="1"/>
                </p:cNvSpPr>
                <p:nvPr/>
              </p:nvSpPr>
              <p:spPr bwMode="auto">
                <a:xfrm>
                  <a:off x="3490"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60" name="Oval 172"/>
                <p:cNvSpPr>
                  <a:spLocks noChangeAspect="1" noChangeArrowheads="1"/>
                </p:cNvSpPr>
                <p:nvPr/>
              </p:nvSpPr>
              <p:spPr bwMode="auto">
                <a:xfrm>
                  <a:off x="3556"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61" name="Oval 173"/>
                <p:cNvSpPr>
                  <a:spLocks noChangeAspect="1" noChangeArrowheads="1"/>
                </p:cNvSpPr>
                <p:nvPr/>
              </p:nvSpPr>
              <p:spPr bwMode="auto">
                <a:xfrm>
                  <a:off x="3624"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62" name="Oval 174"/>
                <p:cNvSpPr>
                  <a:spLocks noChangeAspect="1" noChangeArrowheads="1"/>
                </p:cNvSpPr>
                <p:nvPr/>
              </p:nvSpPr>
              <p:spPr bwMode="auto">
                <a:xfrm>
                  <a:off x="3688"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63" name="Oval 175"/>
                <p:cNvSpPr>
                  <a:spLocks noChangeAspect="1" noChangeArrowheads="1"/>
                </p:cNvSpPr>
                <p:nvPr/>
              </p:nvSpPr>
              <p:spPr bwMode="auto">
                <a:xfrm>
                  <a:off x="3754"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64" name="Oval 176"/>
                <p:cNvSpPr>
                  <a:spLocks noChangeAspect="1" noChangeArrowheads="1"/>
                </p:cNvSpPr>
                <p:nvPr/>
              </p:nvSpPr>
              <p:spPr bwMode="auto">
                <a:xfrm>
                  <a:off x="3819"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065" name="Oval 177"/>
                <p:cNvSpPr>
                  <a:spLocks noChangeAspect="1" noChangeArrowheads="1"/>
                </p:cNvSpPr>
                <p:nvPr/>
              </p:nvSpPr>
              <p:spPr bwMode="auto">
                <a:xfrm>
                  <a:off x="3887"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685" name="Group 178"/>
              <p:cNvGrpSpPr>
                <a:grpSpLocks/>
              </p:cNvGrpSpPr>
              <p:nvPr/>
            </p:nvGrpSpPr>
            <p:grpSpPr bwMode="auto">
              <a:xfrm>
                <a:off x="58" y="1339"/>
                <a:ext cx="314" cy="270"/>
                <a:chOff x="2676" y="1311"/>
                <a:chExt cx="314" cy="224"/>
              </a:xfrm>
            </p:grpSpPr>
            <p:sp>
              <p:nvSpPr>
                <p:cNvPr id="12687" name="Oval 179"/>
                <p:cNvSpPr>
                  <a:spLocks noChangeAspect="1" noChangeArrowheads="1"/>
                </p:cNvSpPr>
                <p:nvPr/>
              </p:nvSpPr>
              <p:spPr bwMode="auto">
                <a:xfrm>
                  <a:off x="2966" y="1312"/>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88" name="Oval 180"/>
                <p:cNvSpPr>
                  <a:spLocks noChangeAspect="1" noChangeArrowheads="1"/>
                </p:cNvSpPr>
                <p:nvPr/>
              </p:nvSpPr>
              <p:spPr bwMode="auto">
                <a:xfrm>
                  <a:off x="2965"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89" name="Oval 181"/>
                <p:cNvSpPr>
                  <a:spLocks noChangeAspect="1" noChangeArrowheads="1"/>
                </p:cNvSpPr>
                <p:nvPr/>
              </p:nvSpPr>
              <p:spPr bwMode="auto">
                <a:xfrm>
                  <a:off x="2676"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90" name="Oval 182"/>
                <p:cNvSpPr>
                  <a:spLocks noChangeAspect="1" noChangeArrowheads="1"/>
                </p:cNvSpPr>
                <p:nvPr/>
              </p:nvSpPr>
              <p:spPr bwMode="auto">
                <a:xfrm>
                  <a:off x="2676" y="13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91" name="Rectangle 183"/>
                <p:cNvSpPr>
                  <a:spLocks noChangeAspect="1" noChangeArrowheads="1"/>
                </p:cNvSpPr>
                <p:nvPr/>
              </p:nvSpPr>
              <p:spPr bwMode="auto">
                <a:xfrm rot="-5400000">
                  <a:off x="2582" y="1418"/>
                  <a:ext cx="200" cy="12"/>
                </a:xfrm>
                <a:prstGeom prst="rect">
                  <a:avLst/>
                </a:pr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92" name="Rectangle 184"/>
                <p:cNvSpPr>
                  <a:spLocks noChangeAspect="1" noChangeArrowheads="1"/>
                </p:cNvSpPr>
                <p:nvPr/>
              </p:nvSpPr>
              <p:spPr bwMode="auto">
                <a:xfrm rot="-5400000">
                  <a:off x="2884" y="1418"/>
                  <a:ext cx="199" cy="12"/>
                </a:xfrm>
                <a:prstGeom prst="rect">
                  <a:avLst/>
                </a:pr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93" name="Rectangle 185"/>
                <p:cNvSpPr>
                  <a:spLocks noChangeAspect="1" noChangeArrowheads="1"/>
                </p:cNvSpPr>
                <p:nvPr/>
              </p:nvSpPr>
              <p:spPr bwMode="auto">
                <a:xfrm>
                  <a:off x="2687" y="1312"/>
                  <a:ext cx="290" cy="12"/>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94" name="Rectangle 186"/>
                <p:cNvSpPr>
                  <a:spLocks noChangeAspect="1" noChangeArrowheads="1"/>
                </p:cNvSpPr>
                <p:nvPr/>
              </p:nvSpPr>
              <p:spPr bwMode="auto">
                <a:xfrm flipV="1">
                  <a:off x="2687" y="1523"/>
                  <a:ext cx="291" cy="12"/>
                </a:xfrm>
                <a:prstGeom prst="rect">
                  <a:avLst/>
                </a:prstGeom>
                <a:gradFill rotWithShape="0">
                  <a:gsLst>
                    <a:gs pos="0">
                      <a:srgbClr val="DDDDDD">
                        <a:alpha val="50000"/>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95" name="Rectangle 187"/>
                <p:cNvSpPr>
                  <a:spLocks noChangeAspect="1" noChangeArrowheads="1"/>
                </p:cNvSpPr>
                <p:nvPr/>
              </p:nvSpPr>
              <p:spPr bwMode="auto">
                <a:xfrm>
                  <a:off x="2687" y="1324"/>
                  <a:ext cx="11" cy="200"/>
                </a:xfrm>
                <a:prstGeom prst="rect">
                  <a:avLst/>
                </a:prstGeom>
                <a:gradFill rotWithShape="0">
                  <a:gsLst>
                    <a:gs pos="0">
                      <a:srgbClr val="DDDDDD">
                        <a:alpha val="50000"/>
                      </a:srgbClr>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96" name="Rectangle 188"/>
                <p:cNvSpPr>
                  <a:spLocks noChangeAspect="1" noChangeArrowheads="1"/>
                </p:cNvSpPr>
                <p:nvPr/>
              </p:nvSpPr>
              <p:spPr bwMode="auto">
                <a:xfrm rot="10800000">
                  <a:off x="2967" y="1324"/>
                  <a:ext cx="12" cy="200"/>
                </a:xfrm>
                <a:prstGeom prst="rect">
                  <a:avLst/>
                </a:prstGeom>
                <a:gradFill rotWithShape="0">
                  <a:gsLst>
                    <a:gs pos="0">
                      <a:srgbClr val="000000"/>
                    </a:gs>
                    <a:gs pos="100000">
                      <a:srgbClr val="DDDDDD">
                        <a:alpha val="5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97" name="AutoShape 189"/>
                <p:cNvSpPr>
                  <a:spLocks noChangeAspect="1" noChangeArrowheads="1"/>
                </p:cNvSpPr>
                <p:nvPr/>
              </p:nvSpPr>
              <p:spPr bwMode="auto">
                <a:xfrm>
                  <a:off x="2687" y="1324"/>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98" name="Rectangle 190"/>
                <p:cNvSpPr>
                  <a:spLocks noChangeAspect="1" noChangeArrowheads="1"/>
                </p:cNvSpPr>
                <p:nvPr/>
              </p:nvSpPr>
              <p:spPr bwMode="auto">
                <a:xfrm>
                  <a:off x="2699" y="1336"/>
                  <a:ext cx="269" cy="178"/>
                </a:xfrm>
                <a:prstGeom prst="rect">
                  <a:avLst/>
                </a:prstGeom>
                <a:solidFill>
                  <a:srgbClr val="99FF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99" name="AutoShape 191"/>
                <p:cNvSpPr>
                  <a:spLocks noChangeAspect="1" noChangeArrowheads="1"/>
                </p:cNvSpPr>
                <p:nvPr/>
              </p:nvSpPr>
              <p:spPr bwMode="auto">
                <a:xfrm flipV="1">
                  <a:off x="2688" y="1512"/>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2686" name="Rectangle 192"/>
              <p:cNvSpPr>
                <a:spLocks noChangeAspect="1" noChangeArrowheads="1"/>
              </p:cNvSpPr>
              <p:nvPr/>
            </p:nvSpPr>
            <p:spPr bwMode="auto">
              <a:xfrm>
                <a:off x="108" y="1609"/>
                <a:ext cx="213" cy="30"/>
              </a:xfrm>
              <a:prstGeom prst="rect">
                <a:avLst/>
              </a:prstGeom>
              <a:gradFill rotWithShape="0">
                <a:gsLst>
                  <a:gs pos="0">
                    <a:srgbClr val="000000"/>
                  </a:gs>
                  <a:gs pos="5000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aphicFrame>
          <p:nvGraphicFramePr>
            <p:cNvPr id="12678" name="Object 193"/>
            <p:cNvGraphicFramePr>
              <a:graphicFrameLocks noChangeAspect="1"/>
            </p:cNvGraphicFramePr>
            <p:nvPr/>
          </p:nvGraphicFramePr>
          <p:xfrm>
            <a:off x="110" y="1278"/>
            <a:ext cx="377" cy="281"/>
          </p:xfrm>
          <a:graphic>
            <a:graphicData uri="http://schemas.openxmlformats.org/presentationml/2006/ole">
              <mc:AlternateContent xmlns:mc="http://schemas.openxmlformats.org/markup-compatibility/2006">
                <mc:Choice xmlns:v="urn:schemas-microsoft-com:vml" Requires="v">
                  <p:oleObj spid="_x0000_s13038" name="Bitmap Image" r:id="rId6" imgW="1838095" imgH="1724266" progId="Paint.Picture">
                    <p:embed/>
                  </p:oleObj>
                </mc:Choice>
                <mc:Fallback>
                  <p:oleObj name="Bitmap Image" r:id="rId6" imgW="1838095" imgH="1724266" progId="Paint.Picture">
                    <p:embed/>
                    <p:pic>
                      <p:nvPicPr>
                        <p:cNvPr id="0" name="Object 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 y="1278"/>
                          <a:ext cx="377" cy="2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303" name="Text Box 194"/>
          <p:cNvSpPr txBox="1">
            <a:spLocks noChangeArrowheads="1"/>
          </p:cNvSpPr>
          <p:nvPr/>
        </p:nvSpPr>
        <p:spPr bwMode="auto">
          <a:xfrm>
            <a:off x="371475" y="1066800"/>
            <a:ext cx="2085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200" dirty="0">
                <a:cs typeface="Times New Roman" pitchFamily="18" charset="0"/>
              </a:rPr>
              <a:t>Hospital Information System</a:t>
            </a:r>
          </a:p>
        </p:txBody>
      </p:sp>
      <p:cxnSp>
        <p:nvCxnSpPr>
          <p:cNvPr id="12304" name="AutoShape 195"/>
          <p:cNvCxnSpPr>
            <a:cxnSpLocks noChangeShapeType="1"/>
          </p:cNvCxnSpPr>
          <p:nvPr/>
        </p:nvCxnSpPr>
        <p:spPr bwMode="auto">
          <a:xfrm rot="16200000" flipH="1">
            <a:off x="1270000" y="2776538"/>
            <a:ext cx="1420813" cy="1587"/>
          </a:xfrm>
          <a:prstGeom prst="bentConnector3">
            <a:avLst>
              <a:gd name="adj1" fmla="val 49944"/>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305" name="Group 196"/>
          <p:cNvGrpSpPr>
            <a:grpSpLocks/>
          </p:cNvGrpSpPr>
          <p:nvPr/>
        </p:nvGrpSpPr>
        <p:grpSpPr bwMode="auto">
          <a:xfrm>
            <a:off x="1331913" y="2565400"/>
            <a:ext cx="1223962" cy="1081088"/>
            <a:chOff x="1088" y="2206"/>
            <a:chExt cx="660" cy="664"/>
          </a:xfrm>
        </p:grpSpPr>
        <p:sp>
          <p:nvSpPr>
            <p:cNvPr id="12668" name="AutoShape 197"/>
            <p:cNvSpPr>
              <a:spLocks noChangeArrowheads="1"/>
            </p:cNvSpPr>
            <p:nvPr/>
          </p:nvSpPr>
          <p:spPr bwMode="auto">
            <a:xfrm>
              <a:off x="1124" y="2252"/>
              <a:ext cx="576" cy="576"/>
            </a:xfrm>
            <a:prstGeom prst="octagon">
              <a:avLst>
                <a:gd name="adj" fmla="val 29287"/>
              </a:avLst>
            </a:prstGeom>
            <a:solidFill>
              <a:srgbClr val="777777"/>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200" dirty="0">
                  <a:solidFill>
                    <a:srgbClr val="FFFFFF"/>
                  </a:solidFill>
                  <a:cs typeface="Times New Roman" pitchFamily="18" charset="0"/>
                </a:rPr>
                <a:t>Data Mapping</a:t>
              </a:r>
            </a:p>
            <a:p>
              <a:pPr algn="ctr">
                <a:spcBef>
                  <a:spcPct val="0"/>
                </a:spcBef>
                <a:buFontTx/>
                <a:buNone/>
              </a:pPr>
              <a:r>
                <a:rPr kumimoji="0" lang="en-US" altLang="zh-TW" sz="1200" dirty="0">
                  <a:solidFill>
                    <a:srgbClr val="FFFFFF"/>
                  </a:solidFill>
                  <a:cs typeface="Times New Roman" pitchFamily="18" charset="0"/>
                </a:rPr>
                <a:t>Gateway</a:t>
              </a:r>
            </a:p>
          </p:txBody>
        </p:sp>
        <p:sp>
          <p:nvSpPr>
            <p:cNvPr id="12669" name="Line 198"/>
            <p:cNvSpPr>
              <a:spLocks noChangeShapeType="1"/>
            </p:cNvSpPr>
            <p:nvPr/>
          </p:nvSpPr>
          <p:spPr bwMode="auto">
            <a:xfrm flipV="1">
              <a:off x="1126" y="2412"/>
              <a:ext cx="0" cy="251"/>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70" name="Line 199"/>
            <p:cNvSpPr>
              <a:spLocks noChangeShapeType="1"/>
            </p:cNvSpPr>
            <p:nvPr/>
          </p:nvSpPr>
          <p:spPr bwMode="auto">
            <a:xfrm rot="16200000" flipV="1">
              <a:off x="1417" y="2122"/>
              <a:ext cx="0" cy="251"/>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71" name="Line 200"/>
            <p:cNvSpPr>
              <a:spLocks noChangeShapeType="1"/>
            </p:cNvSpPr>
            <p:nvPr/>
          </p:nvSpPr>
          <p:spPr bwMode="auto">
            <a:xfrm rot="2700000" flipV="1">
              <a:off x="1209" y="2206"/>
              <a:ext cx="0" cy="251"/>
            </a:xfrm>
            <a:prstGeom prst="line">
              <a:avLst/>
            </a:prstGeom>
            <a:noFill/>
            <a:ln w="381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72" name="Line 201"/>
            <p:cNvSpPr>
              <a:spLocks noChangeShapeType="1"/>
            </p:cNvSpPr>
            <p:nvPr/>
          </p:nvSpPr>
          <p:spPr bwMode="auto">
            <a:xfrm rot="10800000" flipV="1">
              <a:off x="1706" y="2415"/>
              <a:ext cx="0" cy="251"/>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73" name="Line 202"/>
            <p:cNvSpPr>
              <a:spLocks noChangeShapeType="1"/>
            </p:cNvSpPr>
            <p:nvPr/>
          </p:nvSpPr>
          <p:spPr bwMode="auto">
            <a:xfrm rot="5400000" flipV="1">
              <a:off x="1417" y="2701"/>
              <a:ext cx="0" cy="251"/>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74" name="Line 203"/>
            <p:cNvSpPr>
              <a:spLocks noChangeShapeType="1"/>
            </p:cNvSpPr>
            <p:nvPr/>
          </p:nvSpPr>
          <p:spPr bwMode="auto">
            <a:xfrm rot="13500000" flipV="1">
              <a:off x="1619" y="2619"/>
              <a:ext cx="0" cy="251"/>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75" name="Line 204"/>
            <p:cNvSpPr>
              <a:spLocks noChangeShapeType="1"/>
            </p:cNvSpPr>
            <p:nvPr/>
          </p:nvSpPr>
          <p:spPr bwMode="auto">
            <a:xfrm rot="8100000" flipV="1">
              <a:off x="1623" y="2207"/>
              <a:ext cx="0" cy="251"/>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76" name="Line 205"/>
            <p:cNvSpPr>
              <a:spLocks noChangeShapeType="1"/>
            </p:cNvSpPr>
            <p:nvPr/>
          </p:nvSpPr>
          <p:spPr bwMode="auto">
            <a:xfrm rot="8100000" flipV="1">
              <a:off x="1214" y="2617"/>
              <a:ext cx="0" cy="251"/>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2306" name="Text Box 206"/>
          <p:cNvSpPr txBox="1">
            <a:spLocks noChangeArrowheads="1"/>
          </p:cNvSpPr>
          <p:nvPr/>
        </p:nvSpPr>
        <p:spPr bwMode="auto">
          <a:xfrm>
            <a:off x="34925" y="2251075"/>
            <a:ext cx="172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200" dirty="0"/>
              <a:t>Laboratory</a:t>
            </a:r>
            <a:br>
              <a:rPr kumimoji="0" lang="en-US" altLang="zh-TW" sz="1200" dirty="0"/>
            </a:br>
            <a:r>
              <a:rPr kumimoji="0" lang="en-US" altLang="zh-TW" sz="1200" dirty="0"/>
              <a:t>Information Systems</a:t>
            </a:r>
          </a:p>
        </p:txBody>
      </p:sp>
      <p:grpSp>
        <p:nvGrpSpPr>
          <p:cNvPr id="12307" name="Group 207"/>
          <p:cNvGrpSpPr>
            <a:grpSpLocks/>
          </p:cNvGrpSpPr>
          <p:nvPr/>
        </p:nvGrpSpPr>
        <p:grpSpPr bwMode="auto">
          <a:xfrm>
            <a:off x="1836738" y="4724400"/>
            <a:ext cx="1290637" cy="1582738"/>
            <a:chOff x="2475" y="3113"/>
            <a:chExt cx="859" cy="997"/>
          </a:xfrm>
        </p:grpSpPr>
        <p:pic>
          <p:nvPicPr>
            <p:cNvPr id="12662" name="Picture 208" descr="BD18201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1" y="3113"/>
              <a:ext cx="617"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63" name="Picture 209" descr="BD18200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7" y="3341"/>
              <a:ext cx="523"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64" name="Picture 210" descr="BD18204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5" y="3578"/>
              <a:ext cx="859"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65" name="Text Box 211"/>
            <p:cNvSpPr txBox="1">
              <a:spLocks noChangeArrowheads="1"/>
            </p:cNvSpPr>
            <p:nvPr/>
          </p:nvSpPr>
          <p:spPr bwMode="auto">
            <a:xfrm>
              <a:off x="2744" y="3232"/>
              <a:ext cx="46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000" b="1" dirty="0"/>
                <a:t>TMT File</a:t>
              </a:r>
            </a:p>
          </p:txBody>
        </p:sp>
        <p:sp>
          <p:nvSpPr>
            <p:cNvPr id="12666" name="Text Box 212"/>
            <p:cNvSpPr txBox="1">
              <a:spLocks noChangeArrowheads="1"/>
            </p:cNvSpPr>
            <p:nvPr/>
          </p:nvSpPr>
          <p:spPr bwMode="auto">
            <a:xfrm>
              <a:off x="2496" y="3716"/>
              <a:ext cx="78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en-US" altLang="zh-TW" sz="1000" b="1" dirty="0">
                  <a:solidFill>
                    <a:srgbClr val="FF9900"/>
                  </a:solidFill>
                </a:rPr>
                <a:t>Personal Health </a:t>
              </a:r>
            </a:p>
            <a:p>
              <a:pPr algn="ctr" eaLnBrk="1" hangingPunct="1">
                <a:spcBef>
                  <a:spcPct val="50000"/>
                </a:spcBef>
                <a:buFontTx/>
                <a:buNone/>
              </a:pPr>
              <a:r>
                <a:rPr kumimoji="0" lang="en-US" altLang="zh-TW" sz="1000" b="1" dirty="0">
                  <a:solidFill>
                    <a:srgbClr val="FF9900"/>
                  </a:solidFill>
                </a:rPr>
                <a:t>Records</a:t>
              </a:r>
            </a:p>
            <a:p>
              <a:pPr algn="ctr" eaLnBrk="1" hangingPunct="1">
                <a:spcBef>
                  <a:spcPct val="0"/>
                </a:spcBef>
                <a:buFontTx/>
                <a:buNone/>
              </a:pPr>
              <a:endParaRPr lang="en-US" altLang="zh-TW" sz="1000" dirty="0"/>
            </a:p>
          </p:txBody>
        </p:sp>
        <p:sp>
          <p:nvSpPr>
            <p:cNvPr id="12667" name="Text Box 213"/>
            <p:cNvSpPr txBox="1">
              <a:spLocks noChangeArrowheads="1"/>
            </p:cNvSpPr>
            <p:nvPr/>
          </p:nvSpPr>
          <p:spPr bwMode="auto">
            <a:xfrm>
              <a:off x="2587" y="3391"/>
              <a:ext cx="5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000" b="1" dirty="0"/>
                <a:t>TMT PHS </a:t>
              </a:r>
            </a:p>
            <a:p>
              <a:pPr algn="ctr" eaLnBrk="1" hangingPunct="1">
                <a:spcBef>
                  <a:spcPct val="0"/>
                </a:spcBef>
                <a:buFontTx/>
                <a:buNone/>
              </a:pPr>
              <a:r>
                <a:rPr lang="en-US" altLang="zh-TW" sz="1000" b="1" dirty="0"/>
                <a:t>File</a:t>
              </a:r>
            </a:p>
          </p:txBody>
        </p:sp>
      </p:grpSp>
      <p:sp>
        <p:nvSpPr>
          <p:cNvPr id="12308" name="Text Box 214"/>
          <p:cNvSpPr txBox="1">
            <a:spLocks noChangeArrowheads="1"/>
          </p:cNvSpPr>
          <p:nvPr/>
        </p:nvSpPr>
        <p:spPr bwMode="auto">
          <a:xfrm>
            <a:off x="1763713" y="6235700"/>
            <a:ext cx="1366837" cy="2746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1200" b="1" dirty="0">
                <a:solidFill>
                  <a:schemeClr val="bg1"/>
                </a:solidFill>
                <a:cs typeface="Times New Roman" pitchFamily="18" charset="0"/>
              </a:rPr>
              <a:t>TMT mini-server</a:t>
            </a:r>
          </a:p>
        </p:txBody>
      </p:sp>
      <p:sp>
        <p:nvSpPr>
          <p:cNvPr id="12309" name="Rectangle 215"/>
          <p:cNvSpPr>
            <a:spLocks noChangeArrowheads="1"/>
          </p:cNvSpPr>
          <p:nvPr/>
        </p:nvSpPr>
        <p:spPr bwMode="auto">
          <a:xfrm>
            <a:off x="250825" y="188913"/>
            <a:ext cx="85328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dirty="0">
                <a:ea typeface="標楷體" pitchFamily="65" charset="-120"/>
              </a:rPr>
              <a:t>個人化健康資訊整合架構</a:t>
            </a:r>
            <a:r>
              <a:rPr lang="zh-TW" altLang="en-US" sz="2800" dirty="0"/>
              <a:t/>
            </a:r>
            <a:br>
              <a:rPr lang="zh-TW" altLang="en-US" sz="2800" dirty="0"/>
            </a:br>
            <a:r>
              <a:rPr lang="en-US" altLang="zh-TW" sz="2800" dirty="0"/>
              <a:t>TMT File Exchange Pathway</a:t>
            </a:r>
          </a:p>
        </p:txBody>
      </p:sp>
      <p:sp>
        <p:nvSpPr>
          <p:cNvPr id="12310" name="Line 216"/>
          <p:cNvSpPr>
            <a:spLocks noChangeShapeType="1"/>
          </p:cNvSpPr>
          <p:nvPr/>
        </p:nvSpPr>
        <p:spPr bwMode="auto">
          <a:xfrm rot="16200000" flipH="1">
            <a:off x="1727200" y="3825876"/>
            <a:ext cx="504825" cy="0"/>
          </a:xfrm>
          <a:prstGeom prst="line">
            <a:avLst/>
          </a:prstGeom>
          <a:noFill/>
          <a:ln w="38100">
            <a:solidFill>
              <a:schemeClr val="tx1"/>
            </a:solidFill>
            <a:round/>
            <a:headEnd type="triangle" w="lg"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11" name="Rectangle 217"/>
          <p:cNvSpPr>
            <a:spLocks noChangeArrowheads="1"/>
          </p:cNvSpPr>
          <p:nvPr/>
        </p:nvSpPr>
        <p:spPr bwMode="auto">
          <a:xfrm>
            <a:off x="6481763" y="908050"/>
            <a:ext cx="2482850" cy="2879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12" name="Line 218"/>
          <p:cNvSpPr>
            <a:spLocks noChangeShapeType="1"/>
          </p:cNvSpPr>
          <p:nvPr/>
        </p:nvSpPr>
        <p:spPr bwMode="auto">
          <a:xfrm rot="16200000" flipH="1">
            <a:off x="6912769" y="4185444"/>
            <a:ext cx="360362" cy="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13" name="Line 219"/>
          <p:cNvSpPr>
            <a:spLocks noChangeShapeType="1"/>
          </p:cNvSpPr>
          <p:nvPr/>
        </p:nvSpPr>
        <p:spPr bwMode="auto">
          <a:xfrm rot="16200000" flipH="1">
            <a:off x="4860926" y="2422525"/>
            <a:ext cx="1079500" cy="2232025"/>
          </a:xfrm>
          <a:prstGeom prst="line">
            <a:avLst/>
          </a:prstGeom>
          <a:noFill/>
          <a:ln w="38100">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cxnSp>
        <p:nvCxnSpPr>
          <p:cNvPr id="12314" name="AutoShape 220"/>
          <p:cNvCxnSpPr>
            <a:cxnSpLocks noChangeShapeType="1"/>
          </p:cNvCxnSpPr>
          <p:nvPr/>
        </p:nvCxnSpPr>
        <p:spPr bwMode="auto">
          <a:xfrm rot="16200000" flipH="1">
            <a:off x="7655719" y="1431131"/>
            <a:ext cx="1588" cy="1127125"/>
          </a:xfrm>
          <a:prstGeom prst="bentConnector3">
            <a:avLst>
              <a:gd name="adj1" fmla="val 14400000"/>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315" name="Group 221"/>
          <p:cNvGrpSpPr>
            <a:grpSpLocks/>
          </p:cNvGrpSpPr>
          <p:nvPr/>
        </p:nvGrpSpPr>
        <p:grpSpPr bwMode="auto">
          <a:xfrm>
            <a:off x="6656388" y="1274763"/>
            <a:ext cx="938212" cy="719137"/>
            <a:chOff x="0" y="1240"/>
            <a:chExt cx="591" cy="453"/>
          </a:xfrm>
        </p:grpSpPr>
        <p:grpSp>
          <p:nvGrpSpPr>
            <p:cNvPr id="12598" name="Group 222"/>
            <p:cNvGrpSpPr>
              <a:grpSpLocks/>
            </p:cNvGrpSpPr>
            <p:nvPr/>
          </p:nvGrpSpPr>
          <p:grpSpPr bwMode="auto">
            <a:xfrm>
              <a:off x="0" y="1240"/>
              <a:ext cx="591" cy="453"/>
              <a:chOff x="0" y="1339"/>
              <a:chExt cx="426" cy="354"/>
            </a:xfrm>
          </p:grpSpPr>
          <p:sp>
            <p:nvSpPr>
              <p:cNvPr id="12600" name="AutoShape 223"/>
              <p:cNvSpPr>
                <a:spLocks noChangeAspect="1" noChangeArrowheads="1"/>
              </p:cNvSpPr>
              <p:nvPr/>
            </p:nvSpPr>
            <p:spPr bwMode="auto">
              <a:xfrm flipV="1">
                <a:off x="10" y="1639"/>
                <a:ext cx="408" cy="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53 w 21600"/>
                  <a:gd name="T13" fmla="*/ 2571 h 21600"/>
                  <a:gd name="T14" fmla="*/ 18847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926" y="21600"/>
                    </a:lnTo>
                    <a:lnTo>
                      <a:pt x="19674" y="21600"/>
                    </a:lnTo>
                    <a:lnTo>
                      <a:pt x="21600" y="0"/>
                    </a:lnTo>
                    <a:lnTo>
                      <a:pt x="0" y="0"/>
                    </a:lnTo>
                    <a:close/>
                  </a:path>
                </a:pathLst>
              </a:cu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01" name="AutoShape 224"/>
              <p:cNvSpPr>
                <a:spLocks noChangeAspect="1" noChangeArrowheads="1"/>
              </p:cNvSpPr>
              <p:nvPr/>
            </p:nvSpPr>
            <p:spPr bwMode="auto">
              <a:xfrm rot="10800000">
                <a:off x="0" y="1682"/>
                <a:ext cx="426" cy="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28 w 21600"/>
                  <a:gd name="T13" fmla="*/ 1964 h 21600"/>
                  <a:gd name="T14" fmla="*/ 19572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431" y="21600"/>
                    </a:lnTo>
                    <a:lnTo>
                      <a:pt x="21169"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02" name="AutoShape 225"/>
              <p:cNvSpPr>
                <a:spLocks noChangeAspect="1"/>
              </p:cNvSpPr>
              <p:nvPr/>
            </p:nvSpPr>
            <p:spPr bwMode="auto">
              <a:xfrm rot="5400000" flipV="1">
                <a:off x="200" y="1568"/>
                <a:ext cx="10" cy="209"/>
              </a:xfrm>
              <a:prstGeom prst="leftBracket">
                <a:avLst>
                  <a:gd name="adj" fmla="val 174167"/>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nvGrpSpPr>
              <p:cNvPr id="12603" name="Group 226"/>
              <p:cNvGrpSpPr>
                <a:grpSpLocks noChangeAspect="1"/>
              </p:cNvGrpSpPr>
              <p:nvPr/>
            </p:nvGrpSpPr>
            <p:grpSpPr bwMode="auto">
              <a:xfrm>
                <a:off x="47" y="1643"/>
                <a:ext cx="330" cy="7"/>
                <a:chOff x="2916" y="2503"/>
                <a:chExt cx="675" cy="17"/>
              </a:xfrm>
            </p:grpSpPr>
            <p:sp>
              <p:nvSpPr>
                <p:cNvPr id="294115" name="Oval 227"/>
                <p:cNvSpPr>
                  <a:spLocks noChangeAspect="1" noChangeArrowheads="1"/>
                </p:cNvSpPr>
                <p:nvPr/>
              </p:nvSpPr>
              <p:spPr bwMode="auto">
                <a:xfrm>
                  <a:off x="2916"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16" name="Oval 228"/>
                <p:cNvSpPr>
                  <a:spLocks noChangeAspect="1" noChangeArrowheads="1"/>
                </p:cNvSpPr>
                <p:nvPr/>
              </p:nvSpPr>
              <p:spPr bwMode="auto">
                <a:xfrm>
                  <a:off x="296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17" name="Oval 229"/>
                <p:cNvSpPr>
                  <a:spLocks noChangeAspect="1" noChangeArrowheads="1"/>
                </p:cNvSpPr>
                <p:nvPr/>
              </p:nvSpPr>
              <p:spPr bwMode="auto">
                <a:xfrm>
                  <a:off x="30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18" name="Oval 230"/>
                <p:cNvSpPr>
                  <a:spLocks noChangeAspect="1" noChangeArrowheads="1"/>
                </p:cNvSpPr>
                <p:nvPr/>
              </p:nvSpPr>
              <p:spPr bwMode="auto">
                <a:xfrm>
                  <a:off x="3065"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19" name="Oval 231"/>
                <p:cNvSpPr>
                  <a:spLocks noChangeAspect="1" noChangeArrowheads="1"/>
                </p:cNvSpPr>
                <p:nvPr/>
              </p:nvSpPr>
              <p:spPr bwMode="auto">
                <a:xfrm>
                  <a:off x="31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20" name="Oval 232"/>
                <p:cNvSpPr>
                  <a:spLocks noChangeAspect="1" noChangeArrowheads="1"/>
                </p:cNvSpPr>
                <p:nvPr/>
              </p:nvSpPr>
              <p:spPr bwMode="auto">
                <a:xfrm>
                  <a:off x="31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21" name="Oval 233"/>
                <p:cNvSpPr>
                  <a:spLocks noChangeAspect="1" noChangeArrowheads="1"/>
                </p:cNvSpPr>
                <p:nvPr/>
              </p:nvSpPr>
              <p:spPr bwMode="auto">
                <a:xfrm>
                  <a:off x="3214"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22" name="Oval 234"/>
                <p:cNvSpPr>
                  <a:spLocks noChangeAspect="1" noChangeArrowheads="1"/>
                </p:cNvSpPr>
                <p:nvPr/>
              </p:nvSpPr>
              <p:spPr bwMode="auto">
                <a:xfrm>
                  <a:off x="326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23" name="Oval 235"/>
                <p:cNvSpPr>
                  <a:spLocks noChangeAspect="1" noChangeArrowheads="1"/>
                </p:cNvSpPr>
                <p:nvPr/>
              </p:nvSpPr>
              <p:spPr bwMode="auto">
                <a:xfrm>
                  <a:off x="331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24" name="Oval 236"/>
                <p:cNvSpPr>
                  <a:spLocks noChangeAspect="1" noChangeArrowheads="1"/>
                </p:cNvSpPr>
                <p:nvPr/>
              </p:nvSpPr>
              <p:spPr bwMode="auto">
                <a:xfrm>
                  <a:off x="336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25" name="Oval 237"/>
                <p:cNvSpPr>
                  <a:spLocks noChangeAspect="1" noChangeArrowheads="1"/>
                </p:cNvSpPr>
                <p:nvPr/>
              </p:nvSpPr>
              <p:spPr bwMode="auto">
                <a:xfrm>
                  <a:off x="34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26" name="Oval 238"/>
                <p:cNvSpPr>
                  <a:spLocks noChangeAspect="1" noChangeArrowheads="1"/>
                </p:cNvSpPr>
                <p:nvPr/>
              </p:nvSpPr>
              <p:spPr bwMode="auto">
                <a:xfrm>
                  <a:off x="346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27" name="Oval 239"/>
                <p:cNvSpPr>
                  <a:spLocks noChangeAspect="1" noChangeArrowheads="1"/>
                </p:cNvSpPr>
                <p:nvPr/>
              </p:nvSpPr>
              <p:spPr bwMode="auto">
                <a:xfrm>
                  <a:off x="351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28" name="Oval 240"/>
                <p:cNvSpPr>
                  <a:spLocks noChangeAspect="1" noChangeArrowheads="1"/>
                </p:cNvSpPr>
                <p:nvPr/>
              </p:nvSpPr>
              <p:spPr bwMode="auto">
                <a:xfrm>
                  <a:off x="356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604" name="Group 241"/>
              <p:cNvGrpSpPr>
                <a:grpSpLocks noChangeAspect="1"/>
              </p:cNvGrpSpPr>
              <p:nvPr/>
            </p:nvGrpSpPr>
            <p:grpSpPr bwMode="auto">
              <a:xfrm>
                <a:off x="36" y="1658"/>
                <a:ext cx="359" cy="7"/>
                <a:chOff x="2916" y="2503"/>
                <a:chExt cx="675" cy="17"/>
              </a:xfrm>
            </p:grpSpPr>
            <p:sp>
              <p:nvSpPr>
                <p:cNvPr id="294130" name="Oval 242"/>
                <p:cNvSpPr>
                  <a:spLocks noChangeAspect="1" noChangeArrowheads="1"/>
                </p:cNvSpPr>
                <p:nvPr/>
              </p:nvSpPr>
              <p:spPr bwMode="auto">
                <a:xfrm>
                  <a:off x="2916"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31" name="Oval 243"/>
                <p:cNvSpPr>
                  <a:spLocks noChangeAspect="1" noChangeArrowheads="1"/>
                </p:cNvSpPr>
                <p:nvPr/>
              </p:nvSpPr>
              <p:spPr bwMode="auto">
                <a:xfrm>
                  <a:off x="2965" y="2503"/>
                  <a:ext cx="3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32" name="Oval 244"/>
                <p:cNvSpPr>
                  <a:spLocks noChangeAspect="1" noChangeArrowheads="1"/>
                </p:cNvSpPr>
                <p:nvPr/>
              </p:nvSpPr>
              <p:spPr bwMode="auto">
                <a:xfrm>
                  <a:off x="3015"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33" name="Oval 245"/>
                <p:cNvSpPr>
                  <a:spLocks noChangeAspect="1" noChangeArrowheads="1"/>
                </p:cNvSpPr>
                <p:nvPr/>
              </p:nvSpPr>
              <p:spPr bwMode="auto">
                <a:xfrm>
                  <a:off x="3065"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34" name="Oval 246"/>
                <p:cNvSpPr>
                  <a:spLocks noChangeAspect="1" noChangeArrowheads="1"/>
                </p:cNvSpPr>
                <p:nvPr/>
              </p:nvSpPr>
              <p:spPr bwMode="auto">
                <a:xfrm>
                  <a:off x="311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35" name="Oval 247"/>
                <p:cNvSpPr>
                  <a:spLocks noChangeAspect="1" noChangeArrowheads="1"/>
                </p:cNvSpPr>
                <p:nvPr/>
              </p:nvSpPr>
              <p:spPr bwMode="auto">
                <a:xfrm>
                  <a:off x="316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36" name="Oval 248"/>
                <p:cNvSpPr>
                  <a:spLocks noChangeAspect="1" noChangeArrowheads="1"/>
                </p:cNvSpPr>
                <p:nvPr/>
              </p:nvSpPr>
              <p:spPr bwMode="auto">
                <a:xfrm>
                  <a:off x="321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37" name="Oval 249"/>
                <p:cNvSpPr>
                  <a:spLocks noChangeAspect="1" noChangeArrowheads="1"/>
                </p:cNvSpPr>
                <p:nvPr/>
              </p:nvSpPr>
              <p:spPr bwMode="auto">
                <a:xfrm>
                  <a:off x="32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38" name="Oval 250"/>
                <p:cNvSpPr>
                  <a:spLocks noChangeAspect="1" noChangeArrowheads="1"/>
                </p:cNvSpPr>
                <p:nvPr/>
              </p:nvSpPr>
              <p:spPr bwMode="auto">
                <a:xfrm>
                  <a:off x="33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39" name="Oval 251"/>
                <p:cNvSpPr>
                  <a:spLocks noChangeAspect="1" noChangeArrowheads="1"/>
                </p:cNvSpPr>
                <p:nvPr/>
              </p:nvSpPr>
              <p:spPr bwMode="auto">
                <a:xfrm>
                  <a:off x="3363"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40" name="Oval 252"/>
                <p:cNvSpPr>
                  <a:spLocks noChangeAspect="1" noChangeArrowheads="1"/>
                </p:cNvSpPr>
                <p:nvPr/>
              </p:nvSpPr>
              <p:spPr bwMode="auto">
                <a:xfrm>
                  <a:off x="341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41" name="Oval 253"/>
                <p:cNvSpPr>
                  <a:spLocks noChangeAspect="1" noChangeArrowheads="1"/>
                </p:cNvSpPr>
                <p:nvPr/>
              </p:nvSpPr>
              <p:spPr bwMode="auto">
                <a:xfrm>
                  <a:off x="3462"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42" name="Oval 254"/>
                <p:cNvSpPr>
                  <a:spLocks noChangeAspect="1" noChangeArrowheads="1"/>
                </p:cNvSpPr>
                <p:nvPr/>
              </p:nvSpPr>
              <p:spPr bwMode="auto">
                <a:xfrm>
                  <a:off x="3512"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43" name="Oval 255"/>
                <p:cNvSpPr>
                  <a:spLocks noChangeAspect="1" noChangeArrowheads="1"/>
                </p:cNvSpPr>
                <p:nvPr/>
              </p:nvSpPr>
              <p:spPr bwMode="auto">
                <a:xfrm>
                  <a:off x="35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605" name="Group 256"/>
              <p:cNvGrpSpPr>
                <a:grpSpLocks noChangeAspect="1"/>
              </p:cNvGrpSpPr>
              <p:nvPr/>
            </p:nvGrpSpPr>
            <p:grpSpPr bwMode="auto">
              <a:xfrm>
                <a:off x="55" y="1650"/>
                <a:ext cx="317" cy="7"/>
                <a:chOff x="3097" y="2487"/>
                <a:chExt cx="828" cy="17"/>
              </a:xfrm>
            </p:grpSpPr>
            <p:sp>
              <p:nvSpPr>
                <p:cNvPr id="294145" name="Oval 257"/>
                <p:cNvSpPr>
                  <a:spLocks noChangeAspect="1" noChangeArrowheads="1"/>
                </p:cNvSpPr>
                <p:nvPr/>
              </p:nvSpPr>
              <p:spPr bwMode="auto">
                <a:xfrm>
                  <a:off x="3095"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46" name="Oval 258"/>
                <p:cNvSpPr>
                  <a:spLocks noChangeAspect="1" noChangeArrowheads="1"/>
                </p:cNvSpPr>
                <p:nvPr/>
              </p:nvSpPr>
              <p:spPr bwMode="auto">
                <a:xfrm>
                  <a:off x="3162"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47" name="Oval 259"/>
                <p:cNvSpPr>
                  <a:spLocks noChangeAspect="1" noChangeArrowheads="1"/>
                </p:cNvSpPr>
                <p:nvPr/>
              </p:nvSpPr>
              <p:spPr bwMode="auto">
                <a:xfrm>
                  <a:off x="3228"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48" name="Oval 260"/>
                <p:cNvSpPr>
                  <a:spLocks noChangeAspect="1" noChangeArrowheads="1"/>
                </p:cNvSpPr>
                <p:nvPr/>
              </p:nvSpPr>
              <p:spPr bwMode="auto">
                <a:xfrm>
                  <a:off x="3294"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49" name="Oval 261"/>
                <p:cNvSpPr>
                  <a:spLocks noChangeAspect="1" noChangeArrowheads="1"/>
                </p:cNvSpPr>
                <p:nvPr/>
              </p:nvSpPr>
              <p:spPr bwMode="auto">
                <a:xfrm>
                  <a:off x="3360"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50" name="Oval 262"/>
                <p:cNvSpPr>
                  <a:spLocks noChangeAspect="1" noChangeArrowheads="1"/>
                </p:cNvSpPr>
                <p:nvPr/>
              </p:nvSpPr>
              <p:spPr bwMode="auto">
                <a:xfrm>
                  <a:off x="3426"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51" name="Oval 263"/>
                <p:cNvSpPr>
                  <a:spLocks noChangeAspect="1" noChangeArrowheads="1"/>
                </p:cNvSpPr>
                <p:nvPr/>
              </p:nvSpPr>
              <p:spPr bwMode="auto">
                <a:xfrm>
                  <a:off x="3490"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52" name="Oval 264"/>
                <p:cNvSpPr>
                  <a:spLocks noChangeAspect="1" noChangeArrowheads="1"/>
                </p:cNvSpPr>
                <p:nvPr/>
              </p:nvSpPr>
              <p:spPr bwMode="auto">
                <a:xfrm>
                  <a:off x="3556"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53" name="Oval 265"/>
                <p:cNvSpPr>
                  <a:spLocks noChangeAspect="1" noChangeArrowheads="1"/>
                </p:cNvSpPr>
                <p:nvPr/>
              </p:nvSpPr>
              <p:spPr bwMode="auto">
                <a:xfrm>
                  <a:off x="3624"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54" name="Oval 266"/>
                <p:cNvSpPr>
                  <a:spLocks noChangeAspect="1" noChangeArrowheads="1"/>
                </p:cNvSpPr>
                <p:nvPr/>
              </p:nvSpPr>
              <p:spPr bwMode="auto">
                <a:xfrm>
                  <a:off x="3688"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55" name="Oval 267"/>
                <p:cNvSpPr>
                  <a:spLocks noChangeAspect="1" noChangeArrowheads="1"/>
                </p:cNvSpPr>
                <p:nvPr/>
              </p:nvSpPr>
              <p:spPr bwMode="auto">
                <a:xfrm>
                  <a:off x="3754"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56" name="Oval 268"/>
                <p:cNvSpPr>
                  <a:spLocks noChangeAspect="1" noChangeArrowheads="1"/>
                </p:cNvSpPr>
                <p:nvPr/>
              </p:nvSpPr>
              <p:spPr bwMode="auto">
                <a:xfrm>
                  <a:off x="3819"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57" name="Oval 269"/>
                <p:cNvSpPr>
                  <a:spLocks noChangeAspect="1" noChangeArrowheads="1"/>
                </p:cNvSpPr>
                <p:nvPr/>
              </p:nvSpPr>
              <p:spPr bwMode="auto">
                <a:xfrm>
                  <a:off x="3887"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606" name="Group 270"/>
              <p:cNvGrpSpPr>
                <a:grpSpLocks/>
              </p:cNvGrpSpPr>
              <p:nvPr/>
            </p:nvGrpSpPr>
            <p:grpSpPr bwMode="auto">
              <a:xfrm>
                <a:off x="58" y="1339"/>
                <a:ext cx="314" cy="270"/>
                <a:chOff x="2676" y="1311"/>
                <a:chExt cx="314" cy="224"/>
              </a:xfrm>
            </p:grpSpPr>
            <p:sp>
              <p:nvSpPr>
                <p:cNvPr id="12608" name="Oval 271"/>
                <p:cNvSpPr>
                  <a:spLocks noChangeAspect="1" noChangeArrowheads="1"/>
                </p:cNvSpPr>
                <p:nvPr/>
              </p:nvSpPr>
              <p:spPr bwMode="auto">
                <a:xfrm>
                  <a:off x="2966" y="1312"/>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09" name="Oval 272"/>
                <p:cNvSpPr>
                  <a:spLocks noChangeAspect="1" noChangeArrowheads="1"/>
                </p:cNvSpPr>
                <p:nvPr/>
              </p:nvSpPr>
              <p:spPr bwMode="auto">
                <a:xfrm>
                  <a:off x="2965"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10" name="Oval 273"/>
                <p:cNvSpPr>
                  <a:spLocks noChangeAspect="1" noChangeArrowheads="1"/>
                </p:cNvSpPr>
                <p:nvPr/>
              </p:nvSpPr>
              <p:spPr bwMode="auto">
                <a:xfrm>
                  <a:off x="2676"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11" name="Oval 274"/>
                <p:cNvSpPr>
                  <a:spLocks noChangeAspect="1" noChangeArrowheads="1"/>
                </p:cNvSpPr>
                <p:nvPr/>
              </p:nvSpPr>
              <p:spPr bwMode="auto">
                <a:xfrm>
                  <a:off x="2676" y="13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12" name="Rectangle 275"/>
                <p:cNvSpPr>
                  <a:spLocks noChangeAspect="1" noChangeArrowheads="1"/>
                </p:cNvSpPr>
                <p:nvPr/>
              </p:nvSpPr>
              <p:spPr bwMode="auto">
                <a:xfrm rot="-5400000">
                  <a:off x="2582" y="1418"/>
                  <a:ext cx="200" cy="12"/>
                </a:xfrm>
                <a:prstGeom prst="rect">
                  <a:avLst/>
                </a:pr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13" name="Rectangle 276"/>
                <p:cNvSpPr>
                  <a:spLocks noChangeAspect="1" noChangeArrowheads="1"/>
                </p:cNvSpPr>
                <p:nvPr/>
              </p:nvSpPr>
              <p:spPr bwMode="auto">
                <a:xfrm rot="-5400000">
                  <a:off x="2884" y="1418"/>
                  <a:ext cx="199" cy="12"/>
                </a:xfrm>
                <a:prstGeom prst="rect">
                  <a:avLst/>
                </a:pr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14" name="Rectangle 277"/>
                <p:cNvSpPr>
                  <a:spLocks noChangeAspect="1" noChangeArrowheads="1"/>
                </p:cNvSpPr>
                <p:nvPr/>
              </p:nvSpPr>
              <p:spPr bwMode="auto">
                <a:xfrm>
                  <a:off x="2687" y="1312"/>
                  <a:ext cx="290" cy="12"/>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15" name="Rectangle 278"/>
                <p:cNvSpPr>
                  <a:spLocks noChangeAspect="1" noChangeArrowheads="1"/>
                </p:cNvSpPr>
                <p:nvPr/>
              </p:nvSpPr>
              <p:spPr bwMode="auto">
                <a:xfrm flipV="1">
                  <a:off x="2687" y="1523"/>
                  <a:ext cx="291" cy="12"/>
                </a:xfrm>
                <a:prstGeom prst="rect">
                  <a:avLst/>
                </a:prstGeom>
                <a:gradFill rotWithShape="0">
                  <a:gsLst>
                    <a:gs pos="0">
                      <a:srgbClr val="DDDDDD">
                        <a:alpha val="50000"/>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16" name="Rectangle 279"/>
                <p:cNvSpPr>
                  <a:spLocks noChangeAspect="1" noChangeArrowheads="1"/>
                </p:cNvSpPr>
                <p:nvPr/>
              </p:nvSpPr>
              <p:spPr bwMode="auto">
                <a:xfrm>
                  <a:off x="2687" y="1324"/>
                  <a:ext cx="11" cy="200"/>
                </a:xfrm>
                <a:prstGeom prst="rect">
                  <a:avLst/>
                </a:prstGeom>
                <a:gradFill rotWithShape="0">
                  <a:gsLst>
                    <a:gs pos="0">
                      <a:srgbClr val="DDDDDD">
                        <a:alpha val="50000"/>
                      </a:srgbClr>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17" name="Rectangle 280"/>
                <p:cNvSpPr>
                  <a:spLocks noChangeAspect="1" noChangeArrowheads="1"/>
                </p:cNvSpPr>
                <p:nvPr/>
              </p:nvSpPr>
              <p:spPr bwMode="auto">
                <a:xfrm rot="10800000">
                  <a:off x="2967" y="1324"/>
                  <a:ext cx="12" cy="200"/>
                </a:xfrm>
                <a:prstGeom prst="rect">
                  <a:avLst/>
                </a:prstGeom>
                <a:gradFill rotWithShape="0">
                  <a:gsLst>
                    <a:gs pos="0">
                      <a:srgbClr val="000000"/>
                    </a:gs>
                    <a:gs pos="100000">
                      <a:srgbClr val="DDDDDD">
                        <a:alpha val="5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18" name="AutoShape 281"/>
                <p:cNvSpPr>
                  <a:spLocks noChangeAspect="1" noChangeArrowheads="1"/>
                </p:cNvSpPr>
                <p:nvPr/>
              </p:nvSpPr>
              <p:spPr bwMode="auto">
                <a:xfrm>
                  <a:off x="2687" y="1324"/>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19" name="Rectangle 282"/>
                <p:cNvSpPr>
                  <a:spLocks noChangeAspect="1" noChangeArrowheads="1"/>
                </p:cNvSpPr>
                <p:nvPr/>
              </p:nvSpPr>
              <p:spPr bwMode="auto">
                <a:xfrm>
                  <a:off x="2699" y="1336"/>
                  <a:ext cx="269" cy="178"/>
                </a:xfrm>
                <a:prstGeom prst="rect">
                  <a:avLst/>
                </a:prstGeom>
                <a:solidFill>
                  <a:srgbClr val="99FF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620" name="AutoShape 283"/>
                <p:cNvSpPr>
                  <a:spLocks noChangeAspect="1" noChangeArrowheads="1"/>
                </p:cNvSpPr>
                <p:nvPr/>
              </p:nvSpPr>
              <p:spPr bwMode="auto">
                <a:xfrm flipV="1">
                  <a:off x="2688" y="1512"/>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2607" name="Rectangle 284"/>
              <p:cNvSpPr>
                <a:spLocks noChangeAspect="1" noChangeArrowheads="1"/>
              </p:cNvSpPr>
              <p:nvPr/>
            </p:nvSpPr>
            <p:spPr bwMode="auto">
              <a:xfrm>
                <a:off x="108" y="1609"/>
                <a:ext cx="213" cy="30"/>
              </a:xfrm>
              <a:prstGeom prst="rect">
                <a:avLst/>
              </a:prstGeom>
              <a:gradFill rotWithShape="0">
                <a:gsLst>
                  <a:gs pos="0">
                    <a:srgbClr val="000000"/>
                  </a:gs>
                  <a:gs pos="5000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aphicFrame>
          <p:nvGraphicFramePr>
            <p:cNvPr id="12599" name="Object 285"/>
            <p:cNvGraphicFramePr>
              <a:graphicFrameLocks noChangeAspect="1"/>
            </p:cNvGraphicFramePr>
            <p:nvPr/>
          </p:nvGraphicFramePr>
          <p:xfrm>
            <a:off x="110" y="1278"/>
            <a:ext cx="377" cy="281"/>
          </p:xfrm>
          <a:graphic>
            <a:graphicData uri="http://schemas.openxmlformats.org/presentationml/2006/ole">
              <mc:AlternateContent xmlns:mc="http://schemas.openxmlformats.org/markup-compatibility/2006">
                <mc:Choice xmlns:v="urn:schemas-microsoft-com:vml" Requires="v">
                  <p:oleObj spid="_x0000_s13039" name="Bitmap Image" r:id="rId10" imgW="1838095" imgH="1724266" progId="Paint.Picture">
                    <p:embed/>
                  </p:oleObj>
                </mc:Choice>
                <mc:Fallback>
                  <p:oleObj name="Bitmap Image" r:id="rId10" imgW="1838095" imgH="1724266" progId="Paint.Picture">
                    <p:embed/>
                    <p:pic>
                      <p:nvPicPr>
                        <p:cNvPr id="0" name="Object 2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 y="1278"/>
                          <a:ext cx="377" cy="2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2316" name="Group 286"/>
          <p:cNvGrpSpPr>
            <a:grpSpLocks/>
          </p:cNvGrpSpPr>
          <p:nvPr/>
        </p:nvGrpSpPr>
        <p:grpSpPr bwMode="auto">
          <a:xfrm>
            <a:off x="7783513" y="1274763"/>
            <a:ext cx="938212" cy="719137"/>
            <a:chOff x="0" y="1240"/>
            <a:chExt cx="591" cy="453"/>
          </a:xfrm>
        </p:grpSpPr>
        <p:grpSp>
          <p:nvGrpSpPr>
            <p:cNvPr id="12534" name="Group 287"/>
            <p:cNvGrpSpPr>
              <a:grpSpLocks/>
            </p:cNvGrpSpPr>
            <p:nvPr/>
          </p:nvGrpSpPr>
          <p:grpSpPr bwMode="auto">
            <a:xfrm>
              <a:off x="0" y="1240"/>
              <a:ext cx="591" cy="453"/>
              <a:chOff x="0" y="1339"/>
              <a:chExt cx="426" cy="354"/>
            </a:xfrm>
          </p:grpSpPr>
          <p:sp>
            <p:nvSpPr>
              <p:cNvPr id="12536" name="AutoShape 288"/>
              <p:cNvSpPr>
                <a:spLocks noChangeAspect="1" noChangeArrowheads="1"/>
              </p:cNvSpPr>
              <p:nvPr/>
            </p:nvSpPr>
            <p:spPr bwMode="auto">
              <a:xfrm flipV="1">
                <a:off x="10" y="1639"/>
                <a:ext cx="408" cy="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53 w 21600"/>
                  <a:gd name="T13" fmla="*/ 2571 h 21600"/>
                  <a:gd name="T14" fmla="*/ 18847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926" y="21600"/>
                    </a:lnTo>
                    <a:lnTo>
                      <a:pt x="19674" y="21600"/>
                    </a:lnTo>
                    <a:lnTo>
                      <a:pt x="21600" y="0"/>
                    </a:lnTo>
                    <a:lnTo>
                      <a:pt x="0" y="0"/>
                    </a:lnTo>
                    <a:close/>
                  </a:path>
                </a:pathLst>
              </a:cu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37" name="AutoShape 289"/>
              <p:cNvSpPr>
                <a:spLocks noChangeAspect="1" noChangeArrowheads="1"/>
              </p:cNvSpPr>
              <p:nvPr/>
            </p:nvSpPr>
            <p:spPr bwMode="auto">
              <a:xfrm rot="10800000">
                <a:off x="0" y="1682"/>
                <a:ext cx="426" cy="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28 w 21600"/>
                  <a:gd name="T13" fmla="*/ 1964 h 21600"/>
                  <a:gd name="T14" fmla="*/ 19572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431" y="21600"/>
                    </a:lnTo>
                    <a:lnTo>
                      <a:pt x="21169"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38" name="AutoShape 290"/>
              <p:cNvSpPr>
                <a:spLocks noChangeAspect="1"/>
              </p:cNvSpPr>
              <p:nvPr/>
            </p:nvSpPr>
            <p:spPr bwMode="auto">
              <a:xfrm rot="5400000" flipV="1">
                <a:off x="200" y="1568"/>
                <a:ext cx="10" cy="209"/>
              </a:xfrm>
              <a:prstGeom prst="leftBracket">
                <a:avLst>
                  <a:gd name="adj" fmla="val 174167"/>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nvGrpSpPr>
              <p:cNvPr id="12539" name="Group 291"/>
              <p:cNvGrpSpPr>
                <a:grpSpLocks noChangeAspect="1"/>
              </p:cNvGrpSpPr>
              <p:nvPr/>
            </p:nvGrpSpPr>
            <p:grpSpPr bwMode="auto">
              <a:xfrm>
                <a:off x="47" y="1643"/>
                <a:ext cx="330" cy="7"/>
                <a:chOff x="2916" y="2503"/>
                <a:chExt cx="675" cy="17"/>
              </a:xfrm>
            </p:grpSpPr>
            <p:sp>
              <p:nvSpPr>
                <p:cNvPr id="294180" name="Oval 292"/>
                <p:cNvSpPr>
                  <a:spLocks noChangeAspect="1" noChangeArrowheads="1"/>
                </p:cNvSpPr>
                <p:nvPr/>
              </p:nvSpPr>
              <p:spPr bwMode="auto">
                <a:xfrm>
                  <a:off x="2916"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81" name="Oval 293"/>
                <p:cNvSpPr>
                  <a:spLocks noChangeAspect="1" noChangeArrowheads="1"/>
                </p:cNvSpPr>
                <p:nvPr/>
              </p:nvSpPr>
              <p:spPr bwMode="auto">
                <a:xfrm>
                  <a:off x="296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82" name="Oval 294"/>
                <p:cNvSpPr>
                  <a:spLocks noChangeAspect="1" noChangeArrowheads="1"/>
                </p:cNvSpPr>
                <p:nvPr/>
              </p:nvSpPr>
              <p:spPr bwMode="auto">
                <a:xfrm>
                  <a:off x="30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83" name="Oval 295"/>
                <p:cNvSpPr>
                  <a:spLocks noChangeAspect="1" noChangeArrowheads="1"/>
                </p:cNvSpPr>
                <p:nvPr/>
              </p:nvSpPr>
              <p:spPr bwMode="auto">
                <a:xfrm>
                  <a:off x="3065"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84" name="Oval 296"/>
                <p:cNvSpPr>
                  <a:spLocks noChangeAspect="1" noChangeArrowheads="1"/>
                </p:cNvSpPr>
                <p:nvPr/>
              </p:nvSpPr>
              <p:spPr bwMode="auto">
                <a:xfrm>
                  <a:off x="31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85" name="Oval 297"/>
                <p:cNvSpPr>
                  <a:spLocks noChangeAspect="1" noChangeArrowheads="1"/>
                </p:cNvSpPr>
                <p:nvPr/>
              </p:nvSpPr>
              <p:spPr bwMode="auto">
                <a:xfrm>
                  <a:off x="31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86" name="Oval 298"/>
                <p:cNvSpPr>
                  <a:spLocks noChangeAspect="1" noChangeArrowheads="1"/>
                </p:cNvSpPr>
                <p:nvPr/>
              </p:nvSpPr>
              <p:spPr bwMode="auto">
                <a:xfrm>
                  <a:off x="3214" y="2503"/>
                  <a:ext cx="2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87" name="Oval 299"/>
                <p:cNvSpPr>
                  <a:spLocks noChangeAspect="1" noChangeArrowheads="1"/>
                </p:cNvSpPr>
                <p:nvPr/>
              </p:nvSpPr>
              <p:spPr bwMode="auto">
                <a:xfrm>
                  <a:off x="326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88" name="Oval 300"/>
                <p:cNvSpPr>
                  <a:spLocks noChangeAspect="1" noChangeArrowheads="1"/>
                </p:cNvSpPr>
                <p:nvPr/>
              </p:nvSpPr>
              <p:spPr bwMode="auto">
                <a:xfrm>
                  <a:off x="331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89" name="Oval 301"/>
                <p:cNvSpPr>
                  <a:spLocks noChangeAspect="1" noChangeArrowheads="1"/>
                </p:cNvSpPr>
                <p:nvPr/>
              </p:nvSpPr>
              <p:spPr bwMode="auto">
                <a:xfrm>
                  <a:off x="336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90" name="Oval 302"/>
                <p:cNvSpPr>
                  <a:spLocks noChangeAspect="1" noChangeArrowheads="1"/>
                </p:cNvSpPr>
                <p:nvPr/>
              </p:nvSpPr>
              <p:spPr bwMode="auto">
                <a:xfrm>
                  <a:off x="34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91" name="Oval 303"/>
                <p:cNvSpPr>
                  <a:spLocks noChangeAspect="1" noChangeArrowheads="1"/>
                </p:cNvSpPr>
                <p:nvPr/>
              </p:nvSpPr>
              <p:spPr bwMode="auto">
                <a:xfrm>
                  <a:off x="346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92" name="Oval 304"/>
                <p:cNvSpPr>
                  <a:spLocks noChangeAspect="1" noChangeArrowheads="1"/>
                </p:cNvSpPr>
                <p:nvPr/>
              </p:nvSpPr>
              <p:spPr bwMode="auto">
                <a:xfrm>
                  <a:off x="351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93" name="Oval 305"/>
                <p:cNvSpPr>
                  <a:spLocks noChangeAspect="1" noChangeArrowheads="1"/>
                </p:cNvSpPr>
                <p:nvPr/>
              </p:nvSpPr>
              <p:spPr bwMode="auto">
                <a:xfrm>
                  <a:off x="3561"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540" name="Group 306"/>
              <p:cNvGrpSpPr>
                <a:grpSpLocks noChangeAspect="1"/>
              </p:cNvGrpSpPr>
              <p:nvPr/>
            </p:nvGrpSpPr>
            <p:grpSpPr bwMode="auto">
              <a:xfrm>
                <a:off x="36" y="1658"/>
                <a:ext cx="359" cy="7"/>
                <a:chOff x="2916" y="2503"/>
                <a:chExt cx="675" cy="17"/>
              </a:xfrm>
            </p:grpSpPr>
            <p:sp>
              <p:nvSpPr>
                <p:cNvPr id="294195" name="Oval 307"/>
                <p:cNvSpPr>
                  <a:spLocks noChangeAspect="1" noChangeArrowheads="1"/>
                </p:cNvSpPr>
                <p:nvPr/>
              </p:nvSpPr>
              <p:spPr bwMode="auto">
                <a:xfrm>
                  <a:off x="2916"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96" name="Oval 308"/>
                <p:cNvSpPr>
                  <a:spLocks noChangeAspect="1" noChangeArrowheads="1"/>
                </p:cNvSpPr>
                <p:nvPr/>
              </p:nvSpPr>
              <p:spPr bwMode="auto">
                <a:xfrm>
                  <a:off x="2965" y="2503"/>
                  <a:ext cx="3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97" name="Oval 309"/>
                <p:cNvSpPr>
                  <a:spLocks noChangeAspect="1" noChangeArrowheads="1"/>
                </p:cNvSpPr>
                <p:nvPr/>
              </p:nvSpPr>
              <p:spPr bwMode="auto">
                <a:xfrm>
                  <a:off x="3015"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98" name="Oval 310"/>
                <p:cNvSpPr>
                  <a:spLocks noChangeAspect="1" noChangeArrowheads="1"/>
                </p:cNvSpPr>
                <p:nvPr/>
              </p:nvSpPr>
              <p:spPr bwMode="auto">
                <a:xfrm>
                  <a:off x="3065"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199" name="Oval 311"/>
                <p:cNvSpPr>
                  <a:spLocks noChangeAspect="1" noChangeArrowheads="1"/>
                </p:cNvSpPr>
                <p:nvPr/>
              </p:nvSpPr>
              <p:spPr bwMode="auto">
                <a:xfrm>
                  <a:off x="311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00" name="Oval 312"/>
                <p:cNvSpPr>
                  <a:spLocks noChangeAspect="1" noChangeArrowheads="1"/>
                </p:cNvSpPr>
                <p:nvPr/>
              </p:nvSpPr>
              <p:spPr bwMode="auto">
                <a:xfrm>
                  <a:off x="316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01" name="Oval 313"/>
                <p:cNvSpPr>
                  <a:spLocks noChangeAspect="1" noChangeArrowheads="1"/>
                </p:cNvSpPr>
                <p:nvPr/>
              </p:nvSpPr>
              <p:spPr bwMode="auto">
                <a:xfrm>
                  <a:off x="3214"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02" name="Oval 314"/>
                <p:cNvSpPr>
                  <a:spLocks noChangeAspect="1" noChangeArrowheads="1"/>
                </p:cNvSpPr>
                <p:nvPr/>
              </p:nvSpPr>
              <p:spPr bwMode="auto">
                <a:xfrm>
                  <a:off x="32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03" name="Oval 315"/>
                <p:cNvSpPr>
                  <a:spLocks noChangeAspect="1" noChangeArrowheads="1"/>
                </p:cNvSpPr>
                <p:nvPr/>
              </p:nvSpPr>
              <p:spPr bwMode="auto">
                <a:xfrm>
                  <a:off x="331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04" name="Oval 316"/>
                <p:cNvSpPr>
                  <a:spLocks noChangeAspect="1" noChangeArrowheads="1"/>
                </p:cNvSpPr>
                <p:nvPr/>
              </p:nvSpPr>
              <p:spPr bwMode="auto">
                <a:xfrm>
                  <a:off x="3363"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05" name="Oval 317"/>
                <p:cNvSpPr>
                  <a:spLocks noChangeAspect="1" noChangeArrowheads="1"/>
                </p:cNvSpPr>
                <p:nvPr/>
              </p:nvSpPr>
              <p:spPr bwMode="auto">
                <a:xfrm>
                  <a:off x="3412"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06" name="Oval 318"/>
                <p:cNvSpPr>
                  <a:spLocks noChangeAspect="1" noChangeArrowheads="1"/>
                </p:cNvSpPr>
                <p:nvPr/>
              </p:nvSpPr>
              <p:spPr bwMode="auto">
                <a:xfrm>
                  <a:off x="3462"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07" name="Oval 319"/>
                <p:cNvSpPr>
                  <a:spLocks noChangeAspect="1" noChangeArrowheads="1"/>
                </p:cNvSpPr>
                <p:nvPr/>
              </p:nvSpPr>
              <p:spPr bwMode="auto">
                <a:xfrm>
                  <a:off x="3512" y="2503"/>
                  <a:ext cx="2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08" name="Oval 320"/>
                <p:cNvSpPr>
                  <a:spLocks noChangeAspect="1" noChangeArrowheads="1"/>
                </p:cNvSpPr>
                <p:nvPr/>
              </p:nvSpPr>
              <p:spPr bwMode="auto">
                <a:xfrm>
                  <a:off x="3563" y="2503"/>
                  <a:ext cx="2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541" name="Group 321"/>
              <p:cNvGrpSpPr>
                <a:grpSpLocks noChangeAspect="1"/>
              </p:cNvGrpSpPr>
              <p:nvPr/>
            </p:nvGrpSpPr>
            <p:grpSpPr bwMode="auto">
              <a:xfrm>
                <a:off x="55" y="1650"/>
                <a:ext cx="317" cy="7"/>
                <a:chOff x="3097" y="2487"/>
                <a:chExt cx="828" cy="17"/>
              </a:xfrm>
            </p:grpSpPr>
            <p:sp>
              <p:nvSpPr>
                <p:cNvPr id="294210" name="Oval 322"/>
                <p:cNvSpPr>
                  <a:spLocks noChangeAspect="1" noChangeArrowheads="1"/>
                </p:cNvSpPr>
                <p:nvPr/>
              </p:nvSpPr>
              <p:spPr bwMode="auto">
                <a:xfrm>
                  <a:off x="3095"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11" name="Oval 323"/>
                <p:cNvSpPr>
                  <a:spLocks noChangeAspect="1" noChangeArrowheads="1"/>
                </p:cNvSpPr>
                <p:nvPr/>
              </p:nvSpPr>
              <p:spPr bwMode="auto">
                <a:xfrm>
                  <a:off x="3162"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12" name="Oval 324"/>
                <p:cNvSpPr>
                  <a:spLocks noChangeAspect="1" noChangeArrowheads="1"/>
                </p:cNvSpPr>
                <p:nvPr/>
              </p:nvSpPr>
              <p:spPr bwMode="auto">
                <a:xfrm>
                  <a:off x="3228"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13" name="Oval 325"/>
                <p:cNvSpPr>
                  <a:spLocks noChangeAspect="1" noChangeArrowheads="1"/>
                </p:cNvSpPr>
                <p:nvPr/>
              </p:nvSpPr>
              <p:spPr bwMode="auto">
                <a:xfrm>
                  <a:off x="3294"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14" name="Oval 326"/>
                <p:cNvSpPr>
                  <a:spLocks noChangeAspect="1" noChangeArrowheads="1"/>
                </p:cNvSpPr>
                <p:nvPr/>
              </p:nvSpPr>
              <p:spPr bwMode="auto">
                <a:xfrm>
                  <a:off x="3360"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15" name="Oval 327"/>
                <p:cNvSpPr>
                  <a:spLocks noChangeAspect="1" noChangeArrowheads="1"/>
                </p:cNvSpPr>
                <p:nvPr/>
              </p:nvSpPr>
              <p:spPr bwMode="auto">
                <a:xfrm>
                  <a:off x="3426"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16" name="Oval 328"/>
                <p:cNvSpPr>
                  <a:spLocks noChangeAspect="1" noChangeArrowheads="1"/>
                </p:cNvSpPr>
                <p:nvPr/>
              </p:nvSpPr>
              <p:spPr bwMode="auto">
                <a:xfrm>
                  <a:off x="3490"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17" name="Oval 329"/>
                <p:cNvSpPr>
                  <a:spLocks noChangeAspect="1" noChangeArrowheads="1"/>
                </p:cNvSpPr>
                <p:nvPr/>
              </p:nvSpPr>
              <p:spPr bwMode="auto">
                <a:xfrm>
                  <a:off x="3556"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18" name="Oval 330"/>
                <p:cNvSpPr>
                  <a:spLocks noChangeAspect="1" noChangeArrowheads="1"/>
                </p:cNvSpPr>
                <p:nvPr/>
              </p:nvSpPr>
              <p:spPr bwMode="auto">
                <a:xfrm>
                  <a:off x="3624"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19" name="Oval 331"/>
                <p:cNvSpPr>
                  <a:spLocks noChangeAspect="1" noChangeArrowheads="1"/>
                </p:cNvSpPr>
                <p:nvPr/>
              </p:nvSpPr>
              <p:spPr bwMode="auto">
                <a:xfrm>
                  <a:off x="3688"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20" name="Oval 332"/>
                <p:cNvSpPr>
                  <a:spLocks noChangeAspect="1" noChangeArrowheads="1"/>
                </p:cNvSpPr>
                <p:nvPr/>
              </p:nvSpPr>
              <p:spPr bwMode="auto">
                <a:xfrm>
                  <a:off x="3754"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21" name="Oval 333"/>
                <p:cNvSpPr>
                  <a:spLocks noChangeAspect="1" noChangeArrowheads="1"/>
                </p:cNvSpPr>
                <p:nvPr/>
              </p:nvSpPr>
              <p:spPr bwMode="auto">
                <a:xfrm>
                  <a:off x="3819" y="2487"/>
                  <a:ext cx="40"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222" name="Oval 334"/>
                <p:cNvSpPr>
                  <a:spLocks noChangeAspect="1" noChangeArrowheads="1"/>
                </p:cNvSpPr>
                <p:nvPr/>
              </p:nvSpPr>
              <p:spPr bwMode="auto">
                <a:xfrm>
                  <a:off x="3887" y="2487"/>
                  <a:ext cx="38"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542" name="Group 335"/>
              <p:cNvGrpSpPr>
                <a:grpSpLocks/>
              </p:cNvGrpSpPr>
              <p:nvPr/>
            </p:nvGrpSpPr>
            <p:grpSpPr bwMode="auto">
              <a:xfrm>
                <a:off x="58" y="1339"/>
                <a:ext cx="314" cy="270"/>
                <a:chOff x="2676" y="1311"/>
                <a:chExt cx="314" cy="224"/>
              </a:xfrm>
            </p:grpSpPr>
            <p:sp>
              <p:nvSpPr>
                <p:cNvPr id="12544" name="Oval 336"/>
                <p:cNvSpPr>
                  <a:spLocks noChangeAspect="1" noChangeArrowheads="1"/>
                </p:cNvSpPr>
                <p:nvPr/>
              </p:nvSpPr>
              <p:spPr bwMode="auto">
                <a:xfrm>
                  <a:off x="2966" y="1312"/>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45" name="Oval 337"/>
                <p:cNvSpPr>
                  <a:spLocks noChangeAspect="1" noChangeArrowheads="1"/>
                </p:cNvSpPr>
                <p:nvPr/>
              </p:nvSpPr>
              <p:spPr bwMode="auto">
                <a:xfrm>
                  <a:off x="2965"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46" name="Oval 338"/>
                <p:cNvSpPr>
                  <a:spLocks noChangeAspect="1" noChangeArrowheads="1"/>
                </p:cNvSpPr>
                <p:nvPr/>
              </p:nvSpPr>
              <p:spPr bwMode="auto">
                <a:xfrm>
                  <a:off x="2676"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47" name="Oval 339"/>
                <p:cNvSpPr>
                  <a:spLocks noChangeAspect="1" noChangeArrowheads="1"/>
                </p:cNvSpPr>
                <p:nvPr/>
              </p:nvSpPr>
              <p:spPr bwMode="auto">
                <a:xfrm>
                  <a:off x="2676" y="13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48" name="Rectangle 340"/>
                <p:cNvSpPr>
                  <a:spLocks noChangeAspect="1" noChangeArrowheads="1"/>
                </p:cNvSpPr>
                <p:nvPr/>
              </p:nvSpPr>
              <p:spPr bwMode="auto">
                <a:xfrm rot="-5400000">
                  <a:off x="2582" y="1418"/>
                  <a:ext cx="200" cy="12"/>
                </a:xfrm>
                <a:prstGeom prst="rect">
                  <a:avLst/>
                </a:pr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49" name="Rectangle 341"/>
                <p:cNvSpPr>
                  <a:spLocks noChangeAspect="1" noChangeArrowheads="1"/>
                </p:cNvSpPr>
                <p:nvPr/>
              </p:nvSpPr>
              <p:spPr bwMode="auto">
                <a:xfrm rot="-5400000">
                  <a:off x="2884" y="1418"/>
                  <a:ext cx="199" cy="12"/>
                </a:xfrm>
                <a:prstGeom prst="rect">
                  <a:avLst/>
                </a:pr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50" name="Rectangle 342"/>
                <p:cNvSpPr>
                  <a:spLocks noChangeAspect="1" noChangeArrowheads="1"/>
                </p:cNvSpPr>
                <p:nvPr/>
              </p:nvSpPr>
              <p:spPr bwMode="auto">
                <a:xfrm>
                  <a:off x="2687" y="1312"/>
                  <a:ext cx="290" cy="12"/>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51" name="Rectangle 343"/>
                <p:cNvSpPr>
                  <a:spLocks noChangeAspect="1" noChangeArrowheads="1"/>
                </p:cNvSpPr>
                <p:nvPr/>
              </p:nvSpPr>
              <p:spPr bwMode="auto">
                <a:xfrm flipV="1">
                  <a:off x="2687" y="1523"/>
                  <a:ext cx="291" cy="12"/>
                </a:xfrm>
                <a:prstGeom prst="rect">
                  <a:avLst/>
                </a:prstGeom>
                <a:gradFill rotWithShape="0">
                  <a:gsLst>
                    <a:gs pos="0">
                      <a:srgbClr val="DDDDDD">
                        <a:alpha val="50000"/>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52" name="Rectangle 344"/>
                <p:cNvSpPr>
                  <a:spLocks noChangeAspect="1" noChangeArrowheads="1"/>
                </p:cNvSpPr>
                <p:nvPr/>
              </p:nvSpPr>
              <p:spPr bwMode="auto">
                <a:xfrm>
                  <a:off x="2687" y="1324"/>
                  <a:ext cx="11" cy="200"/>
                </a:xfrm>
                <a:prstGeom prst="rect">
                  <a:avLst/>
                </a:prstGeom>
                <a:gradFill rotWithShape="0">
                  <a:gsLst>
                    <a:gs pos="0">
                      <a:srgbClr val="DDDDDD">
                        <a:alpha val="50000"/>
                      </a:srgbClr>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53" name="Rectangle 345"/>
                <p:cNvSpPr>
                  <a:spLocks noChangeAspect="1" noChangeArrowheads="1"/>
                </p:cNvSpPr>
                <p:nvPr/>
              </p:nvSpPr>
              <p:spPr bwMode="auto">
                <a:xfrm rot="10800000">
                  <a:off x="2967" y="1324"/>
                  <a:ext cx="12" cy="200"/>
                </a:xfrm>
                <a:prstGeom prst="rect">
                  <a:avLst/>
                </a:prstGeom>
                <a:gradFill rotWithShape="0">
                  <a:gsLst>
                    <a:gs pos="0">
                      <a:srgbClr val="000000"/>
                    </a:gs>
                    <a:gs pos="100000">
                      <a:srgbClr val="DDDDDD">
                        <a:alpha val="5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54" name="AutoShape 346"/>
                <p:cNvSpPr>
                  <a:spLocks noChangeAspect="1" noChangeArrowheads="1"/>
                </p:cNvSpPr>
                <p:nvPr/>
              </p:nvSpPr>
              <p:spPr bwMode="auto">
                <a:xfrm>
                  <a:off x="2687" y="1324"/>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55" name="Rectangle 347"/>
                <p:cNvSpPr>
                  <a:spLocks noChangeAspect="1" noChangeArrowheads="1"/>
                </p:cNvSpPr>
                <p:nvPr/>
              </p:nvSpPr>
              <p:spPr bwMode="auto">
                <a:xfrm>
                  <a:off x="2699" y="1336"/>
                  <a:ext cx="269" cy="178"/>
                </a:xfrm>
                <a:prstGeom prst="rect">
                  <a:avLst/>
                </a:prstGeom>
                <a:solidFill>
                  <a:srgbClr val="99FF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556" name="AutoShape 348"/>
                <p:cNvSpPr>
                  <a:spLocks noChangeAspect="1" noChangeArrowheads="1"/>
                </p:cNvSpPr>
                <p:nvPr/>
              </p:nvSpPr>
              <p:spPr bwMode="auto">
                <a:xfrm flipV="1">
                  <a:off x="2688" y="1512"/>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2543" name="Rectangle 349"/>
              <p:cNvSpPr>
                <a:spLocks noChangeAspect="1" noChangeArrowheads="1"/>
              </p:cNvSpPr>
              <p:nvPr/>
            </p:nvSpPr>
            <p:spPr bwMode="auto">
              <a:xfrm>
                <a:off x="108" y="1609"/>
                <a:ext cx="213" cy="30"/>
              </a:xfrm>
              <a:prstGeom prst="rect">
                <a:avLst/>
              </a:prstGeom>
              <a:gradFill rotWithShape="0">
                <a:gsLst>
                  <a:gs pos="0">
                    <a:srgbClr val="000000"/>
                  </a:gs>
                  <a:gs pos="5000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aphicFrame>
          <p:nvGraphicFramePr>
            <p:cNvPr id="12535" name="Object 350"/>
            <p:cNvGraphicFramePr>
              <a:graphicFrameLocks noChangeAspect="1"/>
            </p:cNvGraphicFramePr>
            <p:nvPr/>
          </p:nvGraphicFramePr>
          <p:xfrm>
            <a:off x="110" y="1278"/>
            <a:ext cx="377" cy="281"/>
          </p:xfrm>
          <a:graphic>
            <a:graphicData uri="http://schemas.openxmlformats.org/presentationml/2006/ole">
              <mc:AlternateContent xmlns:mc="http://schemas.openxmlformats.org/markup-compatibility/2006">
                <mc:Choice xmlns:v="urn:schemas-microsoft-com:vml" Requires="v">
                  <p:oleObj spid="_x0000_s13040" name="Bitmap Image" r:id="rId11" imgW="1838095" imgH="1724266" progId="Paint.Picture">
                    <p:embed/>
                  </p:oleObj>
                </mc:Choice>
                <mc:Fallback>
                  <p:oleObj name="Bitmap Image" r:id="rId11" imgW="1838095" imgH="1724266" progId="Paint.Picture">
                    <p:embed/>
                    <p:pic>
                      <p:nvPicPr>
                        <p:cNvPr id="0" name="Object 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 y="1278"/>
                          <a:ext cx="377" cy="2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317" name="Text Box 351"/>
          <p:cNvSpPr txBox="1">
            <a:spLocks noChangeArrowheads="1"/>
          </p:cNvSpPr>
          <p:nvPr/>
        </p:nvSpPr>
        <p:spPr bwMode="auto">
          <a:xfrm>
            <a:off x="6637338" y="993775"/>
            <a:ext cx="2085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200" dirty="0">
                <a:cs typeface="Times New Roman" pitchFamily="18" charset="0"/>
              </a:rPr>
              <a:t>Hospital Information System</a:t>
            </a:r>
          </a:p>
        </p:txBody>
      </p:sp>
      <p:cxnSp>
        <p:nvCxnSpPr>
          <p:cNvPr id="12318" name="AutoShape 352"/>
          <p:cNvCxnSpPr>
            <a:cxnSpLocks noChangeShapeType="1"/>
          </p:cNvCxnSpPr>
          <p:nvPr/>
        </p:nvCxnSpPr>
        <p:spPr bwMode="auto">
          <a:xfrm rot="16200000" flipH="1">
            <a:off x="6383337" y="2770188"/>
            <a:ext cx="1420813" cy="1588"/>
          </a:xfrm>
          <a:prstGeom prst="bentConnector3">
            <a:avLst>
              <a:gd name="adj1" fmla="val 49944"/>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9" name="Line 353"/>
          <p:cNvSpPr>
            <a:spLocks noChangeShapeType="1"/>
          </p:cNvSpPr>
          <p:nvPr/>
        </p:nvSpPr>
        <p:spPr bwMode="auto">
          <a:xfrm rot="16200000" flipH="1">
            <a:off x="6840537" y="3752851"/>
            <a:ext cx="504825" cy="0"/>
          </a:xfrm>
          <a:prstGeom prst="line">
            <a:avLst/>
          </a:prstGeom>
          <a:noFill/>
          <a:ln w="38100">
            <a:solidFill>
              <a:schemeClr val="tx1"/>
            </a:solidFill>
            <a:round/>
            <a:headEnd type="triangle" w="lg"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pic>
        <p:nvPicPr>
          <p:cNvPr id="12320" name="Picture 354" descr="MCPE07302_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32138" y="1485900"/>
            <a:ext cx="12969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1" name="Group 355"/>
          <p:cNvGrpSpPr>
            <a:grpSpLocks/>
          </p:cNvGrpSpPr>
          <p:nvPr/>
        </p:nvGrpSpPr>
        <p:grpSpPr bwMode="auto">
          <a:xfrm>
            <a:off x="3563938" y="3141663"/>
            <a:ext cx="936625" cy="936625"/>
            <a:chOff x="2109" y="2432"/>
            <a:chExt cx="862" cy="953"/>
          </a:xfrm>
        </p:grpSpPr>
        <p:pic>
          <p:nvPicPr>
            <p:cNvPr id="12529" name="Picture 356" descr="AFA00171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4" y="302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30" name="Picture 357" descr="dell_axim_x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6" y="243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31" name="Picture 358" descr="prod_m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99" y="2614"/>
              <a:ext cx="2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32" name="Picture 359" descr="1967">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09" y="2614"/>
              <a:ext cx="17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33" name="Picture 360" descr="4226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7" y="2886"/>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22" name="AutoShape 361"/>
          <p:cNvSpPr>
            <a:spLocks noChangeArrowheads="1"/>
          </p:cNvSpPr>
          <p:nvPr/>
        </p:nvSpPr>
        <p:spPr bwMode="blackWhite">
          <a:xfrm>
            <a:off x="177800" y="4522788"/>
            <a:ext cx="1441450" cy="1943100"/>
          </a:xfrm>
          <a:prstGeom prst="can">
            <a:avLst>
              <a:gd name="adj" fmla="val 36877"/>
            </a:avLst>
          </a:prstGeom>
          <a:gradFill rotWithShape="0">
            <a:gsLst>
              <a:gs pos="0">
                <a:srgbClr val="F42E00"/>
              </a:gs>
              <a:gs pos="100000">
                <a:srgbClr val="711500"/>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989898"/>
                  </a:outerShdw>
                </a:effectLst>
              </a14:hiddenEffects>
            </a:ext>
          </a:extLst>
        </p:spPr>
        <p:txBody>
          <a:bodyPr tIns="18288" bIns="228600" anchor="b" anchorCtr="1"/>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50000"/>
              </a:spcBef>
              <a:buFontTx/>
              <a:buNone/>
            </a:pPr>
            <a:endParaRPr kumimoji="0" lang="zh-HK" altLang="zh-HK" sz="1200">
              <a:cs typeface="Times New Roman" pitchFamily="18" charset="0"/>
            </a:endParaRPr>
          </a:p>
        </p:txBody>
      </p:sp>
      <p:grpSp>
        <p:nvGrpSpPr>
          <p:cNvPr id="12323" name="Group 362"/>
          <p:cNvGrpSpPr>
            <a:grpSpLocks/>
          </p:cNvGrpSpPr>
          <p:nvPr/>
        </p:nvGrpSpPr>
        <p:grpSpPr bwMode="auto">
          <a:xfrm>
            <a:off x="250825" y="4738688"/>
            <a:ext cx="1290638" cy="1582737"/>
            <a:chOff x="2475" y="3113"/>
            <a:chExt cx="859" cy="997"/>
          </a:xfrm>
        </p:grpSpPr>
        <p:pic>
          <p:nvPicPr>
            <p:cNvPr id="12523" name="Picture 363" descr="BD18201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1" y="3113"/>
              <a:ext cx="617"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24" name="Picture 364" descr="BD18200_"/>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97" y="3341"/>
              <a:ext cx="523"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25" name="Picture 365" descr="BD18204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5" y="3578"/>
              <a:ext cx="859"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26" name="Text Box 366"/>
            <p:cNvSpPr txBox="1">
              <a:spLocks noChangeArrowheads="1"/>
            </p:cNvSpPr>
            <p:nvPr/>
          </p:nvSpPr>
          <p:spPr bwMode="auto">
            <a:xfrm>
              <a:off x="2744" y="3232"/>
              <a:ext cx="46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000" b="1" dirty="0"/>
                <a:t>TMT File</a:t>
              </a:r>
            </a:p>
          </p:txBody>
        </p:sp>
        <p:sp>
          <p:nvSpPr>
            <p:cNvPr id="12527" name="Text Box 367"/>
            <p:cNvSpPr txBox="1">
              <a:spLocks noChangeArrowheads="1"/>
            </p:cNvSpPr>
            <p:nvPr/>
          </p:nvSpPr>
          <p:spPr bwMode="auto">
            <a:xfrm>
              <a:off x="2496" y="3716"/>
              <a:ext cx="78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en-US" altLang="zh-TW" sz="1000" b="1" dirty="0">
                  <a:solidFill>
                    <a:srgbClr val="FF9900"/>
                  </a:solidFill>
                </a:rPr>
                <a:t>Personal Health </a:t>
              </a:r>
            </a:p>
            <a:p>
              <a:pPr algn="ctr" eaLnBrk="1" hangingPunct="1">
                <a:spcBef>
                  <a:spcPct val="50000"/>
                </a:spcBef>
                <a:buFontTx/>
                <a:buNone/>
              </a:pPr>
              <a:r>
                <a:rPr kumimoji="0" lang="en-US" altLang="zh-TW" sz="1000" b="1" dirty="0">
                  <a:solidFill>
                    <a:srgbClr val="FF9900"/>
                  </a:solidFill>
                </a:rPr>
                <a:t>Records</a:t>
              </a:r>
            </a:p>
            <a:p>
              <a:pPr algn="ctr" eaLnBrk="1" hangingPunct="1">
                <a:spcBef>
                  <a:spcPct val="0"/>
                </a:spcBef>
                <a:buFontTx/>
                <a:buNone/>
              </a:pPr>
              <a:endParaRPr lang="en-US" altLang="zh-TW" sz="1000" dirty="0"/>
            </a:p>
          </p:txBody>
        </p:sp>
        <p:sp>
          <p:nvSpPr>
            <p:cNvPr id="12528" name="Text Box 368"/>
            <p:cNvSpPr txBox="1">
              <a:spLocks noChangeArrowheads="1"/>
            </p:cNvSpPr>
            <p:nvPr/>
          </p:nvSpPr>
          <p:spPr bwMode="auto">
            <a:xfrm>
              <a:off x="2587" y="3391"/>
              <a:ext cx="5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000" b="1" dirty="0"/>
                <a:t>TMT PHS </a:t>
              </a:r>
            </a:p>
            <a:p>
              <a:pPr algn="ctr" eaLnBrk="1" hangingPunct="1">
                <a:spcBef>
                  <a:spcPct val="0"/>
                </a:spcBef>
                <a:buFontTx/>
                <a:buNone/>
              </a:pPr>
              <a:r>
                <a:rPr lang="en-US" altLang="zh-TW" sz="1000" b="1" dirty="0"/>
                <a:t>File</a:t>
              </a:r>
            </a:p>
          </p:txBody>
        </p:sp>
      </p:grpSp>
      <p:sp>
        <p:nvSpPr>
          <p:cNvPr id="12324" name="Text Box 369"/>
          <p:cNvSpPr txBox="1">
            <a:spLocks noChangeArrowheads="1"/>
          </p:cNvSpPr>
          <p:nvPr/>
        </p:nvSpPr>
        <p:spPr bwMode="auto">
          <a:xfrm>
            <a:off x="179388" y="6249988"/>
            <a:ext cx="1366837" cy="2746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1200" b="1" dirty="0">
                <a:solidFill>
                  <a:schemeClr val="bg1"/>
                </a:solidFill>
                <a:cs typeface="Times New Roman" pitchFamily="18" charset="0"/>
              </a:rPr>
              <a:t>Paperless server</a:t>
            </a:r>
          </a:p>
        </p:txBody>
      </p:sp>
      <p:sp>
        <p:nvSpPr>
          <p:cNvPr id="12325" name="AutoShape 370"/>
          <p:cNvSpPr>
            <a:spLocks noChangeArrowheads="1"/>
          </p:cNvSpPr>
          <p:nvPr/>
        </p:nvSpPr>
        <p:spPr bwMode="blackWhite">
          <a:xfrm>
            <a:off x="6586538" y="4365625"/>
            <a:ext cx="1441450" cy="1943100"/>
          </a:xfrm>
          <a:prstGeom prst="can">
            <a:avLst>
              <a:gd name="adj" fmla="val 36877"/>
            </a:avLst>
          </a:prstGeom>
          <a:gradFill rotWithShape="0">
            <a:gsLst>
              <a:gs pos="0">
                <a:srgbClr val="F42E00"/>
              </a:gs>
              <a:gs pos="100000">
                <a:srgbClr val="711500"/>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989898"/>
                  </a:outerShdw>
                </a:effectLst>
              </a14:hiddenEffects>
            </a:ext>
          </a:extLst>
        </p:spPr>
        <p:txBody>
          <a:bodyPr tIns="18288" bIns="228600" anchor="b" anchorCtr="1"/>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50000"/>
              </a:spcBef>
              <a:buFontTx/>
              <a:buNone/>
            </a:pPr>
            <a:endParaRPr kumimoji="0" lang="zh-HK" altLang="zh-HK" sz="1200">
              <a:cs typeface="Times New Roman" pitchFamily="18" charset="0"/>
            </a:endParaRPr>
          </a:p>
        </p:txBody>
      </p:sp>
      <p:grpSp>
        <p:nvGrpSpPr>
          <p:cNvPr id="12326" name="Group 371"/>
          <p:cNvGrpSpPr>
            <a:grpSpLocks/>
          </p:cNvGrpSpPr>
          <p:nvPr/>
        </p:nvGrpSpPr>
        <p:grpSpPr bwMode="auto">
          <a:xfrm>
            <a:off x="6659563" y="4652963"/>
            <a:ext cx="1290637" cy="1582737"/>
            <a:chOff x="2475" y="3113"/>
            <a:chExt cx="859" cy="997"/>
          </a:xfrm>
        </p:grpSpPr>
        <p:pic>
          <p:nvPicPr>
            <p:cNvPr id="12517" name="Picture 372" descr="BD18201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1" y="3113"/>
              <a:ext cx="617"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8" name="Picture 373" descr="BD18200_"/>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97" y="3341"/>
              <a:ext cx="523"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9" name="Picture 374" descr="BD18204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5" y="3578"/>
              <a:ext cx="859"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20" name="Text Box 375"/>
            <p:cNvSpPr txBox="1">
              <a:spLocks noChangeArrowheads="1"/>
            </p:cNvSpPr>
            <p:nvPr/>
          </p:nvSpPr>
          <p:spPr bwMode="auto">
            <a:xfrm>
              <a:off x="2744" y="3232"/>
              <a:ext cx="46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000" b="1" dirty="0"/>
                <a:t>TMT File</a:t>
              </a:r>
            </a:p>
          </p:txBody>
        </p:sp>
        <p:sp>
          <p:nvSpPr>
            <p:cNvPr id="12521" name="Text Box 376"/>
            <p:cNvSpPr txBox="1">
              <a:spLocks noChangeArrowheads="1"/>
            </p:cNvSpPr>
            <p:nvPr/>
          </p:nvSpPr>
          <p:spPr bwMode="auto">
            <a:xfrm>
              <a:off x="2496" y="3716"/>
              <a:ext cx="78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en-US" altLang="zh-TW" sz="1000" b="1" dirty="0">
                  <a:solidFill>
                    <a:srgbClr val="FF9900"/>
                  </a:solidFill>
                </a:rPr>
                <a:t>Personal Health </a:t>
              </a:r>
            </a:p>
            <a:p>
              <a:pPr algn="ctr" eaLnBrk="1" hangingPunct="1">
                <a:spcBef>
                  <a:spcPct val="50000"/>
                </a:spcBef>
                <a:buFontTx/>
                <a:buNone/>
              </a:pPr>
              <a:r>
                <a:rPr kumimoji="0" lang="en-US" altLang="zh-TW" sz="1000" b="1" dirty="0">
                  <a:solidFill>
                    <a:srgbClr val="FF9900"/>
                  </a:solidFill>
                </a:rPr>
                <a:t>Records</a:t>
              </a:r>
            </a:p>
            <a:p>
              <a:pPr algn="ctr" eaLnBrk="1" hangingPunct="1">
                <a:spcBef>
                  <a:spcPct val="0"/>
                </a:spcBef>
                <a:buFontTx/>
                <a:buNone/>
              </a:pPr>
              <a:endParaRPr lang="en-US" altLang="zh-TW" sz="1000" dirty="0"/>
            </a:p>
          </p:txBody>
        </p:sp>
        <p:sp>
          <p:nvSpPr>
            <p:cNvPr id="12522" name="Text Box 377"/>
            <p:cNvSpPr txBox="1">
              <a:spLocks noChangeArrowheads="1"/>
            </p:cNvSpPr>
            <p:nvPr/>
          </p:nvSpPr>
          <p:spPr bwMode="auto">
            <a:xfrm>
              <a:off x="2587" y="3391"/>
              <a:ext cx="5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1000" b="1" dirty="0"/>
                <a:t>TMT PHS </a:t>
              </a:r>
            </a:p>
            <a:p>
              <a:pPr algn="ctr" eaLnBrk="1" hangingPunct="1">
                <a:spcBef>
                  <a:spcPct val="0"/>
                </a:spcBef>
                <a:buFontTx/>
                <a:buNone/>
              </a:pPr>
              <a:r>
                <a:rPr lang="en-US" altLang="zh-TW" sz="1000" b="1" dirty="0"/>
                <a:t>File</a:t>
              </a:r>
            </a:p>
          </p:txBody>
        </p:sp>
      </p:grpSp>
      <p:sp>
        <p:nvSpPr>
          <p:cNvPr id="12327" name="Text Box 378"/>
          <p:cNvSpPr txBox="1">
            <a:spLocks noChangeArrowheads="1"/>
          </p:cNvSpPr>
          <p:nvPr/>
        </p:nvSpPr>
        <p:spPr bwMode="auto">
          <a:xfrm>
            <a:off x="6661150" y="6164263"/>
            <a:ext cx="1366838" cy="2746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spcBef>
                <a:spcPct val="0"/>
              </a:spcBef>
              <a:buFontTx/>
              <a:buNone/>
            </a:pPr>
            <a:r>
              <a:rPr kumimoji="0" lang="en-US" altLang="zh-TW" sz="1200" b="1" dirty="0">
                <a:solidFill>
                  <a:schemeClr val="bg1"/>
                </a:solidFill>
                <a:cs typeface="Times New Roman" pitchFamily="18" charset="0"/>
              </a:rPr>
              <a:t>TMT mini-server</a:t>
            </a:r>
          </a:p>
        </p:txBody>
      </p:sp>
      <p:sp>
        <p:nvSpPr>
          <p:cNvPr id="12328" name="Line 379"/>
          <p:cNvSpPr>
            <a:spLocks noChangeShapeType="1"/>
          </p:cNvSpPr>
          <p:nvPr/>
        </p:nvSpPr>
        <p:spPr bwMode="auto">
          <a:xfrm>
            <a:off x="7451725" y="3068638"/>
            <a:ext cx="814388" cy="1587"/>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2329" name="Group 380"/>
          <p:cNvGrpSpPr>
            <a:grpSpLocks/>
          </p:cNvGrpSpPr>
          <p:nvPr/>
        </p:nvGrpSpPr>
        <p:grpSpPr bwMode="auto">
          <a:xfrm>
            <a:off x="6516688" y="2492375"/>
            <a:ext cx="1223962" cy="1081088"/>
            <a:chOff x="1088" y="2206"/>
            <a:chExt cx="660" cy="664"/>
          </a:xfrm>
        </p:grpSpPr>
        <p:sp>
          <p:nvSpPr>
            <p:cNvPr id="12508" name="AutoShape 381"/>
            <p:cNvSpPr>
              <a:spLocks noChangeArrowheads="1"/>
            </p:cNvSpPr>
            <p:nvPr/>
          </p:nvSpPr>
          <p:spPr bwMode="auto">
            <a:xfrm>
              <a:off x="1124" y="2252"/>
              <a:ext cx="576" cy="576"/>
            </a:xfrm>
            <a:prstGeom prst="octagon">
              <a:avLst>
                <a:gd name="adj" fmla="val 29287"/>
              </a:avLst>
            </a:prstGeom>
            <a:solidFill>
              <a:srgbClr val="777777"/>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200" dirty="0">
                  <a:solidFill>
                    <a:srgbClr val="FFFFFF"/>
                  </a:solidFill>
                  <a:cs typeface="Times New Roman" pitchFamily="18" charset="0"/>
                </a:rPr>
                <a:t>Data Mapping</a:t>
              </a:r>
            </a:p>
            <a:p>
              <a:pPr algn="ctr">
                <a:spcBef>
                  <a:spcPct val="0"/>
                </a:spcBef>
                <a:buFontTx/>
                <a:buNone/>
              </a:pPr>
              <a:r>
                <a:rPr kumimoji="0" lang="en-US" altLang="zh-TW" sz="1200" dirty="0">
                  <a:solidFill>
                    <a:srgbClr val="FFFFFF"/>
                  </a:solidFill>
                  <a:cs typeface="Times New Roman" pitchFamily="18" charset="0"/>
                </a:rPr>
                <a:t>Gateway</a:t>
              </a:r>
            </a:p>
          </p:txBody>
        </p:sp>
        <p:sp>
          <p:nvSpPr>
            <p:cNvPr id="12509" name="Line 382"/>
            <p:cNvSpPr>
              <a:spLocks noChangeShapeType="1"/>
            </p:cNvSpPr>
            <p:nvPr/>
          </p:nvSpPr>
          <p:spPr bwMode="auto">
            <a:xfrm flipV="1">
              <a:off x="1126" y="2412"/>
              <a:ext cx="0" cy="251"/>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10" name="Line 383"/>
            <p:cNvSpPr>
              <a:spLocks noChangeShapeType="1"/>
            </p:cNvSpPr>
            <p:nvPr/>
          </p:nvSpPr>
          <p:spPr bwMode="auto">
            <a:xfrm rot="16200000" flipV="1">
              <a:off x="1417" y="2122"/>
              <a:ext cx="0" cy="251"/>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11" name="Line 384"/>
            <p:cNvSpPr>
              <a:spLocks noChangeShapeType="1"/>
            </p:cNvSpPr>
            <p:nvPr/>
          </p:nvSpPr>
          <p:spPr bwMode="auto">
            <a:xfrm rot="2700000" flipV="1">
              <a:off x="1209" y="2206"/>
              <a:ext cx="0" cy="251"/>
            </a:xfrm>
            <a:prstGeom prst="line">
              <a:avLst/>
            </a:prstGeom>
            <a:noFill/>
            <a:ln w="381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12" name="Line 385"/>
            <p:cNvSpPr>
              <a:spLocks noChangeShapeType="1"/>
            </p:cNvSpPr>
            <p:nvPr/>
          </p:nvSpPr>
          <p:spPr bwMode="auto">
            <a:xfrm rot="10800000" flipV="1">
              <a:off x="1706" y="2415"/>
              <a:ext cx="0" cy="251"/>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13" name="Line 386"/>
            <p:cNvSpPr>
              <a:spLocks noChangeShapeType="1"/>
            </p:cNvSpPr>
            <p:nvPr/>
          </p:nvSpPr>
          <p:spPr bwMode="auto">
            <a:xfrm rot="5400000" flipV="1">
              <a:off x="1417" y="2701"/>
              <a:ext cx="0" cy="251"/>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14" name="Line 387"/>
            <p:cNvSpPr>
              <a:spLocks noChangeShapeType="1"/>
            </p:cNvSpPr>
            <p:nvPr/>
          </p:nvSpPr>
          <p:spPr bwMode="auto">
            <a:xfrm rot="13500000" flipV="1">
              <a:off x="1619" y="2619"/>
              <a:ext cx="0" cy="251"/>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15" name="Line 388"/>
            <p:cNvSpPr>
              <a:spLocks noChangeShapeType="1"/>
            </p:cNvSpPr>
            <p:nvPr/>
          </p:nvSpPr>
          <p:spPr bwMode="auto">
            <a:xfrm rot="8100000" flipV="1">
              <a:off x="1623" y="2207"/>
              <a:ext cx="0" cy="251"/>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16" name="Line 389"/>
            <p:cNvSpPr>
              <a:spLocks noChangeShapeType="1"/>
            </p:cNvSpPr>
            <p:nvPr/>
          </p:nvSpPr>
          <p:spPr bwMode="auto">
            <a:xfrm rot="8100000" flipV="1">
              <a:off x="1214" y="2617"/>
              <a:ext cx="0" cy="251"/>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12330" name="Group 390"/>
          <p:cNvGrpSpPr>
            <a:grpSpLocks noChangeAspect="1"/>
          </p:cNvGrpSpPr>
          <p:nvPr/>
        </p:nvGrpSpPr>
        <p:grpSpPr bwMode="auto">
          <a:xfrm>
            <a:off x="7956550" y="2419350"/>
            <a:ext cx="650875" cy="1384300"/>
            <a:chOff x="606" y="3032"/>
            <a:chExt cx="429" cy="910"/>
          </a:xfrm>
        </p:grpSpPr>
        <p:sp>
          <p:nvSpPr>
            <p:cNvPr id="12456" name="Rectangle 391"/>
            <p:cNvSpPr>
              <a:spLocks noChangeAspect="1" noChangeArrowheads="1"/>
            </p:cNvSpPr>
            <p:nvPr/>
          </p:nvSpPr>
          <p:spPr bwMode="auto">
            <a:xfrm>
              <a:off x="607" y="3032"/>
              <a:ext cx="128" cy="226"/>
            </a:xfrm>
            <a:prstGeom prst="rect">
              <a:avLst/>
            </a:pr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294280" name="Rectangle 392"/>
            <p:cNvSpPr>
              <a:spLocks noChangeAspect="1" noChangeArrowheads="1"/>
            </p:cNvSpPr>
            <p:nvPr/>
          </p:nvSpPr>
          <p:spPr bwMode="auto">
            <a:xfrm>
              <a:off x="608" y="3717"/>
              <a:ext cx="128" cy="22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pPr>
                <a:defRPr/>
              </a:pPr>
              <a:endParaRPr lang="zh-HK" altLang="en-US" sz="1600">
                <a:latin typeface="Arial" charset="0"/>
              </a:endParaRPr>
            </a:p>
          </p:txBody>
        </p:sp>
        <p:sp>
          <p:nvSpPr>
            <p:cNvPr id="294281" name="Rectangle 393"/>
            <p:cNvSpPr>
              <a:spLocks noChangeAspect="1" noChangeArrowheads="1"/>
            </p:cNvSpPr>
            <p:nvPr/>
          </p:nvSpPr>
          <p:spPr bwMode="auto">
            <a:xfrm>
              <a:off x="903" y="3717"/>
              <a:ext cx="128" cy="22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pPr>
                <a:defRPr/>
              </a:pPr>
              <a:endParaRPr lang="zh-HK" altLang="en-US" sz="1600">
                <a:latin typeface="Arial" charset="0"/>
              </a:endParaRPr>
            </a:p>
          </p:txBody>
        </p:sp>
        <p:sp>
          <p:nvSpPr>
            <p:cNvPr id="12459" name="Rectangle 394"/>
            <p:cNvSpPr>
              <a:spLocks noChangeAspect="1" noChangeArrowheads="1"/>
            </p:cNvSpPr>
            <p:nvPr/>
          </p:nvSpPr>
          <p:spPr bwMode="auto">
            <a:xfrm>
              <a:off x="616" y="3153"/>
              <a:ext cx="410" cy="671"/>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60" name="Freeform 395"/>
            <p:cNvSpPr>
              <a:spLocks noChangeAspect="1"/>
            </p:cNvSpPr>
            <p:nvPr/>
          </p:nvSpPr>
          <p:spPr bwMode="auto">
            <a:xfrm>
              <a:off x="606" y="3137"/>
              <a:ext cx="20" cy="687"/>
            </a:xfrm>
            <a:custGeom>
              <a:avLst/>
              <a:gdLst>
                <a:gd name="T0" fmla="*/ 0 w 50"/>
                <a:gd name="T1" fmla="*/ 1 h 2575"/>
                <a:gd name="T2" fmla="*/ 0 w 50"/>
                <a:gd name="T3" fmla="*/ 1 h 2575"/>
                <a:gd name="T4" fmla="*/ 0 w 50"/>
                <a:gd name="T5" fmla="*/ 0 h 2575"/>
                <a:gd name="T6" fmla="*/ 0 w 50"/>
                <a:gd name="T7" fmla="*/ 0 h 2575"/>
                <a:gd name="T8" fmla="*/ 0 w 50"/>
                <a:gd name="T9" fmla="*/ 1 h 2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575">
                  <a:moveTo>
                    <a:pt x="1" y="2575"/>
                  </a:moveTo>
                  <a:lnTo>
                    <a:pt x="40" y="2567"/>
                  </a:lnTo>
                  <a:lnTo>
                    <a:pt x="50" y="51"/>
                  </a:lnTo>
                  <a:lnTo>
                    <a:pt x="0" y="0"/>
                  </a:lnTo>
                  <a:lnTo>
                    <a:pt x="1" y="2575"/>
                  </a:lnTo>
                  <a:close/>
                </a:path>
              </a:pathLst>
            </a:cu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461" name="Freeform 396"/>
            <p:cNvSpPr>
              <a:spLocks noChangeAspect="1"/>
            </p:cNvSpPr>
            <p:nvPr/>
          </p:nvSpPr>
          <p:spPr bwMode="auto">
            <a:xfrm>
              <a:off x="1015" y="3137"/>
              <a:ext cx="20" cy="688"/>
            </a:xfrm>
            <a:custGeom>
              <a:avLst/>
              <a:gdLst>
                <a:gd name="T0" fmla="*/ 0 w 50"/>
                <a:gd name="T1" fmla="*/ 1 h 2575"/>
                <a:gd name="T2" fmla="*/ 0 w 50"/>
                <a:gd name="T3" fmla="*/ 1 h 2575"/>
                <a:gd name="T4" fmla="*/ 0 w 50"/>
                <a:gd name="T5" fmla="*/ 0 h 2575"/>
                <a:gd name="T6" fmla="*/ 0 w 50"/>
                <a:gd name="T7" fmla="*/ 0 h 2575"/>
                <a:gd name="T8" fmla="*/ 0 w 50"/>
                <a:gd name="T9" fmla="*/ 1 h 2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575">
                  <a:moveTo>
                    <a:pt x="49" y="2575"/>
                  </a:moveTo>
                  <a:lnTo>
                    <a:pt x="15" y="2573"/>
                  </a:lnTo>
                  <a:lnTo>
                    <a:pt x="0" y="51"/>
                  </a:lnTo>
                  <a:lnTo>
                    <a:pt x="50" y="0"/>
                  </a:lnTo>
                  <a:lnTo>
                    <a:pt x="49" y="2575"/>
                  </a:lnTo>
                  <a:close/>
                </a:path>
              </a:pathLst>
            </a:cu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462" name="Rectangle 397"/>
            <p:cNvSpPr>
              <a:spLocks noChangeAspect="1" noChangeArrowheads="1"/>
            </p:cNvSpPr>
            <p:nvPr/>
          </p:nvSpPr>
          <p:spPr bwMode="auto">
            <a:xfrm>
              <a:off x="638" y="3070"/>
              <a:ext cx="128" cy="226"/>
            </a:xfrm>
            <a:prstGeom prst="rect">
              <a:avLst/>
            </a:pr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63" name="Rectangle 398"/>
            <p:cNvSpPr>
              <a:spLocks noChangeAspect="1" noChangeArrowheads="1"/>
            </p:cNvSpPr>
            <p:nvPr/>
          </p:nvSpPr>
          <p:spPr bwMode="auto">
            <a:xfrm>
              <a:off x="637" y="3207"/>
              <a:ext cx="128" cy="225"/>
            </a:xfrm>
            <a:prstGeom prst="rect">
              <a:avLst/>
            </a:prstGeom>
            <a:gradFill rotWithShape="0">
              <a:gsLst>
                <a:gs pos="0">
                  <a:srgbClr val="B2B2B2"/>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64" name="Freeform 399"/>
            <p:cNvSpPr>
              <a:spLocks noChangeAspect="1"/>
            </p:cNvSpPr>
            <p:nvPr/>
          </p:nvSpPr>
          <p:spPr bwMode="auto">
            <a:xfrm>
              <a:off x="989" y="3171"/>
              <a:ext cx="16" cy="158"/>
            </a:xfrm>
            <a:custGeom>
              <a:avLst/>
              <a:gdLst>
                <a:gd name="T0" fmla="*/ 0 w 51"/>
                <a:gd name="T1" fmla="*/ 3 h 351"/>
                <a:gd name="T2" fmla="*/ 0 w 51"/>
                <a:gd name="T3" fmla="*/ 3 h 351"/>
                <a:gd name="T4" fmla="*/ 0 w 51"/>
                <a:gd name="T5" fmla="*/ 0 h 351"/>
                <a:gd name="T6" fmla="*/ 0 w 51"/>
                <a:gd name="T7" fmla="*/ 0 h 351"/>
                <a:gd name="T8" fmla="*/ 0 w 51"/>
                <a:gd name="T9" fmla="*/ 3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465" name="Freeform 400"/>
            <p:cNvSpPr>
              <a:spLocks noChangeAspect="1"/>
            </p:cNvSpPr>
            <p:nvPr/>
          </p:nvSpPr>
          <p:spPr bwMode="auto">
            <a:xfrm flipH="1">
              <a:off x="637" y="3173"/>
              <a:ext cx="17" cy="157"/>
            </a:xfrm>
            <a:custGeom>
              <a:avLst/>
              <a:gdLst>
                <a:gd name="T0" fmla="*/ 0 w 51"/>
                <a:gd name="T1" fmla="*/ 3 h 351"/>
                <a:gd name="T2" fmla="*/ 0 w 51"/>
                <a:gd name="T3" fmla="*/ 2 h 351"/>
                <a:gd name="T4" fmla="*/ 0 w 51"/>
                <a:gd name="T5" fmla="*/ 0 h 351"/>
                <a:gd name="T6" fmla="*/ 0 w 51"/>
                <a:gd name="T7" fmla="*/ 0 h 351"/>
                <a:gd name="T8" fmla="*/ 0 w 51"/>
                <a:gd name="T9" fmla="*/ 3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nvGrpSpPr>
            <p:cNvPr id="12466" name="Group 401"/>
            <p:cNvGrpSpPr>
              <a:grpSpLocks noChangeAspect="1"/>
            </p:cNvGrpSpPr>
            <p:nvPr/>
          </p:nvGrpSpPr>
          <p:grpSpPr bwMode="auto">
            <a:xfrm>
              <a:off x="614" y="3347"/>
              <a:ext cx="168" cy="441"/>
              <a:chOff x="605" y="3340"/>
              <a:chExt cx="168" cy="441"/>
            </a:xfrm>
          </p:grpSpPr>
          <p:sp>
            <p:nvSpPr>
              <p:cNvPr id="12495" name="Rectangle 402"/>
              <p:cNvSpPr>
                <a:spLocks noChangeAspect="1" noChangeArrowheads="1"/>
              </p:cNvSpPr>
              <p:nvPr/>
            </p:nvSpPr>
            <p:spPr bwMode="auto">
              <a:xfrm>
                <a:off x="641" y="3356"/>
                <a:ext cx="95" cy="4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96" name="Rectangle 403"/>
              <p:cNvSpPr>
                <a:spLocks noChangeAspect="1" noChangeArrowheads="1"/>
              </p:cNvSpPr>
              <p:nvPr/>
            </p:nvSpPr>
            <p:spPr bwMode="auto">
              <a:xfrm rot="5400000">
                <a:off x="597" y="3528"/>
                <a:ext cx="288" cy="65"/>
              </a:xfrm>
              <a:prstGeom prst="rect">
                <a:avLst/>
              </a:pr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97" name="Rectangle 404"/>
              <p:cNvSpPr>
                <a:spLocks noChangeAspect="1" noChangeArrowheads="1"/>
              </p:cNvSpPr>
              <p:nvPr/>
            </p:nvSpPr>
            <p:spPr bwMode="auto">
              <a:xfrm rot="5400000">
                <a:off x="493" y="3529"/>
                <a:ext cx="288" cy="64"/>
              </a:xfrm>
              <a:prstGeom prst="rect">
                <a:avLst/>
              </a:pr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98" name="Freeform 405"/>
              <p:cNvSpPr>
                <a:spLocks noChangeAspect="1"/>
              </p:cNvSpPr>
              <p:nvPr/>
            </p:nvSpPr>
            <p:spPr bwMode="auto">
              <a:xfrm rot="5400000" flipH="1">
                <a:off x="678" y="3290"/>
                <a:ext cx="20" cy="119"/>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B2B2B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294294" name="Rectangle 406"/>
              <p:cNvSpPr>
                <a:spLocks noChangeAspect="1" noChangeArrowheads="1"/>
              </p:cNvSpPr>
              <p:nvPr/>
            </p:nvSpPr>
            <p:spPr bwMode="auto">
              <a:xfrm rot="-5400000">
                <a:off x="551"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295" name="Rectangle 407"/>
              <p:cNvSpPr>
                <a:spLocks noChangeAspect="1" noChangeArrowheads="1"/>
              </p:cNvSpPr>
              <p:nvPr/>
            </p:nvSpPr>
            <p:spPr bwMode="auto">
              <a:xfrm rot="-5400000">
                <a:off x="587"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296" name="Rectangle 408"/>
              <p:cNvSpPr>
                <a:spLocks noChangeAspect="1" noChangeArrowheads="1"/>
              </p:cNvSpPr>
              <p:nvPr/>
            </p:nvSpPr>
            <p:spPr bwMode="auto">
              <a:xfrm rot="-5400000">
                <a:off x="507" y="3524"/>
                <a:ext cx="284" cy="66"/>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297" name="Rectangle 409"/>
              <p:cNvSpPr>
                <a:spLocks noChangeAspect="1" noChangeArrowheads="1"/>
              </p:cNvSpPr>
              <p:nvPr/>
            </p:nvSpPr>
            <p:spPr bwMode="auto">
              <a:xfrm rot="-5400000">
                <a:off x="573"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298" name="Rectangle 410"/>
              <p:cNvSpPr>
                <a:spLocks noChangeAspect="1" noChangeArrowheads="1"/>
              </p:cNvSpPr>
              <p:nvPr/>
            </p:nvSpPr>
            <p:spPr bwMode="auto">
              <a:xfrm rot="-5400000">
                <a:off x="529"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299" name="Rectangle 411"/>
              <p:cNvSpPr>
                <a:spLocks noChangeAspect="1" noChangeArrowheads="1"/>
              </p:cNvSpPr>
              <p:nvPr/>
            </p:nvSpPr>
            <p:spPr bwMode="auto">
              <a:xfrm rot="-5400000">
                <a:off x="519"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00" name="Rectangle 412"/>
              <p:cNvSpPr>
                <a:spLocks noChangeAspect="1" noChangeArrowheads="1"/>
              </p:cNvSpPr>
              <p:nvPr/>
            </p:nvSpPr>
            <p:spPr bwMode="auto">
              <a:xfrm rot="-5400000">
                <a:off x="563"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01" name="Rectangle 413"/>
              <p:cNvSpPr>
                <a:spLocks noChangeAspect="1" noChangeArrowheads="1"/>
              </p:cNvSpPr>
              <p:nvPr/>
            </p:nvSpPr>
            <p:spPr bwMode="auto">
              <a:xfrm rot="-5400000">
                <a:off x="541"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12507" name="Freeform 414"/>
              <p:cNvSpPr>
                <a:spLocks noChangeAspect="1"/>
              </p:cNvSpPr>
              <p:nvPr/>
            </p:nvSpPr>
            <p:spPr bwMode="auto">
              <a:xfrm rot="5400000">
                <a:off x="679" y="3712"/>
                <a:ext cx="19" cy="120"/>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nvGrpSpPr>
            <p:cNvPr id="12467" name="Group 415"/>
            <p:cNvGrpSpPr>
              <a:grpSpLocks noChangeAspect="1"/>
            </p:cNvGrpSpPr>
            <p:nvPr/>
          </p:nvGrpSpPr>
          <p:grpSpPr bwMode="auto">
            <a:xfrm>
              <a:off x="855" y="3347"/>
              <a:ext cx="169" cy="441"/>
              <a:chOff x="604" y="3340"/>
              <a:chExt cx="169" cy="441"/>
            </a:xfrm>
          </p:grpSpPr>
          <p:sp>
            <p:nvSpPr>
              <p:cNvPr id="12482" name="Rectangle 416"/>
              <p:cNvSpPr>
                <a:spLocks noChangeAspect="1" noChangeArrowheads="1"/>
              </p:cNvSpPr>
              <p:nvPr/>
            </p:nvSpPr>
            <p:spPr bwMode="auto">
              <a:xfrm>
                <a:off x="641" y="3356"/>
                <a:ext cx="95" cy="4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83" name="Rectangle 417"/>
              <p:cNvSpPr>
                <a:spLocks noChangeAspect="1" noChangeArrowheads="1"/>
              </p:cNvSpPr>
              <p:nvPr/>
            </p:nvSpPr>
            <p:spPr bwMode="auto">
              <a:xfrm rot="5400000">
                <a:off x="597" y="3528"/>
                <a:ext cx="288" cy="65"/>
              </a:xfrm>
              <a:prstGeom prst="rect">
                <a:avLst/>
              </a:pr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84" name="Rectangle 418"/>
              <p:cNvSpPr>
                <a:spLocks noChangeAspect="1" noChangeArrowheads="1"/>
              </p:cNvSpPr>
              <p:nvPr/>
            </p:nvSpPr>
            <p:spPr bwMode="auto">
              <a:xfrm rot="5400000">
                <a:off x="493" y="3528"/>
                <a:ext cx="288" cy="65"/>
              </a:xfrm>
              <a:prstGeom prst="rect">
                <a:avLst/>
              </a:pr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85" name="Freeform 419"/>
              <p:cNvSpPr>
                <a:spLocks noChangeAspect="1"/>
              </p:cNvSpPr>
              <p:nvPr/>
            </p:nvSpPr>
            <p:spPr bwMode="auto">
              <a:xfrm rot="5400000" flipH="1">
                <a:off x="678" y="3290"/>
                <a:ext cx="20" cy="119"/>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B2B2B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294308" name="Rectangle 420"/>
              <p:cNvSpPr>
                <a:spLocks noChangeAspect="1" noChangeArrowheads="1"/>
              </p:cNvSpPr>
              <p:nvPr/>
            </p:nvSpPr>
            <p:spPr bwMode="auto">
              <a:xfrm rot="-5400000">
                <a:off x="551"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09" name="Rectangle 421"/>
              <p:cNvSpPr>
                <a:spLocks noChangeAspect="1" noChangeArrowheads="1"/>
              </p:cNvSpPr>
              <p:nvPr/>
            </p:nvSpPr>
            <p:spPr bwMode="auto">
              <a:xfrm rot="-5400000">
                <a:off x="588" y="3525"/>
                <a:ext cx="284" cy="64"/>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10" name="Rectangle 422"/>
              <p:cNvSpPr>
                <a:spLocks noChangeAspect="1" noChangeArrowheads="1"/>
              </p:cNvSpPr>
              <p:nvPr/>
            </p:nvSpPr>
            <p:spPr bwMode="auto">
              <a:xfrm rot="-5400000">
                <a:off x="507" y="3525"/>
                <a:ext cx="284" cy="64"/>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11" name="Rectangle 423"/>
              <p:cNvSpPr>
                <a:spLocks noChangeAspect="1" noChangeArrowheads="1"/>
              </p:cNvSpPr>
              <p:nvPr/>
            </p:nvSpPr>
            <p:spPr bwMode="auto">
              <a:xfrm rot="-5400000">
                <a:off x="570"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12" name="Rectangle 424"/>
              <p:cNvSpPr>
                <a:spLocks noChangeAspect="1" noChangeArrowheads="1"/>
              </p:cNvSpPr>
              <p:nvPr/>
            </p:nvSpPr>
            <p:spPr bwMode="auto">
              <a:xfrm rot="-5400000">
                <a:off x="527"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13" name="Rectangle 425"/>
              <p:cNvSpPr>
                <a:spLocks noChangeAspect="1" noChangeArrowheads="1"/>
              </p:cNvSpPr>
              <p:nvPr/>
            </p:nvSpPr>
            <p:spPr bwMode="auto">
              <a:xfrm rot="-5400000">
                <a:off x="519"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14" name="Rectangle 426"/>
              <p:cNvSpPr>
                <a:spLocks noChangeAspect="1" noChangeArrowheads="1"/>
              </p:cNvSpPr>
              <p:nvPr/>
            </p:nvSpPr>
            <p:spPr bwMode="auto">
              <a:xfrm rot="-5400000">
                <a:off x="564"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15" name="Rectangle 427"/>
              <p:cNvSpPr>
                <a:spLocks noChangeAspect="1" noChangeArrowheads="1"/>
              </p:cNvSpPr>
              <p:nvPr/>
            </p:nvSpPr>
            <p:spPr bwMode="auto">
              <a:xfrm rot="-5400000">
                <a:off x="541"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12494" name="Freeform 428"/>
              <p:cNvSpPr>
                <a:spLocks noChangeAspect="1"/>
              </p:cNvSpPr>
              <p:nvPr/>
            </p:nvSpPr>
            <p:spPr bwMode="auto">
              <a:xfrm rot="5400000">
                <a:off x="679" y="3712"/>
                <a:ext cx="19" cy="120"/>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nvGrpSpPr>
            <p:cNvPr id="12468" name="Group 429"/>
            <p:cNvGrpSpPr>
              <a:grpSpLocks noChangeAspect="1"/>
            </p:cNvGrpSpPr>
            <p:nvPr/>
          </p:nvGrpSpPr>
          <p:grpSpPr bwMode="auto">
            <a:xfrm>
              <a:off x="734" y="3347"/>
              <a:ext cx="169" cy="441"/>
              <a:chOff x="604" y="3340"/>
              <a:chExt cx="169" cy="441"/>
            </a:xfrm>
          </p:grpSpPr>
          <p:sp>
            <p:nvSpPr>
              <p:cNvPr id="12469" name="Rectangle 430"/>
              <p:cNvSpPr>
                <a:spLocks noChangeAspect="1" noChangeArrowheads="1"/>
              </p:cNvSpPr>
              <p:nvPr/>
            </p:nvSpPr>
            <p:spPr bwMode="auto">
              <a:xfrm>
                <a:off x="641" y="3356"/>
                <a:ext cx="95" cy="4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70" name="Rectangle 431"/>
              <p:cNvSpPr>
                <a:spLocks noChangeAspect="1" noChangeArrowheads="1"/>
              </p:cNvSpPr>
              <p:nvPr/>
            </p:nvSpPr>
            <p:spPr bwMode="auto">
              <a:xfrm rot="5400000">
                <a:off x="597" y="3528"/>
                <a:ext cx="288" cy="65"/>
              </a:xfrm>
              <a:prstGeom prst="rect">
                <a:avLst/>
              </a:prstGeom>
              <a:gradFill rotWithShape="0">
                <a:gsLst>
                  <a:gs pos="0">
                    <a:schemeClr val="bg2"/>
                  </a:gs>
                  <a:gs pos="100000">
                    <a:srgbClr val="B2B2B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71" name="Rectangle 432"/>
              <p:cNvSpPr>
                <a:spLocks noChangeAspect="1" noChangeArrowheads="1"/>
              </p:cNvSpPr>
              <p:nvPr/>
            </p:nvSpPr>
            <p:spPr bwMode="auto">
              <a:xfrm rot="5400000">
                <a:off x="493" y="3528"/>
                <a:ext cx="288" cy="66"/>
              </a:xfrm>
              <a:prstGeom prst="rect">
                <a:avLst/>
              </a:prstGeom>
              <a:gradFill rotWithShape="0">
                <a:gsLst>
                  <a:gs pos="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72" name="Freeform 433"/>
              <p:cNvSpPr>
                <a:spLocks noChangeAspect="1"/>
              </p:cNvSpPr>
              <p:nvPr/>
            </p:nvSpPr>
            <p:spPr bwMode="auto">
              <a:xfrm rot="5400000" flipH="1">
                <a:off x="678" y="3290"/>
                <a:ext cx="20" cy="119"/>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B2B2B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294322" name="Rectangle 434"/>
              <p:cNvSpPr>
                <a:spLocks noChangeAspect="1" noChangeArrowheads="1"/>
              </p:cNvSpPr>
              <p:nvPr/>
            </p:nvSpPr>
            <p:spPr bwMode="auto">
              <a:xfrm rot="-5400000">
                <a:off x="552"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23" name="Rectangle 435"/>
              <p:cNvSpPr>
                <a:spLocks noChangeAspect="1" noChangeArrowheads="1"/>
              </p:cNvSpPr>
              <p:nvPr/>
            </p:nvSpPr>
            <p:spPr bwMode="auto">
              <a:xfrm rot="-5400000">
                <a:off x="586" y="3525"/>
                <a:ext cx="283" cy="66"/>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24" name="Rectangle 436"/>
              <p:cNvSpPr>
                <a:spLocks noChangeAspect="1" noChangeArrowheads="1"/>
              </p:cNvSpPr>
              <p:nvPr/>
            </p:nvSpPr>
            <p:spPr bwMode="auto">
              <a:xfrm rot="-5400000">
                <a:off x="507"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25" name="Rectangle 437"/>
              <p:cNvSpPr>
                <a:spLocks noChangeAspect="1" noChangeArrowheads="1"/>
              </p:cNvSpPr>
              <p:nvPr/>
            </p:nvSpPr>
            <p:spPr bwMode="auto">
              <a:xfrm rot="-5400000">
                <a:off x="575"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26" name="Rectangle 438"/>
              <p:cNvSpPr>
                <a:spLocks noChangeAspect="1" noChangeArrowheads="1"/>
              </p:cNvSpPr>
              <p:nvPr/>
            </p:nvSpPr>
            <p:spPr bwMode="auto">
              <a:xfrm rot="-5400000">
                <a:off x="530"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27" name="Rectangle 439"/>
              <p:cNvSpPr>
                <a:spLocks noChangeAspect="1" noChangeArrowheads="1"/>
              </p:cNvSpPr>
              <p:nvPr/>
            </p:nvSpPr>
            <p:spPr bwMode="auto">
              <a:xfrm rot="-5400000">
                <a:off x="517" y="3526"/>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28" name="Rectangle 440"/>
              <p:cNvSpPr>
                <a:spLocks noChangeAspect="1" noChangeArrowheads="1"/>
              </p:cNvSpPr>
              <p:nvPr/>
            </p:nvSpPr>
            <p:spPr bwMode="auto">
              <a:xfrm rot="-5400000">
                <a:off x="562" y="3526"/>
                <a:ext cx="283" cy="66"/>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294329" name="Rectangle 441"/>
              <p:cNvSpPr>
                <a:spLocks noChangeAspect="1" noChangeArrowheads="1"/>
              </p:cNvSpPr>
              <p:nvPr/>
            </p:nvSpPr>
            <p:spPr bwMode="auto">
              <a:xfrm rot="-5400000">
                <a:off x="539" y="3527"/>
                <a:ext cx="283" cy="65"/>
              </a:xfrm>
              <a:prstGeom prst="rect">
                <a:avLst/>
              </a:prstGeom>
              <a:gradFill rotWithShape="0">
                <a:gsLst>
                  <a:gs pos="0">
                    <a:schemeClr val="bg2"/>
                  </a:gs>
                  <a:gs pos="50000">
                    <a:srgbClr val="B2B2B2"/>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7274" tIns="48637" rIns="97274" bIns="48637" anchor="ctr">
                <a:spAutoFit/>
              </a:bodyPr>
              <a:lstStyle/>
              <a:p>
                <a:pPr>
                  <a:defRPr/>
                </a:pPr>
                <a:endParaRPr lang="zh-HK" altLang="en-US" sz="1600">
                  <a:latin typeface="Arial" charset="0"/>
                </a:endParaRPr>
              </a:p>
            </p:txBody>
          </p:sp>
          <p:sp>
            <p:nvSpPr>
              <p:cNvPr id="12481" name="Freeform 442"/>
              <p:cNvSpPr>
                <a:spLocks noChangeAspect="1"/>
              </p:cNvSpPr>
              <p:nvPr/>
            </p:nvSpPr>
            <p:spPr bwMode="auto">
              <a:xfrm rot="5400000">
                <a:off x="679" y="3712"/>
                <a:ext cx="19" cy="120"/>
              </a:xfrm>
              <a:custGeom>
                <a:avLst/>
                <a:gdLst>
                  <a:gd name="T0" fmla="*/ 0 w 51"/>
                  <a:gd name="T1" fmla="*/ 1 h 351"/>
                  <a:gd name="T2" fmla="*/ 0 w 51"/>
                  <a:gd name="T3" fmla="*/ 0 h 351"/>
                  <a:gd name="T4" fmla="*/ 0 w 51"/>
                  <a:gd name="T5" fmla="*/ 0 h 351"/>
                  <a:gd name="T6" fmla="*/ 0 w 51"/>
                  <a:gd name="T7" fmla="*/ 0 h 351"/>
                  <a:gd name="T8" fmla="*/ 0 w 51"/>
                  <a:gd name="T9" fmla="*/ 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chemeClr val="bg2"/>
                  </a:gs>
                  <a:gs pos="100000">
                    <a:srgbClr val="B2B2B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sp>
        <p:nvSpPr>
          <p:cNvPr id="12331" name="Text Box 443"/>
          <p:cNvSpPr txBox="1">
            <a:spLocks noChangeArrowheads="1"/>
          </p:cNvSpPr>
          <p:nvPr/>
        </p:nvSpPr>
        <p:spPr bwMode="auto">
          <a:xfrm>
            <a:off x="7307263" y="2179638"/>
            <a:ext cx="172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a:spcBef>
                <a:spcPct val="0"/>
              </a:spcBef>
              <a:buFontTx/>
              <a:buNone/>
            </a:pPr>
            <a:r>
              <a:rPr kumimoji="0" lang="en-US" altLang="zh-TW" sz="1200" dirty="0"/>
              <a:t>Laboratory</a:t>
            </a:r>
            <a:br>
              <a:rPr kumimoji="0" lang="en-US" altLang="zh-TW" sz="1200" dirty="0"/>
            </a:br>
            <a:r>
              <a:rPr kumimoji="0" lang="en-US" altLang="zh-TW" sz="1200" dirty="0"/>
              <a:t>Information Systems</a:t>
            </a:r>
          </a:p>
        </p:txBody>
      </p:sp>
      <p:sp>
        <p:nvSpPr>
          <p:cNvPr id="12332" name="Line 444"/>
          <p:cNvSpPr>
            <a:spLocks noChangeShapeType="1"/>
          </p:cNvSpPr>
          <p:nvPr/>
        </p:nvSpPr>
        <p:spPr bwMode="auto">
          <a:xfrm rot="5400000">
            <a:off x="1475582" y="3572668"/>
            <a:ext cx="0" cy="1008063"/>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3" name="Line 445"/>
          <p:cNvSpPr>
            <a:spLocks noChangeShapeType="1"/>
          </p:cNvSpPr>
          <p:nvPr/>
        </p:nvSpPr>
        <p:spPr bwMode="auto">
          <a:xfrm rot="5400000">
            <a:off x="2267744" y="3788569"/>
            <a:ext cx="0" cy="576262"/>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34" name="Line 446"/>
          <p:cNvSpPr>
            <a:spLocks noChangeShapeType="1"/>
          </p:cNvSpPr>
          <p:nvPr/>
        </p:nvSpPr>
        <p:spPr bwMode="auto">
          <a:xfrm rot="16200000" flipH="1">
            <a:off x="4787901" y="3063875"/>
            <a:ext cx="0" cy="2879725"/>
          </a:xfrm>
          <a:prstGeom prst="line">
            <a:avLst/>
          </a:prstGeom>
          <a:noFill/>
          <a:ln w="38100" cap="rnd">
            <a:solidFill>
              <a:schemeClr val="tx1"/>
            </a:solidFill>
            <a:prstDash val="sysDot"/>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2335" name="Group 447"/>
          <p:cNvGrpSpPr>
            <a:grpSpLocks/>
          </p:cNvGrpSpPr>
          <p:nvPr/>
        </p:nvGrpSpPr>
        <p:grpSpPr bwMode="auto">
          <a:xfrm>
            <a:off x="4932363" y="1189038"/>
            <a:ext cx="1225550" cy="936625"/>
            <a:chOff x="0" y="1240"/>
            <a:chExt cx="591" cy="453"/>
          </a:xfrm>
        </p:grpSpPr>
        <p:grpSp>
          <p:nvGrpSpPr>
            <p:cNvPr id="12392" name="Group 448"/>
            <p:cNvGrpSpPr>
              <a:grpSpLocks/>
            </p:cNvGrpSpPr>
            <p:nvPr/>
          </p:nvGrpSpPr>
          <p:grpSpPr bwMode="auto">
            <a:xfrm>
              <a:off x="0" y="1240"/>
              <a:ext cx="591" cy="453"/>
              <a:chOff x="0" y="1339"/>
              <a:chExt cx="426" cy="354"/>
            </a:xfrm>
          </p:grpSpPr>
          <p:sp>
            <p:nvSpPr>
              <p:cNvPr id="12394" name="AutoShape 449"/>
              <p:cNvSpPr>
                <a:spLocks noChangeAspect="1" noChangeArrowheads="1"/>
              </p:cNvSpPr>
              <p:nvPr/>
            </p:nvSpPr>
            <p:spPr bwMode="auto">
              <a:xfrm flipV="1">
                <a:off x="10" y="1639"/>
                <a:ext cx="408" cy="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53 w 21600"/>
                  <a:gd name="T13" fmla="*/ 2571 h 21600"/>
                  <a:gd name="T14" fmla="*/ 18847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926" y="21600"/>
                    </a:lnTo>
                    <a:lnTo>
                      <a:pt x="19674" y="21600"/>
                    </a:lnTo>
                    <a:lnTo>
                      <a:pt x="21600" y="0"/>
                    </a:lnTo>
                    <a:lnTo>
                      <a:pt x="0" y="0"/>
                    </a:lnTo>
                    <a:close/>
                  </a:path>
                </a:pathLst>
              </a:cu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95" name="AutoShape 450"/>
              <p:cNvSpPr>
                <a:spLocks noChangeAspect="1" noChangeArrowheads="1"/>
              </p:cNvSpPr>
              <p:nvPr/>
            </p:nvSpPr>
            <p:spPr bwMode="auto">
              <a:xfrm rot="10800000">
                <a:off x="0" y="1682"/>
                <a:ext cx="426" cy="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28 w 21600"/>
                  <a:gd name="T13" fmla="*/ 1964 h 21600"/>
                  <a:gd name="T14" fmla="*/ 19572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431" y="21600"/>
                    </a:lnTo>
                    <a:lnTo>
                      <a:pt x="21169"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96" name="AutoShape 451"/>
              <p:cNvSpPr>
                <a:spLocks noChangeAspect="1"/>
              </p:cNvSpPr>
              <p:nvPr/>
            </p:nvSpPr>
            <p:spPr bwMode="auto">
              <a:xfrm rot="5400000" flipV="1">
                <a:off x="200" y="1568"/>
                <a:ext cx="10" cy="209"/>
              </a:xfrm>
              <a:prstGeom prst="leftBracket">
                <a:avLst>
                  <a:gd name="adj" fmla="val 174167"/>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nvGrpSpPr>
              <p:cNvPr id="12397" name="Group 452"/>
              <p:cNvGrpSpPr>
                <a:grpSpLocks noChangeAspect="1"/>
              </p:cNvGrpSpPr>
              <p:nvPr/>
            </p:nvGrpSpPr>
            <p:grpSpPr bwMode="auto">
              <a:xfrm>
                <a:off x="47" y="1643"/>
                <a:ext cx="330" cy="7"/>
                <a:chOff x="2916" y="2503"/>
                <a:chExt cx="675" cy="17"/>
              </a:xfrm>
            </p:grpSpPr>
            <p:sp>
              <p:nvSpPr>
                <p:cNvPr id="294341" name="Oval 453"/>
                <p:cNvSpPr>
                  <a:spLocks noChangeAspect="1" noChangeArrowheads="1"/>
                </p:cNvSpPr>
                <p:nvPr/>
              </p:nvSpPr>
              <p:spPr bwMode="auto">
                <a:xfrm>
                  <a:off x="2916"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42" name="Oval 454"/>
                <p:cNvSpPr>
                  <a:spLocks noChangeAspect="1" noChangeArrowheads="1"/>
                </p:cNvSpPr>
                <p:nvPr/>
              </p:nvSpPr>
              <p:spPr bwMode="auto">
                <a:xfrm>
                  <a:off x="2964" y="2503"/>
                  <a:ext cx="26"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43" name="Oval 455"/>
                <p:cNvSpPr>
                  <a:spLocks noChangeAspect="1" noChangeArrowheads="1"/>
                </p:cNvSpPr>
                <p:nvPr/>
              </p:nvSpPr>
              <p:spPr bwMode="auto">
                <a:xfrm>
                  <a:off x="3015" y="2503"/>
                  <a:ext cx="28"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44" name="Oval 456"/>
                <p:cNvSpPr>
                  <a:spLocks noChangeAspect="1" noChangeArrowheads="1"/>
                </p:cNvSpPr>
                <p:nvPr/>
              </p:nvSpPr>
              <p:spPr bwMode="auto">
                <a:xfrm>
                  <a:off x="3065"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45" name="Oval 457"/>
                <p:cNvSpPr>
                  <a:spLocks noChangeAspect="1" noChangeArrowheads="1"/>
                </p:cNvSpPr>
                <p:nvPr/>
              </p:nvSpPr>
              <p:spPr bwMode="auto">
                <a:xfrm>
                  <a:off x="3113" y="2503"/>
                  <a:ext cx="26"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46" name="Oval 458"/>
                <p:cNvSpPr>
                  <a:spLocks noChangeAspect="1" noChangeArrowheads="1"/>
                </p:cNvSpPr>
                <p:nvPr/>
              </p:nvSpPr>
              <p:spPr bwMode="auto">
                <a:xfrm>
                  <a:off x="3164" y="2503"/>
                  <a:ext cx="28"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47" name="Oval 459"/>
                <p:cNvSpPr>
                  <a:spLocks noChangeAspect="1" noChangeArrowheads="1"/>
                </p:cNvSpPr>
                <p:nvPr/>
              </p:nvSpPr>
              <p:spPr bwMode="auto">
                <a:xfrm>
                  <a:off x="3214"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48" name="Oval 460"/>
                <p:cNvSpPr>
                  <a:spLocks noChangeAspect="1" noChangeArrowheads="1"/>
                </p:cNvSpPr>
                <p:nvPr/>
              </p:nvSpPr>
              <p:spPr bwMode="auto">
                <a:xfrm>
                  <a:off x="3262" y="2503"/>
                  <a:ext cx="26"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49" name="Oval 461"/>
                <p:cNvSpPr>
                  <a:spLocks noChangeAspect="1" noChangeArrowheads="1"/>
                </p:cNvSpPr>
                <p:nvPr/>
              </p:nvSpPr>
              <p:spPr bwMode="auto">
                <a:xfrm>
                  <a:off x="3313" y="2503"/>
                  <a:ext cx="28"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50" name="Oval 462"/>
                <p:cNvSpPr>
                  <a:spLocks noChangeAspect="1" noChangeArrowheads="1"/>
                </p:cNvSpPr>
                <p:nvPr/>
              </p:nvSpPr>
              <p:spPr bwMode="auto">
                <a:xfrm>
                  <a:off x="3363"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51" name="Oval 463"/>
                <p:cNvSpPr>
                  <a:spLocks noChangeAspect="1" noChangeArrowheads="1"/>
                </p:cNvSpPr>
                <p:nvPr/>
              </p:nvSpPr>
              <p:spPr bwMode="auto">
                <a:xfrm>
                  <a:off x="3411" y="2503"/>
                  <a:ext cx="26"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52" name="Oval 464"/>
                <p:cNvSpPr>
                  <a:spLocks noChangeAspect="1" noChangeArrowheads="1"/>
                </p:cNvSpPr>
                <p:nvPr/>
              </p:nvSpPr>
              <p:spPr bwMode="auto">
                <a:xfrm>
                  <a:off x="3462" y="2503"/>
                  <a:ext cx="28"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53" name="Oval 465"/>
                <p:cNvSpPr>
                  <a:spLocks noChangeAspect="1" noChangeArrowheads="1"/>
                </p:cNvSpPr>
                <p:nvPr/>
              </p:nvSpPr>
              <p:spPr bwMode="auto">
                <a:xfrm>
                  <a:off x="3512"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54" name="Oval 466"/>
                <p:cNvSpPr>
                  <a:spLocks noChangeAspect="1" noChangeArrowheads="1"/>
                </p:cNvSpPr>
                <p:nvPr/>
              </p:nvSpPr>
              <p:spPr bwMode="auto">
                <a:xfrm>
                  <a:off x="3560" y="2503"/>
                  <a:ext cx="26"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398" name="Group 467"/>
              <p:cNvGrpSpPr>
                <a:grpSpLocks noChangeAspect="1"/>
              </p:cNvGrpSpPr>
              <p:nvPr/>
            </p:nvGrpSpPr>
            <p:grpSpPr bwMode="auto">
              <a:xfrm>
                <a:off x="36" y="1658"/>
                <a:ext cx="359" cy="7"/>
                <a:chOff x="2916" y="2503"/>
                <a:chExt cx="675" cy="17"/>
              </a:xfrm>
            </p:grpSpPr>
            <p:sp>
              <p:nvSpPr>
                <p:cNvPr id="294356" name="Oval 468"/>
                <p:cNvSpPr>
                  <a:spLocks noChangeAspect="1" noChangeArrowheads="1"/>
                </p:cNvSpPr>
                <p:nvPr/>
              </p:nvSpPr>
              <p:spPr bwMode="auto">
                <a:xfrm>
                  <a:off x="2916"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57" name="Oval 469"/>
                <p:cNvSpPr>
                  <a:spLocks noChangeAspect="1" noChangeArrowheads="1"/>
                </p:cNvSpPr>
                <p:nvPr/>
              </p:nvSpPr>
              <p:spPr bwMode="auto">
                <a:xfrm>
                  <a:off x="2965"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58" name="Oval 470"/>
                <p:cNvSpPr>
                  <a:spLocks noChangeAspect="1" noChangeArrowheads="1"/>
                </p:cNvSpPr>
                <p:nvPr/>
              </p:nvSpPr>
              <p:spPr bwMode="auto">
                <a:xfrm>
                  <a:off x="3014" y="2503"/>
                  <a:ext cx="28"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59" name="Oval 471"/>
                <p:cNvSpPr>
                  <a:spLocks noChangeAspect="1" noChangeArrowheads="1"/>
                </p:cNvSpPr>
                <p:nvPr/>
              </p:nvSpPr>
              <p:spPr bwMode="auto">
                <a:xfrm>
                  <a:off x="3065"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0" name="Oval 472"/>
                <p:cNvSpPr>
                  <a:spLocks noChangeAspect="1" noChangeArrowheads="1"/>
                </p:cNvSpPr>
                <p:nvPr/>
              </p:nvSpPr>
              <p:spPr bwMode="auto">
                <a:xfrm>
                  <a:off x="3114"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1" name="Oval 473"/>
                <p:cNvSpPr>
                  <a:spLocks noChangeAspect="1" noChangeArrowheads="1"/>
                </p:cNvSpPr>
                <p:nvPr/>
              </p:nvSpPr>
              <p:spPr bwMode="auto">
                <a:xfrm>
                  <a:off x="3164"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2" name="Oval 474"/>
                <p:cNvSpPr>
                  <a:spLocks noChangeAspect="1" noChangeArrowheads="1"/>
                </p:cNvSpPr>
                <p:nvPr/>
              </p:nvSpPr>
              <p:spPr bwMode="auto">
                <a:xfrm>
                  <a:off x="3214"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3" name="Oval 475"/>
                <p:cNvSpPr>
                  <a:spLocks noChangeAspect="1" noChangeArrowheads="1"/>
                </p:cNvSpPr>
                <p:nvPr/>
              </p:nvSpPr>
              <p:spPr bwMode="auto">
                <a:xfrm>
                  <a:off x="3263"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4" name="Oval 476"/>
                <p:cNvSpPr>
                  <a:spLocks noChangeAspect="1" noChangeArrowheads="1"/>
                </p:cNvSpPr>
                <p:nvPr/>
              </p:nvSpPr>
              <p:spPr bwMode="auto">
                <a:xfrm>
                  <a:off x="3313"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5" name="Oval 477"/>
                <p:cNvSpPr>
                  <a:spLocks noChangeAspect="1" noChangeArrowheads="1"/>
                </p:cNvSpPr>
                <p:nvPr/>
              </p:nvSpPr>
              <p:spPr bwMode="auto">
                <a:xfrm>
                  <a:off x="3363"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6" name="Oval 478"/>
                <p:cNvSpPr>
                  <a:spLocks noChangeAspect="1" noChangeArrowheads="1"/>
                </p:cNvSpPr>
                <p:nvPr/>
              </p:nvSpPr>
              <p:spPr bwMode="auto">
                <a:xfrm>
                  <a:off x="3412"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7" name="Oval 479"/>
                <p:cNvSpPr>
                  <a:spLocks noChangeAspect="1" noChangeArrowheads="1"/>
                </p:cNvSpPr>
                <p:nvPr/>
              </p:nvSpPr>
              <p:spPr bwMode="auto">
                <a:xfrm>
                  <a:off x="3465" y="2503"/>
                  <a:ext cx="28"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8" name="Oval 480"/>
                <p:cNvSpPr>
                  <a:spLocks noChangeAspect="1" noChangeArrowheads="1"/>
                </p:cNvSpPr>
                <p:nvPr/>
              </p:nvSpPr>
              <p:spPr bwMode="auto">
                <a:xfrm>
                  <a:off x="3512"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69" name="Oval 481"/>
                <p:cNvSpPr>
                  <a:spLocks noChangeAspect="1" noChangeArrowheads="1"/>
                </p:cNvSpPr>
                <p:nvPr/>
              </p:nvSpPr>
              <p:spPr bwMode="auto">
                <a:xfrm>
                  <a:off x="3562" y="2503"/>
                  <a:ext cx="29" cy="15"/>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399" name="Group 482"/>
              <p:cNvGrpSpPr>
                <a:grpSpLocks noChangeAspect="1"/>
              </p:cNvGrpSpPr>
              <p:nvPr/>
            </p:nvGrpSpPr>
            <p:grpSpPr bwMode="auto">
              <a:xfrm>
                <a:off x="55" y="1650"/>
                <a:ext cx="317" cy="7"/>
                <a:chOff x="3097" y="2487"/>
                <a:chExt cx="828" cy="17"/>
              </a:xfrm>
            </p:grpSpPr>
            <p:sp>
              <p:nvSpPr>
                <p:cNvPr id="294371" name="Oval 483"/>
                <p:cNvSpPr>
                  <a:spLocks noChangeAspect="1" noChangeArrowheads="1"/>
                </p:cNvSpPr>
                <p:nvPr/>
              </p:nvSpPr>
              <p:spPr bwMode="auto">
                <a:xfrm>
                  <a:off x="3097" y="2487"/>
                  <a:ext cx="3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72" name="Oval 484"/>
                <p:cNvSpPr>
                  <a:spLocks noChangeAspect="1" noChangeArrowheads="1"/>
                </p:cNvSpPr>
                <p:nvPr/>
              </p:nvSpPr>
              <p:spPr bwMode="auto">
                <a:xfrm>
                  <a:off x="3164" y="2487"/>
                  <a:ext cx="3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73" name="Oval 485"/>
                <p:cNvSpPr>
                  <a:spLocks noChangeAspect="1" noChangeArrowheads="1"/>
                </p:cNvSpPr>
                <p:nvPr/>
              </p:nvSpPr>
              <p:spPr bwMode="auto">
                <a:xfrm>
                  <a:off x="3230" y="2487"/>
                  <a:ext cx="3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74" name="Oval 486"/>
                <p:cNvSpPr>
                  <a:spLocks noChangeAspect="1" noChangeArrowheads="1"/>
                </p:cNvSpPr>
                <p:nvPr/>
              </p:nvSpPr>
              <p:spPr bwMode="auto">
                <a:xfrm>
                  <a:off x="3295" y="2487"/>
                  <a:ext cx="3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75" name="Oval 487"/>
                <p:cNvSpPr>
                  <a:spLocks noChangeAspect="1" noChangeArrowheads="1"/>
                </p:cNvSpPr>
                <p:nvPr/>
              </p:nvSpPr>
              <p:spPr bwMode="auto">
                <a:xfrm>
                  <a:off x="3360" y="2487"/>
                  <a:ext cx="3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76" name="Oval 488"/>
                <p:cNvSpPr>
                  <a:spLocks noChangeAspect="1" noChangeArrowheads="1"/>
                </p:cNvSpPr>
                <p:nvPr/>
              </p:nvSpPr>
              <p:spPr bwMode="auto">
                <a:xfrm>
                  <a:off x="3426" y="2487"/>
                  <a:ext cx="3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77" name="Oval 489"/>
                <p:cNvSpPr>
                  <a:spLocks noChangeAspect="1" noChangeArrowheads="1"/>
                </p:cNvSpPr>
                <p:nvPr/>
              </p:nvSpPr>
              <p:spPr bwMode="auto">
                <a:xfrm>
                  <a:off x="3491" y="2487"/>
                  <a:ext cx="37"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78" name="Oval 490"/>
                <p:cNvSpPr>
                  <a:spLocks noChangeAspect="1" noChangeArrowheads="1"/>
                </p:cNvSpPr>
                <p:nvPr/>
              </p:nvSpPr>
              <p:spPr bwMode="auto">
                <a:xfrm>
                  <a:off x="3557" y="2487"/>
                  <a:ext cx="3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79" name="Oval 491"/>
                <p:cNvSpPr>
                  <a:spLocks noChangeAspect="1" noChangeArrowheads="1"/>
                </p:cNvSpPr>
                <p:nvPr/>
              </p:nvSpPr>
              <p:spPr bwMode="auto">
                <a:xfrm>
                  <a:off x="3624" y="2487"/>
                  <a:ext cx="3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80" name="Oval 492"/>
                <p:cNvSpPr>
                  <a:spLocks noChangeAspect="1" noChangeArrowheads="1"/>
                </p:cNvSpPr>
                <p:nvPr/>
              </p:nvSpPr>
              <p:spPr bwMode="auto">
                <a:xfrm>
                  <a:off x="3688" y="2487"/>
                  <a:ext cx="3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81" name="Oval 493"/>
                <p:cNvSpPr>
                  <a:spLocks noChangeAspect="1" noChangeArrowheads="1"/>
                </p:cNvSpPr>
                <p:nvPr/>
              </p:nvSpPr>
              <p:spPr bwMode="auto">
                <a:xfrm>
                  <a:off x="3753" y="2487"/>
                  <a:ext cx="3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82" name="Oval 494"/>
                <p:cNvSpPr>
                  <a:spLocks noChangeAspect="1" noChangeArrowheads="1"/>
                </p:cNvSpPr>
                <p:nvPr/>
              </p:nvSpPr>
              <p:spPr bwMode="auto">
                <a:xfrm>
                  <a:off x="3820" y="2487"/>
                  <a:ext cx="39"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sp>
              <p:nvSpPr>
                <p:cNvPr id="294383" name="Oval 495"/>
                <p:cNvSpPr>
                  <a:spLocks noChangeAspect="1" noChangeArrowheads="1"/>
                </p:cNvSpPr>
                <p:nvPr/>
              </p:nvSpPr>
              <p:spPr bwMode="auto">
                <a:xfrm>
                  <a:off x="3887" y="2487"/>
                  <a:ext cx="36" cy="17"/>
                </a:xfrm>
                <a:prstGeom prst="ellipse">
                  <a:avLst/>
                </a:prstGeom>
                <a:gradFill rotWithShape="0">
                  <a:gsLst>
                    <a:gs pos="0">
                      <a:schemeClr val="bg1"/>
                    </a:gs>
                    <a:gs pos="100000">
                      <a:schemeClr val="bg1">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HK" altLang="en-US" sz="1600">
                    <a:latin typeface="Arial" charset="0"/>
                  </a:endParaRPr>
                </a:p>
              </p:txBody>
            </p:sp>
          </p:grpSp>
          <p:grpSp>
            <p:nvGrpSpPr>
              <p:cNvPr id="12400" name="Group 496"/>
              <p:cNvGrpSpPr>
                <a:grpSpLocks/>
              </p:cNvGrpSpPr>
              <p:nvPr/>
            </p:nvGrpSpPr>
            <p:grpSpPr bwMode="auto">
              <a:xfrm>
                <a:off x="58" y="1339"/>
                <a:ext cx="314" cy="270"/>
                <a:chOff x="2676" y="1311"/>
                <a:chExt cx="314" cy="224"/>
              </a:xfrm>
            </p:grpSpPr>
            <p:sp>
              <p:nvSpPr>
                <p:cNvPr id="12402" name="Oval 497"/>
                <p:cNvSpPr>
                  <a:spLocks noChangeAspect="1" noChangeArrowheads="1"/>
                </p:cNvSpPr>
                <p:nvPr/>
              </p:nvSpPr>
              <p:spPr bwMode="auto">
                <a:xfrm>
                  <a:off x="2966" y="1312"/>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03" name="Oval 498"/>
                <p:cNvSpPr>
                  <a:spLocks noChangeAspect="1" noChangeArrowheads="1"/>
                </p:cNvSpPr>
                <p:nvPr/>
              </p:nvSpPr>
              <p:spPr bwMode="auto">
                <a:xfrm>
                  <a:off x="2965"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04" name="Oval 499"/>
                <p:cNvSpPr>
                  <a:spLocks noChangeAspect="1" noChangeArrowheads="1"/>
                </p:cNvSpPr>
                <p:nvPr/>
              </p:nvSpPr>
              <p:spPr bwMode="auto">
                <a:xfrm>
                  <a:off x="2676" y="15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05" name="Oval 500"/>
                <p:cNvSpPr>
                  <a:spLocks noChangeAspect="1" noChangeArrowheads="1"/>
                </p:cNvSpPr>
                <p:nvPr/>
              </p:nvSpPr>
              <p:spPr bwMode="auto">
                <a:xfrm>
                  <a:off x="2676" y="1311"/>
                  <a:ext cx="24" cy="24"/>
                </a:xfrm>
                <a:prstGeom prst="ellipse">
                  <a:avLst/>
                </a:prstGeom>
                <a:gradFill rotWithShape="0">
                  <a:gsLst>
                    <a:gs pos="0">
                      <a:srgbClr val="DDDDDD"/>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06" name="Rectangle 501"/>
                <p:cNvSpPr>
                  <a:spLocks noChangeAspect="1" noChangeArrowheads="1"/>
                </p:cNvSpPr>
                <p:nvPr/>
              </p:nvSpPr>
              <p:spPr bwMode="auto">
                <a:xfrm rot="-5400000">
                  <a:off x="2582" y="1418"/>
                  <a:ext cx="200" cy="12"/>
                </a:xfrm>
                <a:prstGeom prst="rect">
                  <a:avLst/>
                </a:pr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07" name="Rectangle 502"/>
                <p:cNvSpPr>
                  <a:spLocks noChangeAspect="1" noChangeArrowheads="1"/>
                </p:cNvSpPr>
                <p:nvPr/>
              </p:nvSpPr>
              <p:spPr bwMode="auto">
                <a:xfrm rot="-5400000">
                  <a:off x="2884" y="1418"/>
                  <a:ext cx="199" cy="12"/>
                </a:xfrm>
                <a:prstGeom prst="rect">
                  <a:avLst/>
                </a:pr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08" name="Rectangle 503"/>
                <p:cNvSpPr>
                  <a:spLocks noChangeAspect="1" noChangeArrowheads="1"/>
                </p:cNvSpPr>
                <p:nvPr/>
              </p:nvSpPr>
              <p:spPr bwMode="auto">
                <a:xfrm>
                  <a:off x="2687" y="1312"/>
                  <a:ext cx="290" cy="12"/>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09" name="Rectangle 504"/>
                <p:cNvSpPr>
                  <a:spLocks noChangeAspect="1" noChangeArrowheads="1"/>
                </p:cNvSpPr>
                <p:nvPr/>
              </p:nvSpPr>
              <p:spPr bwMode="auto">
                <a:xfrm flipV="1">
                  <a:off x="2687" y="1523"/>
                  <a:ext cx="291" cy="12"/>
                </a:xfrm>
                <a:prstGeom prst="rect">
                  <a:avLst/>
                </a:prstGeom>
                <a:gradFill rotWithShape="0">
                  <a:gsLst>
                    <a:gs pos="0">
                      <a:srgbClr val="DDDDDD">
                        <a:alpha val="50000"/>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10" name="Rectangle 505"/>
                <p:cNvSpPr>
                  <a:spLocks noChangeAspect="1" noChangeArrowheads="1"/>
                </p:cNvSpPr>
                <p:nvPr/>
              </p:nvSpPr>
              <p:spPr bwMode="auto">
                <a:xfrm>
                  <a:off x="2687" y="1324"/>
                  <a:ext cx="11" cy="200"/>
                </a:xfrm>
                <a:prstGeom prst="rect">
                  <a:avLst/>
                </a:prstGeom>
                <a:gradFill rotWithShape="0">
                  <a:gsLst>
                    <a:gs pos="0">
                      <a:srgbClr val="DDDDDD">
                        <a:alpha val="50000"/>
                      </a:srgbClr>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11" name="Rectangle 506"/>
                <p:cNvSpPr>
                  <a:spLocks noChangeAspect="1" noChangeArrowheads="1"/>
                </p:cNvSpPr>
                <p:nvPr/>
              </p:nvSpPr>
              <p:spPr bwMode="auto">
                <a:xfrm rot="10800000">
                  <a:off x="2967" y="1324"/>
                  <a:ext cx="12" cy="200"/>
                </a:xfrm>
                <a:prstGeom prst="rect">
                  <a:avLst/>
                </a:prstGeom>
                <a:gradFill rotWithShape="0">
                  <a:gsLst>
                    <a:gs pos="0">
                      <a:srgbClr val="000000"/>
                    </a:gs>
                    <a:gs pos="100000">
                      <a:srgbClr val="DDDDDD">
                        <a:alpha val="5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12" name="AutoShape 507"/>
                <p:cNvSpPr>
                  <a:spLocks noChangeAspect="1" noChangeArrowheads="1"/>
                </p:cNvSpPr>
                <p:nvPr/>
              </p:nvSpPr>
              <p:spPr bwMode="auto">
                <a:xfrm>
                  <a:off x="2687" y="1324"/>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413" name="Rectangle 508"/>
                <p:cNvSpPr>
                  <a:spLocks noChangeAspect="1" noChangeArrowheads="1"/>
                </p:cNvSpPr>
                <p:nvPr/>
              </p:nvSpPr>
              <p:spPr bwMode="auto">
                <a:xfrm>
                  <a:off x="2699" y="1336"/>
                  <a:ext cx="269" cy="178"/>
                </a:xfrm>
                <a:prstGeom prst="rect">
                  <a:avLst/>
                </a:prstGeom>
                <a:solidFill>
                  <a:srgbClr val="99FF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414" name="AutoShape 509"/>
                <p:cNvSpPr>
                  <a:spLocks noChangeAspect="1" noChangeArrowheads="1"/>
                </p:cNvSpPr>
                <p:nvPr/>
              </p:nvSpPr>
              <p:spPr bwMode="auto">
                <a:xfrm flipV="1">
                  <a:off x="2688" y="1512"/>
                  <a:ext cx="291" cy="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3 w 21600"/>
                    <a:gd name="T13" fmla="*/ 1800 h 21600"/>
                    <a:gd name="T14" fmla="*/ 19447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700" y="21600"/>
                      </a:lnTo>
                      <a:lnTo>
                        <a:pt x="20900" y="21600"/>
                      </a:lnTo>
                      <a:lnTo>
                        <a:pt x="21600" y="0"/>
                      </a:lnTo>
                      <a:lnTo>
                        <a:pt x="0" y="0"/>
                      </a:lnTo>
                      <a:close/>
                    </a:path>
                  </a:pathLst>
                </a:cu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2401" name="Rectangle 510"/>
              <p:cNvSpPr>
                <a:spLocks noChangeAspect="1" noChangeArrowheads="1"/>
              </p:cNvSpPr>
              <p:nvPr/>
            </p:nvSpPr>
            <p:spPr bwMode="auto">
              <a:xfrm>
                <a:off x="108" y="1609"/>
                <a:ext cx="213" cy="30"/>
              </a:xfrm>
              <a:prstGeom prst="rect">
                <a:avLst/>
              </a:prstGeom>
              <a:gradFill rotWithShape="0">
                <a:gsLst>
                  <a:gs pos="0">
                    <a:srgbClr val="000000"/>
                  </a:gs>
                  <a:gs pos="50000">
                    <a:srgbClr val="DDDDDD"/>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aphicFrame>
          <p:nvGraphicFramePr>
            <p:cNvPr id="12393" name="Object 511"/>
            <p:cNvGraphicFramePr>
              <a:graphicFrameLocks noChangeAspect="1"/>
            </p:cNvGraphicFramePr>
            <p:nvPr/>
          </p:nvGraphicFramePr>
          <p:xfrm>
            <a:off x="110" y="1278"/>
            <a:ext cx="377" cy="281"/>
          </p:xfrm>
          <a:graphic>
            <a:graphicData uri="http://schemas.openxmlformats.org/presentationml/2006/ole">
              <mc:AlternateContent xmlns:mc="http://schemas.openxmlformats.org/markup-compatibility/2006">
                <mc:Choice xmlns:v="urn:schemas-microsoft-com:vml" Requires="v">
                  <p:oleObj spid="_x0000_s13041" name="點陣圖影像" r:id="rId21" imgW="1838095" imgH="1724266" progId="Paint.Picture">
                    <p:embed/>
                  </p:oleObj>
                </mc:Choice>
                <mc:Fallback>
                  <p:oleObj name="點陣圖影像" r:id="rId21" imgW="1838095" imgH="1724266" progId="Paint.Picture">
                    <p:embed/>
                    <p:pic>
                      <p:nvPicPr>
                        <p:cNvPr id="0" name="Object 5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 y="1278"/>
                          <a:ext cx="377" cy="2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336" name="Text Box 512"/>
          <p:cNvSpPr txBox="1">
            <a:spLocks noChangeArrowheads="1"/>
          </p:cNvSpPr>
          <p:nvPr/>
        </p:nvSpPr>
        <p:spPr bwMode="auto">
          <a:xfrm>
            <a:off x="4284663" y="1198563"/>
            <a:ext cx="466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4000" b="1" dirty="0">
                <a:solidFill>
                  <a:srgbClr val="0000FF"/>
                </a:solidFill>
              </a:rPr>
              <a:t>1</a:t>
            </a:r>
          </a:p>
        </p:txBody>
      </p:sp>
      <p:sp>
        <p:nvSpPr>
          <p:cNvPr id="12337" name="Text Box 513"/>
          <p:cNvSpPr txBox="1">
            <a:spLocks noChangeArrowheads="1"/>
          </p:cNvSpPr>
          <p:nvPr/>
        </p:nvSpPr>
        <p:spPr bwMode="auto">
          <a:xfrm>
            <a:off x="5148263" y="2854325"/>
            <a:ext cx="466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4000" b="1" dirty="0">
                <a:solidFill>
                  <a:srgbClr val="0000FF"/>
                </a:solidFill>
              </a:rPr>
              <a:t>2</a:t>
            </a:r>
          </a:p>
        </p:txBody>
      </p:sp>
      <p:sp>
        <p:nvSpPr>
          <p:cNvPr id="12338" name="Text Box 514"/>
          <p:cNvSpPr txBox="1">
            <a:spLocks noChangeArrowheads="1"/>
          </p:cNvSpPr>
          <p:nvPr/>
        </p:nvSpPr>
        <p:spPr bwMode="auto">
          <a:xfrm>
            <a:off x="4932363" y="3862388"/>
            <a:ext cx="466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4000" b="1" dirty="0">
                <a:solidFill>
                  <a:srgbClr val="0000FF"/>
                </a:solidFill>
              </a:rPr>
              <a:t>3</a:t>
            </a:r>
          </a:p>
        </p:txBody>
      </p:sp>
      <p:sp>
        <p:nvSpPr>
          <p:cNvPr id="12339" name="Text Box 515"/>
          <p:cNvSpPr txBox="1">
            <a:spLocks noChangeArrowheads="1"/>
          </p:cNvSpPr>
          <p:nvPr/>
        </p:nvSpPr>
        <p:spPr bwMode="auto">
          <a:xfrm>
            <a:off x="4859338" y="2125663"/>
            <a:ext cx="142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b="1" dirty="0"/>
              <a:t>TMT viewer</a:t>
            </a:r>
          </a:p>
        </p:txBody>
      </p:sp>
      <p:sp>
        <p:nvSpPr>
          <p:cNvPr id="12340" name="Text Box 516"/>
          <p:cNvSpPr txBox="1">
            <a:spLocks noChangeArrowheads="1"/>
          </p:cNvSpPr>
          <p:nvPr/>
        </p:nvSpPr>
        <p:spPr bwMode="auto">
          <a:xfrm>
            <a:off x="3995738" y="4575175"/>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b="1" dirty="0"/>
              <a:t>Pre-Authorized</a:t>
            </a:r>
            <a:r>
              <a:rPr lang="en-US" altLang="zh-TW" sz="1800" dirty="0"/>
              <a:t> </a:t>
            </a:r>
          </a:p>
        </p:txBody>
      </p:sp>
      <p:grpSp>
        <p:nvGrpSpPr>
          <p:cNvPr id="12341" name="Group 517"/>
          <p:cNvGrpSpPr>
            <a:grpSpLocks noChangeAspect="1"/>
          </p:cNvGrpSpPr>
          <p:nvPr/>
        </p:nvGrpSpPr>
        <p:grpSpPr bwMode="auto">
          <a:xfrm>
            <a:off x="4557713" y="5283200"/>
            <a:ext cx="712787" cy="1265238"/>
            <a:chOff x="1804" y="1427"/>
            <a:chExt cx="1308" cy="2321"/>
          </a:xfrm>
        </p:grpSpPr>
        <p:sp>
          <p:nvSpPr>
            <p:cNvPr id="12347" name="Rectangle 518"/>
            <p:cNvSpPr>
              <a:spLocks noChangeAspect="1" noChangeArrowheads="1"/>
            </p:cNvSpPr>
            <p:nvPr/>
          </p:nvSpPr>
          <p:spPr bwMode="auto">
            <a:xfrm>
              <a:off x="1804" y="3119"/>
              <a:ext cx="355" cy="629"/>
            </a:xfrm>
            <a:prstGeom prst="rect">
              <a:avLst/>
            </a:prstGeom>
            <a:gradFill rotWithShape="0">
              <a:gsLst>
                <a:gs pos="0">
                  <a:srgbClr val="595959"/>
                </a:gs>
                <a:gs pos="50000">
                  <a:srgbClr val="C0C0C0"/>
                </a:gs>
                <a:gs pos="100000">
                  <a:srgbClr val="59595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48" name="Rectangle 519"/>
            <p:cNvSpPr>
              <a:spLocks noChangeAspect="1" noChangeArrowheads="1"/>
            </p:cNvSpPr>
            <p:nvPr/>
          </p:nvSpPr>
          <p:spPr bwMode="auto">
            <a:xfrm>
              <a:off x="2756" y="3119"/>
              <a:ext cx="356" cy="629"/>
            </a:xfrm>
            <a:prstGeom prst="rect">
              <a:avLst/>
            </a:prstGeom>
            <a:gradFill rotWithShape="0">
              <a:gsLst>
                <a:gs pos="0">
                  <a:srgbClr val="595959"/>
                </a:gs>
                <a:gs pos="50000">
                  <a:srgbClr val="C0C0C0"/>
                </a:gs>
                <a:gs pos="100000">
                  <a:srgbClr val="59595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nvGrpSpPr>
            <p:cNvPr id="12349" name="Group 520"/>
            <p:cNvGrpSpPr>
              <a:grpSpLocks noChangeAspect="1"/>
            </p:cNvGrpSpPr>
            <p:nvPr/>
          </p:nvGrpSpPr>
          <p:grpSpPr bwMode="auto">
            <a:xfrm>
              <a:off x="1830" y="1427"/>
              <a:ext cx="1241" cy="1999"/>
              <a:chOff x="874" y="138"/>
              <a:chExt cx="2035" cy="3505"/>
            </a:xfrm>
          </p:grpSpPr>
          <p:sp>
            <p:nvSpPr>
              <p:cNvPr id="12388" name="Rectangle 521"/>
              <p:cNvSpPr>
                <a:spLocks noChangeAspect="1" noChangeArrowheads="1"/>
              </p:cNvSpPr>
              <p:nvPr/>
            </p:nvSpPr>
            <p:spPr bwMode="auto">
              <a:xfrm>
                <a:off x="903" y="1615"/>
                <a:ext cx="1987" cy="110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89" name="Rectangle 522"/>
              <p:cNvSpPr>
                <a:spLocks noChangeAspect="1" noChangeArrowheads="1"/>
              </p:cNvSpPr>
              <p:nvPr/>
            </p:nvSpPr>
            <p:spPr bwMode="auto">
              <a:xfrm>
                <a:off x="874" y="138"/>
                <a:ext cx="2030" cy="1103"/>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90" name="Freeform 523"/>
              <p:cNvSpPr>
                <a:spLocks noChangeAspect="1"/>
              </p:cNvSpPr>
              <p:nvPr/>
            </p:nvSpPr>
            <p:spPr bwMode="auto">
              <a:xfrm>
                <a:off x="874" y="664"/>
                <a:ext cx="65" cy="2979"/>
              </a:xfrm>
              <a:custGeom>
                <a:avLst/>
                <a:gdLst>
                  <a:gd name="T0" fmla="*/ 1 w 50"/>
                  <a:gd name="T1" fmla="*/ 6174 h 2575"/>
                  <a:gd name="T2" fmla="*/ 192 w 50"/>
                  <a:gd name="T3" fmla="*/ 6156 h 2575"/>
                  <a:gd name="T4" fmla="*/ 243 w 50"/>
                  <a:gd name="T5" fmla="*/ 121 h 2575"/>
                  <a:gd name="T6" fmla="*/ 0 w 50"/>
                  <a:gd name="T7" fmla="*/ 0 h 2575"/>
                  <a:gd name="T8" fmla="*/ 1 w 50"/>
                  <a:gd name="T9" fmla="*/ 6174 h 2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575">
                    <a:moveTo>
                      <a:pt x="1" y="2575"/>
                    </a:moveTo>
                    <a:lnTo>
                      <a:pt x="40" y="2567"/>
                    </a:lnTo>
                    <a:lnTo>
                      <a:pt x="50" y="51"/>
                    </a:lnTo>
                    <a:lnTo>
                      <a:pt x="0" y="0"/>
                    </a:lnTo>
                    <a:lnTo>
                      <a:pt x="1" y="2575"/>
                    </a:lnTo>
                    <a:close/>
                  </a:path>
                </a:pathLst>
              </a:cu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391" name="Freeform 524"/>
              <p:cNvSpPr>
                <a:spLocks noChangeAspect="1"/>
              </p:cNvSpPr>
              <p:nvPr/>
            </p:nvSpPr>
            <p:spPr bwMode="auto">
              <a:xfrm>
                <a:off x="2840" y="659"/>
                <a:ext cx="69" cy="2982"/>
              </a:xfrm>
              <a:custGeom>
                <a:avLst/>
                <a:gdLst>
                  <a:gd name="T0" fmla="*/ 341 w 50"/>
                  <a:gd name="T1" fmla="*/ 6211 h 2575"/>
                  <a:gd name="T2" fmla="*/ 105 w 50"/>
                  <a:gd name="T3" fmla="*/ 6206 h 2575"/>
                  <a:gd name="T4" fmla="*/ 0 w 50"/>
                  <a:gd name="T5" fmla="*/ 122 h 2575"/>
                  <a:gd name="T6" fmla="*/ 345 w 50"/>
                  <a:gd name="T7" fmla="*/ 0 h 2575"/>
                  <a:gd name="T8" fmla="*/ 341 w 50"/>
                  <a:gd name="T9" fmla="*/ 6211 h 2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575">
                    <a:moveTo>
                      <a:pt x="49" y="2575"/>
                    </a:moveTo>
                    <a:lnTo>
                      <a:pt x="15" y="2573"/>
                    </a:lnTo>
                    <a:lnTo>
                      <a:pt x="0" y="51"/>
                    </a:lnTo>
                    <a:lnTo>
                      <a:pt x="50" y="0"/>
                    </a:lnTo>
                    <a:lnTo>
                      <a:pt x="49" y="2575"/>
                    </a:lnTo>
                    <a:close/>
                  </a:path>
                </a:pathLst>
              </a:cu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nvGrpSpPr>
            <p:cNvPr id="12350" name="Group 525"/>
            <p:cNvGrpSpPr>
              <a:grpSpLocks noChangeAspect="1"/>
            </p:cNvGrpSpPr>
            <p:nvPr/>
          </p:nvGrpSpPr>
          <p:grpSpPr bwMode="auto">
            <a:xfrm>
              <a:off x="1906" y="2028"/>
              <a:ext cx="1103" cy="827"/>
              <a:chOff x="965" y="1008"/>
              <a:chExt cx="1810" cy="1452"/>
            </a:xfrm>
          </p:grpSpPr>
          <p:sp>
            <p:nvSpPr>
              <p:cNvPr id="12384" name="Rectangle 526"/>
              <p:cNvSpPr>
                <a:spLocks noChangeAspect="1" noChangeArrowheads="1"/>
              </p:cNvSpPr>
              <p:nvPr/>
            </p:nvSpPr>
            <p:spPr bwMode="auto">
              <a:xfrm>
                <a:off x="970" y="1008"/>
                <a:ext cx="582" cy="1104"/>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85" name="Rectangle 527"/>
              <p:cNvSpPr>
                <a:spLocks noChangeAspect="1" noChangeArrowheads="1"/>
              </p:cNvSpPr>
              <p:nvPr/>
            </p:nvSpPr>
            <p:spPr bwMode="auto">
              <a:xfrm>
                <a:off x="965" y="1356"/>
                <a:ext cx="583" cy="1104"/>
              </a:xfrm>
              <a:prstGeom prst="rect">
                <a:avLst/>
              </a:pr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86" name="Freeform 528"/>
              <p:cNvSpPr>
                <a:spLocks noChangeAspect="1"/>
              </p:cNvSpPr>
              <p:nvPr/>
            </p:nvSpPr>
            <p:spPr bwMode="auto">
              <a:xfrm>
                <a:off x="2706" y="1530"/>
                <a:ext cx="69" cy="405"/>
              </a:xfrm>
              <a:custGeom>
                <a:avLst/>
                <a:gdLst>
                  <a:gd name="T0" fmla="*/ 311 w 51"/>
                  <a:gd name="T1" fmla="*/ 828 h 351"/>
                  <a:gd name="T2" fmla="*/ 0 w 51"/>
                  <a:gd name="T3" fmla="*/ 721 h 351"/>
                  <a:gd name="T4" fmla="*/ 0 w 51"/>
                  <a:gd name="T5" fmla="*/ 120 h 351"/>
                  <a:gd name="T6" fmla="*/ 307 w 51"/>
                  <a:gd name="T7" fmla="*/ 0 h 351"/>
                  <a:gd name="T8" fmla="*/ 311 w 51"/>
                  <a:gd name="T9" fmla="*/ 828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387" name="Freeform 529"/>
              <p:cNvSpPr>
                <a:spLocks noChangeAspect="1"/>
              </p:cNvSpPr>
              <p:nvPr/>
            </p:nvSpPr>
            <p:spPr bwMode="auto">
              <a:xfrm flipH="1">
                <a:off x="965" y="1534"/>
                <a:ext cx="69" cy="405"/>
              </a:xfrm>
              <a:custGeom>
                <a:avLst/>
                <a:gdLst>
                  <a:gd name="T0" fmla="*/ 311 w 51"/>
                  <a:gd name="T1" fmla="*/ 828 h 351"/>
                  <a:gd name="T2" fmla="*/ 0 w 51"/>
                  <a:gd name="T3" fmla="*/ 721 h 351"/>
                  <a:gd name="T4" fmla="*/ 0 w 51"/>
                  <a:gd name="T5" fmla="*/ 120 h 351"/>
                  <a:gd name="T6" fmla="*/ 307 w 51"/>
                  <a:gd name="T7" fmla="*/ 0 h 351"/>
                  <a:gd name="T8" fmla="*/ 311 w 51"/>
                  <a:gd name="T9" fmla="*/ 828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nvGrpSpPr>
            <p:cNvPr id="12351" name="Group 530"/>
            <p:cNvGrpSpPr>
              <a:grpSpLocks noChangeAspect="1"/>
            </p:cNvGrpSpPr>
            <p:nvPr/>
          </p:nvGrpSpPr>
          <p:grpSpPr bwMode="auto">
            <a:xfrm>
              <a:off x="1912" y="2590"/>
              <a:ext cx="1092" cy="1091"/>
              <a:chOff x="1008" y="2177"/>
              <a:chExt cx="1792" cy="1911"/>
            </a:xfrm>
          </p:grpSpPr>
          <p:sp>
            <p:nvSpPr>
              <p:cNvPr id="12367" name="Rectangle 531"/>
              <p:cNvSpPr>
                <a:spLocks noChangeAspect="1" noChangeArrowheads="1"/>
              </p:cNvSpPr>
              <p:nvPr/>
            </p:nvSpPr>
            <p:spPr bwMode="auto">
              <a:xfrm flipH="1">
                <a:off x="1018" y="2564"/>
                <a:ext cx="1782" cy="1132"/>
              </a:xfrm>
              <a:prstGeom prst="rect">
                <a:avLst/>
              </a:prstGeom>
              <a:solidFill>
                <a:srgbClr val="4D4D4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nvGrpSpPr>
              <p:cNvPr id="12368" name="Group 532"/>
              <p:cNvGrpSpPr>
                <a:grpSpLocks noChangeAspect="1"/>
              </p:cNvGrpSpPr>
              <p:nvPr/>
            </p:nvGrpSpPr>
            <p:grpSpPr bwMode="auto">
              <a:xfrm>
                <a:off x="1008" y="2177"/>
                <a:ext cx="582" cy="1911"/>
                <a:chOff x="3615" y="1541"/>
                <a:chExt cx="485" cy="1911"/>
              </a:xfrm>
            </p:grpSpPr>
            <p:sp>
              <p:nvSpPr>
                <p:cNvPr id="12369" name="Rectangle 533"/>
                <p:cNvSpPr>
                  <a:spLocks noChangeAspect="1" noChangeArrowheads="1"/>
                </p:cNvSpPr>
                <p:nvPr/>
              </p:nvSpPr>
              <p:spPr bwMode="auto">
                <a:xfrm flipH="1">
                  <a:off x="3615" y="2005"/>
                  <a:ext cx="485" cy="1100"/>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0" name="Rectangle 534"/>
                <p:cNvSpPr>
                  <a:spLocks noChangeAspect="1" noChangeArrowheads="1"/>
                </p:cNvSpPr>
                <p:nvPr/>
              </p:nvSpPr>
              <p:spPr bwMode="auto">
                <a:xfrm flipH="1">
                  <a:off x="3615" y="2061"/>
                  <a:ext cx="485" cy="1101"/>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1" name="Rectangle 535"/>
                <p:cNvSpPr>
                  <a:spLocks noChangeAspect="1" noChangeArrowheads="1"/>
                </p:cNvSpPr>
                <p:nvPr/>
              </p:nvSpPr>
              <p:spPr bwMode="auto">
                <a:xfrm flipH="1">
                  <a:off x="3615" y="2117"/>
                  <a:ext cx="485" cy="1101"/>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2" name="Rectangle 536"/>
                <p:cNvSpPr>
                  <a:spLocks noChangeAspect="1" noChangeArrowheads="1"/>
                </p:cNvSpPr>
                <p:nvPr/>
              </p:nvSpPr>
              <p:spPr bwMode="auto">
                <a:xfrm flipH="1">
                  <a:off x="3615" y="2178"/>
                  <a:ext cx="485" cy="1101"/>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3" name="Rectangle 537"/>
                <p:cNvSpPr>
                  <a:spLocks noChangeAspect="1" noChangeArrowheads="1"/>
                </p:cNvSpPr>
                <p:nvPr/>
              </p:nvSpPr>
              <p:spPr bwMode="auto">
                <a:xfrm flipH="1">
                  <a:off x="3615" y="2234"/>
                  <a:ext cx="485" cy="1101"/>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4" name="Rectangle 538"/>
                <p:cNvSpPr>
                  <a:spLocks noChangeAspect="1" noChangeArrowheads="1"/>
                </p:cNvSpPr>
                <p:nvPr/>
              </p:nvSpPr>
              <p:spPr bwMode="auto">
                <a:xfrm flipH="1">
                  <a:off x="3615" y="2290"/>
                  <a:ext cx="485" cy="1101"/>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5" name="Rectangle 539"/>
                <p:cNvSpPr>
                  <a:spLocks noChangeAspect="1" noChangeArrowheads="1"/>
                </p:cNvSpPr>
                <p:nvPr/>
              </p:nvSpPr>
              <p:spPr bwMode="auto">
                <a:xfrm flipH="1">
                  <a:off x="3615" y="2348"/>
                  <a:ext cx="485" cy="1104"/>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6" name="Rectangle 540"/>
                <p:cNvSpPr>
                  <a:spLocks noChangeAspect="1" noChangeArrowheads="1"/>
                </p:cNvSpPr>
                <p:nvPr/>
              </p:nvSpPr>
              <p:spPr bwMode="auto">
                <a:xfrm flipH="1">
                  <a:off x="3615" y="1945"/>
                  <a:ext cx="485" cy="1103"/>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7" name="Rectangle 541"/>
                <p:cNvSpPr>
                  <a:spLocks noChangeAspect="1" noChangeArrowheads="1"/>
                </p:cNvSpPr>
                <p:nvPr/>
              </p:nvSpPr>
              <p:spPr bwMode="auto">
                <a:xfrm flipH="1">
                  <a:off x="3615" y="1889"/>
                  <a:ext cx="485" cy="1103"/>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8" name="Rectangle 542"/>
                <p:cNvSpPr>
                  <a:spLocks noChangeAspect="1" noChangeArrowheads="1"/>
                </p:cNvSpPr>
                <p:nvPr/>
              </p:nvSpPr>
              <p:spPr bwMode="auto">
                <a:xfrm flipH="1">
                  <a:off x="3615" y="1827"/>
                  <a:ext cx="485" cy="1104"/>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79" name="Rectangle 543"/>
                <p:cNvSpPr>
                  <a:spLocks noChangeAspect="1" noChangeArrowheads="1"/>
                </p:cNvSpPr>
                <p:nvPr/>
              </p:nvSpPr>
              <p:spPr bwMode="auto">
                <a:xfrm flipH="1">
                  <a:off x="3615" y="1710"/>
                  <a:ext cx="485" cy="1104"/>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80" name="Rectangle 544"/>
                <p:cNvSpPr>
                  <a:spLocks noChangeAspect="1" noChangeArrowheads="1"/>
                </p:cNvSpPr>
                <p:nvPr/>
              </p:nvSpPr>
              <p:spPr bwMode="auto">
                <a:xfrm flipH="1">
                  <a:off x="3615" y="1771"/>
                  <a:ext cx="485" cy="1104"/>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81" name="Rectangle 545"/>
                <p:cNvSpPr>
                  <a:spLocks noChangeAspect="1" noChangeArrowheads="1"/>
                </p:cNvSpPr>
                <p:nvPr/>
              </p:nvSpPr>
              <p:spPr bwMode="auto">
                <a:xfrm flipH="1">
                  <a:off x="3615" y="1653"/>
                  <a:ext cx="485" cy="1105"/>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82" name="Rectangle 546"/>
                <p:cNvSpPr>
                  <a:spLocks noChangeAspect="1" noChangeArrowheads="1"/>
                </p:cNvSpPr>
                <p:nvPr/>
              </p:nvSpPr>
              <p:spPr bwMode="auto">
                <a:xfrm flipH="1">
                  <a:off x="3615" y="1592"/>
                  <a:ext cx="485" cy="1104"/>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83" name="Rectangle 547"/>
                <p:cNvSpPr>
                  <a:spLocks noChangeAspect="1" noChangeArrowheads="1"/>
                </p:cNvSpPr>
                <p:nvPr/>
              </p:nvSpPr>
              <p:spPr bwMode="auto">
                <a:xfrm flipH="1">
                  <a:off x="3615" y="1541"/>
                  <a:ext cx="485" cy="1100"/>
                </a:xfrm>
                <a:prstGeom prst="rect">
                  <a:avLst/>
                </a:prstGeom>
                <a:gradFill rotWithShape="0">
                  <a:gsLst>
                    <a:gs pos="0">
                      <a:srgbClr val="000000"/>
                    </a:gs>
                    <a:gs pos="5000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grpSp>
        </p:grpSp>
        <p:grpSp>
          <p:nvGrpSpPr>
            <p:cNvPr id="12352" name="Group 548"/>
            <p:cNvGrpSpPr>
              <a:grpSpLocks noChangeAspect="1"/>
            </p:cNvGrpSpPr>
            <p:nvPr/>
          </p:nvGrpSpPr>
          <p:grpSpPr bwMode="auto">
            <a:xfrm>
              <a:off x="1906" y="2273"/>
              <a:ext cx="1103" cy="827"/>
              <a:chOff x="965" y="1434"/>
              <a:chExt cx="1810" cy="1454"/>
            </a:xfrm>
          </p:grpSpPr>
          <p:sp>
            <p:nvSpPr>
              <p:cNvPr id="12363" name="Rectangle 549"/>
              <p:cNvSpPr>
                <a:spLocks noChangeAspect="1" noChangeArrowheads="1"/>
              </p:cNvSpPr>
              <p:nvPr/>
            </p:nvSpPr>
            <p:spPr bwMode="auto">
              <a:xfrm>
                <a:off x="970" y="1434"/>
                <a:ext cx="582" cy="1106"/>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64" name="Rectangle 550"/>
              <p:cNvSpPr>
                <a:spLocks noChangeAspect="1" noChangeArrowheads="1"/>
              </p:cNvSpPr>
              <p:nvPr/>
            </p:nvSpPr>
            <p:spPr bwMode="auto">
              <a:xfrm>
                <a:off x="965" y="1787"/>
                <a:ext cx="583" cy="1101"/>
              </a:xfrm>
              <a:prstGeom prst="rect">
                <a:avLst/>
              </a:pr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65" name="Freeform 551"/>
              <p:cNvSpPr>
                <a:spLocks noChangeAspect="1"/>
              </p:cNvSpPr>
              <p:nvPr/>
            </p:nvSpPr>
            <p:spPr bwMode="auto">
              <a:xfrm>
                <a:off x="2706" y="1960"/>
                <a:ext cx="69" cy="405"/>
              </a:xfrm>
              <a:custGeom>
                <a:avLst/>
                <a:gdLst>
                  <a:gd name="T0" fmla="*/ 311 w 51"/>
                  <a:gd name="T1" fmla="*/ 828 h 351"/>
                  <a:gd name="T2" fmla="*/ 0 w 51"/>
                  <a:gd name="T3" fmla="*/ 721 h 351"/>
                  <a:gd name="T4" fmla="*/ 0 w 51"/>
                  <a:gd name="T5" fmla="*/ 120 h 351"/>
                  <a:gd name="T6" fmla="*/ 307 w 51"/>
                  <a:gd name="T7" fmla="*/ 0 h 351"/>
                  <a:gd name="T8" fmla="*/ 311 w 51"/>
                  <a:gd name="T9" fmla="*/ 828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366" name="Freeform 552"/>
              <p:cNvSpPr>
                <a:spLocks noChangeAspect="1"/>
              </p:cNvSpPr>
              <p:nvPr/>
            </p:nvSpPr>
            <p:spPr bwMode="auto">
              <a:xfrm flipH="1">
                <a:off x="965" y="1963"/>
                <a:ext cx="69" cy="405"/>
              </a:xfrm>
              <a:custGeom>
                <a:avLst/>
                <a:gdLst>
                  <a:gd name="T0" fmla="*/ 311 w 51"/>
                  <a:gd name="T1" fmla="*/ 828 h 351"/>
                  <a:gd name="T2" fmla="*/ 0 w 51"/>
                  <a:gd name="T3" fmla="*/ 721 h 351"/>
                  <a:gd name="T4" fmla="*/ 0 w 51"/>
                  <a:gd name="T5" fmla="*/ 120 h 351"/>
                  <a:gd name="T6" fmla="*/ 307 w 51"/>
                  <a:gd name="T7" fmla="*/ 0 h 351"/>
                  <a:gd name="T8" fmla="*/ 311 w 51"/>
                  <a:gd name="T9" fmla="*/ 828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nvGrpSpPr>
            <p:cNvPr id="12353" name="Group 553"/>
            <p:cNvGrpSpPr>
              <a:grpSpLocks noChangeAspect="1"/>
            </p:cNvGrpSpPr>
            <p:nvPr/>
          </p:nvGrpSpPr>
          <p:grpSpPr bwMode="auto">
            <a:xfrm>
              <a:off x="1906" y="1782"/>
              <a:ext cx="1103" cy="827"/>
              <a:chOff x="965" y="582"/>
              <a:chExt cx="1810" cy="1452"/>
            </a:xfrm>
          </p:grpSpPr>
          <p:sp>
            <p:nvSpPr>
              <p:cNvPr id="12359" name="Rectangle 554"/>
              <p:cNvSpPr>
                <a:spLocks noChangeAspect="1" noChangeArrowheads="1"/>
              </p:cNvSpPr>
              <p:nvPr/>
            </p:nvSpPr>
            <p:spPr bwMode="auto">
              <a:xfrm>
                <a:off x="970" y="582"/>
                <a:ext cx="582" cy="1104"/>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60" name="Rectangle 555"/>
              <p:cNvSpPr>
                <a:spLocks noChangeAspect="1" noChangeArrowheads="1"/>
              </p:cNvSpPr>
              <p:nvPr/>
            </p:nvSpPr>
            <p:spPr bwMode="auto">
              <a:xfrm>
                <a:off x="965" y="930"/>
                <a:ext cx="583" cy="1104"/>
              </a:xfrm>
              <a:prstGeom prst="rect">
                <a:avLst/>
              </a:pr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61" name="Freeform 556"/>
              <p:cNvSpPr>
                <a:spLocks noChangeAspect="1"/>
              </p:cNvSpPr>
              <p:nvPr/>
            </p:nvSpPr>
            <p:spPr bwMode="auto">
              <a:xfrm>
                <a:off x="2706" y="1104"/>
                <a:ext cx="69" cy="405"/>
              </a:xfrm>
              <a:custGeom>
                <a:avLst/>
                <a:gdLst>
                  <a:gd name="T0" fmla="*/ 311 w 51"/>
                  <a:gd name="T1" fmla="*/ 828 h 351"/>
                  <a:gd name="T2" fmla="*/ 0 w 51"/>
                  <a:gd name="T3" fmla="*/ 721 h 351"/>
                  <a:gd name="T4" fmla="*/ 0 w 51"/>
                  <a:gd name="T5" fmla="*/ 120 h 351"/>
                  <a:gd name="T6" fmla="*/ 307 w 51"/>
                  <a:gd name="T7" fmla="*/ 0 h 351"/>
                  <a:gd name="T8" fmla="*/ 311 w 51"/>
                  <a:gd name="T9" fmla="*/ 828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362" name="Freeform 557"/>
              <p:cNvSpPr>
                <a:spLocks noChangeAspect="1"/>
              </p:cNvSpPr>
              <p:nvPr/>
            </p:nvSpPr>
            <p:spPr bwMode="auto">
              <a:xfrm flipH="1">
                <a:off x="965" y="1108"/>
                <a:ext cx="69" cy="405"/>
              </a:xfrm>
              <a:custGeom>
                <a:avLst/>
                <a:gdLst>
                  <a:gd name="T0" fmla="*/ 311 w 51"/>
                  <a:gd name="T1" fmla="*/ 828 h 351"/>
                  <a:gd name="T2" fmla="*/ 0 w 51"/>
                  <a:gd name="T3" fmla="*/ 721 h 351"/>
                  <a:gd name="T4" fmla="*/ 0 w 51"/>
                  <a:gd name="T5" fmla="*/ 120 h 351"/>
                  <a:gd name="T6" fmla="*/ 307 w 51"/>
                  <a:gd name="T7" fmla="*/ 0 h 351"/>
                  <a:gd name="T8" fmla="*/ 311 w 51"/>
                  <a:gd name="T9" fmla="*/ 828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nvGrpSpPr>
            <p:cNvPr id="12354" name="Group 558"/>
            <p:cNvGrpSpPr>
              <a:grpSpLocks noChangeAspect="1"/>
            </p:cNvGrpSpPr>
            <p:nvPr/>
          </p:nvGrpSpPr>
          <p:grpSpPr bwMode="auto">
            <a:xfrm>
              <a:off x="1906" y="1535"/>
              <a:ext cx="1103" cy="826"/>
              <a:chOff x="965" y="587"/>
              <a:chExt cx="1810" cy="1441"/>
            </a:xfrm>
          </p:grpSpPr>
          <p:sp>
            <p:nvSpPr>
              <p:cNvPr id="12355" name="Rectangle 559"/>
              <p:cNvSpPr>
                <a:spLocks noChangeAspect="1" noChangeArrowheads="1"/>
              </p:cNvSpPr>
              <p:nvPr/>
            </p:nvSpPr>
            <p:spPr bwMode="auto">
              <a:xfrm>
                <a:off x="970" y="587"/>
                <a:ext cx="582" cy="1096"/>
              </a:xfrm>
              <a:prstGeom prst="rect">
                <a:avLst/>
              </a:prstGeom>
              <a:gradFill rotWithShape="0">
                <a:gsLst>
                  <a:gs pos="0">
                    <a:srgbClr val="000000"/>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56" name="Rectangle 560"/>
              <p:cNvSpPr>
                <a:spLocks noChangeAspect="1" noChangeArrowheads="1"/>
              </p:cNvSpPr>
              <p:nvPr/>
            </p:nvSpPr>
            <p:spPr bwMode="auto">
              <a:xfrm>
                <a:off x="965" y="937"/>
                <a:ext cx="583" cy="1091"/>
              </a:xfrm>
              <a:prstGeom prst="rect">
                <a:avLst/>
              </a:prstGeom>
              <a:gradFill rotWithShape="0">
                <a:gsLst>
                  <a:gs pos="0">
                    <a:srgbClr val="DDDDDD"/>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endParaRPr lang="zh-HK" altLang="en-US" sz="1600"/>
              </a:p>
            </p:txBody>
          </p:sp>
          <p:sp>
            <p:nvSpPr>
              <p:cNvPr id="12357" name="Freeform 561"/>
              <p:cNvSpPr>
                <a:spLocks noChangeAspect="1"/>
              </p:cNvSpPr>
              <p:nvPr/>
            </p:nvSpPr>
            <p:spPr bwMode="auto">
              <a:xfrm>
                <a:off x="2706" y="1104"/>
                <a:ext cx="69" cy="405"/>
              </a:xfrm>
              <a:custGeom>
                <a:avLst/>
                <a:gdLst>
                  <a:gd name="T0" fmla="*/ 311 w 51"/>
                  <a:gd name="T1" fmla="*/ 828 h 351"/>
                  <a:gd name="T2" fmla="*/ 0 w 51"/>
                  <a:gd name="T3" fmla="*/ 721 h 351"/>
                  <a:gd name="T4" fmla="*/ 0 w 51"/>
                  <a:gd name="T5" fmla="*/ 120 h 351"/>
                  <a:gd name="T6" fmla="*/ 307 w 51"/>
                  <a:gd name="T7" fmla="*/ 0 h 351"/>
                  <a:gd name="T8" fmla="*/ 311 w 51"/>
                  <a:gd name="T9" fmla="*/ 828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DDDDDD"/>
                  </a:gs>
                  <a:gs pos="100000">
                    <a:srgbClr val="000000"/>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sp>
            <p:nvSpPr>
              <p:cNvPr id="12358" name="Freeform 562"/>
              <p:cNvSpPr>
                <a:spLocks noChangeAspect="1"/>
              </p:cNvSpPr>
              <p:nvPr/>
            </p:nvSpPr>
            <p:spPr bwMode="auto">
              <a:xfrm flipH="1">
                <a:off x="965" y="1108"/>
                <a:ext cx="69" cy="405"/>
              </a:xfrm>
              <a:custGeom>
                <a:avLst/>
                <a:gdLst>
                  <a:gd name="T0" fmla="*/ 311 w 51"/>
                  <a:gd name="T1" fmla="*/ 828 h 351"/>
                  <a:gd name="T2" fmla="*/ 0 w 51"/>
                  <a:gd name="T3" fmla="*/ 721 h 351"/>
                  <a:gd name="T4" fmla="*/ 0 w 51"/>
                  <a:gd name="T5" fmla="*/ 120 h 351"/>
                  <a:gd name="T6" fmla="*/ 307 w 51"/>
                  <a:gd name="T7" fmla="*/ 0 h 351"/>
                  <a:gd name="T8" fmla="*/ 311 w 51"/>
                  <a:gd name="T9" fmla="*/ 828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51">
                    <a:moveTo>
                      <a:pt x="51" y="351"/>
                    </a:moveTo>
                    <a:lnTo>
                      <a:pt x="0" y="306"/>
                    </a:lnTo>
                    <a:lnTo>
                      <a:pt x="0" y="51"/>
                    </a:lnTo>
                    <a:lnTo>
                      <a:pt x="50" y="0"/>
                    </a:lnTo>
                    <a:lnTo>
                      <a:pt x="51" y="351"/>
                    </a:lnTo>
                    <a:close/>
                  </a:path>
                </a:pathLst>
              </a:custGeom>
              <a:gradFill rotWithShape="0">
                <a:gsLst>
                  <a:gs pos="0">
                    <a:srgbClr val="000000"/>
                  </a:gs>
                  <a:gs pos="100000">
                    <a:srgbClr val="DDDDDD"/>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274" tIns="48637" rIns="97274" bIns="48637" anchor="ctr">
                <a:spAutoFit/>
              </a:bodyPr>
              <a:lstStyle/>
              <a:p>
                <a:endParaRPr lang="zh-TW" altLang="en-US"/>
              </a:p>
            </p:txBody>
          </p:sp>
        </p:grpSp>
      </p:grpSp>
      <p:sp>
        <p:nvSpPr>
          <p:cNvPr id="12342" name="Line 563"/>
          <p:cNvSpPr>
            <a:spLocks noChangeShapeType="1"/>
          </p:cNvSpPr>
          <p:nvPr/>
        </p:nvSpPr>
        <p:spPr bwMode="auto">
          <a:xfrm rot="5400000">
            <a:off x="3852069" y="5158581"/>
            <a:ext cx="0" cy="1150938"/>
          </a:xfrm>
          <a:prstGeom prst="line">
            <a:avLst/>
          </a:prstGeom>
          <a:noFill/>
          <a:ln w="381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3" name="Text Box 564"/>
          <p:cNvSpPr txBox="1">
            <a:spLocks noChangeArrowheads="1"/>
          </p:cNvSpPr>
          <p:nvPr/>
        </p:nvSpPr>
        <p:spPr bwMode="auto">
          <a:xfrm>
            <a:off x="3635375" y="5805488"/>
            <a:ext cx="466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4000" b="1" dirty="0">
                <a:solidFill>
                  <a:srgbClr val="0000FF"/>
                </a:solidFill>
              </a:rPr>
              <a:t>4</a:t>
            </a:r>
          </a:p>
        </p:txBody>
      </p:sp>
      <p:sp>
        <p:nvSpPr>
          <p:cNvPr id="12344" name="Text Box 565"/>
          <p:cNvSpPr txBox="1">
            <a:spLocks noChangeArrowheads="1"/>
          </p:cNvSpPr>
          <p:nvPr/>
        </p:nvSpPr>
        <p:spPr bwMode="auto">
          <a:xfrm>
            <a:off x="2555875" y="6491288"/>
            <a:ext cx="518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hangingPunct="1">
              <a:spcBef>
                <a:spcPct val="0"/>
              </a:spcBef>
              <a:buFontTx/>
              <a:buNone/>
            </a:pPr>
            <a:r>
              <a:rPr lang="en-US" altLang="zh-TW" sz="1800" b="1" dirty="0"/>
              <a:t>Internet Health and Life Supporting Data Bank</a:t>
            </a:r>
          </a:p>
        </p:txBody>
      </p:sp>
      <p:sp>
        <p:nvSpPr>
          <p:cNvPr id="12345" name="Line 566"/>
          <p:cNvSpPr>
            <a:spLocks noChangeShapeType="1"/>
          </p:cNvSpPr>
          <p:nvPr/>
        </p:nvSpPr>
        <p:spPr bwMode="auto">
          <a:xfrm rot="5400000">
            <a:off x="5939632" y="5158581"/>
            <a:ext cx="0" cy="1150937"/>
          </a:xfrm>
          <a:prstGeom prst="line">
            <a:avLst/>
          </a:prstGeom>
          <a:noFill/>
          <a:ln w="381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46" name="Freeform 567"/>
          <p:cNvSpPr>
            <a:spLocks/>
          </p:cNvSpPr>
          <p:nvPr/>
        </p:nvSpPr>
        <p:spPr bwMode="auto">
          <a:xfrm>
            <a:off x="2728913" y="2452688"/>
            <a:ext cx="1784350" cy="3005137"/>
          </a:xfrm>
          <a:custGeom>
            <a:avLst/>
            <a:gdLst>
              <a:gd name="T0" fmla="*/ 2147483647 w 1124"/>
              <a:gd name="T1" fmla="*/ 0 h 1893"/>
              <a:gd name="T2" fmla="*/ 2147483647 w 1124"/>
              <a:gd name="T3" fmla="*/ 2147483647 h 1893"/>
              <a:gd name="T4" fmla="*/ 2147483647 w 1124"/>
              <a:gd name="T5" fmla="*/ 2147483647 h 1893"/>
              <a:gd name="T6" fmla="*/ 2147483647 w 1124"/>
              <a:gd name="T7" fmla="*/ 2147483647 h 1893"/>
              <a:gd name="T8" fmla="*/ 2147483647 w 1124"/>
              <a:gd name="T9" fmla="*/ 2147483647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4" h="1893">
                <a:moveTo>
                  <a:pt x="219" y="0"/>
                </a:moveTo>
                <a:cubicBezTo>
                  <a:pt x="184" y="75"/>
                  <a:pt x="0" y="232"/>
                  <a:pt x="9" y="457"/>
                </a:cubicBezTo>
                <a:cubicBezTo>
                  <a:pt x="18" y="682"/>
                  <a:pt x="158" y="1144"/>
                  <a:pt x="274" y="1353"/>
                </a:cubicBezTo>
                <a:cubicBezTo>
                  <a:pt x="390" y="1562"/>
                  <a:pt x="562" y="1620"/>
                  <a:pt x="704" y="1710"/>
                </a:cubicBezTo>
                <a:cubicBezTo>
                  <a:pt x="846" y="1800"/>
                  <a:pt x="1037" y="1855"/>
                  <a:pt x="1124" y="1893"/>
                </a:cubicBezTo>
              </a:path>
            </a:pathLst>
          </a:custGeom>
          <a:noFill/>
          <a:ln w="38100" cap="flat">
            <a:solidFill>
              <a:srgbClr val="00FF00"/>
            </a:solidFill>
            <a:prstDash val="sysDot"/>
            <a:round/>
            <a:headEnd type="triangle" w="lg" len="lg"/>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PMingLiU"/>
        <a:cs typeface=""/>
      </a:majorFont>
      <a:minorFont>
        <a:latin typeface="Aria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8427</TotalTime>
  <Words>4802</Words>
  <Application>Microsoft Office PowerPoint</Application>
  <PresentationFormat>如螢幕大小 (4:3)</PresentationFormat>
  <Paragraphs>895</Paragraphs>
  <Slides>76</Slides>
  <Notes>23</Notes>
  <HiddenSlides>1</HiddenSlides>
  <MMClips>0</MMClips>
  <ScaleCrop>false</ScaleCrop>
  <HeadingPairs>
    <vt:vector size="6" baseType="variant">
      <vt:variant>
        <vt:lpstr>佈景主題</vt:lpstr>
      </vt:variant>
      <vt:variant>
        <vt:i4>1</vt:i4>
      </vt:variant>
      <vt:variant>
        <vt:lpstr>內嵌 OLE 伺服程式</vt:lpstr>
      </vt:variant>
      <vt:variant>
        <vt:i4>4</vt:i4>
      </vt:variant>
      <vt:variant>
        <vt:lpstr>投影片標題</vt:lpstr>
      </vt:variant>
      <vt:variant>
        <vt:i4>76</vt:i4>
      </vt:variant>
    </vt:vector>
  </HeadingPairs>
  <TitlesOfParts>
    <vt:vector size="81" baseType="lpstr">
      <vt:lpstr>預設簡報設計</vt:lpstr>
      <vt:lpstr>Bitmap Image</vt:lpstr>
      <vt:lpstr>點陣圖影像</vt:lpstr>
      <vt:lpstr>多媒體項目</vt:lpstr>
      <vt:lpstr>Visio</vt:lpstr>
      <vt:lpstr>Health Information Database Application 巨量醫療健康生活資料分析與應用 Big Data for Biomedical Applications</vt:lpstr>
      <vt:lpstr>Roadmap for ICT Development in Taiwan</vt:lpstr>
      <vt:lpstr>PowerPoint 簡報</vt:lpstr>
      <vt:lpstr>The NHI VPN國家衛生基礎設施 </vt:lpstr>
      <vt:lpstr>衛生署「健康雲」規劃</vt:lpstr>
      <vt:lpstr>HCA Card</vt:lpstr>
      <vt:lpstr>Establishing EMR in Taiwan</vt:lpstr>
      <vt:lpstr>Medical Information Exchange Center – MIEC 2000</vt:lpstr>
      <vt:lpstr>PowerPoint 簡報</vt:lpstr>
      <vt:lpstr>PowerPoint 簡報</vt:lpstr>
      <vt:lpstr>PowerPoint 簡報</vt:lpstr>
      <vt:lpstr>PowerPoint 簡報</vt:lpstr>
      <vt:lpstr>Let’s ask google about “big data”</vt:lpstr>
      <vt:lpstr>PowerPoint 簡報</vt:lpstr>
      <vt:lpstr>What Is Big Data?</vt:lpstr>
      <vt:lpstr>5 Vs of Big Data</vt:lpstr>
      <vt:lpstr>PowerPoint 簡報</vt:lpstr>
      <vt:lpstr>PowerPoint 簡報</vt:lpstr>
      <vt:lpstr>PowerPoint 簡報</vt:lpstr>
      <vt:lpstr>PowerPoint 簡報</vt:lpstr>
      <vt:lpstr>PowerPoint 簡報</vt:lpstr>
      <vt:lpstr>Leveraging Big Data to Prevent Disease</vt:lpstr>
      <vt:lpstr>雲端運算的醫療資訊運用</vt:lpstr>
      <vt:lpstr>PowerPoint 簡報</vt:lpstr>
      <vt:lpstr>The Value of use of health related data</vt:lpstr>
      <vt:lpstr>International Cooperation Example Global Alliance Just announced: 7 June 2013 70 organisations joining to promote sharing and standardisation of genomic data</vt:lpstr>
      <vt:lpstr>Integrated Biomedical Informatics  for Clinical Research 醫學研究之道，就是整合研究數據 </vt:lpstr>
      <vt:lpstr>PowerPoint 簡報</vt:lpstr>
      <vt:lpstr>PowerPoint 簡報</vt:lpstr>
      <vt:lpstr>PowerPoint 簡報</vt:lpstr>
      <vt:lpstr>Health-related Databanks </vt:lpstr>
      <vt:lpstr>Use of cloud technology to provide health information value-added services加值應用</vt:lpstr>
      <vt:lpstr>Facebook can predict your breakups</vt:lpstr>
      <vt:lpstr>Eating Habits</vt:lpstr>
      <vt:lpstr>PowerPoint 簡報</vt:lpstr>
      <vt:lpstr>National Health Data Center</vt:lpstr>
      <vt:lpstr>NHIRDB in Taiwan</vt:lpstr>
      <vt:lpstr>健康資料加值應用思維 健康與社會關聯</vt:lpstr>
      <vt:lpstr>Cross-databank analysis</vt:lpstr>
      <vt:lpstr>PowerPoint 簡報</vt:lpstr>
      <vt:lpstr>PowerPoint 簡報</vt:lpstr>
      <vt:lpstr>PowerPoint 簡報</vt:lpstr>
      <vt:lpstr>Big Data 醫療應用</vt:lpstr>
      <vt:lpstr>Cohort Study for Hemodialysis</vt:lpstr>
      <vt:lpstr>Disease Prevalence by Medical Visits</vt:lpstr>
      <vt:lpstr>PowerPoint 簡報</vt:lpstr>
      <vt:lpstr>臺北醫學大學健康暨臨床研究資料加值中心平面圖與現況圖Taipei Medical University</vt:lpstr>
      <vt:lpstr>PowerPoint 簡報</vt:lpstr>
      <vt:lpstr>PowerPoint 簡報</vt:lpstr>
      <vt:lpstr>現有資料庫種類(33種) different databases</vt:lpstr>
      <vt:lpstr>糖尿病確診後罹患為肝癌之預測模型- 預測表現</vt:lpstr>
      <vt:lpstr>糖尿病確診後罹患為肝癌之預測模型 應用系統</vt:lpstr>
      <vt:lpstr>CLOUD COMPUTING FOR PERSONALIZED HEALTH CARE  Achieving Meaningful Use of EMR/PHR</vt:lpstr>
      <vt:lpstr>Meaningful Use of Health/Medical Information -- 4P Medicine</vt:lpstr>
      <vt:lpstr>A Definition of Personalized Medicine</vt:lpstr>
      <vt:lpstr>PowerPoint 簡報</vt:lpstr>
      <vt:lpstr>Cloud computing will quickly change the use of medical information</vt:lpstr>
      <vt:lpstr>Big Data Network</vt:lpstr>
      <vt:lpstr>PowerPoint 簡報</vt:lpstr>
      <vt:lpstr>Huge data needs to be integrated個人化大量的資料必須整合</vt:lpstr>
      <vt:lpstr>數據之”天龍八不”</vt:lpstr>
      <vt:lpstr>PowerPoint 簡報</vt:lpstr>
      <vt:lpstr>健康醫療BIG DATA 應用範例 癌症資訊標準化資料整合分析平臺 </vt:lpstr>
      <vt:lpstr>Privacy and data management</vt:lpstr>
      <vt:lpstr>Want can Data Governance Accomplish?資料治理的重要</vt:lpstr>
      <vt:lpstr>Typical Data Governance Focus Areas</vt:lpstr>
      <vt:lpstr>What Do We Need To Get There? New-Style Leadership  New Skills 人才需求</vt:lpstr>
      <vt:lpstr>PowerPoint 簡報</vt:lpstr>
      <vt:lpstr>Four Types of Analytics Capability</vt:lpstr>
      <vt:lpstr>Visual Telling of Flow of Cancer Statistics</vt:lpstr>
      <vt:lpstr>PowerPoint 簡報</vt:lpstr>
      <vt:lpstr>PowerPoint 簡報</vt:lpstr>
      <vt:lpstr>PowerPoint 簡報</vt:lpstr>
      <vt:lpstr>PowerPoint 簡報</vt:lpstr>
      <vt:lpstr>Q&amp;A</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nckm</dc:creator>
  <cp:lastModifiedBy>陳勝萍</cp:lastModifiedBy>
  <cp:revision>284</cp:revision>
  <dcterms:created xsi:type="dcterms:W3CDTF">2009-08-14T03:54:15Z</dcterms:created>
  <dcterms:modified xsi:type="dcterms:W3CDTF">2015-10-27T08:39:50Z</dcterms:modified>
</cp:coreProperties>
</file>