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306" r:id="rId2"/>
    <p:sldId id="467" r:id="rId3"/>
    <p:sldId id="468" r:id="rId4"/>
    <p:sldId id="469" r:id="rId5"/>
    <p:sldId id="482" r:id="rId6"/>
    <p:sldId id="488" r:id="rId7"/>
    <p:sldId id="487" r:id="rId8"/>
    <p:sldId id="497" r:id="rId9"/>
    <p:sldId id="486" r:id="rId10"/>
    <p:sldId id="485" r:id="rId11"/>
    <p:sldId id="498" r:id="rId12"/>
    <p:sldId id="504" r:id="rId13"/>
    <p:sldId id="505" r:id="rId14"/>
    <p:sldId id="489" r:id="rId15"/>
    <p:sldId id="490" r:id="rId16"/>
    <p:sldId id="491" r:id="rId17"/>
    <p:sldId id="502" r:id="rId18"/>
    <p:sldId id="499" r:id="rId19"/>
    <p:sldId id="492" r:id="rId20"/>
    <p:sldId id="493" r:id="rId21"/>
    <p:sldId id="494" r:id="rId22"/>
    <p:sldId id="495" r:id="rId23"/>
    <p:sldId id="496" r:id="rId24"/>
    <p:sldId id="500" r:id="rId25"/>
    <p:sldId id="506" r:id="rId26"/>
    <p:sldId id="507" r:id="rId27"/>
    <p:sldId id="503" r:id="rId28"/>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CDB"/>
    <a:srgbClr val="FEF3DE"/>
    <a:srgbClr val="4D0575"/>
    <a:srgbClr val="004620"/>
    <a:srgbClr val="00FFFF"/>
    <a:srgbClr val="FDA391"/>
    <a:srgbClr val="B7F8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8" autoAdjust="0"/>
    <p:restoredTop sz="94660"/>
  </p:normalViewPr>
  <p:slideViewPr>
    <p:cSldViewPr>
      <p:cViewPr varScale="1">
        <p:scale>
          <a:sx n="86" d="100"/>
          <a:sy n="86" d="100"/>
        </p:scale>
        <p:origin x="760"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kumimoji="0" sz="1200">
                <a:latin typeface="+mn-lt"/>
                <a:ea typeface="+mn-ea"/>
              </a:defRPr>
            </a:lvl1pPr>
          </a:lstStyle>
          <a:p>
            <a:pPr>
              <a:defRPr/>
            </a:pPr>
            <a:fld id="{D18995ED-54D7-4375-9F8C-5DA83CFD3627}" type="datetimeFigureOut">
              <a:rPr lang="zh-TW" altLang="en-US"/>
              <a:pPr>
                <a:defRPr/>
              </a:pPr>
              <a:t>2015/12/18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kumimoji="0" sz="1200">
                <a:latin typeface="Calibri" panose="020F0502020204030204" pitchFamily="34" charset="0"/>
              </a:defRPr>
            </a:lvl1pPr>
          </a:lstStyle>
          <a:p>
            <a:pPr>
              <a:defRPr/>
            </a:pPr>
            <a:fld id="{9F758AB6-FFC6-415F-855A-A20BE7F870BC}" type="slidenum">
              <a:rPr lang="zh-TW" altLang="en-US"/>
              <a:pPr>
                <a:defRPr/>
              </a:pPr>
              <a:t>‹#›</a:t>
            </a:fld>
            <a:endParaRPr lang="zh-TW" altLang="en-US"/>
          </a:p>
        </p:txBody>
      </p:sp>
    </p:spTree>
    <p:extLst>
      <p:ext uri="{BB962C8B-B14F-4D97-AF65-F5344CB8AC3E}">
        <p14:creationId xmlns:p14="http://schemas.microsoft.com/office/powerpoint/2010/main" val="945309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9F758AB6-FFC6-415F-855A-A20BE7F870BC}" type="slidenum">
              <a:rPr lang="zh-TW" altLang="en-US" smtClean="0"/>
              <a:pPr>
                <a:defRPr/>
              </a:pPr>
              <a:t>2</a:t>
            </a:fld>
            <a:endParaRPr lang="zh-TW" altLang="en-US"/>
          </a:p>
        </p:txBody>
      </p:sp>
    </p:spTree>
    <p:extLst>
      <p:ext uri="{BB962C8B-B14F-4D97-AF65-F5344CB8AC3E}">
        <p14:creationId xmlns:p14="http://schemas.microsoft.com/office/powerpoint/2010/main" val="351924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9F758AB6-FFC6-415F-855A-A20BE7F870BC}" type="slidenum">
              <a:rPr lang="zh-TW" altLang="en-US" smtClean="0"/>
              <a:pPr>
                <a:defRPr/>
              </a:pPr>
              <a:t>20</a:t>
            </a:fld>
            <a:endParaRPr lang="zh-TW" altLang="en-US"/>
          </a:p>
        </p:txBody>
      </p:sp>
    </p:spTree>
    <p:extLst>
      <p:ext uri="{BB962C8B-B14F-4D97-AF65-F5344CB8AC3E}">
        <p14:creationId xmlns:p14="http://schemas.microsoft.com/office/powerpoint/2010/main" val="3895107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4" name="矩形 3"/>
          <p:cNvSpPr/>
          <p:nvPr userDrawn="1"/>
        </p:nvSpPr>
        <p:spPr>
          <a:xfrm>
            <a:off x="3276600" y="3284538"/>
            <a:ext cx="2590800" cy="28892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p>
        </p:txBody>
      </p:sp>
      <p:sp>
        <p:nvSpPr>
          <p:cNvPr id="5" name="矩形 4"/>
          <p:cNvSpPr/>
          <p:nvPr userDrawn="1"/>
        </p:nvSpPr>
        <p:spPr>
          <a:xfrm>
            <a:off x="684213" y="3284538"/>
            <a:ext cx="2592387" cy="288925"/>
          </a:xfrm>
          <a:prstGeom prst="rect">
            <a:avLst/>
          </a:prstGeom>
          <a:solidFill>
            <a:srgbClr val="FDA3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p>
        </p:txBody>
      </p:sp>
      <p:sp>
        <p:nvSpPr>
          <p:cNvPr id="6" name="矩形 5"/>
          <p:cNvSpPr/>
          <p:nvPr userDrawn="1"/>
        </p:nvSpPr>
        <p:spPr>
          <a:xfrm>
            <a:off x="5867400" y="3284538"/>
            <a:ext cx="2592388" cy="288925"/>
          </a:xfrm>
          <a:prstGeom prst="rect">
            <a:avLst/>
          </a:prstGeom>
          <a:solidFill>
            <a:srgbClr val="B7F8F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p>
        </p:txBody>
      </p:sp>
      <p:sp>
        <p:nvSpPr>
          <p:cNvPr id="2" name="標題 1"/>
          <p:cNvSpPr>
            <a:spLocks noGrp="1"/>
          </p:cNvSpPr>
          <p:nvPr>
            <p:ph type="ctrTitle"/>
          </p:nvPr>
        </p:nvSpPr>
        <p:spPr>
          <a:xfrm>
            <a:off x="683568" y="1700808"/>
            <a:ext cx="7772400" cy="1470025"/>
          </a:xfrm>
        </p:spPr>
        <p:txBody>
          <a:bodyPr/>
          <a:lstStyle>
            <a:lvl1pPr>
              <a:defRPr>
                <a:solidFill>
                  <a:srgbClr val="002060"/>
                </a:solidFill>
                <a:latin typeface="Times New Roman" pitchFamily="18" charset="0"/>
                <a:ea typeface="標楷體" pitchFamily="65" charset="-120"/>
                <a:cs typeface="Times New Roman" pitchFamily="18" charset="0"/>
              </a:defRPr>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403648" y="3861048"/>
            <a:ext cx="6400800" cy="1752600"/>
          </a:xfrm>
        </p:spPr>
        <p:txBody>
          <a:bodyPr/>
          <a:lstStyle>
            <a:lvl1pPr marL="0" indent="0" algn="ctr">
              <a:buNone/>
              <a:defRPr>
                <a:solidFill>
                  <a:srgbClr val="C00000"/>
                </a:solidFill>
                <a:latin typeface="Times New Roman" pitchFamily="18" charset="0"/>
                <a:ea typeface="標楷體" pitchFamily="65" charset="-12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
        <p:nvSpPr>
          <p:cNvPr id="7" name="日期版面配置區 3"/>
          <p:cNvSpPr>
            <a:spLocks noGrp="1"/>
          </p:cNvSpPr>
          <p:nvPr>
            <p:ph type="dt" sz="half" idx="10"/>
          </p:nvPr>
        </p:nvSpPr>
        <p:spPr/>
        <p:txBody>
          <a:bodyPr/>
          <a:lstStyle>
            <a:lvl1pPr>
              <a:defRPr/>
            </a:lvl1pPr>
          </a:lstStyle>
          <a:p>
            <a:pPr>
              <a:defRPr/>
            </a:pPr>
            <a:endParaRPr lang="zh-TW" altLang="en-US"/>
          </a:p>
        </p:txBody>
      </p:sp>
      <p:sp>
        <p:nvSpPr>
          <p:cNvPr id="8" name="頁尾版面配置區 4"/>
          <p:cNvSpPr>
            <a:spLocks noGrp="1"/>
          </p:cNvSpPr>
          <p:nvPr>
            <p:ph type="ftr" sz="quarter" idx="11"/>
          </p:nvPr>
        </p:nvSpPr>
        <p:spPr/>
        <p:txBody>
          <a:bodyPr/>
          <a:lstStyle>
            <a:lvl1pPr>
              <a:defRPr/>
            </a:lvl1pPr>
          </a:lstStyle>
          <a:p>
            <a:pPr>
              <a:defRPr/>
            </a:pPr>
            <a:r>
              <a:rPr lang="zh-TW" altLang="en-US" dirty="0" smtClean="0"/>
              <a:t>兼任助理加保勞保之系統開發經驗談</a:t>
            </a:r>
            <a:endParaRPr lang="zh-TW" altLang="en-US" dirty="0"/>
          </a:p>
        </p:txBody>
      </p:sp>
      <p:sp>
        <p:nvSpPr>
          <p:cNvPr id="9" name="投影片編號版面配置區 5"/>
          <p:cNvSpPr>
            <a:spLocks noGrp="1"/>
          </p:cNvSpPr>
          <p:nvPr>
            <p:ph type="sldNum" sz="quarter" idx="12"/>
          </p:nvPr>
        </p:nvSpPr>
        <p:spPr/>
        <p:txBody>
          <a:bodyPr/>
          <a:lstStyle>
            <a:lvl1pPr>
              <a:defRPr/>
            </a:lvl1pPr>
          </a:lstStyle>
          <a:p>
            <a:pPr>
              <a:defRPr/>
            </a:pPr>
            <a:fld id="{E898A6FB-EBF7-4558-A1B9-041DC64E8131}" type="slidenum">
              <a:rPr lang="zh-TW" altLang="en-US"/>
              <a:pPr>
                <a:defRPr/>
              </a:pPr>
              <a:t>‹#›</a:t>
            </a:fld>
            <a:endParaRPr lang="zh-TW" altLang="en-US"/>
          </a:p>
        </p:txBody>
      </p:sp>
    </p:spTree>
    <p:extLst>
      <p:ext uri="{BB962C8B-B14F-4D97-AF65-F5344CB8AC3E}">
        <p14:creationId xmlns:p14="http://schemas.microsoft.com/office/powerpoint/2010/main" val="46080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userDrawn="1"/>
        </p:nvCxnSpPr>
        <p:spPr>
          <a:xfrm>
            <a:off x="468313" y="981075"/>
            <a:ext cx="8207375"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文字方塊 4"/>
          <p:cNvSpPr txBox="1">
            <a:spLocks noChangeArrowheads="1"/>
          </p:cNvSpPr>
          <p:nvPr userDrawn="1"/>
        </p:nvSpPr>
        <p:spPr bwMode="auto">
          <a:xfrm>
            <a:off x="395288" y="6381750"/>
            <a:ext cx="21635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r>
              <a:rPr kumimoji="0" lang="en-US" altLang="zh-TW" sz="1600" dirty="0" smtClean="0">
                <a:solidFill>
                  <a:srgbClr val="FF0000"/>
                </a:solidFill>
                <a:cs typeface="Arial" panose="020B0604020202020204" pitchFamily="34" charset="0"/>
              </a:rPr>
              <a:t>CC, Tatung University</a:t>
            </a:r>
            <a:endParaRPr kumimoji="0" lang="zh-TW" altLang="en-US" sz="1600" dirty="0" smtClean="0">
              <a:solidFill>
                <a:srgbClr val="FF0000"/>
              </a:solidFill>
              <a:cs typeface="Arial" panose="020B0604020202020204" pitchFamily="34" charset="0"/>
            </a:endParaRPr>
          </a:p>
        </p:txBody>
      </p:sp>
      <p:cxnSp>
        <p:nvCxnSpPr>
          <p:cNvPr id="6" name="直線接點 5"/>
          <p:cNvCxnSpPr/>
          <p:nvPr userDrawn="1"/>
        </p:nvCxnSpPr>
        <p:spPr>
          <a:xfrm>
            <a:off x="468313" y="6381750"/>
            <a:ext cx="8207375" cy="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 name="標題 1"/>
          <p:cNvSpPr>
            <a:spLocks noGrp="1"/>
          </p:cNvSpPr>
          <p:nvPr>
            <p:ph type="title"/>
          </p:nvPr>
        </p:nvSpPr>
        <p:spPr>
          <a:xfrm>
            <a:off x="457200" y="274638"/>
            <a:ext cx="8229600" cy="706090"/>
          </a:xfrm>
        </p:spPr>
        <p:txBody>
          <a:bodyPr>
            <a:normAutofit/>
          </a:bodyPr>
          <a:lstStyle>
            <a:lvl1pPr algn="l">
              <a:defRPr sz="3600">
                <a:solidFill>
                  <a:srgbClr val="002060"/>
                </a:solidFill>
                <a:latin typeface="Arial" pitchFamily="34" charset="0"/>
                <a:ea typeface="標楷體" pitchFamily="65" charset="-120"/>
                <a:cs typeface="Arial" pitchFamily="34" charset="0"/>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a:xfrm>
            <a:off x="457200" y="1052736"/>
            <a:ext cx="8229600" cy="5256584"/>
          </a:xfrm>
        </p:spPr>
        <p:txBody>
          <a:bodyPr/>
          <a:lstStyle>
            <a:lvl1pPr>
              <a:buClr>
                <a:srgbClr val="7030A0"/>
              </a:buClr>
              <a:buSzPct val="70000"/>
              <a:buFont typeface="Wingdings" pitchFamily="2" charset="2"/>
              <a:buChar char="n"/>
              <a:defRPr sz="3000">
                <a:solidFill>
                  <a:srgbClr val="7030A0"/>
                </a:solidFill>
                <a:latin typeface="Arial" pitchFamily="34" charset="0"/>
                <a:ea typeface="標楷體" pitchFamily="65" charset="-120"/>
                <a:cs typeface="Arial" pitchFamily="34" charset="0"/>
              </a:defRPr>
            </a:lvl1pPr>
            <a:lvl2pPr>
              <a:buClr>
                <a:schemeClr val="accent4"/>
              </a:buClr>
              <a:buSzPct val="60000"/>
              <a:buFont typeface="Wingdings" pitchFamily="2" charset="2"/>
              <a:buChar char="u"/>
              <a:defRPr sz="2600">
                <a:latin typeface="Arial" pitchFamily="34" charset="0"/>
                <a:ea typeface="標楷體" pitchFamily="65" charset="-120"/>
                <a:cs typeface="Arial" pitchFamily="34" charset="0"/>
              </a:defRPr>
            </a:lvl2pPr>
            <a:lvl3pPr>
              <a:buClr>
                <a:schemeClr val="accent6">
                  <a:lumMod val="50000"/>
                </a:schemeClr>
              </a:buClr>
              <a:buSzPct val="60000"/>
              <a:buFont typeface="Wingdings" pitchFamily="2" charset="2"/>
              <a:buChar char="l"/>
              <a:defRPr sz="2400">
                <a:latin typeface="Arial" pitchFamily="34" charset="0"/>
                <a:ea typeface="標楷體" pitchFamily="65" charset="-120"/>
                <a:cs typeface="Arial" pitchFamily="34" charset="0"/>
              </a:defRPr>
            </a:lvl3pPr>
            <a:lvl4pPr>
              <a:buClr>
                <a:srgbClr val="0070C0"/>
              </a:buClr>
              <a:buSzPct val="60000"/>
              <a:buFont typeface="Wingdings" pitchFamily="2" charset="2"/>
              <a:buChar char="Ø"/>
              <a:defRPr sz="2400">
                <a:latin typeface="Arial" pitchFamily="34" charset="0"/>
                <a:ea typeface="標楷體" pitchFamily="65" charset="-120"/>
                <a:cs typeface="Arial" pitchFamily="34" charset="0"/>
              </a:defRPr>
            </a:lvl4pPr>
            <a:lvl5pPr>
              <a:buClr>
                <a:srgbClr val="002060"/>
              </a:buClr>
              <a:buSzPct val="60000"/>
              <a:defRPr sz="2400">
                <a:latin typeface="Arial" pitchFamily="34" charset="0"/>
                <a:ea typeface="標楷體" pitchFamily="65" charset="-120"/>
                <a:cs typeface="Arial" pitchFamily="34" charset="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7" name="頁尾版面配置區 4"/>
          <p:cNvSpPr>
            <a:spLocks noGrp="1"/>
          </p:cNvSpPr>
          <p:nvPr>
            <p:ph type="ftr" sz="quarter" idx="10"/>
          </p:nvPr>
        </p:nvSpPr>
        <p:spPr>
          <a:xfrm>
            <a:off x="2700338" y="6356350"/>
            <a:ext cx="4032250" cy="365125"/>
          </a:xfrm>
        </p:spPr>
        <p:txBody>
          <a:bodyPr/>
          <a:lstStyle>
            <a:lvl1pPr>
              <a:defRPr sz="1600">
                <a:solidFill>
                  <a:srgbClr val="00B050"/>
                </a:solidFill>
                <a:latin typeface="Arial" pitchFamily="34" charset="0"/>
                <a:ea typeface="標楷體" pitchFamily="65" charset="-120"/>
                <a:cs typeface="Arial" pitchFamily="34" charset="0"/>
              </a:defRPr>
            </a:lvl1pPr>
          </a:lstStyle>
          <a:p>
            <a:pPr>
              <a:defRPr/>
            </a:pPr>
            <a:r>
              <a:rPr lang="zh-TW" altLang="en-US" dirty="0" smtClean="0"/>
              <a:t>兼任助理加保勞保之系統開發經驗談</a:t>
            </a:r>
          </a:p>
        </p:txBody>
      </p:sp>
      <p:sp>
        <p:nvSpPr>
          <p:cNvPr id="8" name="投影片編號版面配置區 5"/>
          <p:cNvSpPr>
            <a:spLocks noGrp="1"/>
          </p:cNvSpPr>
          <p:nvPr>
            <p:ph type="sldNum" sz="quarter" idx="11"/>
          </p:nvPr>
        </p:nvSpPr>
        <p:spPr>
          <a:xfrm>
            <a:off x="7596188" y="6356350"/>
            <a:ext cx="1090612" cy="365125"/>
          </a:xfrm>
        </p:spPr>
        <p:txBody>
          <a:bodyPr/>
          <a:lstStyle>
            <a:lvl1pPr>
              <a:defRPr sz="1400">
                <a:solidFill>
                  <a:srgbClr val="004620"/>
                </a:solidFill>
                <a:latin typeface="Arial" panose="020B0604020202020204" pitchFamily="34" charset="0"/>
                <a:cs typeface="Arial" panose="020B0604020202020204" pitchFamily="34" charset="0"/>
              </a:defRPr>
            </a:lvl1pPr>
          </a:lstStyle>
          <a:p>
            <a:pPr>
              <a:defRPr/>
            </a:pPr>
            <a:fld id="{807126B7-F4B2-48C6-A363-4F0F8DBD1E4C}" type="slidenum">
              <a:rPr lang="zh-TW" altLang="en-US"/>
              <a:pPr>
                <a:defRPr/>
              </a:pPr>
              <a:t>‹#›</a:t>
            </a:fld>
            <a:endParaRPr lang="zh-TW" altLang="en-US"/>
          </a:p>
        </p:txBody>
      </p:sp>
    </p:spTree>
    <p:extLst>
      <p:ext uri="{BB962C8B-B14F-4D97-AF65-F5344CB8AC3E}">
        <p14:creationId xmlns:p14="http://schemas.microsoft.com/office/powerpoint/2010/main" val="1795007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r>
              <a:rPr lang="zh-TW" altLang="en-US" smtClean="0"/>
              <a:t>兼任助理加保勞保之系統開發經驗談</a:t>
            </a: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a:solidFill>
                  <a:srgbClr val="898989"/>
                </a:solidFill>
                <a:latin typeface="Calibri" panose="020F0502020204030204" pitchFamily="34" charset="0"/>
              </a:defRPr>
            </a:lvl1pPr>
          </a:lstStyle>
          <a:p>
            <a:pPr>
              <a:defRPr/>
            </a:pPr>
            <a:fld id="{E0804D9D-6C5A-4FEB-969F-20F3A5707839}"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2"/>
          <p:cNvSpPr>
            <a:spLocks noGrp="1"/>
          </p:cNvSpPr>
          <p:nvPr>
            <p:ph type="ctrTitle"/>
          </p:nvPr>
        </p:nvSpPr>
        <p:spPr>
          <a:xfrm>
            <a:off x="684212" y="1700213"/>
            <a:ext cx="8064251" cy="1470025"/>
          </a:xfrm>
        </p:spPr>
        <p:txBody>
          <a:bodyPr/>
          <a:lstStyle/>
          <a:p>
            <a:r>
              <a:rPr lang="zh-TW" altLang="en-US" dirty="0"/>
              <a:t>兼任助理加保勞保之</a:t>
            </a:r>
            <a:r>
              <a:rPr lang="zh-TW" altLang="en-US" dirty="0" smtClean="0"/>
              <a:t>系統</a:t>
            </a:r>
            <a:r>
              <a:rPr lang="en-US" altLang="zh-TW" dirty="0" smtClean="0"/>
              <a:t/>
            </a:r>
            <a:br>
              <a:rPr lang="en-US" altLang="zh-TW" dirty="0" smtClean="0"/>
            </a:br>
            <a:r>
              <a:rPr lang="zh-TW" altLang="en-US" dirty="0" smtClean="0"/>
              <a:t>開發</a:t>
            </a:r>
            <a:r>
              <a:rPr lang="zh-TW" altLang="en-US" dirty="0"/>
              <a:t>經驗談</a:t>
            </a:r>
          </a:p>
        </p:txBody>
      </p:sp>
      <p:sp>
        <p:nvSpPr>
          <p:cNvPr id="5123" name="副標題 3"/>
          <p:cNvSpPr>
            <a:spLocks noGrp="1"/>
          </p:cNvSpPr>
          <p:nvPr>
            <p:ph type="subTitle" idx="1"/>
          </p:nvPr>
        </p:nvSpPr>
        <p:spPr>
          <a:xfrm>
            <a:off x="1116013" y="3860800"/>
            <a:ext cx="6985000" cy="2016125"/>
          </a:xfrm>
        </p:spPr>
        <p:txBody>
          <a:bodyPr/>
          <a:lstStyle/>
          <a:p>
            <a:endParaRPr lang="en-US" altLang="zh-TW" sz="2400" dirty="0" smtClean="0">
              <a:solidFill>
                <a:srgbClr val="0070C0"/>
              </a:solidFill>
            </a:endParaRPr>
          </a:p>
          <a:p>
            <a:r>
              <a:rPr lang="zh-TW" altLang="en-US" sz="2400" dirty="0" smtClean="0">
                <a:solidFill>
                  <a:srgbClr val="0070C0"/>
                </a:solidFill>
              </a:rPr>
              <a:t>大同大學 電子計算機中心</a:t>
            </a:r>
            <a:endParaRPr lang="en-US" altLang="zh-TW" sz="2400" dirty="0" smtClean="0">
              <a:solidFill>
                <a:srgbClr val="0070C0"/>
              </a:solidFill>
            </a:endParaRPr>
          </a:p>
          <a:p>
            <a:r>
              <a:rPr lang="zh-TW" altLang="en-US" sz="2400" dirty="0" smtClean="0">
                <a:solidFill>
                  <a:srgbClr val="0070C0"/>
                </a:solidFill>
              </a:rPr>
              <a:t>包蒼龍 主任</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本校計畫案目前人員聘任之登錄做</a:t>
            </a:r>
            <a:r>
              <a:rPr lang="zh-TW" altLang="en-US" dirty="0"/>
              <a:t>法</a:t>
            </a:r>
          </a:p>
        </p:txBody>
      </p:sp>
      <p:sp>
        <p:nvSpPr>
          <p:cNvPr id="3" name="內容版面配置區 2"/>
          <p:cNvSpPr>
            <a:spLocks noGrp="1"/>
          </p:cNvSpPr>
          <p:nvPr>
            <p:ph idx="1"/>
          </p:nvPr>
        </p:nvSpPr>
        <p:spPr/>
        <p:txBody>
          <a:bodyPr/>
          <a:lstStyle/>
          <a:p>
            <a:r>
              <a:rPr lang="zh-TW" altLang="en-US" dirty="0" smtClean="0"/>
              <a:t>人員聘任</a:t>
            </a:r>
            <a:endParaRPr lang="en-US" altLang="zh-TW" dirty="0" smtClean="0"/>
          </a:p>
          <a:p>
            <a:pPr lvl="1"/>
            <a:r>
              <a:rPr lang="zh-TW" altLang="en-US" sz="2400" dirty="0"/>
              <a:t>計畫案成立</a:t>
            </a:r>
            <a:r>
              <a:rPr lang="zh-TW" altLang="en-US" sz="2400" dirty="0" smtClean="0"/>
              <a:t>後</a:t>
            </a:r>
            <a:r>
              <a:rPr lang="zh-TW" altLang="en-US" sz="2400" dirty="0"/>
              <a:t>，</a:t>
            </a:r>
            <a:r>
              <a:rPr lang="zh-TW" altLang="en-US" sz="2400" dirty="0" smtClean="0"/>
              <a:t>主持人</a:t>
            </a:r>
            <a:r>
              <a:rPr lang="en-US" altLang="zh-TW" sz="2400" dirty="0"/>
              <a:t>/</a:t>
            </a:r>
            <a:r>
              <a:rPr lang="zh-TW" altLang="en-US" sz="2400" dirty="0"/>
              <a:t>代理人即可</a:t>
            </a:r>
            <a:r>
              <a:rPr lang="zh-TW" altLang="en-US" sz="2400" dirty="0" smtClean="0"/>
              <a:t>登錄聘任資料</a:t>
            </a:r>
            <a:endParaRPr lang="en-US" altLang="zh-TW" sz="2400" dirty="0" smtClean="0"/>
          </a:p>
          <a:p>
            <a:pPr lvl="2"/>
            <a:r>
              <a:rPr lang="zh-TW" altLang="en-US" dirty="0" smtClean="0"/>
              <a:t>但指派學生擔任代理人，常常換人，經常有錯</a:t>
            </a:r>
            <a:endParaRPr lang="en-US" altLang="zh-TW" dirty="0" smtClean="0"/>
          </a:p>
          <a:p>
            <a:r>
              <a:rPr lang="zh-TW" altLang="en-US" dirty="0" smtClean="0"/>
              <a:t>起</a:t>
            </a:r>
            <a:r>
              <a:rPr lang="zh-TW" altLang="en-US" dirty="0"/>
              <a:t>聘日期</a:t>
            </a:r>
            <a:endParaRPr lang="en-US" altLang="zh-TW" dirty="0"/>
          </a:p>
          <a:p>
            <a:pPr lvl="1"/>
            <a:r>
              <a:rPr lang="zh-TW" altLang="en-US" sz="2400" dirty="0" smtClean="0"/>
              <a:t>主持人</a:t>
            </a:r>
            <a:r>
              <a:rPr lang="zh-TW" altLang="en-US" sz="2400" dirty="0"/>
              <a:t>：無保險問題，可設定為計畫開始日期</a:t>
            </a:r>
          </a:p>
          <a:p>
            <a:pPr lvl="1"/>
            <a:r>
              <a:rPr lang="zh-TW" altLang="en-US" sz="2400" dirty="0"/>
              <a:t>兼任助理：有保險問題，最早只</a:t>
            </a:r>
            <a:r>
              <a:rPr lang="zh-TW" altLang="en-US" sz="2400" dirty="0" smtClean="0"/>
              <a:t>能登錄當天，超過中午</a:t>
            </a:r>
            <a:r>
              <a:rPr lang="en-US" altLang="zh-TW" sz="2400" dirty="0" smtClean="0"/>
              <a:t>12:00</a:t>
            </a:r>
            <a:r>
              <a:rPr lang="zh-TW" altLang="en-US" sz="2400" dirty="0" smtClean="0"/>
              <a:t>，起聘日期最早為次日</a:t>
            </a:r>
            <a:endParaRPr lang="zh-TW" altLang="en-US" sz="2400" dirty="0"/>
          </a:p>
          <a:p>
            <a:r>
              <a:rPr lang="zh-TW" altLang="en-US" dirty="0"/>
              <a:t>終聘日期</a:t>
            </a:r>
          </a:p>
          <a:p>
            <a:pPr lvl="1"/>
            <a:r>
              <a:rPr lang="zh-TW" altLang="en-US" sz="2400" dirty="0" smtClean="0"/>
              <a:t>預設為結案日期，可允</a:t>
            </a:r>
            <a:r>
              <a:rPr lang="zh-TW" altLang="en-US" sz="2400" dirty="0"/>
              <a:t>許</a:t>
            </a:r>
            <a:r>
              <a:rPr lang="zh-TW" altLang="en-US" sz="2400" dirty="0" smtClean="0"/>
              <a:t>往前，</a:t>
            </a:r>
            <a:r>
              <a:rPr lang="zh-TW" altLang="en-US" sz="2400" dirty="0"/>
              <a:t>但不得早</a:t>
            </a:r>
            <a:r>
              <a:rPr lang="zh-TW" altLang="en-US" sz="2400" dirty="0" smtClean="0"/>
              <a:t>於作業當天</a:t>
            </a:r>
            <a:endParaRPr lang="zh-TW" altLang="en-US" sz="2400" dirty="0"/>
          </a:p>
          <a:p>
            <a:r>
              <a:rPr lang="zh-TW" altLang="en-US" dirty="0" smtClean="0"/>
              <a:t>資料異</a:t>
            </a:r>
            <a:r>
              <a:rPr lang="zh-TW" altLang="en-US" dirty="0"/>
              <a:t>動</a:t>
            </a:r>
          </a:p>
          <a:p>
            <a:pPr lvl="1"/>
            <a:r>
              <a:rPr lang="zh-TW" altLang="en-US" sz="2400" dirty="0" smtClean="0"/>
              <a:t>加保後，</a:t>
            </a:r>
            <a:r>
              <a:rPr lang="zh-TW" altLang="en-US" sz="2400" dirty="0"/>
              <a:t>起聘日期不能改，異動金額次月生效</a:t>
            </a:r>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10</a:t>
            </a:fld>
            <a:endParaRPr lang="zh-TW" altLang="en-US"/>
          </a:p>
        </p:txBody>
      </p:sp>
    </p:spTree>
    <p:extLst>
      <p:ext uri="{BB962C8B-B14F-4D97-AF65-F5344CB8AC3E}">
        <p14:creationId xmlns:p14="http://schemas.microsoft.com/office/powerpoint/2010/main" val="2731876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計畫案未於會計系統立案前的處理方式</a:t>
            </a:r>
            <a:endParaRPr lang="zh-TW" altLang="en-US" dirty="0"/>
          </a:p>
        </p:txBody>
      </p:sp>
      <p:sp>
        <p:nvSpPr>
          <p:cNvPr id="3" name="內容版面配置區 2"/>
          <p:cNvSpPr>
            <a:spLocks noGrp="1"/>
          </p:cNvSpPr>
          <p:nvPr>
            <p:ph idx="1"/>
          </p:nvPr>
        </p:nvSpPr>
        <p:spPr/>
        <p:txBody>
          <a:bodyPr/>
          <a:lstStyle/>
          <a:p>
            <a:r>
              <a:rPr lang="zh-TW" altLang="en-US" dirty="0" smtClean="0"/>
              <a:t>已確定成案，但因經費未入帳，會計系統並未登錄，無法輸入聘任人員資料</a:t>
            </a:r>
            <a:endParaRPr lang="en-US" altLang="zh-TW" dirty="0" smtClean="0"/>
          </a:p>
          <a:p>
            <a:pPr lvl="1"/>
            <a:r>
              <a:rPr lang="zh-TW" altLang="en-US" dirty="0" smtClean="0"/>
              <a:t>以簽呈請校長核備後，會計室即可立案</a:t>
            </a:r>
            <a:endParaRPr lang="en-US" altLang="zh-TW" dirty="0" smtClean="0"/>
          </a:p>
          <a:p>
            <a:pPr lvl="1"/>
            <a:r>
              <a:rPr lang="zh-TW" altLang="en-US" dirty="0" smtClean="0"/>
              <a:t>聘任人員登錄後，即可啟動加保作業</a:t>
            </a:r>
            <a:endParaRPr lang="en-US" altLang="zh-TW" dirty="0" smtClean="0"/>
          </a:p>
          <a:p>
            <a:pPr lvl="1"/>
            <a:r>
              <a:rPr lang="zh-TW" altLang="en-US" dirty="0" smtClean="0"/>
              <a:t>所有薪資給付須等經費入帳後才核撥</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11</a:t>
            </a:fld>
            <a:endParaRPr lang="zh-TW" altLang="en-US"/>
          </a:p>
        </p:txBody>
      </p:sp>
    </p:spTree>
    <p:extLst>
      <p:ext uri="{BB962C8B-B14F-4D97-AF65-F5344CB8AC3E}">
        <p14:creationId xmlns:p14="http://schemas.microsoft.com/office/powerpoint/2010/main" val="2473512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計畫案報帳方式與期程</a:t>
            </a:r>
            <a:endParaRPr lang="zh-TW" altLang="en-US" dirty="0"/>
          </a:p>
        </p:txBody>
      </p:sp>
      <p:sp>
        <p:nvSpPr>
          <p:cNvPr id="3" name="內容版面配置區 2"/>
          <p:cNvSpPr>
            <a:spLocks noGrp="1"/>
          </p:cNvSpPr>
          <p:nvPr>
            <p:ph idx="1"/>
          </p:nvPr>
        </p:nvSpPr>
        <p:spPr/>
        <p:txBody>
          <a:bodyPr/>
          <a:lstStyle/>
          <a:p>
            <a:r>
              <a:rPr lang="zh-TW" altLang="en-US" dirty="0" smtClean="0"/>
              <a:t>計畫案兼任助理薪資以月薪計</a:t>
            </a:r>
            <a:endParaRPr lang="en-US" altLang="zh-TW" dirty="0" smtClean="0"/>
          </a:p>
          <a:p>
            <a:r>
              <a:rPr lang="zh-TW" altLang="en-US" dirty="0" smtClean="0"/>
              <a:t>每月</a:t>
            </a:r>
            <a:r>
              <a:rPr lang="en-US" altLang="zh-TW" dirty="0"/>
              <a:t>10</a:t>
            </a:r>
            <a:r>
              <a:rPr lang="zh-TW" altLang="en-US" dirty="0"/>
              <a:t>日開始各計畫主持人或代理人啟動當月薪資計算，印出支付清單，經過相關人員</a:t>
            </a:r>
            <a:r>
              <a:rPr lang="zh-TW" altLang="en-US" dirty="0" smtClean="0"/>
              <a:t>簽名後</a:t>
            </a:r>
            <a:r>
              <a:rPr lang="zh-TW" altLang="en-US" dirty="0"/>
              <a:t>，送會計室登帳</a:t>
            </a:r>
            <a:endParaRPr lang="en-US" altLang="zh-TW" dirty="0"/>
          </a:p>
          <a:p>
            <a:r>
              <a:rPr lang="zh-TW" altLang="en-US" dirty="0"/>
              <a:t>每月</a:t>
            </a:r>
            <a:r>
              <a:rPr lang="en-US" altLang="zh-TW" dirty="0"/>
              <a:t>20</a:t>
            </a:r>
            <a:r>
              <a:rPr lang="zh-TW" altLang="en-US" dirty="0"/>
              <a:t>日前送會計室登</a:t>
            </a:r>
            <a:r>
              <a:rPr lang="zh-TW" altLang="en-US" dirty="0" smtClean="0"/>
              <a:t>帳之</a:t>
            </a:r>
            <a:r>
              <a:rPr lang="zh-TW" altLang="en-US" dirty="0" smtClean="0"/>
              <a:t>計畫案，</a:t>
            </a:r>
            <a:r>
              <a:rPr lang="zh-TW" altLang="en-US" dirty="0"/>
              <a:t>於月底</a:t>
            </a:r>
            <a:r>
              <a:rPr lang="zh-TW" altLang="en-US" dirty="0" smtClean="0"/>
              <a:t>前出納將薪資</a:t>
            </a:r>
            <a:r>
              <a:rPr lang="zh-TW" altLang="en-US" dirty="0"/>
              <a:t>匯入學生所提供的金融</a:t>
            </a:r>
            <a:r>
              <a:rPr lang="zh-TW" altLang="en-US" dirty="0" smtClean="0"/>
              <a:t>帳號</a:t>
            </a:r>
            <a:endParaRPr lang="zh-TW" altLang="en-US" dirty="0"/>
          </a:p>
          <a:p>
            <a:r>
              <a:rPr lang="en-US" altLang="zh-TW" dirty="0" smtClean="0"/>
              <a:t>(</a:t>
            </a:r>
            <a:r>
              <a:rPr lang="zh-TW" altLang="en-US" dirty="0"/>
              <a:t>規</a:t>
            </a:r>
            <a:r>
              <a:rPr lang="zh-TW" altLang="en-US" dirty="0" smtClean="0"/>
              <a:t>畫中</a:t>
            </a:r>
            <a:r>
              <a:rPr lang="en-US" altLang="zh-TW" dirty="0" smtClean="0"/>
              <a:t>)</a:t>
            </a:r>
            <a:r>
              <a:rPr lang="zh-TW" altLang="en-US" dirty="0" smtClean="0"/>
              <a:t>每月</a:t>
            </a:r>
            <a:r>
              <a:rPr lang="zh-TW" altLang="en-US" dirty="0"/>
              <a:t>初</a:t>
            </a:r>
            <a:r>
              <a:rPr lang="zh-TW" altLang="en-US" dirty="0" smtClean="0"/>
              <a:t>寄出各計畫案聘任人員及其</a:t>
            </a:r>
            <a:r>
              <a:rPr lang="zh-TW" altLang="en-US" dirty="0" smtClean="0"/>
              <a:t>薪資給</a:t>
            </a:r>
            <a:r>
              <a:rPr lang="zh-TW" altLang="en-US" dirty="0" smtClean="0"/>
              <a:t>計畫主持人</a:t>
            </a:r>
            <a:endParaRPr lang="en-US" altLang="zh-TW" dirty="0" smtClean="0"/>
          </a:p>
          <a:p>
            <a:pPr lvl="1"/>
            <a:r>
              <a:rPr lang="zh-TW" altLang="en-US" dirty="0" smtClean="0"/>
              <a:t>藉以讓計畫主持人確認聘任人員資料，並於</a:t>
            </a:r>
            <a:r>
              <a:rPr lang="en-US" altLang="zh-TW" dirty="0" smtClean="0"/>
              <a:t>10</a:t>
            </a:r>
            <a:r>
              <a:rPr lang="zh-TW" altLang="en-US" dirty="0" smtClean="0"/>
              <a:t>日前完成資料異動</a:t>
            </a:r>
            <a:endParaRPr lang="en-US" altLang="zh-TW" dirty="0" smtClean="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12</a:t>
            </a:fld>
            <a:endParaRPr lang="zh-TW" altLang="en-US"/>
          </a:p>
        </p:txBody>
      </p:sp>
    </p:spTree>
    <p:extLst>
      <p:ext uri="{BB962C8B-B14F-4D97-AF65-F5344CB8AC3E}">
        <p14:creationId xmlns:p14="http://schemas.microsoft.com/office/powerpoint/2010/main" val="1915385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工讀金申報</a:t>
            </a:r>
            <a:endParaRPr lang="zh-TW" altLang="en-US" dirty="0"/>
          </a:p>
        </p:txBody>
      </p:sp>
      <p:sp>
        <p:nvSpPr>
          <p:cNvPr id="3" name="內容版面配置區 2"/>
          <p:cNvSpPr>
            <a:spLocks noGrp="1"/>
          </p:cNvSpPr>
          <p:nvPr>
            <p:ph idx="1"/>
          </p:nvPr>
        </p:nvSpPr>
        <p:spPr/>
        <p:txBody>
          <a:bodyPr/>
          <a:lstStyle/>
          <a:p>
            <a:r>
              <a:rPr lang="zh-TW" altLang="en-US" dirty="0" smtClean="0"/>
              <a:t>學務處掌管之工讀金以時薪計算</a:t>
            </a:r>
            <a:endParaRPr lang="en-US" altLang="zh-TW" dirty="0" smtClean="0"/>
          </a:p>
          <a:p>
            <a:r>
              <a:rPr lang="zh-TW" altLang="en-US" dirty="0" smtClean="0"/>
              <a:t>學務處將全年度時數配置到各用人單位</a:t>
            </a:r>
            <a:endParaRPr lang="en-US" altLang="zh-TW" dirty="0" smtClean="0"/>
          </a:p>
          <a:p>
            <a:r>
              <a:rPr lang="zh-TW" altLang="en-US" dirty="0" smtClean="0"/>
              <a:t>用人單位助理</a:t>
            </a:r>
            <a:r>
              <a:rPr lang="zh-TW" altLang="en-US" dirty="0" smtClean="0"/>
              <a:t>於</a:t>
            </a:r>
            <a:r>
              <a:rPr lang="zh-TW" altLang="en-US" dirty="0" smtClean="0"/>
              <a:t>月</a:t>
            </a:r>
            <a:r>
              <a:rPr lang="zh-TW" altLang="en-US" dirty="0"/>
              <a:t>底</a:t>
            </a:r>
            <a:r>
              <a:rPr lang="zh-TW" altLang="en-US" dirty="0" smtClean="0"/>
              <a:t>登錄</a:t>
            </a:r>
            <a:r>
              <a:rPr lang="zh-TW" altLang="en-US" dirty="0" smtClean="0"/>
              <a:t>次月工讀學生姓名</a:t>
            </a:r>
            <a:r>
              <a:rPr lang="zh-TW" altLang="en-US" dirty="0" smtClean="0"/>
              <a:t>及月</a:t>
            </a:r>
            <a:r>
              <a:rPr lang="zh-TW" altLang="en-US" dirty="0" smtClean="0"/>
              <a:t>工讀時數</a:t>
            </a:r>
            <a:endParaRPr lang="en-US" altLang="zh-TW" dirty="0" smtClean="0"/>
          </a:p>
          <a:p>
            <a:r>
              <a:rPr lang="zh-TW" altLang="en-US" dirty="0" smtClean="0"/>
              <a:t>系統自動顯示需加退保人員資料，由勞保業務處理單位進行</a:t>
            </a:r>
            <a:r>
              <a:rPr lang="zh-TW" altLang="en-US" dirty="0" smtClean="0"/>
              <a:t>加退保工作</a:t>
            </a:r>
            <a:endParaRPr lang="en-US" altLang="zh-TW" dirty="0" smtClean="0"/>
          </a:p>
          <a:p>
            <a:r>
              <a:rPr lang="zh-TW" altLang="en-US" dirty="0" smtClean="0"/>
              <a:t>學務處於月初將上個月的支付清單</a:t>
            </a:r>
            <a:r>
              <a:rPr lang="zh-TW" altLang="en-US" dirty="0"/>
              <a:t>印出</a:t>
            </a:r>
            <a:r>
              <a:rPr lang="zh-TW" altLang="en-US" dirty="0" smtClean="0"/>
              <a:t>，經簽核後送會計室登錄，出納於</a:t>
            </a:r>
            <a:r>
              <a:rPr lang="en-US" altLang="zh-TW" dirty="0" smtClean="0"/>
              <a:t>10</a:t>
            </a:r>
            <a:r>
              <a:rPr lang="zh-TW" altLang="en-US" dirty="0" smtClean="0"/>
              <a:t>日前匯款</a:t>
            </a:r>
            <a:endParaRPr lang="en-US" altLang="zh-TW" dirty="0" smtClean="0"/>
          </a:p>
          <a:p>
            <a:r>
              <a:rPr lang="zh-TW" altLang="en-US" dirty="0" smtClean="0"/>
              <a:t>短</a:t>
            </a:r>
            <a:r>
              <a:rPr lang="zh-TW" altLang="en-US" dirty="0" smtClean="0"/>
              <a:t>天期或</a:t>
            </a:r>
            <a:r>
              <a:rPr lang="zh-TW" altLang="en-US" dirty="0" smtClean="0"/>
              <a:t>時數不多的工讀，以起聘與終聘</a:t>
            </a:r>
            <a:r>
              <a:rPr lang="zh-TW" altLang="en-US" dirty="0" smtClean="0"/>
              <a:t>日期設定投保期間，但原則盡量避免短期聘任</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13</a:t>
            </a:fld>
            <a:endParaRPr lang="zh-TW" altLang="en-US"/>
          </a:p>
        </p:txBody>
      </p:sp>
    </p:spTree>
    <p:extLst>
      <p:ext uri="{BB962C8B-B14F-4D97-AF65-F5344CB8AC3E}">
        <p14:creationId xmlns:p14="http://schemas.microsoft.com/office/powerpoint/2010/main" val="2115245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保險作業：加保</a:t>
            </a:r>
            <a:endParaRPr lang="zh-TW" altLang="en-US" dirty="0"/>
          </a:p>
        </p:txBody>
      </p:sp>
      <p:sp>
        <p:nvSpPr>
          <p:cNvPr id="3" name="內容版面配置區 2"/>
          <p:cNvSpPr>
            <a:spLocks noGrp="1"/>
          </p:cNvSpPr>
          <p:nvPr>
            <p:ph idx="1"/>
          </p:nvPr>
        </p:nvSpPr>
        <p:spPr/>
        <p:txBody>
          <a:bodyPr/>
          <a:lstStyle/>
          <a:p>
            <a:r>
              <a:rPr lang="zh-TW" altLang="en-US" dirty="0" smtClean="0"/>
              <a:t>排除</a:t>
            </a:r>
            <a:r>
              <a:rPr lang="zh-TW" altLang="en-US" dirty="0"/>
              <a:t>不需加保的人員</a:t>
            </a:r>
            <a:r>
              <a:rPr lang="en-US" altLang="zh-TW" dirty="0"/>
              <a:t>(</a:t>
            </a:r>
            <a:r>
              <a:rPr lang="zh-TW" altLang="en-US" dirty="0"/>
              <a:t>公保、農保、在本校已有勞保者</a:t>
            </a:r>
            <a:r>
              <a:rPr lang="en-US" altLang="zh-TW" dirty="0"/>
              <a:t>)</a:t>
            </a:r>
          </a:p>
          <a:p>
            <a:r>
              <a:rPr lang="zh-TW" altLang="en-US" dirty="0" smtClean="0"/>
              <a:t>加總報帳時間</a:t>
            </a:r>
            <a:r>
              <a:rPr lang="zh-TW" altLang="en-US" dirty="0"/>
              <a:t>點同一人有效的兼任薪資 </a:t>
            </a:r>
            <a:r>
              <a:rPr lang="en-US" altLang="zh-TW" dirty="0"/>
              <a:t>(</a:t>
            </a:r>
            <a:r>
              <a:rPr lang="zh-TW" altLang="en-US" dirty="0"/>
              <a:t>兼任老師、工讀金、兼任助理</a:t>
            </a:r>
            <a:r>
              <a:rPr lang="en-US" altLang="zh-TW" dirty="0"/>
              <a:t>)</a:t>
            </a:r>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14</a:t>
            </a:fld>
            <a:endParaRPr lang="zh-TW" altLang="en-US"/>
          </a:p>
        </p:txBody>
      </p:sp>
      <p:pic>
        <p:nvPicPr>
          <p:cNvPr id="6" name="Picture 2"/>
          <p:cNvPicPr>
            <a:picLocks noChangeAspect="1" noChangeArrowheads="1"/>
          </p:cNvPicPr>
          <p:nvPr/>
        </p:nvPicPr>
        <p:blipFill>
          <a:blip r:embed="rId2" cstate="print"/>
          <a:srcRect/>
          <a:stretch>
            <a:fillRect/>
          </a:stretch>
        </p:blipFill>
        <p:spPr bwMode="auto">
          <a:xfrm>
            <a:off x="730159" y="3429000"/>
            <a:ext cx="7683682" cy="1996628"/>
          </a:xfrm>
          <a:prstGeom prst="rect">
            <a:avLst/>
          </a:prstGeom>
          <a:noFill/>
          <a:ln w="9525">
            <a:noFill/>
            <a:miter lim="800000"/>
            <a:headEnd/>
            <a:tailEnd/>
          </a:ln>
        </p:spPr>
      </p:pic>
    </p:spTree>
    <p:extLst>
      <p:ext uri="{BB962C8B-B14F-4D97-AF65-F5344CB8AC3E}">
        <p14:creationId xmlns:p14="http://schemas.microsoft.com/office/powerpoint/2010/main" val="3459957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保險作業</a:t>
            </a:r>
            <a:r>
              <a:rPr lang="zh-TW" altLang="en-US" dirty="0" smtClean="0"/>
              <a:t>：薪資調整</a:t>
            </a:r>
            <a:endParaRPr lang="zh-TW" altLang="en-US" dirty="0"/>
          </a:p>
        </p:txBody>
      </p:sp>
      <p:sp>
        <p:nvSpPr>
          <p:cNvPr id="3" name="內容版面配置區 2"/>
          <p:cNvSpPr>
            <a:spLocks noGrp="1"/>
          </p:cNvSpPr>
          <p:nvPr>
            <p:ph idx="1"/>
          </p:nvPr>
        </p:nvSpPr>
        <p:spPr/>
        <p:txBody>
          <a:bodyPr/>
          <a:lstStyle/>
          <a:p>
            <a:r>
              <a:rPr lang="zh-TW" altLang="en-US" dirty="0"/>
              <a:t>薪資調整次月生效</a:t>
            </a:r>
          </a:p>
          <a:p>
            <a:pPr lvl="1"/>
            <a:r>
              <a:rPr lang="zh-TW" altLang="en-US" dirty="0" smtClean="0"/>
              <a:t>加總報帳時間</a:t>
            </a:r>
            <a:r>
              <a:rPr lang="zh-TW" altLang="en-US" dirty="0"/>
              <a:t>點同一人有效的兼任薪資 </a:t>
            </a:r>
            <a:r>
              <a:rPr lang="en-US" altLang="zh-TW" dirty="0"/>
              <a:t>(</a:t>
            </a:r>
            <a:r>
              <a:rPr lang="zh-TW" altLang="en-US" dirty="0"/>
              <a:t>兼任老師、工讀金、兼任助理</a:t>
            </a:r>
            <a:r>
              <a:rPr lang="en-US" altLang="zh-TW" dirty="0"/>
              <a:t>)</a:t>
            </a:r>
          </a:p>
          <a:p>
            <a:pPr lvl="1"/>
            <a:r>
              <a:rPr lang="zh-TW" altLang="en-US" dirty="0" smtClean="0"/>
              <a:t>系統自動篩選勞保</a:t>
            </a:r>
            <a:r>
              <a:rPr lang="zh-TW" altLang="en-US" dirty="0"/>
              <a:t>或勞退薪級不符</a:t>
            </a:r>
            <a:r>
              <a:rPr lang="zh-TW" altLang="en-US" dirty="0" smtClean="0"/>
              <a:t>者</a:t>
            </a:r>
            <a:endParaRPr lang="zh-TW" altLang="en-US" dirty="0"/>
          </a:p>
          <a:p>
            <a:pPr lvl="1"/>
            <a:r>
              <a:rPr lang="zh-TW" altLang="en-US" dirty="0" smtClean="0"/>
              <a:t>業務單位於</a:t>
            </a:r>
            <a:r>
              <a:rPr lang="zh-TW" altLang="en-US" dirty="0"/>
              <a:t>當月最後一個工作日進行</a:t>
            </a:r>
            <a:r>
              <a:rPr lang="zh-TW" altLang="en-US" dirty="0" smtClean="0"/>
              <a:t>薪資調整動作</a:t>
            </a:r>
            <a:endParaRPr lang="zh-TW" altLang="en-US" dirty="0"/>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15</a:t>
            </a:fld>
            <a:endParaRPr lang="zh-TW" altLang="en-US"/>
          </a:p>
        </p:txBody>
      </p:sp>
      <p:pic>
        <p:nvPicPr>
          <p:cNvPr id="7" name="圖片 6"/>
          <p:cNvPicPr>
            <a:picLocks noChangeAspect="1"/>
          </p:cNvPicPr>
          <p:nvPr/>
        </p:nvPicPr>
        <p:blipFill>
          <a:blip r:embed="rId2"/>
          <a:stretch>
            <a:fillRect/>
          </a:stretch>
        </p:blipFill>
        <p:spPr>
          <a:xfrm>
            <a:off x="899592" y="3429000"/>
            <a:ext cx="7560840" cy="2897493"/>
          </a:xfrm>
          <a:prstGeom prst="rect">
            <a:avLst/>
          </a:prstGeom>
        </p:spPr>
      </p:pic>
    </p:spTree>
    <p:extLst>
      <p:ext uri="{BB962C8B-B14F-4D97-AF65-F5344CB8AC3E}">
        <p14:creationId xmlns:p14="http://schemas.microsoft.com/office/powerpoint/2010/main" val="2938523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保險作業</a:t>
            </a:r>
            <a:r>
              <a:rPr lang="zh-TW" altLang="en-US" dirty="0" smtClean="0"/>
              <a:t>：退保</a:t>
            </a:r>
            <a:endParaRPr lang="zh-TW" altLang="en-US" dirty="0"/>
          </a:p>
        </p:txBody>
      </p:sp>
      <p:sp>
        <p:nvSpPr>
          <p:cNvPr id="3" name="內容版面配置區 2"/>
          <p:cNvSpPr>
            <a:spLocks noGrp="1"/>
          </p:cNvSpPr>
          <p:nvPr>
            <p:ph idx="1"/>
          </p:nvPr>
        </p:nvSpPr>
        <p:spPr/>
        <p:txBody>
          <a:bodyPr/>
          <a:lstStyle/>
          <a:p>
            <a:r>
              <a:rPr lang="zh-TW" altLang="en-US" dirty="0" smtClean="0"/>
              <a:t>系統發現沒有案子聘任之人員，就</a:t>
            </a:r>
            <a:r>
              <a:rPr lang="zh-TW" altLang="en-US" dirty="0"/>
              <a:t>會列在</a:t>
            </a:r>
            <a:r>
              <a:rPr lang="zh-TW" altLang="en-US" dirty="0" smtClean="0"/>
              <a:t>退保清單</a:t>
            </a:r>
            <a:r>
              <a:rPr lang="zh-TW" altLang="en-US" dirty="0"/>
              <a:t>中</a:t>
            </a:r>
          </a:p>
          <a:p>
            <a:r>
              <a:rPr lang="zh-TW" altLang="en-US" dirty="0" smtClean="0"/>
              <a:t>單一案子</a:t>
            </a:r>
            <a:r>
              <a:rPr lang="zh-TW" altLang="en-US" dirty="0"/>
              <a:t>終聘不代表需退保，所有案子都終聘</a:t>
            </a:r>
            <a:r>
              <a:rPr lang="zh-TW" altLang="en-US" dirty="0" smtClean="0"/>
              <a:t>才要</a:t>
            </a:r>
            <a:r>
              <a:rPr lang="zh-TW" altLang="en-US" dirty="0" smtClean="0"/>
              <a:t>退保</a:t>
            </a:r>
            <a:endParaRPr lang="zh-TW" altLang="en-US" dirty="0"/>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16</a:t>
            </a:fld>
            <a:endParaRPr lang="zh-TW" altLang="en-US"/>
          </a:p>
        </p:txBody>
      </p:sp>
      <p:pic>
        <p:nvPicPr>
          <p:cNvPr id="6" name="Picture 3"/>
          <p:cNvPicPr>
            <a:picLocks noChangeAspect="1" noChangeArrowheads="1"/>
          </p:cNvPicPr>
          <p:nvPr/>
        </p:nvPicPr>
        <p:blipFill>
          <a:blip r:embed="rId2" cstate="print"/>
          <a:srcRect/>
          <a:stretch>
            <a:fillRect/>
          </a:stretch>
        </p:blipFill>
        <p:spPr bwMode="auto">
          <a:xfrm>
            <a:off x="899746" y="3733065"/>
            <a:ext cx="7633433" cy="920303"/>
          </a:xfrm>
          <a:prstGeom prst="rect">
            <a:avLst/>
          </a:prstGeom>
          <a:noFill/>
          <a:ln w="9525">
            <a:noFill/>
            <a:miter lim="800000"/>
            <a:headEnd/>
            <a:tailEnd/>
          </a:ln>
        </p:spPr>
      </p:pic>
    </p:spTree>
    <p:extLst>
      <p:ext uri="{BB962C8B-B14F-4D97-AF65-F5344CB8AC3E}">
        <p14:creationId xmlns:p14="http://schemas.microsoft.com/office/powerpoint/2010/main" val="2208052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本校適用之勞保勞退級距與金額</a:t>
            </a:r>
            <a:endParaRPr lang="zh-TW" altLang="en-US" dirty="0"/>
          </a:p>
        </p:txBody>
      </p:sp>
      <p:sp>
        <p:nvSpPr>
          <p:cNvPr id="3" name="內容版面配置區 2"/>
          <p:cNvSpPr>
            <a:spLocks noGrp="1"/>
          </p:cNvSpPr>
          <p:nvPr>
            <p:ph idx="1"/>
          </p:nvPr>
        </p:nvSpPr>
        <p:spPr/>
        <p:txBody>
          <a:bodyPr/>
          <a:lstStyle/>
          <a:p>
            <a:r>
              <a:rPr lang="zh-TW" altLang="en-US" sz="2400" dirty="0" smtClean="0"/>
              <a:t>因為各校費率略有不同，職業災害保險費率部分，可能造成勞保金有一點差異</a:t>
            </a:r>
            <a:endParaRPr lang="en-US" altLang="zh-TW" sz="2400" dirty="0" smtClean="0"/>
          </a:p>
          <a:p>
            <a:r>
              <a:rPr lang="zh-TW" altLang="en-US" sz="2400" dirty="0" smtClean="0"/>
              <a:t>由於數值會改變，且可能會有回溯</a:t>
            </a:r>
            <a:r>
              <a:rPr lang="zh-TW" altLang="en-US" sz="2400" dirty="0" smtClean="0"/>
              <a:t>請款狀況，</a:t>
            </a:r>
            <a:r>
              <a:rPr lang="zh-TW" altLang="en-US" sz="2400" dirty="0" smtClean="0"/>
              <a:t>因此需要用資料表儲存各期間之級距及金額數值，或是存入各級</a:t>
            </a:r>
            <a:r>
              <a:rPr lang="zh-TW" altLang="en-US" sz="2400" dirty="0" smtClean="0"/>
              <a:t>距與相對之費率</a:t>
            </a:r>
            <a:r>
              <a:rPr lang="en-US" altLang="zh-TW" sz="2400" dirty="0" smtClean="0"/>
              <a:t>%</a:t>
            </a:r>
            <a:endParaRPr lang="en-US" altLang="zh-TW" sz="2400" dirty="0" smtClean="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17</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599687385"/>
              </p:ext>
            </p:extLst>
          </p:nvPr>
        </p:nvGraphicFramePr>
        <p:xfrm>
          <a:off x="1356934" y="3063293"/>
          <a:ext cx="6430131" cy="3232150"/>
        </p:xfrm>
        <a:graphic>
          <a:graphicData uri="http://schemas.openxmlformats.org/drawingml/2006/table">
            <a:tbl>
              <a:tblPr>
                <a:tableStyleId>{5C22544A-7EE6-4342-B048-85BDC9FD1C3A}</a:tableStyleId>
              </a:tblPr>
              <a:tblGrid>
                <a:gridCol w="1651000"/>
                <a:gridCol w="1295400"/>
                <a:gridCol w="1295400"/>
                <a:gridCol w="1108211"/>
                <a:gridCol w="1080120"/>
              </a:tblGrid>
              <a:tr h="393700">
                <a:tc>
                  <a:txBody>
                    <a:bodyPr/>
                    <a:lstStyle/>
                    <a:p>
                      <a:pPr algn="ctr" fontAlgn="ctr"/>
                      <a:r>
                        <a:rPr lang="zh-TW" altLang="en-US" sz="2200" u="none" strike="noStrike" dirty="0">
                          <a:effectLst/>
                          <a:latin typeface="標楷體" panose="03000509000000000000" pitchFamily="65" charset="-120"/>
                          <a:ea typeface="標楷體" panose="03000509000000000000" pitchFamily="65" charset="-120"/>
                        </a:rPr>
                        <a:t>薪資範圍</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zh-TW" altLang="en-US" sz="2200" u="none" strike="noStrike" dirty="0">
                          <a:effectLst/>
                          <a:latin typeface="標楷體" panose="03000509000000000000" pitchFamily="65" charset="-120"/>
                          <a:ea typeface="標楷體" panose="03000509000000000000" pitchFamily="65" charset="-120"/>
                        </a:rPr>
                        <a:t>勞保級距</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zh-TW" altLang="en-US" sz="2200" u="none" strike="noStrike" dirty="0">
                          <a:effectLst/>
                          <a:latin typeface="標楷體" panose="03000509000000000000" pitchFamily="65" charset="-120"/>
                          <a:ea typeface="標楷體" panose="03000509000000000000" pitchFamily="65" charset="-120"/>
                        </a:rPr>
                        <a:t>勞退級距</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zh-TW" altLang="en-US" sz="2200" u="none" strike="noStrike" dirty="0" smtClean="0">
                          <a:effectLst/>
                          <a:latin typeface="標楷體" panose="03000509000000000000" pitchFamily="65" charset="-120"/>
                          <a:ea typeface="標楷體" panose="03000509000000000000" pitchFamily="65" charset="-120"/>
                        </a:rPr>
                        <a:t>勞保金</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zh-TW" altLang="en-US" sz="2200" u="none" strike="noStrike" dirty="0" smtClean="0">
                          <a:effectLst/>
                          <a:latin typeface="標楷體" panose="03000509000000000000" pitchFamily="65" charset="-120"/>
                          <a:ea typeface="標楷體" panose="03000509000000000000" pitchFamily="65" charset="-120"/>
                        </a:rPr>
                        <a:t>勞退金</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393700">
                <a:tc>
                  <a:txBody>
                    <a:bodyPr/>
                    <a:lstStyle/>
                    <a:p>
                      <a:pPr algn="ctr" fontAlgn="ctr"/>
                      <a:r>
                        <a:rPr lang="en-US" altLang="zh-TW" sz="2200" u="none" strike="noStrike" dirty="0">
                          <a:effectLst/>
                        </a:rPr>
                        <a:t>1,500</a:t>
                      </a:r>
                      <a:r>
                        <a:rPr lang="zh-TW" altLang="en-US" sz="2200" u="none" strike="noStrike" dirty="0">
                          <a:effectLst/>
                          <a:latin typeface="標楷體" panose="03000509000000000000" pitchFamily="65" charset="-120"/>
                          <a:ea typeface="標楷體" panose="03000509000000000000" pitchFamily="65" charset="-120"/>
                        </a:rPr>
                        <a:t>以下</a:t>
                      </a:r>
                      <a:endParaRPr lang="zh-TW" altLang="en-US" sz="2200" b="0" i="0" u="none" strike="noStrike" dirty="0">
                        <a:solidFill>
                          <a:srgbClr val="000000"/>
                        </a:solidFill>
                        <a:effectLst/>
                        <a:latin typeface="標楷體" panose="03000509000000000000" pitchFamily="65" charset="-120"/>
                        <a:ea typeface="標楷體" panose="03000509000000000000" pitchFamily="65"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1,500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787</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90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1501~3000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3,000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787</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180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3001~4500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4,500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270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4501~6000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6,000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360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6001~7500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7,500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450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7501~8700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8,700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522</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8701~9900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9,900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594</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9250">
                <a:tc>
                  <a:txBody>
                    <a:bodyPr/>
                    <a:lstStyle/>
                    <a:p>
                      <a:pPr algn="ctr" fontAlgn="ctr"/>
                      <a:r>
                        <a:rPr lang="en-US" altLang="zh-TW" sz="2200" u="none" strike="noStrike" dirty="0">
                          <a:effectLst/>
                        </a:rPr>
                        <a:t>9901~11100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smtClean="0">
                          <a:effectLst/>
                        </a:rPr>
                        <a:t>11,100</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a:effectLst/>
                        </a:rPr>
                        <a:t>787</a:t>
                      </a:r>
                      <a:endParaRPr lang="en-US" altLang="zh-TW" sz="2200" b="0" i="0" u="none" strike="noStrike">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zh-TW" sz="2200" u="none" strike="noStrike" dirty="0">
                          <a:effectLst/>
                        </a:rPr>
                        <a:t>666</a:t>
                      </a:r>
                      <a:endParaRPr lang="en-US" altLang="zh-TW" sz="2200" b="0" i="0" u="none" strike="noStrike" dirty="0">
                        <a:solidFill>
                          <a:srgbClr val="000000"/>
                        </a:solidFill>
                        <a:effectLst/>
                        <a:latin typeface="Arial" panose="020B0604020202020204" pitchFamily="34" charset="0"/>
                        <a:ea typeface="新細明體" panose="02020500000000000000" pitchFamily="18" charset="-120"/>
                      </a:endParaRPr>
                    </a:p>
                  </a:txBody>
                  <a:tcPr marL="72000" marR="7200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72416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本校工資</a:t>
            </a:r>
            <a:r>
              <a:rPr lang="zh-TW" altLang="en-US" dirty="0"/>
              <a:t>墊償</a:t>
            </a:r>
            <a:r>
              <a:rPr lang="zh-TW" altLang="en-US" dirty="0" smtClean="0"/>
              <a:t>基金處理方式</a:t>
            </a:r>
            <a:endParaRPr lang="zh-TW" altLang="en-US" dirty="0"/>
          </a:p>
        </p:txBody>
      </p:sp>
      <p:sp>
        <p:nvSpPr>
          <p:cNvPr id="3" name="內容版面配置區 2"/>
          <p:cNvSpPr>
            <a:spLocks noGrp="1"/>
          </p:cNvSpPr>
          <p:nvPr>
            <p:ph idx="1"/>
          </p:nvPr>
        </p:nvSpPr>
        <p:spPr/>
        <p:txBody>
          <a:bodyPr/>
          <a:lstStyle/>
          <a:p>
            <a:r>
              <a:rPr lang="zh-TW" altLang="en-US" dirty="0" smtClean="0"/>
              <a:t>工資墊償基金計算是全校總投保勞保費之</a:t>
            </a:r>
            <a:r>
              <a:rPr lang="en-US" altLang="zh-TW" dirty="0" smtClean="0"/>
              <a:t>0.025%</a:t>
            </a:r>
            <a:r>
              <a:rPr lang="zh-TW" altLang="en-US" dirty="0" smtClean="0"/>
              <a:t>，個別薪資計算出的值四捨五入加總</a:t>
            </a:r>
            <a:r>
              <a:rPr lang="zh-TW" altLang="en-US" dirty="0" smtClean="0"/>
              <a:t>後總額</a:t>
            </a:r>
            <a:r>
              <a:rPr lang="zh-TW" altLang="en-US" dirty="0"/>
              <a:t>常</a:t>
            </a:r>
            <a:r>
              <a:rPr lang="zh-TW" altLang="en-US" dirty="0" smtClean="0"/>
              <a:t>與</a:t>
            </a:r>
            <a:r>
              <a:rPr lang="zh-TW" altLang="en-US" dirty="0" smtClean="0"/>
              <a:t>勞保局帳單不一致，造成業務單位與會計單位對帳困擾</a:t>
            </a:r>
            <a:endParaRPr lang="en-US" altLang="zh-TW" dirty="0" smtClean="0"/>
          </a:p>
          <a:p>
            <a:r>
              <a:rPr lang="zh-TW" altLang="en-US" dirty="0" smtClean="0"/>
              <a:t>為避免與勞保局帳單不一致，本校做法是由學校全額吸收</a:t>
            </a:r>
            <a:r>
              <a:rPr lang="zh-TW" altLang="en-US" dirty="0"/>
              <a:t>工資墊</a:t>
            </a:r>
            <a:r>
              <a:rPr lang="zh-TW" altLang="en-US" dirty="0" smtClean="0"/>
              <a:t>償金</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18</a:t>
            </a:fld>
            <a:endParaRPr lang="zh-TW" altLang="en-US"/>
          </a:p>
        </p:txBody>
      </p:sp>
    </p:spTree>
    <p:extLst>
      <p:ext uri="{BB962C8B-B14F-4D97-AF65-F5344CB8AC3E}">
        <p14:creationId xmlns:p14="http://schemas.microsoft.com/office/powerpoint/2010/main" val="1233420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保費分攤做法之演進</a:t>
            </a:r>
            <a:endParaRPr lang="zh-TW" altLang="en-US" dirty="0"/>
          </a:p>
        </p:txBody>
      </p:sp>
      <p:sp>
        <p:nvSpPr>
          <p:cNvPr id="3" name="內容版面配置區 2"/>
          <p:cNvSpPr>
            <a:spLocks noGrp="1"/>
          </p:cNvSpPr>
          <p:nvPr>
            <p:ph idx="1"/>
          </p:nvPr>
        </p:nvSpPr>
        <p:spPr/>
        <p:txBody>
          <a:bodyPr/>
          <a:lstStyle/>
          <a:p>
            <a:r>
              <a:rPr lang="zh-TW" altLang="en-US" dirty="0" smtClean="0"/>
              <a:t>多個案子聘任同一個人，保費如何分攤</a:t>
            </a:r>
            <a:r>
              <a:rPr lang="en-US" altLang="zh-TW" dirty="0" smtClean="0"/>
              <a:t>?</a:t>
            </a:r>
          </a:p>
          <a:p>
            <a:pPr lvl="1"/>
            <a:r>
              <a:rPr lang="zh-TW" altLang="en-US" dirty="0" smtClean="0"/>
              <a:t>第一版：不分攤，所有案子依薪資各別都扣</a:t>
            </a:r>
            <a:endParaRPr lang="en-US" altLang="zh-TW" dirty="0" smtClean="0"/>
          </a:p>
          <a:p>
            <a:pPr lvl="2"/>
            <a:r>
              <a:rPr lang="zh-TW" altLang="en-US" dirty="0" smtClean="0"/>
              <a:t>略可補身心障礙及原住民</a:t>
            </a:r>
            <a:r>
              <a:rPr lang="zh-TW" altLang="en-US" dirty="0"/>
              <a:t>就業</a:t>
            </a:r>
            <a:r>
              <a:rPr lang="zh-TW" altLang="en-US" dirty="0" smtClean="0"/>
              <a:t>基金支出</a:t>
            </a:r>
            <a:endParaRPr lang="en-US" altLang="zh-TW" dirty="0" smtClean="0"/>
          </a:p>
          <a:p>
            <a:pPr lvl="1"/>
            <a:r>
              <a:rPr lang="zh-TW" altLang="en-US" dirty="0" smtClean="0"/>
              <a:t>第二版：依案子在會計系統內的編號，排在前面的先扣</a:t>
            </a:r>
            <a:r>
              <a:rPr lang="en-US" altLang="zh-TW" dirty="0" smtClean="0"/>
              <a:t>(</a:t>
            </a:r>
            <a:r>
              <a:rPr lang="zh-TW" altLang="en-US" dirty="0" smtClean="0"/>
              <a:t>依該案聘任薪資的級距計算</a:t>
            </a:r>
            <a:r>
              <a:rPr lang="en-US" altLang="zh-TW" dirty="0" smtClean="0"/>
              <a:t>)</a:t>
            </a:r>
            <a:r>
              <a:rPr lang="zh-TW" altLang="en-US" dirty="0" smtClean="0"/>
              <a:t>，不足者由後面的案子依序扣</a:t>
            </a:r>
            <a:endParaRPr lang="en-US" altLang="zh-TW" dirty="0" smtClean="0"/>
          </a:p>
          <a:p>
            <a:pPr lvl="2"/>
            <a:r>
              <a:rPr lang="zh-TW" altLang="en-US" dirty="0" smtClean="0"/>
              <a:t>如排在前面的不願意，我們請其要求被聘任助理不要再接其他</a:t>
            </a:r>
            <a:r>
              <a:rPr lang="zh-TW" altLang="en-US" dirty="0" smtClean="0"/>
              <a:t>案子，不過這樣做勞保支出還是相同</a:t>
            </a:r>
            <a:endParaRPr lang="en-US" altLang="zh-TW" dirty="0" smtClean="0"/>
          </a:p>
          <a:p>
            <a:pPr lvl="1"/>
            <a:r>
              <a:rPr lang="zh-TW" altLang="en-US" dirty="0"/>
              <a:t>未來想要改的</a:t>
            </a:r>
            <a:r>
              <a:rPr lang="zh-TW" altLang="en-US" dirty="0" smtClean="0"/>
              <a:t>版：計算出總保費後，依聘任薪資比例</a:t>
            </a:r>
            <a:r>
              <a:rPr lang="zh-TW" altLang="en-US" dirty="0" smtClean="0"/>
              <a:t>分攤，但這樣做發生的問題還是不會少</a:t>
            </a:r>
            <a:endParaRPr lang="en-US" altLang="zh-TW" dirty="0" smtClean="0"/>
          </a:p>
          <a:p>
            <a:pPr lvl="2"/>
            <a:r>
              <a:rPr lang="zh-TW" altLang="en-US" dirty="0" smtClean="0"/>
              <a:t>問題：後面請款的可能會規避掉保費</a:t>
            </a:r>
            <a:r>
              <a:rPr lang="en-US" altLang="zh-TW" dirty="0" smtClean="0"/>
              <a:t>(</a:t>
            </a:r>
            <a:r>
              <a:rPr lang="zh-TW" altLang="en-US" dirty="0" smtClean="0"/>
              <a:t>至少第一個月會發生</a:t>
            </a:r>
            <a:r>
              <a:rPr lang="en-US" altLang="zh-TW" dirty="0" smtClean="0"/>
              <a:t>)</a:t>
            </a:r>
            <a:r>
              <a:rPr lang="zh-TW" altLang="en-US" dirty="0" smtClean="0"/>
              <a:t>，來來去去的加保與停保也會產生誤差</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19</a:t>
            </a:fld>
            <a:endParaRPr lang="zh-TW" altLang="en-US"/>
          </a:p>
        </p:txBody>
      </p:sp>
    </p:spTree>
    <p:extLst>
      <p:ext uri="{BB962C8B-B14F-4D97-AF65-F5344CB8AC3E}">
        <p14:creationId xmlns:p14="http://schemas.microsoft.com/office/powerpoint/2010/main" val="196070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簡歷</a:t>
            </a:r>
            <a:endParaRPr lang="zh-TW" altLang="en-US" dirty="0"/>
          </a:p>
        </p:txBody>
      </p:sp>
      <p:sp>
        <p:nvSpPr>
          <p:cNvPr id="3" name="內容版面配置區 2"/>
          <p:cNvSpPr>
            <a:spLocks noGrp="1"/>
          </p:cNvSpPr>
          <p:nvPr>
            <p:ph idx="1"/>
          </p:nvPr>
        </p:nvSpPr>
        <p:spPr/>
        <p:txBody>
          <a:bodyPr/>
          <a:lstStyle/>
          <a:p>
            <a:r>
              <a:rPr lang="zh-TW" altLang="en-US" dirty="0" smtClean="0">
                <a:sym typeface="Wingdings" panose="05000000000000000000" pitchFamily="2" charset="2"/>
              </a:rPr>
              <a:t>現職</a:t>
            </a:r>
            <a:endParaRPr lang="en-US" altLang="zh-TW" dirty="0" smtClean="0">
              <a:sym typeface="Wingdings" panose="05000000000000000000" pitchFamily="2" charset="2"/>
            </a:endParaRPr>
          </a:p>
          <a:p>
            <a:pPr lvl="1"/>
            <a:r>
              <a:rPr lang="zh-TW" altLang="en-US" sz="2400" dirty="0" smtClean="0">
                <a:sym typeface="Wingdings" panose="05000000000000000000" pitchFamily="2" charset="2"/>
              </a:rPr>
              <a:t>大同大學資訊工程學系 教授</a:t>
            </a:r>
            <a:endParaRPr lang="en-US" altLang="zh-TW" sz="2400" dirty="0" smtClean="0">
              <a:sym typeface="Wingdings" panose="05000000000000000000" pitchFamily="2" charset="2"/>
            </a:endParaRPr>
          </a:p>
          <a:p>
            <a:pPr lvl="1"/>
            <a:r>
              <a:rPr lang="zh-TW" altLang="en-US" sz="2400" dirty="0" smtClean="0">
                <a:solidFill>
                  <a:srgbClr val="C00000"/>
                </a:solidFill>
                <a:sym typeface="Wingdings" panose="05000000000000000000" pitchFamily="2" charset="2"/>
              </a:rPr>
              <a:t>教務處 副教務長</a:t>
            </a:r>
            <a:endParaRPr lang="en-US" altLang="zh-TW" sz="2400" dirty="0" smtClean="0">
              <a:solidFill>
                <a:srgbClr val="C00000"/>
              </a:solidFill>
              <a:sym typeface="Wingdings" panose="05000000000000000000" pitchFamily="2" charset="2"/>
            </a:endParaRPr>
          </a:p>
          <a:p>
            <a:pPr lvl="1"/>
            <a:r>
              <a:rPr lang="zh-TW" altLang="en-US" sz="2400" dirty="0" smtClean="0">
                <a:solidFill>
                  <a:srgbClr val="C00000"/>
                </a:solidFill>
                <a:sym typeface="Wingdings" panose="05000000000000000000" pitchFamily="2" charset="2"/>
              </a:rPr>
              <a:t>電子計算機中心 主任</a:t>
            </a:r>
          </a:p>
          <a:p>
            <a:pPr lvl="1"/>
            <a:r>
              <a:rPr lang="zh-TW" altLang="en-US" sz="2400" dirty="0" smtClean="0">
                <a:solidFill>
                  <a:srgbClr val="C00000"/>
                </a:solidFill>
                <a:sym typeface="Wingdings" panose="05000000000000000000" pitchFamily="2" charset="2"/>
              </a:rPr>
              <a:t>推廣教育中心 主任</a:t>
            </a:r>
            <a:endParaRPr lang="en-US" altLang="zh-TW" sz="2400" dirty="0" smtClean="0">
              <a:solidFill>
                <a:srgbClr val="C00000"/>
              </a:solidFill>
              <a:sym typeface="Wingdings" panose="05000000000000000000" pitchFamily="2" charset="2"/>
            </a:endParaRPr>
          </a:p>
          <a:p>
            <a:r>
              <a:rPr lang="zh-TW" altLang="en-US" dirty="0" smtClean="0"/>
              <a:t>經歷</a:t>
            </a:r>
            <a:endParaRPr lang="en-US" altLang="zh-TW" dirty="0" smtClean="0"/>
          </a:p>
          <a:p>
            <a:pPr lvl="1"/>
            <a:r>
              <a:rPr lang="zh-TW" altLang="en-US" sz="2400" dirty="0" smtClean="0">
                <a:solidFill>
                  <a:srgbClr val="C00000"/>
                </a:solidFill>
              </a:rPr>
              <a:t>主任秘書 </a:t>
            </a:r>
            <a:r>
              <a:rPr lang="en-US" altLang="zh-TW" sz="2400" dirty="0" smtClean="0"/>
              <a:t>(2007/7 ~ 2009/7)</a:t>
            </a:r>
          </a:p>
          <a:p>
            <a:pPr lvl="1"/>
            <a:r>
              <a:rPr lang="zh-TW" altLang="en-US" sz="2400" dirty="0" smtClean="0">
                <a:solidFill>
                  <a:srgbClr val="C00000"/>
                </a:solidFill>
              </a:rPr>
              <a:t>人事室主任 </a:t>
            </a:r>
            <a:r>
              <a:rPr lang="en-US" altLang="zh-TW" sz="2400" dirty="0"/>
              <a:t>(</a:t>
            </a:r>
            <a:r>
              <a:rPr lang="en-US" altLang="zh-TW" sz="2400" dirty="0" smtClean="0"/>
              <a:t>2008/7 </a:t>
            </a:r>
            <a:r>
              <a:rPr lang="en-US" altLang="zh-TW" sz="2400" dirty="0"/>
              <a:t>~ </a:t>
            </a:r>
            <a:r>
              <a:rPr lang="en-US" altLang="zh-TW" sz="2400" dirty="0" smtClean="0"/>
              <a:t>2009/7)</a:t>
            </a:r>
          </a:p>
          <a:p>
            <a:pPr lvl="1"/>
            <a:r>
              <a:rPr lang="zh-TW" altLang="en-US" sz="2400" dirty="0" smtClean="0"/>
              <a:t>資工系 系主任 </a:t>
            </a:r>
            <a:r>
              <a:rPr lang="en-US" altLang="zh-TW" sz="2400" dirty="0" smtClean="0"/>
              <a:t>(2002/8 ~ 2007/6)</a:t>
            </a:r>
          </a:p>
          <a:p>
            <a:pPr lvl="1"/>
            <a:r>
              <a:rPr lang="zh-TW" altLang="en-US" sz="2400" dirty="0" smtClean="0"/>
              <a:t>電子計算機中心主任 </a:t>
            </a:r>
            <a:r>
              <a:rPr lang="en-US" altLang="zh-TW" sz="2400" dirty="0" smtClean="0"/>
              <a:t>(1999/8 ~ 2005/7)</a:t>
            </a:r>
          </a:p>
          <a:p>
            <a:pPr lvl="1"/>
            <a:r>
              <a:rPr lang="en-US" altLang="zh-TW" sz="2400" dirty="0" smtClean="0"/>
              <a:t>ISAC</a:t>
            </a:r>
            <a:r>
              <a:rPr lang="zh-TW" altLang="en-US" sz="2400" dirty="0" smtClean="0"/>
              <a:t>常務</a:t>
            </a:r>
            <a:r>
              <a:rPr lang="zh-TW" altLang="en-US" sz="2400" dirty="0"/>
              <a:t>理事兼副</a:t>
            </a:r>
            <a:r>
              <a:rPr lang="zh-TW" altLang="en-US" sz="2400" dirty="0" smtClean="0"/>
              <a:t>理事長 </a:t>
            </a:r>
            <a:r>
              <a:rPr lang="en-US" altLang="zh-TW" sz="2400" dirty="0" smtClean="0"/>
              <a:t>(2007/11 ~ 2009/12)</a:t>
            </a:r>
          </a:p>
        </p:txBody>
      </p:sp>
      <p:sp>
        <p:nvSpPr>
          <p:cNvPr id="4" name="頁尾版面配置區 3"/>
          <p:cNvSpPr>
            <a:spLocks noGrp="1"/>
          </p:cNvSpPr>
          <p:nvPr>
            <p:ph type="ftr" sz="quarter" idx="10"/>
          </p:nvPr>
        </p:nvSpPr>
        <p:spPr/>
        <p:txBody>
          <a:bodyPr/>
          <a:lstStyle/>
          <a:p>
            <a:pPr>
              <a:defRPr/>
            </a:pPr>
            <a:r>
              <a:rPr lang="zh-TW" altLang="en-US" dirty="0" smtClean="0"/>
              <a:t>兼任助理加保勞保之系統開發經驗談</a:t>
            </a:r>
            <a:endParaRPr lang="zh-TW" altLang="en-US" dirty="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a:t>
            </a:fld>
            <a:endParaRPr lang="zh-TW" altLang="en-US"/>
          </a:p>
        </p:txBody>
      </p:sp>
    </p:spTree>
    <p:extLst>
      <p:ext uri="{BB962C8B-B14F-4D97-AF65-F5344CB8AC3E}">
        <p14:creationId xmlns:p14="http://schemas.microsoft.com/office/powerpoint/2010/main" val="926702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保費分攤</a:t>
            </a:r>
            <a:r>
              <a:rPr lang="zh-TW" altLang="en-US" dirty="0"/>
              <a:t>計算方式</a:t>
            </a:r>
            <a:r>
              <a:rPr lang="zh-TW" altLang="en-US" dirty="0" smtClean="0"/>
              <a:t>：第一版</a:t>
            </a:r>
            <a:endParaRPr lang="zh-TW" altLang="en-US" dirty="0"/>
          </a:p>
        </p:txBody>
      </p:sp>
      <p:sp>
        <p:nvSpPr>
          <p:cNvPr id="3" name="內容版面配置區 2"/>
          <p:cNvSpPr>
            <a:spLocks noGrp="1"/>
          </p:cNvSpPr>
          <p:nvPr>
            <p:ph idx="1"/>
          </p:nvPr>
        </p:nvSpPr>
        <p:spPr>
          <a:xfrm>
            <a:off x="457200" y="1052736"/>
            <a:ext cx="8229600" cy="4680520"/>
          </a:xfrm>
        </p:spPr>
        <p:txBody>
          <a:bodyPr/>
          <a:lstStyle/>
          <a:p>
            <a:r>
              <a:rPr lang="zh-TW" altLang="en-US" dirty="0" smtClean="0"/>
              <a:t>每</a:t>
            </a:r>
            <a:r>
              <a:rPr lang="zh-TW" altLang="en-US" dirty="0"/>
              <a:t>個案子雇主</a:t>
            </a:r>
            <a:r>
              <a:rPr lang="zh-TW" altLang="en-US" dirty="0" smtClean="0"/>
              <a:t>負擔皆個別</a:t>
            </a:r>
            <a:r>
              <a:rPr lang="zh-TW" altLang="en-US" dirty="0" smtClean="0"/>
              <a:t>依兼任助理在該案之薪資計算</a:t>
            </a:r>
            <a:endParaRPr lang="zh-TW" altLang="en-US" dirty="0"/>
          </a:p>
          <a:p>
            <a:pPr marL="0" indent="0">
              <a:buNone/>
            </a:pP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20</a:t>
            </a:fld>
            <a:endParaRPr lang="zh-TW" altLang="en-US"/>
          </a:p>
        </p:txBody>
      </p:sp>
      <p:grpSp>
        <p:nvGrpSpPr>
          <p:cNvPr id="6" name="群組 5"/>
          <p:cNvGrpSpPr/>
          <p:nvPr/>
        </p:nvGrpSpPr>
        <p:grpSpPr>
          <a:xfrm>
            <a:off x="4211960" y="2780928"/>
            <a:ext cx="4392488" cy="3024336"/>
            <a:chOff x="3131840" y="2924944"/>
            <a:chExt cx="4392488" cy="3024336"/>
          </a:xfrm>
        </p:grpSpPr>
        <p:sp>
          <p:nvSpPr>
            <p:cNvPr id="7" name="圓角化同側角落矩形 6"/>
            <p:cNvSpPr/>
            <p:nvPr/>
          </p:nvSpPr>
          <p:spPr>
            <a:xfrm>
              <a:off x="40679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勞保</a:t>
              </a:r>
              <a:endParaRPr lang="zh-TW" altLang="en-US" b="1" dirty="0"/>
            </a:p>
          </p:txBody>
        </p:sp>
        <p:sp>
          <p:nvSpPr>
            <p:cNvPr id="8" name="圓角化同側角落矩形 7"/>
            <p:cNvSpPr/>
            <p:nvPr/>
          </p:nvSpPr>
          <p:spPr>
            <a:xfrm>
              <a:off x="58681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勞退</a:t>
              </a:r>
              <a:endParaRPr lang="zh-TW" altLang="en-US" b="1" dirty="0"/>
            </a:p>
          </p:txBody>
        </p:sp>
        <p:sp>
          <p:nvSpPr>
            <p:cNvPr id="9" name="矩形 8"/>
            <p:cNvSpPr/>
            <p:nvPr/>
          </p:nvSpPr>
          <p:spPr>
            <a:xfrm>
              <a:off x="40679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a:solidFill>
                  <a:srgbClr val="002060"/>
                </a:solidFill>
              </a:endParaRPr>
            </a:p>
          </p:txBody>
        </p:sp>
        <p:sp>
          <p:nvSpPr>
            <p:cNvPr id="10" name="矩形 9"/>
            <p:cNvSpPr/>
            <p:nvPr/>
          </p:nvSpPr>
          <p:spPr>
            <a:xfrm>
              <a:off x="58681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smtClean="0">
                <a:solidFill>
                  <a:srgbClr val="002060"/>
                </a:solidFill>
              </a:endParaRPr>
            </a:p>
          </p:txBody>
        </p:sp>
        <p:sp>
          <p:nvSpPr>
            <p:cNvPr id="11" name="矩形 10"/>
            <p:cNvSpPr/>
            <p:nvPr/>
          </p:nvSpPr>
          <p:spPr>
            <a:xfrm>
              <a:off x="40679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2" name="矩形 11"/>
            <p:cNvSpPr/>
            <p:nvPr/>
          </p:nvSpPr>
          <p:spPr>
            <a:xfrm>
              <a:off x="58681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666</a:t>
              </a:r>
              <a:endParaRPr lang="zh-TW" altLang="en-US" dirty="0"/>
            </a:p>
          </p:txBody>
        </p:sp>
        <p:sp>
          <p:nvSpPr>
            <p:cNvPr id="13" name="矩形 12"/>
            <p:cNvSpPr/>
            <p:nvPr/>
          </p:nvSpPr>
          <p:spPr>
            <a:xfrm>
              <a:off x="40679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4" name="矩形 13"/>
            <p:cNvSpPr/>
            <p:nvPr/>
          </p:nvSpPr>
          <p:spPr>
            <a:xfrm>
              <a:off x="58681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360</a:t>
              </a:r>
              <a:endParaRPr lang="zh-TW" altLang="en-US" dirty="0"/>
            </a:p>
          </p:txBody>
        </p:sp>
        <p:sp>
          <p:nvSpPr>
            <p:cNvPr id="15" name="矩形 14"/>
            <p:cNvSpPr/>
            <p:nvPr/>
          </p:nvSpPr>
          <p:spPr>
            <a:xfrm>
              <a:off x="40679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6" name="矩形 15"/>
            <p:cNvSpPr/>
            <p:nvPr/>
          </p:nvSpPr>
          <p:spPr>
            <a:xfrm>
              <a:off x="58681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270</a:t>
              </a:r>
            </a:p>
          </p:txBody>
        </p:sp>
        <p:sp>
          <p:nvSpPr>
            <p:cNvPr id="17" name="矩形 16"/>
            <p:cNvSpPr/>
            <p:nvPr/>
          </p:nvSpPr>
          <p:spPr>
            <a:xfrm>
              <a:off x="3131840" y="3501008"/>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保俸</a:t>
              </a:r>
              <a:endParaRPr lang="zh-TW" altLang="en-US" b="1" dirty="0">
                <a:solidFill>
                  <a:schemeClr val="tx1"/>
                </a:solidFill>
              </a:endParaRPr>
            </a:p>
          </p:txBody>
        </p:sp>
        <p:sp>
          <p:nvSpPr>
            <p:cNvPr id="18" name="矩形 17"/>
            <p:cNvSpPr/>
            <p:nvPr/>
          </p:nvSpPr>
          <p:spPr>
            <a:xfrm>
              <a:off x="3131840" y="4005064"/>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schemeClr val="tx1"/>
                  </a:solidFill>
                </a:rPr>
                <a:t>總保費</a:t>
              </a:r>
              <a:endParaRPr lang="zh-TW" altLang="en-US" sz="1600" b="1" dirty="0">
                <a:solidFill>
                  <a:schemeClr val="tx1"/>
                </a:solidFill>
              </a:endParaRPr>
            </a:p>
          </p:txBody>
        </p:sp>
        <p:sp>
          <p:nvSpPr>
            <p:cNvPr id="19" name="矩形 18"/>
            <p:cNvSpPr/>
            <p:nvPr/>
          </p:nvSpPr>
          <p:spPr>
            <a:xfrm>
              <a:off x="3131840" y="4509120"/>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A</a:t>
              </a:r>
              <a:r>
                <a:rPr lang="zh-TW" altLang="en-US" sz="1400" b="1" dirty="0" smtClean="0">
                  <a:solidFill>
                    <a:schemeClr val="tx1"/>
                  </a:solidFill>
                </a:rPr>
                <a:t>案負擔</a:t>
              </a:r>
              <a:endParaRPr lang="zh-TW" altLang="en-US" sz="1400" b="1" dirty="0">
                <a:solidFill>
                  <a:schemeClr val="tx1"/>
                </a:solidFill>
              </a:endParaRPr>
            </a:p>
          </p:txBody>
        </p:sp>
        <p:sp>
          <p:nvSpPr>
            <p:cNvPr id="20" name="矩形 19"/>
            <p:cNvSpPr/>
            <p:nvPr/>
          </p:nvSpPr>
          <p:spPr>
            <a:xfrm>
              <a:off x="3131840" y="5013176"/>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B</a:t>
              </a:r>
              <a:r>
                <a:rPr lang="zh-TW" altLang="en-US" sz="1400" b="1" dirty="0" smtClean="0">
                  <a:solidFill>
                    <a:schemeClr val="tx1"/>
                  </a:solidFill>
                </a:rPr>
                <a:t>案負擔</a:t>
              </a:r>
            </a:p>
          </p:txBody>
        </p:sp>
        <p:sp>
          <p:nvSpPr>
            <p:cNvPr id="21" name="矩形 20"/>
            <p:cNvSpPr/>
            <p:nvPr/>
          </p:nvSpPr>
          <p:spPr>
            <a:xfrm>
              <a:off x="3131840" y="5517232"/>
              <a:ext cx="4392488" cy="432048"/>
            </a:xfrm>
            <a:prstGeom prst="rect">
              <a:avLst/>
            </a:prstGeom>
            <a:solidFill>
              <a:schemeClr val="accent3">
                <a:lumMod val="20000"/>
                <a:lumOff val="80000"/>
              </a:schemeClr>
            </a:solid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FF0000"/>
                  </a:solidFill>
                </a:rPr>
                <a:t>個人負擔</a:t>
              </a:r>
              <a:r>
                <a:rPr lang="en-US" altLang="zh-TW" sz="1600" dirty="0" smtClean="0">
                  <a:solidFill>
                    <a:srgbClr val="FF0000"/>
                  </a:solidFill>
                </a:rPr>
                <a:t>222</a:t>
              </a:r>
              <a:r>
                <a:rPr lang="zh-TW" altLang="en-US" sz="1600" dirty="0" smtClean="0">
                  <a:solidFill>
                    <a:srgbClr val="FF0000"/>
                  </a:solidFill>
                </a:rPr>
                <a:t>哪個案子先請款就扣在那個案子</a:t>
              </a:r>
              <a:endParaRPr lang="zh-TW" altLang="en-US" sz="1600" dirty="0">
                <a:solidFill>
                  <a:srgbClr val="FF0000"/>
                </a:solidFill>
              </a:endParaRPr>
            </a:p>
          </p:txBody>
        </p:sp>
      </p:grpSp>
      <p:sp>
        <p:nvSpPr>
          <p:cNvPr id="25" name="文字方塊 24"/>
          <p:cNvSpPr txBox="1"/>
          <p:nvPr/>
        </p:nvSpPr>
        <p:spPr>
          <a:xfrm>
            <a:off x="799840" y="2379732"/>
            <a:ext cx="2250744" cy="3046988"/>
          </a:xfrm>
          <a:prstGeom prst="rect">
            <a:avLst/>
          </a:prstGeom>
          <a:noFill/>
        </p:spPr>
        <p:txBody>
          <a:bodyPr wrap="none" rtlCol="0">
            <a:spAutoFit/>
          </a:bodyPr>
          <a:lstStyle/>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範例：某學生  </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6,000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元</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勞保級距</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11,100</a:t>
            </a: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勞退</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級</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距</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6,000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4,000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元</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勞保級距</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11,100</a:t>
            </a:r>
          </a:p>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勞退級</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距</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4,500</a:t>
            </a:r>
          </a:p>
        </p:txBody>
      </p:sp>
      <p:sp>
        <p:nvSpPr>
          <p:cNvPr id="26" name="文字方塊 25"/>
          <p:cNvSpPr txBox="1"/>
          <p:nvPr/>
        </p:nvSpPr>
        <p:spPr>
          <a:xfrm>
            <a:off x="611560" y="5877272"/>
            <a:ext cx="8208912" cy="461665"/>
          </a:xfrm>
          <a:prstGeom prst="rect">
            <a:avLst/>
          </a:prstGeom>
          <a:noFill/>
        </p:spPr>
        <p:txBody>
          <a:bodyPr wrap="square" rtlCol="0">
            <a:spAutoFit/>
          </a:bodyPr>
          <a:lstStyle/>
          <a:p>
            <a:r>
              <a:rPr lang="zh-TW" altLang="en-US" sz="2400" dirty="0" smtClean="0">
                <a:solidFill>
                  <a:srgbClr val="C00000"/>
                </a:solidFill>
                <a:latin typeface="Times New Roman" panose="02020603050405020304" pitchFamily="18" charset="0"/>
                <a:ea typeface="標楷體" panose="03000509000000000000" pitchFamily="65" charset="-120"/>
                <a:cs typeface="Times New Roman" panose="02020603050405020304" pitchFamily="18" charset="0"/>
              </a:rPr>
              <a:t>勞退加總後會有小於總保費狀況</a:t>
            </a:r>
            <a:r>
              <a:rPr lang="zh-TW" altLang="en-US" sz="2400" dirty="0" smtClean="0">
                <a:solidFill>
                  <a:srgbClr val="C00000"/>
                </a:solidFill>
                <a:latin typeface="Times New Roman" panose="02020603050405020304" pitchFamily="18" charset="0"/>
                <a:ea typeface="標楷體" panose="03000509000000000000" pitchFamily="65" charset="-120"/>
                <a:cs typeface="Times New Roman" panose="02020603050405020304" pitchFamily="18" charset="0"/>
              </a:rPr>
              <a:t>發生 </a:t>
            </a:r>
            <a:r>
              <a:rPr lang="en-US" altLang="zh-TW" sz="2400" dirty="0" smtClean="0">
                <a:solidFill>
                  <a:srgbClr val="C00000"/>
                </a:solidFill>
                <a:latin typeface="Times New Roman" panose="02020603050405020304" pitchFamily="18" charset="0"/>
                <a:ea typeface="標楷體" panose="03000509000000000000" pitchFamily="65" charset="-120"/>
                <a:cs typeface="Times New Roman" panose="02020603050405020304" pitchFamily="18" charset="0"/>
              </a:rPr>
              <a:t>(360+270=630 &lt; 666)</a:t>
            </a:r>
            <a:endParaRPr lang="en-US" altLang="zh-TW" sz="2400" dirty="0">
              <a:solidFill>
                <a:srgbClr val="C00000"/>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060170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保費</a:t>
            </a:r>
            <a:r>
              <a:rPr lang="zh-TW" altLang="en-US" dirty="0" smtClean="0"/>
              <a:t>分攤計算方式：第二版</a:t>
            </a:r>
            <a:endParaRPr lang="zh-TW" altLang="en-US" dirty="0"/>
          </a:p>
        </p:txBody>
      </p:sp>
      <p:sp>
        <p:nvSpPr>
          <p:cNvPr id="3" name="內容版面配置區 2"/>
          <p:cNvSpPr>
            <a:spLocks noGrp="1"/>
          </p:cNvSpPr>
          <p:nvPr>
            <p:ph idx="1"/>
          </p:nvPr>
        </p:nvSpPr>
        <p:spPr/>
        <p:txBody>
          <a:bodyPr/>
          <a:lstStyle/>
          <a:p>
            <a:r>
              <a:rPr lang="zh-TW" altLang="en-US" dirty="0" smtClean="0"/>
              <a:t>雇主</a:t>
            </a:r>
            <a:r>
              <a:rPr lang="zh-TW" altLang="en-US" dirty="0"/>
              <a:t>負擔：</a:t>
            </a:r>
            <a:r>
              <a:rPr lang="zh-TW" altLang="en-US" dirty="0" smtClean="0"/>
              <a:t>按照經費來源編號排序，排在前面的優先分攤 </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21</a:t>
            </a:fld>
            <a:endParaRPr lang="zh-TW" altLang="en-US"/>
          </a:p>
        </p:txBody>
      </p:sp>
      <p:grpSp>
        <p:nvGrpSpPr>
          <p:cNvPr id="6" name="群組 5"/>
          <p:cNvGrpSpPr/>
          <p:nvPr/>
        </p:nvGrpSpPr>
        <p:grpSpPr>
          <a:xfrm>
            <a:off x="4211960" y="2780928"/>
            <a:ext cx="4392488" cy="3024336"/>
            <a:chOff x="3131840" y="2924944"/>
            <a:chExt cx="4392488" cy="3024336"/>
          </a:xfrm>
        </p:grpSpPr>
        <p:sp>
          <p:nvSpPr>
            <p:cNvPr id="7" name="圓角化同側角落矩形 6"/>
            <p:cNvSpPr/>
            <p:nvPr/>
          </p:nvSpPr>
          <p:spPr>
            <a:xfrm>
              <a:off x="40679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勞保</a:t>
              </a:r>
              <a:endParaRPr lang="zh-TW" altLang="en-US" b="1" dirty="0"/>
            </a:p>
          </p:txBody>
        </p:sp>
        <p:sp>
          <p:nvSpPr>
            <p:cNvPr id="8" name="圓角化同側角落矩形 7"/>
            <p:cNvSpPr/>
            <p:nvPr/>
          </p:nvSpPr>
          <p:spPr>
            <a:xfrm>
              <a:off x="58681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勞退</a:t>
              </a:r>
              <a:endParaRPr lang="zh-TW" altLang="en-US" b="1" dirty="0"/>
            </a:p>
          </p:txBody>
        </p:sp>
        <p:sp>
          <p:nvSpPr>
            <p:cNvPr id="9" name="矩形 8"/>
            <p:cNvSpPr/>
            <p:nvPr/>
          </p:nvSpPr>
          <p:spPr>
            <a:xfrm>
              <a:off x="40679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a:solidFill>
                  <a:srgbClr val="002060"/>
                </a:solidFill>
              </a:endParaRPr>
            </a:p>
          </p:txBody>
        </p:sp>
        <p:sp>
          <p:nvSpPr>
            <p:cNvPr id="10" name="矩形 9"/>
            <p:cNvSpPr/>
            <p:nvPr/>
          </p:nvSpPr>
          <p:spPr>
            <a:xfrm>
              <a:off x="58681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smtClean="0">
                <a:solidFill>
                  <a:srgbClr val="002060"/>
                </a:solidFill>
              </a:endParaRPr>
            </a:p>
          </p:txBody>
        </p:sp>
        <p:sp>
          <p:nvSpPr>
            <p:cNvPr id="11" name="矩形 10"/>
            <p:cNvSpPr/>
            <p:nvPr/>
          </p:nvSpPr>
          <p:spPr>
            <a:xfrm>
              <a:off x="40679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2" name="矩形 11"/>
            <p:cNvSpPr/>
            <p:nvPr/>
          </p:nvSpPr>
          <p:spPr>
            <a:xfrm>
              <a:off x="58681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666</a:t>
              </a:r>
              <a:endParaRPr lang="zh-TW" altLang="en-US" dirty="0"/>
            </a:p>
          </p:txBody>
        </p:sp>
        <p:sp>
          <p:nvSpPr>
            <p:cNvPr id="13" name="矩形 12"/>
            <p:cNvSpPr/>
            <p:nvPr/>
          </p:nvSpPr>
          <p:spPr>
            <a:xfrm>
              <a:off x="40679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4" name="矩形 13"/>
            <p:cNvSpPr/>
            <p:nvPr/>
          </p:nvSpPr>
          <p:spPr>
            <a:xfrm>
              <a:off x="58681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360</a:t>
              </a:r>
              <a:endParaRPr lang="zh-TW" altLang="en-US" dirty="0"/>
            </a:p>
          </p:txBody>
        </p:sp>
        <p:sp>
          <p:nvSpPr>
            <p:cNvPr id="15" name="矩形 14"/>
            <p:cNvSpPr/>
            <p:nvPr/>
          </p:nvSpPr>
          <p:spPr>
            <a:xfrm>
              <a:off x="40679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0</a:t>
              </a:r>
              <a:endParaRPr lang="zh-TW" altLang="en-US" dirty="0"/>
            </a:p>
          </p:txBody>
        </p:sp>
        <p:sp>
          <p:nvSpPr>
            <p:cNvPr id="16" name="矩形 15"/>
            <p:cNvSpPr/>
            <p:nvPr/>
          </p:nvSpPr>
          <p:spPr>
            <a:xfrm>
              <a:off x="58681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306</a:t>
              </a:r>
            </a:p>
          </p:txBody>
        </p:sp>
        <p:sp>
          <p:nvSpPr>
            <p:cNvPr id="17" name="矩形 16"/>
            <p:cNvSpPr/>
            <p:nvPr/>
          </p:nvSpPr>
          <p:spPr>
            <a:xfrm>
              <a:off x="3131840" y="3501008"/>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保俸</a:t>
              </a:r>
              <a:endParaRPr lang="zh-TW" altLang="en-US" b="1" dirty="0">
                <a:solidFill>
                  <a:schemeClr val="tx1"/>
                </a:solidFill>
              </a:endParaRPr>
            </a:p>
          </p:txBody>
        </p:sp>
        <p:sp>
          <p:nvSpPr>
            <p:cNvPr id="18" name="矩形 17"/>
            <p:cNvSpPr/>
            <p:nvPr/>
          </p:nvSpPr>
          <p:spPr>
            <a:xfrm>
              <a:off x="3131840" y="4005064"/>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schemeClr val="tx1"/>
                  </a:solidFill>
                </a:rPr>
                <a:t>總保費</a:t>
              </a:r>
              <a:endParaRPr lang="zh-TW" altLang="en-US" sz="1600" b="1" dirty="0">
                <a:solidFill>
                  <a:schemeClr val="tx1"/>
                </a:solidFill>
              </a:endParaRPr>
            </a:p>
          </p:txBody>
        </p:sp>
        <p:sp>
          <p:nvSpPr>
            <p:cNvPr id="19" name="矩形 18"/>
            <p:cNvSpPr/>
            <p:nvPr/>
          </p:nvSpPr>
          <p:spPr>
            <a:xfrm>
              <a:off x="3131840" y="4509120"/>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A</a:t>
              </a:r>
              <a:r>
                <a:rPr lang="zh-TW" altLang="en-US" sz="1400" b="1" dirty="0" smtClean="0">
                  <a:solidFill>
                    <a:schemeClr val="tx1"/>
                  </a:solidFill>
                </a:rPr>
                <a:t>案負擔</a:t>
              </a:r>
              <a:endParaRPr lang="zh-TW" altLang="en-US" sz="1400" b="1" dirty="0">
                <a:solidFill>
                  <a:schemeClr val="tx1"/>
                </a:solidFill>
              </a:endParaRPr>
            </a:p>
          </p:txBody>
        </p:sp>
        <p:sp>
          <p:nvSpPr>
            <p:cNvPr id="20" name="矩形 19"/>
            <p:cNvSpPr/>
            <p:nvPr/>
          </p:nvSpPr>
          <p:spPr>
            <a:xfrm>
              <a:off x="3131840" y="5013176"/>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B</a:t>
              </a:r>
              <a:r>
                <a:rPr lang="zh-TW" altLang="en-US" sz="1400" b="1" dirty="0" smtClean="0">
                  <a:solidFill>
                    <a:schemeClr val="tx1"/>
                  </a:solidFill>
                </a:rPr>
                <a:t>案負擔</a:t>
              </a:r>
            </a:p>
          </p:txBody>
        </p:sp>
        <p:sp>
          <p:nvSpPr>
            <p:cNvPr id="21" name="矩形 20"/>
            <p:cNvSpPr/>
            <p:nvPr/>
          </p:nvSpPr>
          <p:spPr>
            <a:xfrm>
              <a:off x="3131840" y="5517232"/>
              <a:ext cx="4392488" cy="432048"/>
            </a:xfrm>
            <a:prstGeom prst="rect">
              <a:avLst/>
            </a:prstGeom>
            <a:solidFill>
              <a:schemeClr val="accent3">
                <a:lumMod val="20000"/>
                <a:lumOff val="80000"/>
              </a:schemeClr>
            </a:solid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FF0000"/>
                  </a:solidFill>
                </a:rPr>
                <a:t>個人負擔</a:t>
              </a:r>
              <a:r>
                <a:rPr lang="en-US" altLang="zh-TW" sz="1600" dirty="0" smtClean="0">
                  <a:solidFill>
                    <a:srgbClr val="FF0000"/>
                  </a:solidFill>
                </a:rPr>
                <a:t>222</a:t>
              </a:r>
              <a:r>
                <a:rPr lang="zh-TW" altLang="en-US" sz="1600" dirty="0" smtClean="0">
                  <a:solidFill>
                    <a:srgbClr val="FF0000"/>
                  </a:solidFill>
                </a:rPr>
                <a:t>哪個案子先請款就扣在那個案子</a:t>
              </a:r>
              <a:endParaRPr lang="zh-TW" altLang="en-US" sz="1600" dirty="0">
                <a:solidFill>
                  <a:srgbClr val="FF0000"/>
                </a:solidFill>
              </a:endParaRPr>
            </a:p>
          </p:txBody>
        </p:sp>
      </p:grpSp>
      <p:sp>
        <p:nvSpPr>
          <p:cNvPr id="22" name="文字方塊 21"/>
          <p:cNvSpPr txBox="1"/>
          <p:nvPr/>
        </p:nvSpPr>
        <p:spPr>
          <a:xfrm>
            <a:off x="657908" y="3198465"/>
            <a:ext cx="3096344" cy="1077218"/>
          </a:xfrm>
          <a:prstGeom prst="rect">
            <a:avLst/>
          </a:prstGeom>
          <a:solidFill>
            <a:schemeClr val="accent3">
              <a:lumMod val="20000"/>
              <a:lumOff val="80000"/>
            </a:schemeClr>
          </a:solidFill>
        </p:spPr>
        <p:txBody>
          <a:bodyPr wrap="square" rtlCol="0">
            <a:spAutoFit/>
          </a:bodyPr>
          <a:lstStyle/>
          <a:p>
            <a:r>
              <a:rPr lang="en-US" altLang="zh-TW" sz="1600" dirty="0" smtClean="0"/>
              <a:t>A</a:t>
            </a:r>
            <a:r>
              <a:rPr lang="zh-TW" altLang="en-US" sz="1600" dirty="0" smtClean="0"/>
              <a:t>案 </a:t>
            </a:r>
            <a:endParaRPr lang="en-US" altLang="zh-TW" sz="1600" dirty="0" smtClean="0"/>
          </a:p>
          <a:p>
            <a:r>
              <a:rPr lang="zh-TW" altLang="en-US" sz="1600" dirty="0" smtClean="0"/>
              <a:t>勞保保俸 </a:t>
            </a:r>
            <a:r>
              <a:rPr lang="en-US" altLang="zh-TW" sz="1600" dirty="0" smtClean="0"/>
              <a:t>11100</a:t>
            </a:r>
            <a:r>
              <a:rPr lang="zh-TW" altLang="en-US" sz="1600" dirty="0" smtClean="0"/>
              <a:t> 勞退保俸</a:t>
            </a:r>
            <a:r>
              <a:rPr lang="en-US" altLang="zh-TW" sz="1600" dirty="0" smtClean="0"/>
              <a:t>6000</a:t>
            </a:r>
          </a:p>
          <a:p>
            <a:r>
              <a:rPr lang="zh-TW" altLang="en-US" sz="1600" dirty="0" smtClean="0"/>
              <a:t>雇主</a:t>
            </a:r>
            <a:endParaRPr lang="en-US" altLang="zh-TW" sz="1600" dirty="0" smtClean="0"/>
          </a:p>
          <a:p>
            <a:r>
              <a:rPr lang="zh-TW" altLang="en-US" sz="1600" dirty="0" smtClean="0">
                <a:solidFill>
                  <a:srgbClr val="0070C0"/>
                </a:solidFill>
              </a:rPr>
              <a:t>勞保 </a:t>
            </a:r>
            <a:r>
              <a:rPr lang="en-US" altLang="zh-TW" sz="1600" dirty="0" smtClean="0">
                <a:solidFill>
                  <a:srgbClr val="0070C0"/>
                </a:solidFill>
              </a:rPr>
              <a:t>787</a:t>
            </a:r>
            <a:r>
              <a:rPr lang="zh-TW" altLang="en-US" sz="1600" dirty="0" smtClean="0">
                <a:solidFill>
                  <a:srgbClr val="0070C0"/>
                </a:solidFill>
              </a:rPr>
              <a:t> </a:t>
            </a:r>
            <a:r>
              <a:rPr lang="en-US" altLang="zh-TW" sz="1600" dirty="0" smtClean="0">
                <a:solidFill>
                  <a:srgbClr val="0070C0"/>
                </a:solidFill>
              </a:rPr>
              <a:t>	</a:t>
            </a:r>
            <a:r>
              <a:rPr lang="zh-TW" altLang="en-US" sz="1600" dirty="0" smtClean="0">
                <a:solidFill>
                  <a:srgbClr val="0070C0"/>
                </a:solidFill>
              </a:rPr>
              <a:t>勞退 </a:t>
            </a:r>
            <a:r>
              <a:rPr lang="en-US" altLang="zh-TW" sz="1600" dirty="0" smtClean="0">
                <a:solidFill>
                  <a:srgbClr val="0070C0"/>
                </a:solidFill>
              </a:rPr>
              <a:t>360</a:t>
            </a:r>
            <a:endParaRPr lang="zh-TW" altLang="en-US" sz="1600" dirty="0">
              <a:solidFill>
                <a:srgbClr val="0070C0"/>
              </a:solidFill>
            </a:endParaRPr>
          </a:p>
        </p:txBody>
      </p:sp>
      <p:sp>
        <p:nvSpPr>
          <p:cNvPr id="23" name="文字方塊 22"/>
          <p:cNvSpPr txBox="1"/>
          <p:nvPr/>
        </p:nvSpPr>
        <p:spPr>
          <a:xfrm>
            <a:off x="657908" y="4512022"/>
            <a:ext cx="3096344" cy="1077218"/>
          </a:xfrm>
          <a:prstGeom prst="rect">
            <a:avLst/>
          </a:prstGeom>
          <a:solidFill>
            <a:schemeClr val="accent4">
              <a:lumMod val="20000"/>
              <a:lumOff val="80000"/>
            </a:schemeClr>
          </a:solidFill>
        </p:spPr>
        <p:txBody>
          <a:bodyPr wrap="square" rtlCol="0">
            <a:spAutoFit/>
          </a:bodyPr>
          <a:lstStyle/>
          <a:p>
            <a:r>
              <a:rPr lang="en-US" altLang="zh-TW" sz="1600" dirty="0" smtClean="0"/>
              <a:t>B</a:t>
            </a:r>
            <a:r>
              <a:rPr lang="zh-TW" altLang="en-US" sz="1600" dirty="0" smtClean="0"/>
              <a:t>案 </a:t>
            </a:r>
            <a:endParaRPr lang="en-US" altLang="zh-TW" sz="1600" dirty="0" smtClean="0"/>
          </a:p>
          <a:p>
            <a:r>
              <a:rPr lang="zh-TW" altLang="en-US" sz="1600" dirty="0" smtClean="0"/>
              <a:t>勞保保俸 </a:t>
            </a:r>
            <a:r>
              <a:rPr lang="en-US" altLang="zh-TW" sz="1600" dirty="0" smtClean="0"/>
              <a:t>11100</a:t>
            </a:r>
            <a:r>
              <a:rPr lang="zh-TW" altLang="en-US" sz="1600" dirty="0" smtClean="0"/>
              <a:t> 勞退保俸</a:t>
            </a:r>
            <a:r>
              <a:rPr lang="en-US" altLang="zh-TW" sz="1600" dirty="0" smtClean="0"/>
              <a:t>4500</a:t>
            </a:r>
          </a:p>
          <a:p>
            <a:r>
              <a:rPr lang="zh-TW" altLang="en-US" sz="1600" dirty="0" smtClean="0"/>
              <a:t>雇主</a:t>
            </a:r>
            <a:endParaRPr lang="en-US" altLang="zh-TW" sz="1600" dirty="0" smtClean="0"/>
          </a:p>
          <a:p>
            <a:r>
              <a:rPr lang="zh-TW" altLang="en-US" sz="1600" dirty="0" smtClean="0">
                <a:solidFill>
                  <a:srgbClr val="0070C0"/>
                </a:solidFill>
              </a:rPr>
              <a:t>勞保 </a:t>
            </a:r>
            <a:r>
              <a:rPr lang="en-US" altLang="zh-TW" sz="1600" strike="dblStrike" dirty="0" smtClean="0">
                <a:solidFill>
                  <a:srgbClr val="0070C0"/>
                </a:solidFill>
              </a:rPr>
              <a:t>787</a:t>
            </a:r>
            <a:r>
              <a:rPr lang="zh-TW" altLang="en-US" sz="1600" dirty="0" smtClean="0">
                <a:solidFill>
                  <a:srgbClr val="0070C0"/>
                </a:solidFill>
              </a:rPr>
              <a:t>  </a:t>
            </a:r>
            <a:r>
              <a:rPr lang="en-US" altLang="zh-TW" sz="1600" dirty="0" smtClean="0">
                <a:solidFill>
                  <a:srgbClr val="0070C0"/>
                </a:solidFill>
              </a:rPr>
              <a:t>0</a:t>
            </a:r>
            <a:r>
              <a:rPr lang="zh-TW" altLang="en-US" sz="1600" dirty="0" smtClean="0">
                <a:solidFill>
                  <a:srgbClr val="0070C0"/>
                </a:solidFill>
              </a:rPr>
              <a:t>  勞退 </a:t>
            </a:r>
            <a:r>
              <a:rPr lang="en-US" altLang="zh-TW" sz="1600" strike="dblStrike" dirty="0" smtClean="0">
                <a:solidFill>
                  <a:srgbClr val="0070C0"/>
                </a:solidFill>
              </a:rPr>
              <a:t>270</a:t>
            </a:r>
            <a:r>
              <a:rPr lang="zh-TW" altLang="en-US" sz="1600" strike="dblStrike" dirty="0" smtClean="0">
                <a:solidFill>
                  <a:srgbClr val="0070C0"/>
                </a:solidFill>
              </a:rPr>
              <a:t> </a:t>
            </a:r>
            <a:r>
              <a:rPr lang="zh-TW" altLang="en-US" sz="1600" dirty="0" smtClean="0">
                <a:solidFill>
                  <a:srgbClr val="0070C0"/>
                </a:solidFill>
              </a:rPr>
              <a:t> </a:t>
            </a:r>
            <a:r>
              <a:rPr lang="en-US" altLang="zh-TW" sz="1600" dirty="0" smtClean="0">
                <a:solidFill>
                  <a:srgbClr val="0070C0"/>
                </a:solidFill>
              </a:rPr>
              <a:t>306</a:t>
            </a:r>
            <a:endParaRPr lang="zh-TW" altLang="en-US" sz="1600" dirty="0">
              <a:solidFill>
                <a:srgbClr val="0070C0"/>
              </a:solidFill>
            </a:endParaRPr>
          </a:p>
        </p:txBody>
      </p:sp>
      <p:sp>
        <p:nvSpPr>
          <p:cNvPr id="24" name="文字方塊 23"/>
          <p:cNvSpPr txBox="1"/>
          <p:nvPr/>
        </p:nvSpPr>
        <p:spPr>
          <a:xfrm>
            <a:off x="611560" y="5690582"/>
            <a:ext cx="3888432" cy="584775"/>
          </a:xfrm>
          <a:prstGeom prst="rect">
            <a:avLst/>
          </a:prstGeom>
          <a:noFill/>
        </p:spPr>
        <p:txBody>
          <a:bodyPr wrap="square" rtlCol="0">
            <a:spAutoFit/>
          </a:bodyPr>
          <a:lstStyle/>
          <a:p>
            <a:r>
              <a:rPr lang="zh-TW" altLang="en-US" sz="1600" dirty="0" smtClean="0">
                <a:solidFill>
                  <a:srgbClr val="FF0000"/>
                </a:solidFill>
              </a:rPr>
              <a:t>勞保：</a:t>
            </a:r>
            <a:r>
              <a:rPr lang="en-US" altLang="zh-TW" sz="1600" dirty="0" smtClean="0">
                <a:solidFill>
                  <a:srgbClr val="FF0000"/>
                </a:solidFill>
              </a:rPr>
              <a:t>787(</a:t>
            </a:r>
            <a:r>
              <a:rPr lang="zh-TW" altLang="en-US" sz="1600" dirty="0" smtClean="0">
                <a:solidFill>
                  <a:srgbClr val="FF0000"/>
                </a:solidFill>
              </a:rPr>
              <a:t>總保費</a:t>
            </a:r>
            <a:r>
              <a:rPr lang="en-US" altLang="zh-TW" sz="1600" dirty="0" smtClean="0">
                <a:solidFill>
                  <a:srgbClr val="FF0000"/>
                </a:solidFill>
              </a:rPr>
              <a:t>)-787(A</a:t>
            </a:r>
            <a:r>
              <a:rPr lang="zh-TW" altLang="en-US" sz="1600" dirty="0" smtClean="0">
                <a:solidFill>
                  <a:srgbClr val="FF0000"/>
                </a:solidFill>
              </a:rPr>
              <a:t>案已付</a:t>
            </a:r>
            <a:r>
              <a:rPr lang="en-US" altLang="zh-TW" sz="1600" dirty="0" smtClean="0">
                <a:solidFill>
                  <a:srgbClr val="FF0000"/>
                </a:solidFill>
              </a:rPr>
              <a:t>) = 0</a:t>
            </a:r>
            <a:r>
              <a:rPr lang="zh-TW" altLang="en-US" sz="1600" dirty="0" smtClean="0">
                <a:solidFill>
                  <a:srgbClr val="FF0000"/>
                </a:solidFill>
              </a:rPr>
              <a:t>       </a:t>
            </a:r>
            <a:endParaRPr lang="en-US" altLang="zh-TW" sz="1600" dirty="0" smtClean="0">
              <a:solidFill>
                <a:srgbClr val="FF0000"/>
              </a:solidFill>
            </a:endParaRPr>
          </a:p>
          <a:p>
            <a:r>
              <a:rPr lang="zh-TW" altLang="en-US" sz="1600" dirty="0" smtClean="0">
                <a:solidFill>
                  <a:srgbClr val="FF0000"/>
                </a:solidFill>
              </a:rPr>
              <a:t>勞退</a:t>
            </a:r>
            <a:r>
              <a:rPr lang="zh-TW" altLang="en-US" sz="1600" dirty="0">
                <a:solidFill>
                  <a:srgbClr val="FF0000"/>
                </a:solidFill>
              </a:rPr>
              <a:t>：</a:t>
            </a:r>
            <a:r>
              <a:rPr lang="en-US" altLang="zh-TW" sz="1600" dirty="0" smtClean="0">
                <a:solidFill>
                  <a:srgbClr val="FF0000"/>
                </a:solidFill>
              </a:rPr>
              <a:t>666(</a:t>
            </a:r>
            <a:r>
              <a:rPr lang="zh-TW" altLang="en-US" sz="1600" dirty="0">
                <a:solidFill>
                  <a:srgbClr val="FF0000"/>
                </a:solidFill>
              </a:rPr>
              <a:t>總保費</a:t>
            </a:r>
            <a:r>
              <a:rPr lang="en-US" altLang="zh-TW" sz="1600" dirty="0">
                <a:solidFill>
                  <a:srgbClr val="FF0000"/>
                </a:solidFill>
              </a:rPr>
              <a:t>)-360(A</a:t>
            </a:r>
            <a:r>
              <a:rPr lang="zh-TW" altLang="en-US" sz="1600" dirty="0">
                <a:solidFill>
                  <a:srgbClr val="FF0000"/>
                </a:solidFill>
              </a:rPr>
              <a:t>案已付</a:t>
            </a:r>
            <a:r>
              <a:rPr lang="en-US" altLang="zh-TW" sz="1600" dirty="0">
                <a:solidFill>
                  <a:srgbClr val="FF0000"/>
                </a:solidFill>
              </a:rPr>
              <a:t>) =</a:t>
            </a:r>
            <a:r>
              <a:rPr lang="en-US" altLang="zh-TW" sz="1600" dirty="0" smtClean="0">
                <a:solidFill>
                  <a:srgbClr val="FF0000"/>
                </a:solidFill>
              </a:rPr>
              <a:t>306</a:t>
            </a:r>
            <a:endParaRPr lang="zh-TW" altLang="en-US" sz="1600" dirty="0">
              <a:solidFill>
                <a:srgbClr val="FF0000"/>
              </a:solidFill>
            </a:endParaRPr>
          </a:p>
        </p:txBody>
      </p:sp>
      <p:sp>
        <p:nvSpPr>
          <p:cNvPr id="26" name="文字方塊 25"/>
          <p:cNvSpPr txBox="1"/>
          <p:nvPr/>
        </p:nvSpPr>
        <p:spPr>
          <a:xfrm>
            <a:off x="776780" y="2094866"/>
            <a:ext cx="7512634" cy="461665"/>
          </a:xfrm>
          <a:prstGeom prst="rect">
            <a:avLst/>
          </a:prstGeom>
          <a:noFill/>
        </p:spPr>
        <p:txBody>
          <a:bodyPr wrap="none" rtlCol="0">
            <a:spAutoFit/>
          </a:bodyPr>
          <a:lstStyle/>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範例：甲</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生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6,000</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元；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4,000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案排序在前</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586293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保費分攤計算方式</a:t>
            </a:r>
            <a:r>
              <a:rPr lang="zh-TW" altLang="en-US" dirty="0" smtClean="0"/>
              <a:t>：考慮中</a:t>
            </a:r>
            <a:endParaRPr lang="zh-TW" altLang="en-US" dirty="0"/>
          </a:p>
        </p:txBody>
      </p:sp>
      <p:sp>
        <p:nvSpPr>
          <p:cNvPr id="3" name="內容版面配置區 2"/>
          <p:cNvSpPr>
            <a:spLocks noGrp="1"/>
          </p:cNvSpPr>
          <p:nvPr>
            <p:ph idx="1"/>
          </p:nvPr>
        </p:nvSpPr>
        <p:spPr/>
        <p:txBody>
          <a:bodyPr/>
          <a:lstStyle/>
          <a:p>
            <a:r>
              <a:rPr lang="zh-TW" altLang="en-US" dirty="0" smtClean="0"/>
              <a:t>雇主</a:t>
            </a:r>
            <a:r>
              <a:rPr lang="zh-TW" altLang="en-US" dirty="0"/>
              <a:t>負擔：</a:t>
            </a:r>
            <a:r>
              <a:rPr lang="zh-TW" altLang="en-US" dirty="0" smtClean="0"/>
              <a:t>按照兼任助理在各案之薪資</a:t>
            </a:r>
            <a:r>
              <a:rPr lang="zh-TW" altLang="en-US" dirty="0"/>
              <a:t>比例</a:t>
            </a:r>
            <a:r>
              <a:rPr lang="zh-TW" altLang="en-US" dirty="0" smtClean="0"/>
              <a:t>分攤應繳總額</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22</a:t>
            </a:fld>
            <a:endParaRPr lang="zh-TW" altLang="en-US"/>
          </a:p>
        </p:txBody>
      </p:sp>
      <p:grpSp>
        <p:nvGrpSpPr>
          <p:cNvPr id="6" name="群組 5"/>
          <p:cNvGrpSpPr/>
          <p:nvPr/>
        </p:nvGrpSpPr>
        <p:grpSpPr>
          <a:xfrm>
            <a:off x="4211960" y="2780928"/>
            <a:ext cx="4392488" cy="3024336"/>
            <a:chOff x="3131840" y="2924944"/>
            <a:chExt cx="4392488" cy="3024336"/>
          </a:xfrm>
        </p:grpSpPr>
        <p:sp>
          <p:nvSpPr>
            <p:cNvPr id="7" name="圓角化同側角落矩形 6"/>
            <p:cNvSpPr/>
            <p:nvPr/>
          </p:nvSpPr>
          <p:spPr>
            <a:xfrm>
              <a:off x="40679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勞保</a:t>
              </a:r>
              <a:endParaRPr lang="zh-TW" altLang="en-US" b="1" dirty="0"/>
            </a:p>
          </p:txBody>
        </p:sp>
        <p:sp>
          <p:nvSpPr>
            <p:cNvPr id="8" name="圓角化同側角落矩形 7"/>
            <p:cNvSpPr/>
            <p:nvPr/>
          </p:nvSpPr>
          <p:spPr>
            <a:xfrm>
              <a:off x="5868144" y="2924944"/>
              <a:ext cx="1656184" cy="504056"/>
            </a:xfrm>
            <a:prstGeom prst="round2SameRect">
              <a:avLst/>
            </a:prstGeom>
            <a:solidFill>
              <a:srgbClr val="00B0F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勞退</a:t>
              </a:r>
              <a:endParaRPr lang="zh-TW" altLang="en-US" b="1" dirty="0"/>
            </a:p>
          </p:txBody>
        </p:sp>
        <p:sp>
          <p:nvSpPr>
            <p:cNvPr id="9" name="矩形 8"/>
            <p:cNvSpPr/>
            <p:nvPr/>
          </p:nvSpPr>
          <p:spPr>
            <a:xfrm>
              <a:off x="40679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a:solidFill>
                  <a:srgbClr val="002060"/>
                </a:solidFill>
              </a:endParaRPr>
            </a:p>
          </p:txBody>
        </p:sp>
        <p:sp>
          <p:nvSpPr>
            <p:cNvPr id="10" name="矩形 9"/>
            <p:cNvSpPr/>
            <p:nvPr/>
          </p:nvSpPr>
          <p:spPr>
            <a:xfrm>
              <a:off x="5868144" y="3501008"/>
              <a:ext cx="1656184" cy="432048"/>
            </a:xfrm>
            <a:prstGeom prst="rect">
              <a:avLst/>
            </a:prstGeom>
            <a:solidFill>
              <a:schemeClr val="accent1">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rgbClr val="002060"/>
                  </a:solidFill>
                </a:rPr>
                <a:t>11100</a:t>
              </a:r>
              <a:endParaRPr lang="zh-TW" altLang="en-US" dirty="0" smtClean="0">
                <a:solidFill>
                  <a:srgbClr val="002060"/>
                </a:solidFill>
              </a:endParaRPr>
            </a:p>
          </p:txBody>
        </p:sp>
        <p:sp>
          <p:nvSpPr>
            <p:cNvPr id="11" name="矩形 10"/>
            <p:cNvSpPr/>
            <p:nvPr/>
          </p:nvSpPr>
          <p:spPr>
            <a:xfrm>
              <a:off x="40679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787</a:t>
              </a:r>
              <a:endParaRPr lang="zh-TW" altLang="en-US" dirty="0"/>
            </a:p>
          </p:txBody>
        </p:sp>
        <p:sp>
          <p:nvSpPr>
            <p:cNvPr id="12" name="矩形 11"/>
            <p:cNvSpPr/>
            <p:nvPr/>
          </p:nvSpPr>
          <p:spPr>
            <a:xfrm>
              <a:off x="5868144" y="4005064"/>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666</a:t>
              </a:r>
              <a:endParaRPr lang="zh-TW" altLang="en-US" dirty="0"/>
            </a:p>
          </p:txBody>
        </p:sp>
        <p:sp>
          <p:nvSpPr>
            <p:cNvPr id="13" name="矩形 12"/>
            <p:cNvSpPr/>
            <p:nvPr/>
          </p:nvSpPr>
          <p:spPr>
            <a:xfrm>
              <a:off x="40679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472</a:t>
              </a:r>
              <a:endParaRPr lang="zh-TW" altLang="en-US" dirty="0"/>
            </a:p>
          </p:txBody>
        </p:sp>
        <p:sp>
          <p:nvSpPr>
            <p:cNvPr id="14" name="矩形 13"/>
            <p:cNvSpPr/>
            <p:nvPr/>
          </p:nvSpPr>
          <p:spPr>
            <a:xfrm>
              <a:off x="5868144" y="450912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400</a:t>
              </a:r>
              <a:endParaRPr lang="zh-TW" altLang="en-US" dirty="0"/>
            </a:p>
          </p:txBody>
        </p:sp>
        <p:sp>
          <p:nvSpPr>
            <p:cNvPr id="15" name="矩形 14"/>
            <p:cNvSpPr/>
            <p:nvPr/>
          </p:nvSpPr>
          <p:spPr>
            <a:xfrm>
              <a:off x="40679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315</a:t>
              </a:r>
              <a:endParaRPr lang="zh-TW" altLang="en-US" dirty="0"/>
            </a:p>
          </p:txBody>
        </p:sp>
        <p:sp>
          <p:nvSpPr>
            <p:cNvPr id="16" name="矩形 15"/>
            <p:cNvSpPr/>
            <p:nvPr/>
          </p:nvSpPr>
          <p:spPr>
            <a:xfrm>
              <a:off x="5868144" y="5013176"/>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266</a:t>
              </a:r>
            </a:p>
          </p:txBody>
        </p:sp>
        <p:sp>
          <p:nvSpPr>
            <p:cNvPr id="17" name="矩形 16"/>
            <p:cNvSpPr/>
            <p:nvPr/>
          </p:nvSpPr>
          <p:spPr>
            <a:xfrm>
              <a:off x="3131840" y="3501008"/>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保俸</a:t>
              </a:r>
              <a:endParaRPr lang="zh-TW" altLang="en-US" b="1" dirty="0">
                <a:solidFill>
                  <a:schemeClr val="tx1"/>
                </a:solidFill>
              </a:endParaRPr>
            </a:p>
          </p:txBody>
        </p:sp>
        <p:sp>
          <p:nvSpPr>
            <p:cNvPr id="18" name="矩形 17"/>
            <p:cNvSpPr/>
            <p:nvPr/>
          </p:nvSpPr>
          <p:spPr>
            <a:xfrm>
              <a:off x="3131840" y="4005064"/>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smtClean="0">
                  <a:solidFill>
                    <a:schemeClr val="tx1"/>
                  </a:solidFill>
                </a:rPr>
                <a:t>總保費</a:t>
              </a:r>
              <a:endParaRPr lang="zh-TW" altLang="en-US" sz="1600" b="1" dirty="0">
                <a:solidFill>
                  <a:schemeClr val="tx1"/>
                </a:solidFill>
              </a:endParaRPr>
            </a:p>
          </p:txBody>
        </p:sp>
        <p:sp>
          <p:nvSpPr>
            <p:cNvPr id="19" name="矩形 18"/>
            <p:cNvSpPr/>
            <p:nvPr/>
          </p:nvSpPr>
          <p:spPr>
            <a:xfrm>
              <a:off x="3131840" y="4509120"/>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A</a:t>
              </a:r>
              <a:r>
                <a:rPr lang="zh-TW" altLang="en-US" sz="1400" b="1" dirty="0" smtClean="0">
                  <a:solidFill>
                    <a:schemeClr val="tx1"/>
                  </a:solidFill>
                </a:rPr>
                <a:t>案負擔</a:t>
              </a:r>
              <a:endParaRPr lang="zh-TW" altLang="en-US" sz="1400" b="1" dirty="0">
                <a:solidFill>
                  <a:schemeClr val="tx1"/>
                </a:solidFill>
              </a:endParaRPr>
            </a:p>
          </p:txBody>
        </p:sp>
        <p:sp>
          <p:nvSpPr>
            <p:cNvPr id="20" name="矩形 19"/>
            <p:cNvSpPr/>
            <p:nvPr/>
          </p:nvSpPr>
          <p:spPr>
            <a:xfrm>
              <a:off x="3131840" y="5013176"/>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smtClean="0">
                  <a:solidFill>
                    <a:schemeClr val="tx1"/>
                  </a:solidFill>
                </a:rPr>
                <a:t>B</a:t>
              </a:r>
              <a:r>
                <a:rPr lang="zh-TW" altLang="en-US" sz="1400" b="1" dirty="0" smtClean="0">
                  <a:solidFill>
                    <a:schemeClr val="tx1"/>
                  </a:solidFill>
                </a:rPr>
                <a:t>案負擔</a:t>
              </a:r>
            </a:p>
          </p:txBody>
        </p:sp>
        <p:sp>
          <p:nvSpPr>
            <p:cNvPr id="21" name="矩形 20"/>
            <p:cNvSpPr/>
            <p:nvPr/>
          </p:nvSpPr>
          <p:spPr>
            <a:xfrm>
              <a:off x="3131840" y="5517232"/>
              <a:ext cx="4392488" cy="432048"/>
            </a:xfrm>
            <a:prstGeom prst="rect">
              <a:avLst/>
            </a:prstGeom>
            <a:solidFill>
              <a:schemeClr val="accent3">
                <a:lumMod val="20000"/>
                <a:lumOff val="80000"/>
              </a:schemeClr>
            </a:solid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FF0000"/>
                  </a:solidFill>
                </a:rPr>
                <a:t>個人負擔</a:t>
              </a:r>
              <a:r>
                <a:rPr lang="en-US" altLang="zh-TW" sz="1600" dirty="0" smtClean="0">
                  <a:solidFill>
                    <a:srgbClr val="FF0000"/>
                  </a:solidFill>
                </a:rPr>
                <a:t>222</a:t>
              </a:r>
              <a:r>
                <a:rPr lang="zh-TW" altLang="en-US" sz="1600" dirty="0" smtClean="0">
                  <a:solidFill>
                    <a:srgbClr val="FF0000"/>
                  </a:solidFill>
                </a:rPr>
                <a:t>哪個案子先請款就扣在那個案子</a:t>
              </a:r>
              <a:endParaRPr lang="zh-TW" altLang="en-US" sz="1600" dirty="0">
                <a:solidFill>
                  <a:srgbClr val="FF0000"/>
                </a:solidFill>
              </a:endParaRPr>
            </a:p>
          </p:txBody>
        </p:sp>
      </p:grpSp>
      <p:sp>
        <p:nvSpPr>
          <p:cNvPr id="22" name="文字方塊 21"/>
          <p:cNvSpPr txBox="1"/>
          <p:nvPr/>
        </p:nvSpPr>
        <p:spPr>
          <a:xfrm>
            <a:off x="683568" y="3652866"/>
            <a:ext cx="3096344" cy="830997"/>
          </a:xfrm>
          <a:prstGeom prst="rect">
            <a:avLst/>
          </a:prstGeom>
          <a:solidFill>
            <a:schemeClr val="accent3">
              <a:lumMod val="20000"/>
              <a:lumOff val="80000"/>
            </a:schemeClr>
          </a:solidFill>
        </p:spPr>
        <p:txBody>
          <a:bodyPr wrap="square" rtlCol="0">
            <a:spAutoFit/>
          </a:bodyPr>
          <a:lstStyle/>
          <a:p>
            <a:r>
              <a:rPr lang="en-US" altLang="zh-TW" sz="1600" dirty="0" smtClean="0"/>
              <a:t>A</a:t>
            </a:r>
            <a:r>
              <a:rPr lang="zh-TW" altLang="en-US" sz="1600" dirty="0" smtClean="0"/>
              <a:t>案  </a:t>
            </a:r>
            <a:endParaRPr lang="en-US" altLang="zh-TW" sz="1600" dirty="0" smtClean="0"/>
          </a:p>
          <a:p>
            <a:r>
              <a:rPr lang="zh-TW" altLang="en-US" sz="1600" dirty="0" smtClean="0">
                <a:solidFill>
                  <a:srgbClr val="0070C0"/>
                </a:solidFill>
              </a:rPr>
              <a:t>勞保 </a:t>
            </a:r>
            <a:r>
              <a:rPr lang="en-US" altLang="zh-TW" sz="1600" dirty="0" smtClean="0">
                <a:solidFill>
                  <a:srgbClr val="0070C0"/>
                </a:solidFill>
              </a:rPr>
              <a:t>787</a:t>
            </a:r>
            <a:r>
              <a:rPr lang="zh-TW" altLang="en-US" sz="1600" dirty="0" smtClean="0">
                <a:solidFill>
                  <a:srgbClr val="0070C0"/>
                </a:solidFill>
              </a:rPr>
              <a:t>*</a:t>
            </a:r>
            <a:r>
              <a:rPr lang="en-US" altLang="zh-TW" sz="1600" dirty="0" smtClean="0">
                <a:solidFill>
                  <a:srgbClr val="0070C0"/>
                </a:solidFill>
              </a:rPr>
              <a:t>0.6</a:t>
            </a:r>
            <a:r>
              <a:rPr lang="zh-TW" altLang="en-US" sz="1600" dirty="0" smtClean="0">
                <a:solidFill>
                  <a:srgbClr val="0070C0"/>
                </a:solidFill>
              </a:rPr>
              <a:t> </a:t>
            </a:r>
            <a:r>
              <a:rPr lang="en-US" altLang="zh-TW" sz="1600" dirty="0" smtClean="0">
                <a:solidFill>
                  <a:srgbClr val="0070C0"/>
                </a:solidFill>
              </a:rPr>
              <a:t>=</a:t>
            </a:r>
            <a:r>
              <a:rPr lang="zh-TW" altLang="en-US" sz="1600" dirty="0" smtClean="0">
                <a:solidFill>
                  <a:srgbClr val="0070C0"/>
                </a:solidFill>
              </a:rPr>
              <a:t> </a:t>
            </a:r>
            <a:r>
              <a:rPr lang="en-US" altLang="zh-TW" sz="1600" dirty="0" smtClean="0">
                <a:solidFill>
                  <a:srgbClr val="0070C0"/>
                </a:solidFill>
              </a:rPr>
              <a:t>472</a:t>
            </a:r>
          </a:p>
          <a:p>
            <a:r>
              <a:rPr lang="zh-TW" altLang="en-US" sz="1600" dirty="0" smtClean="0">
                <a:solidFill>
                  <a:srgbClr val="0070C0"/>
                </a:solidFill>
              </a:rPr>
              <a:t>勞退 </a:t>
            </a:r>
            <a:r>
              <a:rPr lang="en-US" altLang="zh-TW" sz="1600" dirty="0" smtClean="0">
                <a:solidFill>
                  <a:srgbClr val="0070C0"/>
                </a:solidFill>
              </a:rPr>
              <a:t>666</a:t>
            </a:r>
            <a:r>
              <a:rPr lang="zh-TW" altLang="en-US" sz="1600" dirty="0" smtClean="0">
                <a:solidFill>
                  <a:srgbClr val="0070C0"/>
                </a:solidFill>
              </a:rPr>
              <a:t>*</a:t>
            </a:r>
            <a:r>
              <a:rPr lang="en-US" altLang="zh-TW" sz="1600" dirty="0" smtClean="0">
                <a:solidFill>
                  <a:srgbClr val="0070C0"/>
                </a:solidFill>
              </a:rPr>
              <a:t>0.6</a:t>
            </a:r>
            <a:r>
              <a:rPr lang="zh-TW" altLang="en-US" sz="1600" dirty="0" smtClean="0">
                <a:solidFill>
                  <a:srgbClr val="0070C0"/>
                </a:solidFill>
              </a:rPr>
              <a:t> </a:t>
            </a:r>
            <a:r>
              <a:rPr lang="en-US" altLang="zh-TW" sz="1600" dirty="0" smtClean="0">
                <a:solidFill>
                  <a:srgbClr val="0070C0"/>
                </a:solidFill>
              </a:rPr>
              <a:t>=</a:t>
            </a:r>
            <a:r>
              <a:rPr lang="zh-TW" altLang="en-US" sz="1600" dirty="0" smtClean="0">
                <a:solidFill>
                  <a:srgbClr val="0070C0"/>
                </a:solidFill>
              </a:rPr>
              <a:t> </a:t>
            </a:r>
            <a:r>
              <a:rPr lang="en-US" altLang="zh-TW" sz="1600" dirty="0" smtClean="0">
                <a:solidFill>
                  <a:srgbClr val="0070C0"/>
                </a:solidFill>
              </a:rPr>
              <a:t>400</a:t>
            </a:r>
            <a:endParaRPr lang="zh-TW" altLang="en-US" sz="1600" dirty="0">
              <a:solidFill>
                <a:srgbClr val="0070C0"/>
              </a:solidFill>
            </a:endParaRPr>
          </a:p>
        </p:txBody>
      </p:sp>
      <p:sp>
        <p:nvSpPr>
          <p:cNvPr id="23" name="文字方塊 22"/>
          <p:cNvSpPr txBox="1"/>
          <p:nvPr/>
        </p:nvSpPr>
        <p:spPr>
          <a:xfrm>
            <a:off x="683568" y="4771657"/>
            <a:ext cx="3096344" cy="830997"/>
          </a:xfrm>
          <a:prstGeom prst="rect">
            <a:avLst/>
          </a:prstGeom>
          <a:solidFill>
            <a:schemeClr val="accent4">
              <a:lumMod val="20000"/>
              <a:lumOff val="80000"/>
            </a:schemeClr>
          </a:solidFill>
        </p:spPr>
        <p:txBody>
          <a:bodyPr wrap="square" rtlCol="0">
            <a:spAutoFit/>
          </a:bodyPr>
          <a:lstStyle/>
          <a:p>
            <a:r>
              <a:rPr lang="en-US" altLang="zh-TW" sz="1600" dirty="0" smtClean="0"/>
              <a:t>B</a:t>
            </a:r>
            <a:r>
              <a:rPr lang="zh-TW" altLang="en-US" sz="1600" dirty="0" smtClean="0"/>
              <a:t>案 </a:t>
            </a:r>
            <a:endParaRPr lang="en-US" altLang="zh-TW" sz="1600" dirty="0" smtClean="0"/>
          </a:p>
          <a:p>
            <a:r>
              <a:rPr lang="zh-TW" altLang="en-US" sz="1600" dirty="0" smtClean="0">
                <a:solidFill>
                  <a:srgbClr val="0070C0"/>
                </a:solidFill>
              </a:rPr>
              <a:t>勞保 </a:t>
            </a:r>
            <a:r>
              <a:rPr lang="en-US" altLang="zh-TW" sz="1600" dirty="0" smtClean="0">
                <a:solidFill>
                  <a:srgbClr val="0070C0"/>
                </a:solidFill>
              </a:rPr>
              <a:t>787</a:t>
            </a:r>
            <a:r>
              <a:rPr lang="zh-TW" altLang="en-US" sz="1600" dirty="0" smtClean="0">
                <a:solidFill>
                  <a:srgbClr val="0070C0"/>
                </a:solidFill>
              </a:rPr>
              <a:t>*</a:t>
            </a:r>
            <a:r>
              <a:rPr lang="en-US" altLang="zh-TW" sz="1600" dirty="0" smtClean="0">
                <a:solidFill>
                  <a:srgbClr val="0070C0"/>
                </a:solidFill>
              </a:rPr>
              <a:t>0.4</a:t>
            </a:r>
            <a:r>
              <a:rPr lang="zh-TW" altLang="en-US" sz="1600" dirty="0" smtClean="0">
                <a:solidFill>
                  <a:srgbClr val="0070C0"/>
                </a:solidFill>
              </a:rPr>
              <a:t> </a:t>
            </a:r>
            <a:r>
              <a:rPr lang="en-US" altLang="zh-TW" sz="1600" dirty="0" smtClean="0">
                <a:solidFill>
                  <a:srgbClr val="0070C0"/>
                </a:solidFill>
              </a:rPr>
              <a:t>=</a:t>
            </a:r>
            <a:r>
              <a:rPr lang="zh-TW" altLang="en-US" sz="1600" dirty="0" smtClean="0">
                <a:solidFill>
                  <a:srgbClr val="0070C0"/>
                </a:solidFill>
              </a:rPr>
              <a:t> </a:t>
            </a:r>
            <a:r>
              <a:rPr lang="en-US" altLang="zh-TW" sz="1600" dirty="0" smtClean="0">
                <a:solidFill>
                  <a:srgbClr val="0070C0"/>
                </a:solidFill>
              </a:rPr>
              <a:t>315</a:t>
            </a:r>
          </a:p>
          <a:p>
            <a:r>
              <a:rPr lang="zh-TW" altLang="en-US" sz="1600" dirty="0" smtClean="0">
                <a:solidFill>
                  <a:srgbClr val="0070C0"/>
                </a:solidFill>
              </a:rPr>
              <a:t>勞退 </a:t>
            </a:r>
            <a:r>
              <a:rPr lang="en-US" altLang="zh-TW" sz="1600" dirty="0" smtClean="0">
                <a:solidFill>
                  <a:srgbClr val="0070C0"/>
                </a:solidFill>
              </a:rPr>
              <a:t>666</a:t>
            </a:r>
            <a:r>
              <a:rPr lang="zh-TW" altLang="en-US" sz="1600" dirty="0" smtClean="0">
                <a:solidFill>
                  <a:srgbClr val="0070C0"/>
                </a:solidFill>
              </a:rPr>
              <a:t>*</a:t>
            </a:r>
            <a:r>
              <a:rPr lang="en-US" altLang="zh-TW" sz="1600" dirty="0" smtClean="0">
                <a:solidFill>
                  <a:srgbClr val="0070C0"/>
                </a:solidFill>
              </a:rPr>
              <a:t>0.4</a:t>
            </a:r>
            <a:r>
              <a:rPr lang="zh-TW" altLang="en-US" sz="1600" dirty="0" smtClean="0">
                <a:solidFill>
                  <a:srgbClr val="0070C0"/>
                </a:solidFill>
              </a:rPr>
              <a:t> </a:t>
            </a:r>
            <a:r>
              <a:rPr lang="en-US" altLang="zh-TW" sz="1600" dirty="0" smtClean="0">
                <a:solidFill>
                  <a:srgbClr val="0070C0"/>
                </a:solidFill>
              </a:rPr>
              <a:t>=</a:t>
            </a:r>
            <a:r>
              <a:rPr lang="zh-TW" altLang="en-US" sz="1600" dirty="0" smtClean="0">
                <a:solidFill>
                  <a:srgbClr val="0070C0"/>
                </a:solidFill>
              </a:rPr>
              <a:t> </a:t>
            </a:r>
            <a:r>
              <a:rPr lang="en-US" altLang="zh-TW" sz="1600" dirty="0" smtClean="0">
                <a:solidFill>
                  <a:srgbClr val="0070C0"/>
                </a:solidFill>
              </a:rPr>
              <a:t>266</a:t>
            </a:r>
            <a:endParaRPr lang="zh-TW" altLang="en-US" sz="1600" dirty="0">
              <a:solidFill>
                <a:srgbClr val="0070C0"/>
              </a:solidFill>
            </a:endParaRPr>
          </a:p>
        </p:txBody>
      </p:sp>
      <p:sp>
        <p:nvSpPr>
          <p:cNvPr id="24" name="文字方塊 23"/>
          <p:cNvSpPr txBox="1"/>
          <p:nvPr/>
        </p:nvSpPr>
        <p:spPr>
          <a:xfrm>
            <a:off x="971600" y="2161779"/>
            <a:ext cx="5443157" cy="830997"/>
          </a:xfrm>
          <a:prstGeom prst="rect">
            <a:avLst/>
          </a:prstGeom>
          <a:noFill/>
        </p:spPr>
        <p:txBody>
          <a:bodyPr wrap="none" rtlCol="0">
            <a:spAutoFit/>
          </a:bodyPr>
          <a:lstStyle/>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範例：甲</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生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6,000</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元；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案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4,000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元</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分攤比例：</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0.6 : 0.4</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6381221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變</a:t>
            </a:r>
            <a:r>
              <a:rPr lang="zh-TW" altLang="en-US" dirty="0" smtClean="0"/>
              <a:t>來變去，勞保局保費計算系統也瘋狂</a:t>
            </a:r>
            <a:endParaRPr lang="zh-TW" altLang="en-US" dirty="0"/>
          </a:p>
        </p:txBody>
      </p:sp>
      <p:sp>
        <p:nvSpPr>
          <p:cNvPr id="3" name="內容版面配置區 2"/>
          <p:cNvSpPr>
            <a:spLocks noGrp="1"/>
          </p:cNvSpPr>
          <p:nvPr>
            <p:ph idx="1"/>
          </p:nvPr>
        </p:nvSpPr>
        <p:spPr/>
        <p:txBody>
          <a:bodyPr/>
          <a:lstStyle/>
          <a:p>
            <a:r>
              <a:rPr lang="zh-TW" altLang="en-US" dirty="0" smtClean="0"/>
              <a:t>薪資起起伏伏，聘期來來去去 </a:t>
            </a:r>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23</a:t>
            </a:fld>
            <a:endParaRPr lang="zh-TW" altLang="en-US"/>
          </a:p>
        </p:txBody>
      </p:sp>
      <p:grpSp>
        <p:nvGrpSpPr>
          <p:cNvPr id="6" name="群組 5"/>
          <p:cNvGrpSpPr/>
          <p:nvPr/>
        </p:nvGrpSpPr>
        <p:grpSpPr>
          <a:xfrm>
            <a:off x="1043608" y="1700808"/>
            <a:ext cx="6768752" cy="3024336"/>
            <a:chOff x="251520" y="2348880"/>
            <a:chExt cx="7353830" cy="3670349"/>
          </a:xfrm>
        </p:grpSpPr>
        <p:pic>
          <p:nvPicPr>
            <p:cNvPr id="7" name="Picture 2"/>
            <p:cNvPicPr>
              <a:picLocks noChangeAspect="1" noChangeArrowheads="1"/>
            </p:cNvPicPr>
            <p:nvPr/>
          </p:nvPicPr>
          <p:blipFill>
            <a:blip r:embed="rId2" cstate="print"/>
            <a:srcRect/>
            <a:stretch>
              <a:fillRect/>
            </a:stretch>
          </p:blipFill>
          <p:spPr bwMode="auto">
            <a:xfrm>
              <a:off x="251520" y="2348880"/>
              <a:ext cx="7353830" cy="3670349"/>
            </a:xfrm>
            <a:prstGeom prst="rect">
              <a:avLst/>
            </a:prstGeom>
            <a:noFill/>
            <a:ln w="9525">
              <a:noFill/>
              <a:miter lim="800000"/>
              <a:headEnd/>
              <a:tailEnd/>
            </a:ln>
          </p:spPr>
        </p:pic>
        <p:sp>
          <p:nvSpPr>
            <p:cNvPr id="8" name="文字方塊 7"/>
            <p:cNvSpPr txBox="1"/>
            <p:nvPr/>
          </p:nvSpPr>
          <p:spPr>
            <a:xfrm>
              <a:off x="5258383" y="5085185"/>
              <a:ext cx="641848"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薪調</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9" name="文字方塊 8"/>
            <p:cNvSpPr txBox="1"/>
            <p:nvPr/>
          </p:nvSpPr>
          <p:spPr>
            <a:xfrm>
              <a:off x="6948262" y="5085184"/>
              <a:ext cx="625918"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退保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0" name="文字方塊 9"/>
            <p:cNvSpPr txBox="1"/>
            <p:nvPr/>
          </p:nvSpPr>
          <p:spPr>
            <a:xfrm>
              <a:off x="6948262" y="4437113"/>
              <a:ext cx="625918"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退保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1" name="文字方塊 10"/>
            <p:cNvSpPr txBox="1"/>
            <p:nvPr/>
          </p:nvSpPr>
          <p:spPr>
            <a:xfrm>
              <a:off x="6948264" y="3789041"/>
              <a:ext cx="625917"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退保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2" name="文字方塊 11"/>
            <p:cNvSpPr txBox="1"/>
            <p:nvPr/>
          </p:nvSpPr>
          <p:spPr>
            <a:xfrm>
              <a:off x="4397828" y="4437112"/>
              <a:ext cx="625917"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加保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3" name="文字方塊 12"/>
            <p:cNvSpPr txBox="1"/>
            <p:nvPr/>
          </p:nvSpPr>
          <p:spPr>
            <a:xfrm>
              <a:off x="4397828" y="3789039"/>
              <a:ext cx="625917"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加保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4" name="文字方塊 13"/>
            <p:cNvSpPr txBox="1"/>
            <p:nvPr/>
          </p:nvSpPr>
          <p:spPr>
            <a:xfrm>
              <a:off x="4397828" y="3198810"/>
              <a:ext cx="625917" cy="373520"/>
            </a:xfrm>
            <a:prstGeom prst="rect">
              <a:avLst/>
            </a:prstGeom>
            <a:solidFill>
              <a:srgbClr val="FFFF00"/>
            </a:solidFill>
          </p:spPr>
          <p:txBody>
            <a:bodyPr wrap="square" rtlCol="0">
              <a:spAutoFit/>
            </a:bodyPr>
            <a:lstStyle/>
            <a:p>
              <a:pPr algn="ctr"/>
              <a:r>
                <a:rPr lang="zh-TW" altLang="en-US" sz="1400" dirty="0" smtClean="0">
                  <a:solidFill>
                    <a:srgbClr val="FF0000"/>
                  </a:solidFill>
                  <a:latin typeface="標楷體" panose="03000509000000000000" pitchFamily="65" charset="-120"/>
                  <a:ea typeface="標楷體" panose="03000509000000000000" pitchFamily="65" charset="-120"/>
                </a:rPr>
                <a:t>加保</a:t>
              </a:r>
              <a:endParaRPr lang="zh-TW" altLang="en-US" sz="1400" dirty="0">
                <a:solidFill>
                  <a:srgbClr val="FF0000"/>
                </a:solidFill>
                <a:latin typeface="標楷體" panose="03000509000000000000" pitchFamily="65" charset="-120"/>
                <a:ea typeface="標楷體" panose="03000509000000000000" pitchFamily="65" charset="-120"/>
              </a:endParaRPr>
            </a:p>
          </p:txBody>
        </p:sp>
        <p:sp>
          <p:nvSpPr>
            <p:cNvPr id="15" name="文字方塊 14"/>
            <p:cNvSpPr txBox="1"/>
            <p:nvPr/>
          </p:nvSpPr>
          <p:spPr>
            <a:xfrm>
              <a:off x="956523" y="3047994"/>
              <a:ext cx="1368151" cy="410871"/>
            </a:xfrm>
            <a:prstGeom prst="rect">
              <a:avLst/>
            </a:prstGeom>
            <a:noFill/>
          </p:spPr>
          <p:txBody>
            <a:bodyPr wrap="square" rtlCol="0">
              <a:spAutoFit/>
            </a:bodyPr>
            <a:lstStyle/>
            <a:p>
              <a:r>
                <a:rPr lang="zh-TW" altLang="en-US" sz="1600" dirty="0" smtClean="0">
                  <a:solidFill>
                    <a:srgbClr val="FF0000"/>
                  </a:solidFill>
                  <a:latin typeface="標楷體" panose="03000509000000000000" pitchFamily="65" charset="-120"/>
                  <a:ea typeface="標楷體" panose="03000509000000000000" pitchFamily="65" charset="-120"/>
                </a:rPr>
                <a:t>兼任老師</a:t>
              </a:r>
              <a:endParaRPr lang="zh-TW" altLang="en-US" sz="1600" dirty="0">
                <a:solidFill>
                  <a:srgbClr val="FF0000"/>
                </a:solidFill>
                <a:latin typeface="標楷體" panose="03000509000000000000" pitchFamily="65" charset="-120"/>
                <a:ea typeface="標楷體" panose="03000509000000000000" pitchFamily="65" charset="-120"/>
              </a:endParaRPr>
            </a:p>
          </p:txBody>
        </p:sp>
      </p:grpSp>
      <p:sp>
        <p:nvSpPr>
          <p:cNvPr id="16" name="文字方塊 15"/>
          <p:cNvSpPr txBox="1"/>
          <p:nvPr/>
        </p:nvSpPr>
        <p:spPr>
          <a:xfrm>
            <a:off x="899592" y="4789770"/>
            <a:ext cx="7200800" cy="1477328"/>
          </a:xfrm>
          <a:prstGeom prst="rect">
            <a:avLst/>
          </a:prstGeom>
          <a:noFill/>
        </p:spPr>
        <p:txBody>
          <a:bodyPr wrap="square" rtlCol="0">
            <a:spAutoFit/>
          </a:bodyPr>
          <a:lstStyle/>
          <a:p>
            <a:r>
              <a:rPr lang="en-US" altLang="zh-TW" dirty="0" smtClean="0"/>
              <a:t>07/01</a:t>
            </a:r>
            <a:r>
              <a:rPr lang="zh-TW" altLang="en-US" dirty="0" smtClean="0"/>
              <a:t> 薪調  </a:t>
            </a:r>
            <a:r>
              <a:rPr lang="en-US" altLang="zh-TW" dirty="0" smtClean="0"/>
              <a:t>07/31</a:t>
            </a:r>
            <a:r>
              <a:rPr lang="zh-TW" altLang="en-US" dirty="0" smtClean="0"/>
              <a:t>退保  </a:t>
            </a:r>
            <a:endParaRPr lang="en-US" altLang="zh-TW" dirty="0" smtClean="0"/>
          </a:p>
          <a:p>
            <a:r>
              <a:rPr lang="en-US" altLang="zh-TW" dirty="0" smtClean="0"/>
              <a:t>08/13</a:t>
            </a:r>
            <a:r>
              <a:rPr lang="zh-TW" altLang="en-US" dirty="0" smtClean="0"/>
              <a:t> 加保  </a:t>
            </a:r>
            <a:r>
              <a:rPr lang="en-US" altLang="zh-TW" dirty="0" smtClean="0"/>
              <a:t>08/31</a:t>
            </a:r>
            <a:r>
              <a:rPr lang="zh-TW" altLang="en-US" dirty="0" smtClean="0"/>
              <a:t> 退保  </a:t>
            </a:r>
            <a:r>
              <a:rPr lang="en-US" altLang="zh-TW" dirty="0" smtClean="0">
                <a:solidFill>
                  <a:srgbClr val="FF0000"/>
                </a:solidFill>
              </a:rPr>
              <a:t>&lt;=</a:t>
            </a:r>
            <a:r>
              <a:rPr lang="zh-TW" altLang="en-US" dirty="0" smtClean="0">
                <a:solidFill>
                  <a:srgbClr val="FF0000"/>
                </a:solidFill>
              </a:rPr>
              <a:t> 勞保局保費帳單資料沒有這筆</a:t>
            </a:r>
            <a:endParaRPr lang="en-US" altLang="zh-TW" dirty="0" smtClean="0">
              <a:solidFill>
                <a:srgbClr val="FF0000"/>
              </a:solidFill>
            </a:endParaRPr>
          </a:p>
          <a:p>
            <a:r>
              <a:rPr lang="en-US" altLang="zh-TW" dirty="0" smtClean="0"/>
              <a:t>09/17</a:t>
            </a:r>
            <a:r>
              <a:rPr lang="zh-TW" altLang="en-US" dirty="0" smtClean="0"/>
              <a:t> 加保  </a:t>
            </a:r>
            <a:r>
              <a:rPr lang="en-US" altLang="zh-TW" dirty="0" smtClean="0"/>
              <a:t>09/30 </a:t>
            </a:r>
            <a:r>
              <a:rPr lang="zh-TW" altLang="en-US" dirty="0" smtClean="0"/>
              <a:t>退保  </a:t>
            </a:r>
            <a:r>
              <a:rPr lang="en-US" altLang="zh-TW" dirty="0" smtClean="0">
                <a:solidFill>
                  <a:srgbClr val="FF0000"/>
                </a:solidFill>
              </a:rPr>
              <a:t>&lt;=</a:t>
            </a:r>
            <a:r>
              <a:rPr lang="zh-TW" altLang="en-US" dirty="0" smtClean="0">
                <a:solidFill>
                  <a:srgbClr val="FF0000"/>
                </a:solidFill>
              </a:rPr>
              <a:t> 勞保</a:t>
            </a:r>
            <a:r>
              <a:rPr lang="zh-TW" altLang="en-US" dirty="0">
                <a:solidFill>
                  <a:srgbClr val="FF0000"/>
                </a:solidFill>
              </a:rPr>
              <a:t>局</a:t>
            </a:r>
            <a:r>
              <a:rPr lang="zh-TW" altLang="en-US" dirty="0" smtClean="0">
                <a:solidFill>
                  <a:srgbClr val="FF0000"/>
                </a:solidFill>
              </a:rPr>
              <a:t>保費帳單資料沒有這筆</a:t>
            </a:r>
            <a:endParaRPr lang="en-US" altLang="zh-TW" dirty="0" smtClean="0">
              <a:solidFill>
                <a:srgbClr val="FF0000"/>
              </a:solidFill>
            </a:endParaRPr>
          </a:p>
          <a:p>
            <a:r>
              <a:rPr lang="en-US" altLang="zh-TW" dirty="0" smtClean="0"/>
              <a:t>10/01</a:t>
            </a:r>
            <a:r>
              <a:rPr lang="zh-TW" altLang="en-US" dirty="0" smtClean="0"/>
              <a:t> 加保</a:t>
            </a:r>
            <a:endParaRPr lang="en-US" altLang="zh-TW" dirty="0" smtClean="0"/>
          </a:p>
          <a:p>
            <a:r>
              <a:rPr lang="zh-TW" altLang="en-US" dirty="0" smtClean="0"/>
              <a:t>勞保局解釋 只收第一筆和最後一筆</a:t>
            </a:r>
            <a:endParaRPr lang="zh-TW" altLang="en-US" dirty="0"/>
          </a:p>
        </p:txBody>
      </p:sp>
    </p:spTree>
    <p:extLst>
      <p:ext uri="{BB962C8B-B14F-4D97-AF65-F5344CB8AC3E}">
        <p14:creationId xmlns:p14="http://schemas.microsoft.com/office/powerpoint/2010/main" val="3312862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與學籍系統連動</a:t>
            </a:r>
            <a:endParaRPr lang="zh-TW" altLang="en-US" dirty="0"/>
          </a:p>
        </p:txBody>
      </p:sp>
      <p:sp>
        <p:nvSpPr>
          <p:cNvPr id="3" name="內容版面配置區 2"/>
          <p:cNvSpPr>
            <a:spLocks noGrp="1"/>
          </p:cNvSpPr>
          <p:nvPr>
            <p:ph idx="1"/>
          </p:nvPr>
        </p:nvSpPr>
        <p:spPr/>
        <p:txBody>
          <a:bodyPr/>
          <a:lstStyle/>
          <a:p>
            <a:r>
              <a:rPr lang="zh-TW" altLang="en-US" dirty="0" smtClean="0"/>
              <a:t>學生畢業、休學或退學，辦妥離校時須連動</a:t>
            </a:r>
            <a:endParaRPr lang="en-US" altLang="zh-TW" dirty="0" smtClean="0"/>
          </a:p>
          <a:p>
            <a:pPr lvl="1"/>
            <a:r>
              <a:rPr lang="zh-TW" altLang="en-US" dirty="0" smtClean="0"/>
              <a:t>科技部計畫規定學生畢業後三個月之內仍可擔任兼任</a:t>
            </a:r>
            <a:r>
              <a:rPr lang="zh-TW" altLang="en-US" dirty="0"/>
              <a:t>助理</a:t>
            </a:r>
            <a:r>
              <a:rPr lang="zh-TW" altLang="en-US" dirty="0" smtClean="0"/>
              <a:t>，但休</a:t>
            </a:r>
            <a:r>
              <a:rPr lang="zh-TW" altLang="en-US" dirty="0"/>
              <a:t>退學學生不得再擔任學士或碩博士級兼任助理</a:t>
            </a:r>
            <a:endParaRPr lang="en-US" altLang="zh-TW" dirty="0"/>
          </a:p>
          <a:p>
            <a:pPr lvl="1"/>
            <a:r>
              <a:rPr lang="zh-TW" altLang="en-US" dirty="0" smtClean="0"/>
              <a:t>其他產學計畫不一定有限制</a:t>
            </a:r>
            <a:endParaRPr lang="en-US" altLang="zh-TW" dirty="0" smtClean="0"/>
          </a:p>
          <a:p>
            <a:r>
              <a:rPr lang="zh-TW" altLang="en-US" dirty="0" smtClean="0"/>
              <a:t>為避免困擾，或是計畫主持人原本就沒打算學生畢業後續聘卻忘了設定停聘，本校做法是連結到校務行政系統，教務處一旦設定學生離校手續完成，立刻將該生設定當日停聘</a:t>
            </a:r>
            <a:endParaRPr lang="en-US" altLang="zh-TW" dirty="0" smtClean="0"/>
          </a:p>
          <a:p>
            <a:pPr lvl="1"/>
            <a:r>
              <a:rPr lang="zh-TW" altLang="en-US" dirty="0" smtClean="0"/>
              <a:t>如要續聘，計畫主持人再以校外人士方式聘任</a:t>
            </a:r>
            <a:endParaRPr lang="en-US" altLang="zh-TW" dirty="0" smtClean="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24</a:t>
            </a:fld>
            <a:endParaRPr lang="zh-TW" altLang="en-US"/>
          </a:p>
        </p:txBody>
      </p:sp>
    </p:spTree>
    <p:extLst>
      <p:ext uri="{BB962C8B-B14F-4D97-AF65-F5344CB8AC3E}">
        <p14:creationId xmlns:p14="http://schemas.microsoft.com/office/powerpoint/2010/main" val="165100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部份工時與月薪制</a:t>
            </a:r>
            <a:endParaRPr lang="zh-TW" altLang="en-US" dirty="0"/>
          </a:p>
        </p:txBody>
      </p:sp>
      <p:sp>
        <p:nvSpPr>
          <p:cNvPr id="3" name="內容版面配置區 2"/>
          <p:cNvSpPr>
            <a:spLocks noGrp="1"/>
          </p:cNvSpPr>
          <p:nvPr>
            <p:ph idx="1"/>
          </p:nvPr>
        </p:nvSpPr>
        <p:spPr/>
        <p:txBody>
          <a:bodyPr/>
          <a:lstStyle/>
          <a:p>
            <a:r>
              <a:rPr lang="zh-TW" altLang="en-US" dirty="0" smtClean="0"/>
              <a:t>若給付薪資金額較低時，採用部份工時方式支付會比用月薪制支付減少一些勞保金及勞退金的支出</a:t>
            </a:r>
            <a:endParaRPr lang="en-US" altLang="zh-TW" dirty="0" smtClean="0"/>
          </a:p>
          <a:p>
            <a:r>
              <a:rPr lang="zh-TW" altLang="en-US" dirty="0" smtClean="0"/>
              <a:t>但這種方式會影響勞工的權益，且會增加負責加退保</a:t>
            </a:r>
            <a:r>
              <a:rPr lang="zh-TW" altLang="en-US" dirty="0" smtClean="0"/>
              <a:t>業務同仁</a:t>
            </a:r>
            <a:r>
              <a:rPr lang="zh-TW" altLang="en-US" dirty="0" smtClean="0"/>
              <a:t>之負擔</a:t>
            </a:r>
            <a:endParaRPr lang="en-US" altLang="zh-TW" dirty="0" smtClean="0"/>
          </a:p>
          <a:p>
            <a:r>
              <a:rPr lang="zh-TW" altLang="en-US" dirty="0" smtClean="0"/>
              <a:t>或許有些計畫主持人</a:t>
            </a:r>
            <a:r>
              <a:rPr lang="zh-TW" altLang="en-US" dirty="0" smtClean="0"/>
              <a:t>會</a:t>
            </a:r>
            <a:r>
              <a:rPr lang="zh-TW" altLang="en-US" dirty="0"/>
              <a:t>利</a:t>
            </a:r>
            <a:r>
              <a:rPr lang="zh-TW" altLang="en-US" dirty="0" smtClean="0"/>
              <a:t>用</a:t>
            </a:r>
            <a:r>
              <a:rPr lang="zh-TW" altLang="en-US" dirty="0" smtClean="0"/>
              <a:t>這個漏洞，但應以校級規定，</a:t>
            </a:r>
            <a:r>
              <a:rPr lang="zh-TW" altLang="en-US" dirty="0" smtClean="0"/>
              <a:t>避免老師這樣</a:t>
            </a:r>
            <a:r>
              <a:rPr lang="zh-TW" altLang="en-US" dirty="0" smtClean="0"/>
              <a:t>做</a:t>
            </a:r>
            <a:endParaRPr lang="en-US" altLang="zh-TW" dirty="0" smtClean="0"/>
          </a:p>
          <a:p>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25</a:t>
            </a:fld>
            <a:endParaRPr lang="zh-TW" altLang="en-US"/>
          </a:p>
        </p:txBody>
      </p:sp>
    </p:spTree>
    <p:extLst>
      <p:ext uri="{BB962C8B-B14F-4D97-AF65-F5344CB8AC3E}">
        <p14:creationId xmlns:p14="http://schemas.microsoft.com/office/powerpoint/2010/main" val="2730128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資遣費問題</a:t>
            </a:r>
            <a:endParaRPr lang="zh-TW" altLang="en-US" dirty="0"/>
          </a:p>
        </p:txBody>
      </p:sp>
      <p:sp>
        <p:nvSpPr>
          <p:cNvPr id="3" name="內容版面配置區 2"/>
          <p:cNvSpPr>
            <a:spLocks noGrp="1"/>
          </p:cNvSpPr>
          <p:nvPr>
            <p:ph idx="1"/>
          </p:nvPr>
        </p:nvSpPr>
        <p:spPr/>
        <p:txBody>
          <a:bodyPr/>
          <a:lstStyle/>
          <a:p>
            <a:r>
              <a:rPr lang="zh-TW" altLang="en-US" dirty="0" smtClean="0"/>
              <a:t>聘任兼任助理或工讀生皆須簽定聘僱契約，明定聘僱期間，以定期契約方式處理，聘期結束可不發給資遣費</a:t>
            </a:r>
            <a:endParaRPr lang="en-US" altLang="zh-TW" dirty="0" smtClean="0"/>
          </a:p>
          <a:p>
            <a:r>
              <a:rPr lang="zh-TW" altLang="en-US" dirty="0" smtClean="0"/>
              <a:t>但依</a:t>
            </a:r>
            <a:r>
              <a:rPr lang="zh-TW" altLang="en-US" dirty="0"/>
              <a:t>勞保規定，連續聘任超過</a:t>
            </a:r>
            <a:r>
              <a:rPr lang="en-US" altLang="zh-TW" dirty="0"/>
              <a:t>11</a:t>
            </a:r>
            <a:r>
              <a:rPr lang="zh-TW" altLang="en-US" dirty="0"/>
              <a:t>個月，</a:t>
            </a:r>
            <a:r>
              <a:rPr lang="zh-TW" altLang="en-US" dirty="0" smtClean="0"/>
              <a:t>視同</a:t>
            </a:r>
            <a:r>
              <a:rPr lang="zh-TW" altLang="en-US" dirty="0"/>
              <a:t>不定期</a:t>
            </a:r>
            <a:r>
              <a:rPr lang="zh-TW" altLang="en-US" dirty="0" smtClean="0"/>
              <a:t>契約，如不續聘需要發給資遣費</a:t>
            </a:r>
            <a:endParaRPr lang="en-US" altLang="zh-TW" dirty="0" smtClean="0"/>
          </a:p>
          <a:p>
            <a:r>
              <a:rPr lang="zh-TW" altLang="en-US" dirty="0" smtClean="0"/>
              <a:t>此期間計算是以學校整體來看，因此單一案子聘任未超過</a:t>
            </a:r>
            <a:r>
              <a:rPr lang="en-US" altLang="zh-TW" dirty="0" smtClean="0"/>
              <a:t>11</a:t>
            </a:r>
            <a:r>
              <a:rPr lang="zh-TW" altLang="en-US" dirty="0" smtClean="0"/>
              <a:t>個月，但不同案子合併超過連續</a:t>
            </a:r>
            <a:r>
              <a:rPr lang="en-US" altLang="zh-TW" dirty="0" smtClean="0"/>
              <a:t>11</a:t>
            </a:r>
            <a:r>
              <a:rPr lang="zh-TW" altLang="en-US" dirty="0" smtClean="0"/>
              <a:t>個月，且中間未聘任時間未超過</a:t>
            </a:r>
            <a:r>
              <a:rPr lang="en-US" altLang="zh-TW" dirty="0" smtClean="0"/>
              <a:t>30</a:t>
            </a:r>
            <a:r>
              <a:rPr lang="zh-TW" altLang="en-US" dirty="0" smtClean="0"/>
              <a:t>天，就會衍生資遣費問題 </a:t>
            </a:r>
            <a:r>
              <a:rPr lang="en-US" altLang="zh-TW" dirty="0" smtClean="0"/>
              <a:t>(</a:t>
            </a:r>
            <a:r>
              <a:rPr lang="zh-TW" altLang="en-US" dirty="0" smtClean="0">
                <a:solidFill>
                  <a:srgbClr val="FF0000"/>
                </a:solidFill>
              </a:rPr>
              <a:t>誰付</a:t>
            </a:r>
            <a:r>
              <a:rPr lang="en-US" altLang="zh-TW" dirty="0" smtClean="0">
                <a:solidFill>
                  <a:srgbClr val="FF0000"/>
                </a:solidFill>
              </a:rPr>
              <a:t>?</a:t>
            </a:r>
            <a:r>
              <a:rPr lang="en-US" altLang="zh-TW" dirty="0" smtClean="0"/>
              <a:t>)</a:t>
            </a:r>
          </a:p>
          <a:p>
            <a:pPr lvl="1"/>
            <a:r>
              <a:rPr lang="zh-TW" altLang="en-US" dirty="0" smtClean="0">
                <a:solidFill>
                  <a:srgbClr val="C00000"/>
                </a:solidFill>
              </a:rPr>
              <a:t>系統需要主動提示</a:t>
            </a:r>
            <a:r>
              <a:rPr lang="en-US" altLang="zh-TW" dirty="0" smtClean="0">
                <a:solidFill>
                  <a:srgbClr val="C00000"/>
                </a:solidFill>
              </a:rPr>
              <a:t>???</a:t>
            </a:r>
            <a:endParaRPr lang="zh-TW" altLang="en-US" dirty="0">
              <a:solidFill>
                <a:srgbClr val="C00000"/>
              </a:solidFill>
            </a:endParaRPr>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26</a:t>
            </a:fld>
            <a:endParaRPr lang="zh-TW" altLang="en-US"/>
          </a:p>
        </p:txBody>
      </p:sp>
    </p:spTree>
    <p:extLst>
      <p:ext uri="{BB962C8B-B14F-4D97-AF65-F5344CB8AC3E}">
        <p14:creationId xmlns:p14="http://schemas.microsoft.com/office/powerpoint/2010/main" val="1513849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p:nvPr>
        </p:nvSpPr>
        <p:spPr/>
        <p:txBody>
          <a:bodyPr/>
          <a:lstStyle/>
          <a:p>
            <a:r>
              <a:rPr lang="en-US" altLang="zh-TW" dirty="0" smtClean="0"/>
              <a:t>Q&amp;A</a:t>
            </a:r>
            <a:endParaRPr lang="zh-TW" altLang="en-US" dirty="0"/>
          </a:p>
        </p:txBody>
      </p:sp>
      <p:sp>
        <p:nvSpPr>
          <p:cNvPr id="7" name="副標題 6"/>
          <p:cNvSpPr>
            <a:spLocks noGrp="1"/>
          </p:cNvSpPr>
          <p:nvPr>
            <p:ph type="subTitle" idx="1"/>
          </p:nvPr>
        </p:nvSpPr>
        <p:spPr/>
        <p:txBody>
          <a:bodyPr/>
          <a:lstStyle/>
          <a:p>
            <a:endParaRPr lang="zh-TW" altLang="en-US" dirty="0"/>
          </a:p>
        </p:txBody>
      </p:sp>
      <p:sp>
        <p:nvSpPr>
          <p:cNvPr id="4" name="頁尾版面配置區 3"/>
          <p:cNvSpPr>
            <a:spLocks noGrp="1"/>
          </p:cNvSpPr>
          <p:nvPr>
            <p:ph type="ftr" sz="quarter" idx="11"/>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2"/>
          </p:nvPr>
        </p:nvSpPr>
        <p:spPr/>
        <p:txBody>
          <a:bodyPr/>
          <a:lstStyle/>
          <a:p>
            <a:pPr>
              <a:defRPr/>
            </a:pPr>
            <a:fld id="{807126B7-F4B2-48C6-A363-4F0F8DBD1E4C}" type="slidenum">
              <a:rPr lang="zh-TW" altLang="en-US" smtClean="0"/>
              <a:pPr>
                <a:defRPr/>
              </a:pPr>
              <a:t>27</a:t>
            </a:fld>
            <a:endParaRPr lang="zh-TW" altLang="en-US"/>
          </a:p>
        </p:txBody>
      </p:sp>
    </p:spTree>
    <p:extLst>
      <p:ext uri="{BB962C8B-B14F-4D97-AF65-F5344CB8AC3E}">
        <p14:creationId xmlns:p14="http://schemas.microsoft.com/office/powerpoint/2010/main" val="419028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保險作業是誰的工作</a:t>
            </a:r>
            <a:r>
              <a:rPr lang="en-US" altLang="zh-TW" dirty="0" smtClean="0"/>
              <a:t>?</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3</a:t>
            </a:fld>
            <a:endParaRPr lang="zh-TW" altLang="en-US"/>
          </a:p>
        </p:txBody>
      </p:sp>
      <p:sp>
        <p:nvSpPr>
          <p:cNvPr id="7" name="矩形 6"/>
          <p:cNvSpPr/>
          <p:nvPr/>
        </p:nvSpPr>
        <p:spPr>
          <a:xfrm>
            <a:off x="2123728" y="1894507"/>
            <a:ext cx="6048672" cy="4320480"/>
          </a:xfrm>
          <a:prstGeom prst="rect">
            <a:avLst/>
          </a:prstGeom>
          <a:blipFill dpi="0" rotWithShape="1">
            <a:blip r:embed="rId2">
              <a:alphaModFix amt="64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0" name="圓角矩形圖說文字 9"/>
          <p:cNvSpPr/>
          <p:nvPr/>
        </p:nvSpPr>
        <p:spPr>
          <a:xfrm>
            <a:off x="1835696" y="1268760"/>
            <a:ext cx="1944216" cy="983134"/>
          </a:xfrm>
          <a:prstGeom prst="wedgeRoundRectCallout">
            <a:avLst>
              <a:gd name="adj1" fmla="val 53558"/>
              <a:gd name="adj2" fmla="val 75886"/>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a:latin typeface="標楷體" panose="03000509000000000000" pitchFamily="65" charset="-120"/>
                <a:ea typeface="標楷體" panose="03000509000000000000" pitchFamily="65" charset="-120"/>
              </a:rPr>
              <a:t>勞動部要求兼任</a:t>
            </a:r>
            <a:r>
              <a:rPr lang="zh-TW" altLang="en-US" sz="2000" dirty="0" smtClean="0">
                <a:latin typeface="標楷體" panose="03000509000000000000" pitchFamily="65" charset="-120"/>
                <a:ea typeface="標楷體" panose="03000509000000000000" pitchFamily="65" charset="-120"/>
              </a:rPr>
              <a:t>助理及工讀生加入勞保</a:t>
            </a:r>
            <a:endParaRPr lang="zh-TW" altLang="en-US" sz="2000" dirty="0">
              <a:latin typeface="標楷體" panose="03000509000000000000" pitchFamily="65" charset="-120"/>
              <a:ea typeface="標楷體" panose="03000509000000000000" pitchFamily="65" charset="-120"/>
            </a:endParaRPr>
          </a:p>
        </p:txBody>
      </p:sp>
      <p:sp>
        <p:nvSpPr>
          <p:cNvPr id="11" name="圓角矩形圖說文字 10"/>
          <p:cNvSpPr/>
          <p:nvPr/>
        </p:nvSpPr>
        <p:spPr>
          <a:xfrm>
            <a:off x="539552" y="2364222"/>
            <a:ext cx="1584176" cy="1026838"/>
          </a:xfrm>
          <a:prstGeom prst="wedgeRoundRectCallout">
            <a:avLst>
              <a:gd name="adj1" fmla="val 84891"/>
              <a:gd name="adj2" fmla="val -27489"/>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smtClean="0">
                <a:latin typeface="標楷體" panose="03000509000000000000" pitchFamily="65" charset="-120"/>
                <a:ea typeface="標楷體" panose="03000509000000000000" pitchFamily="65" charset="-120"/>
              </a:rPr>
              <a:t>建議請電算中心協助開發系統處理</a:t>
            </a:r>
            <a:endParaRPr lang="zh-TW" altLang="en-US" sz="2000" dirty="0">
              <a:latin typeface="標楷體" panose="03000509000000000000" pitchFamily="65" charset="-120"/>
              <a:ea typeface="標楷體" panose="03000509000000000000" pitchFamily="65" charset="-120"/>
            </a:endParaRPr>
          </a:p>
        </p:txBody>
      </p:sp>
      <p:sp>
        <p:nvSpPr>
          <p:cNvPr id="12" name="圓角矩形圖說文字 11"/>
          <p:cNvSpPr/>
          <p:nvPr/>
        </p:nvSpPr>
        <p:spPr>
          <a:xfrm>
            <a:off x="5580112" y="5522311"/>
            <a:ext cx="792088" cy="517772"/>
          </a:xfrm>
          <a:prstGeom prst="wedgeRoundRectCallout">
            <a:avLst>
              <a:gd name="adj1" fmla="val -61585"/>
              <a:gd name="adj2" fmla="val -146943"/>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smtClean="0">
                <a:latin typeface="標楷體" panose="03000509000000000000" pitchFamily="65" charset="-120"/>
                <a:ea typeface="標楷體" panose="03000509000000000000" pitchFamily="65" charset="-120"/>
              </a:rPr>
              <a:t>附議</a:t>
            </a:r>
            <a:endParaRPr lang="zh-TW" altLang="en-US" sz="2000" dirty="0">
              <a:latin typeface="標楷體" panose="03000509000000000000" pitchFamily="65" charset="-120"/>
              <a:ea typeface="標楷體" panose="03000509000000000000" pitchFamily="65" charset="-120"/>
            </a:endParaRPr>
          </a:p>
        </p:txBody>
      </p:sp>
      <p:sp>
        <p:nvSpPr>
          <p:cNvPr id="13" name="圓角矩形圖說文字 12"/>
          <p:cNvSpPr/>
          <p:nvPr/>
        </p:nvSpPr>
        <p:spPr>
          <a:xfrm>
            <a:off x="1272414" y="3817361"/>
            <a:ext cx="792236" cy="474772"/>
          </a:xfrm>
          <a:prstGeom prst="wedgeRoundRectCallout">
            <a:avLst>
              <a:gd name="adj1" fmla="val 77827"/>
              <a:gd name="adj2" fmla="val -101530"/>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smtClean="0">
                <a:latin typeface="標楷體" panose="03000509000000000000" pitchFamily="65" charset="-120"/>
                <a:ea typeface="標楷體" panose="03000509000000000000" pitchFamily="65" charset="-120"/>
              </a:rPr>
              <a:t>附議</a:t>
            </a:r>
            <a:endParaRPr lang="zh-TW" altLang="en-US" sz="2000" dirty="0">
              <a:latin typeface="標楷體" panose="03000509000000000000" pitchFamily="65" charset="-120"/>
              <a:ea typeface="標楷體" panose="03000509000000000000" pitchFamily="65" charset="-120"/>
            </a:endParaRPr>
          </a:p>
        </p:txBody>
      </p:sp>
      <p:sp>
        <p:nvSpPr>
          <p:cNvPr id="14" name="圓角矩形圖說文字 13"/>
          <p:cNvSpPr/>
          <p:nvPr/>
        </p:nvSpPr>
        <p:spPr>
          <a:xfrm>
            <a:off x="683568" y="4846835"/>
            <a:ext cx="1832658" cy="720080"/>
          </a:xfrm>
          <a:prstGeom prst="wedgeRoundRectCallout">
            <a:avLst>
              <a:gd name="adj1" fmla="val 61900"/>
              <a:gd name="adj2" fmla="val -96066"/>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sz="2000" dirty="0" smtClean="0">
                <a:latin typeface="標楷體" panose="03000509000000000000" pitchFamily="65" charset="-120"/>
                <a:ea typeface="標楷體" panose="03000509000000000000" pitchFamily="65" charset="-120"/>
              </a:rPr>
              <a:t>主席裁示：</a:t>
            </a:r>
            <a:endParaRPr lang="en-US" altLang="zh-TW" sz="2000" dirty="0" smtClean="0">
              <a:latin typeface="標楷體" panose="03000509000000000000" pitchFamily="65" charset="-120"/>
              <a:ea typeface="標楷體" panose="03000509000000000000" pitchFamily="65" charset="-120"/>
            </a:endParaRPr>
          </a:p>
          <a:p>
            <a:pPr algn="ctr"/>
            <a:r>
              <a:rPr lang="zh-TW" altLang="en-US" sz="2000" dirty="0" smtClean="0">
                <a:latin typeface="標楷體" panose="03000509000000000000" pitchFamily="65" charset="-120"/>
                <a:ea typeface="標楷體" panose="03000509000000000000" pitchFamily="65" charset="-120"/>
              </a:rPr>
              <a:t>好！就這麼辦</a:t>
            </a:r>
            <a:endParaRPr lang="zh-TW" altLang="en-US" sz="2000" dirty="0">
              <a:latin typeface="標楷體" panose="03000509000000000000" pitchFamily="65" charset="-120"/>
              <a:ea typeface="標楷體" panose="03000509000000000000" pitchFamily="65" charset="-120"/>
            </a:endParaRPr>
          </a:p>
        </p:txBody>
      </p:sp>
      <p:sp>
        <p:nvSpPr>
          <p:cNvPr id="15" name="文字方塊 14"/>
          <p:cNvSpPr txBox="1"/>
          <p:nvPr/>
        </p:nvSpPr>
        <p:spPr>
          <a:xfrm>
            <a:off x="6486399" y="2420888"/>
            <a:ext cx="492443" cy="1631216"/>
          </a:xfrm>
          <a:prstGeom prst="rect">
            <a:avLst/>
          </a:prstGeom>
          <a:noFill/>
        </p:spPr>
        <p:txBody>
          <a:bodyPr vert="eaVert" wrap="none" rtlCol="0">
            <a:spAutoFit/>
          </a:bodyPr>
          <a:lstStyle/>
          <a:p>
            <a:r>
              <a:rPr lang="zh-TW" altLang="en-US" sz="2000" dirty="0" smtClean="0">
                <a:latin typeface="標楷體" panose="03000509000000000000" pitchFamily="65" charset="-120"/>
                <a:ea typeface="標楷體" panose="03000509000000000000" pitchFamily="65" charset="-120"/>
              </a:rPr>
              <a:t>電算中</a:t>
            </a:r>
            <a:r>
              <a:rPr lang="zh-TW" altLang="en-US" sz="2000" dirty="0">
                <a:latin typeface="標楷體" panose="03000509000000000000" pitchFamily="65" charset="-120"/>
                <a:ea typeface="標楷體" panose="03000509000000000000" pitchFamily="65" charset="-120"/>
              </a:rPr>
              <a:t>心</a:t>
            </a:r>
            <a:r>
              <a:rPr lang="zh-TW" altLang="en-US" sz="2000" dirty="0" smtClean="0">
                <a:latin typeface="標楷體" panose="03000509000000000000" pitchFamily="65" charset="-120"/>
                <a:ea typeface="標楷體" panose="03000509000000000000" pitchFamily="65" charset="-120"/>
              </a:rPr>
              <a:t>主任</a:t>
            </a:r>
            <a:endParaRPr lang="zh-TW" altLang="en-US" sz="2000" dirty="0">
              <a:latin typeface="標楷體" panose="03000509000000000000" pitchFamily="65" charset="-120"/>
              <a:ea typeface="標楷體" panose="03000509000000000000" pitchFamily="65" charset="-120"/>
            </a:endParaRPr>
          </a:p>
        </p:txBody>
      </p:sp>
      <p:sp>
        <p:nvSpPr>
          <p:cNvPr id="16" name="文字方塊 15"/>
          <p:cNvSpPr txBox="1"/>
          <p:nvPr/>
        </p:nvSpPr>
        <p:spPr>
          <a:xfrm>
            <a:off x="6978809" y="1836977"/>
            <a:ext cx="1826141" cy="584775"/>
          </a:xfrm>
          <a:prstGeom prst="rect">
            <a:avLst/>
          </a:prstGeom>
          <a:noFill/>
        </p:spPr>
        <p:txBody>
          <a:bodyPr wrap="none" rtlCol="0">
            <a:spAutoFit/>
          </a:bodyPr>
          <a:lstStyle/>
          <a:p>
            <a:r>
              <a:rPr lang="en-US" altLang="zh-TW" sz="3200" dirty="0" smtClean="0">
                <a:solidFill>
                  <a:srgbClr val="FF0000"/>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3200" dirty="0" smtClean="0">
                <a:solidFill>
                  <a:srgbClr val="FF0000"/>
                </a:solidFill>
                <a:latin typeface="標楷體" panose="03000509000000000000" pitchFamily="65" charset="-120"/>
                <a:ea typeface="標楷體" panose="03000509000000000000" pitchFamily="65" charset="-120"/>
                <a:cs typeface="Times New Roman" panose="02020603050405020304" pitchFamily="18" charset="0"/>
              </a:rPr>
              <a:t>挖哩勒</a:t>
            </a:r>
            <a:endParaRPr lang="zh-TW" altLang="en-US" sz="32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17" name="圖片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8026" y="2364222"/>
            <a:ext cx="758162" cy="758162"/>
          </a:xfrm>
          <a:prstGeom prst="rect">
            <a:avLst/>
          </a:prstGeom>
        </p:spPr>
      </p:pic>
      <p:sp>
        <p:nvSpPr>
          <p:cNvPr id="19" name="文字方塊 18"/>
          <p:cNvSpPr txBox="1"/>
          <p:nvPr/>
        </p:nvSpPr>
        <p:spPr>
          <a:xfrm>
            <a:off x="3533690" y="3811016"/>
            <a:ext cx="492443" cy="605294"/>
          </a:xfrm>
          <a:prstGeom prst="rect">
            <a:avLst/>
          </a:prstGeom>
          <a:noFill/>
        </p:spPr>
        <p:txBody>
          <a:bodyPr vert="eaVert" wrap="none" rtlCol="0">
            <a:spAutoFit/>
          </a:bodyPr>
          <a:lstStyle/>
          <a:p>
            <a:r>
              <a:rPr lang="zh-TW" altLang="en-US" sz="2000" dirty="0" smtClean="0">
                <a:latin typeface="標楷體" panose="03000509000000000000" pitchFamily="65" charset="-120"/>
                <a:ea typeface="標楷體" panose="03000509000000000000" pitchFamily="65" charset="-120"/>
              </a:rPr>
              <a:t>主席</a:t>
            </a:r>
            <a:endParaRPr lang="zh-TW" altLang="en-US" sz="2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3673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100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500" fill="hold"/>
                                        <p:tgtEl>
                                          <p:spTgt spid="11"/>
                                        </p:tgtEl>
                                        <p:attrNameLst>
                                          <p:attrName>ppt_x</p:attrName>
                                        </p:attrNameLst>
                                      </p:cBhvr>
                                      <p:tavLst>
                                        <p:tav tm="0">
                                          <p:val>
                                            <p:strVal val="0-#ppt_w/2"/>
                                          </p:val>
                                        </p:tav>
                                        <p:tav tm="100000">
                                          <p:val>
                                            <p:strVal val="#ppt_x"/>
                                          </p:val>
                                        </p:tav>
                                      </p:tavLst>
                                    </p:anim>
                                    <p:anim calcmode="lin" valueType="num">
                                      <p:cBhvr additive="base">
                                        <p:cTn id="1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750"/>
                                        <p:tgtEl>
                                          <p:spTgt spid="13"/>
                                        </p:tgtEl>
                                      </p:cBhvr>
                                    </p:animEffect>
                                    <p:anim calcmode="lin" valueType="num">
                                      <p:cBhvr>
                                        <p:cTn id="17" dur="750" fill="hold"/>
                                        <p:tgtEl>
                                          <p:spTgt spid="13"/>
                                        </p:tgtEl>
                                        <p:attrNameLst>
                                          <p:attrName>ppt_x</p:attrName>
                                        </p:attrNameLst>
                                      </p:cBhvr>
                                      <p:tavLst>
                                        <p:tav tm="0">
                                          <p:val>
                                            <p:strVal val="#ppt_x"/>
                                          </p:val>
                                        </p:tav>
                                        <p:tav tm="100000">
                                          <p:val>
                                            <p:strVal val="#ppt_x"/>
                                          </p:val>
                                        </p:tav>
                                      </p:tavLst>
                                    </p:anim>
                                    <p:anim calcmode="lin" valueType="num">
                                      <p:cBhvr>
                                        <p:cTn id="18" dur="750" fill="hold"/>
                                        <p:tgtEl>
                                          <p:spTgt spid="13"/>
                                        </p:tgtEl>
                                        <p:attrNameLst>
                                          <p:attrName>ppt_y</p:attrName>
                                        </p:attrNameLst>
                                      </p:cBhvr>
                                      <p:tavLst>
                                        <p:tav tm="0">
                                          <p:val>
                                            <p:strVal val="#ppt_y+.1"/>
                                          </p:val>
                                        </p:tav>
                                        <p:tav tm="100000">
                                          <p:val>
                                            <p:strVal val="#ppt_y"/>
                                          </p:val>
                                        </p:tav>
                                      </p:tavLst>
                                    </p:anim>
                                  </p:childTnLst>
                                </p:cTn>
                              </p:par>
                            </p:childTnLst>
                          </p:cTn>
                        </p:par>
                        <p:par>
                          <p:cTn id="19" fill="hold">
                            <p:stCondLst>
                              <p:cond delay="750"/>
                            </p:stCondLst>
                            <p:childTnLst>
                              <p:par>
                                <p:cTn id="20" presetID="42" presetClass="entr" presetSubtype="0" fill="hold" grpId="0" nodeType="afterEffect">
                                  <p:stCondLst>
                                    <p:cond delay="25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anim calcmode="lin" valueType="num">
                                      <p:cBhvr>
                                        <p:cTn id="23" dur="500" fill="hold"/>
                                        <p:tgtEl>
                                          <p:spTgt spid="12"/>
                                        </p:tgtEl>
                                        <p:attrNameLst>
                                          <p:attrName>ppt_x</p:attrName>
                                        </p:attrNameLst>
                                      </p:cBhvr>
                                      <p:tavLst>
                                        <p:tav tm="0">
                                          <p:val>
                                            <p:strVal val="#ppt_x"/>
                                          </p:val>
                                        </p:tav>
                                        <p:tav tm="100000">
                                          <p:val>
                                            <p:strVal val="#ppt_x"/>
                                          </p:val>
                                        </p:tav>
                                      </p:tavLst>
                                    </p:anim>
                                    <p:anim calcmode="lin" valueType="num">
                                      <p:cBhvr>
                                        <p:cTn id="24" dur="500" fill="hold"/>
                                        <p:tgtEl>
                                          <p:spTgt spid="12"/>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2" presetClass="entr" presetSubtype="8" fill="hold" grpId="0" nodeType="afterEffect">
                                  <p:stCondLst>
                                    <p:cond delay="10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0-#ppt_w/2"/>
                                          </p:val>
                                        </p:tav>
                                        <p:tav tm="100000">
                                          <p:val>
                                            <p:strVal val="#ppt_x"/>
                                          </p:val>
                                        </p:tav>
                                      </p:tavLst>
                                    </p:anim>
                                    <p:anim calcmode="lin" valueType="num">
                                      <p:cBhvr additive="base">
                                        <p:cTn id="2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1+#ppt_w/2"/>
                                          </p:val>
                                        </p:tav>
                                        <p:tav tm="100000">
                                          <p:val>
                                            <p:strVal val="#ppt_x"/>
                                          </p:val>
                                        </p:tav>
                                      </p:tavLst>
                                    </p:anim>
                                    <p:anim calcmode="lin" valueType="num">
                                      <p:cBhvr additive="base">
                                        <p:cTn id="35" dur="500" fill="hold"/>
                                        <p:tgtEl>
                                          <p:spTgt spid="16"/>
                                        </p:tgtEl>
                                        <p:attrNameLst>
                                          <p:attrName>ppt_y</p:attrName>
                                        </p:attrNameLst>
                                      </p:cBhvr>
                                      <p:tavLst>
                                        <p:tav tm="0">
                                          <p:val>
                                            <p:strVal val="#ppt_y"/>
                                          </p:val>
                                        </p:tav>
                                        <p:tav tm="100000">
                                          <p:val>
                                            <p:strVal val="#ppt_y"/>
                                          </p:val>
                                        </p:tav>
                                      </p:tavLst>
                                    </p:anim>
                                  </p:childTnLst>
                                </p:cTn>
                              </p:par>
                              <p:par>
                                <p:cTn id="36" presetID="1" presetClass="entr" presetSubtype="0" fill="hold" nodeType="withEffect">
                                  <p:stCondLst>
                                    <p:cond delay="50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兼任助理及工讀生加保與那些單位有關</a:t>
            </a:r>
            <a:r>
              <a:rPr lang="en-US" altLang="zh-TW" dirty="0" smtClean="0"/>
              <a:t>?</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998973029"/>
              </p:ext>
            </p:extLst>
          </p:nvPr>
        </p:nvGraphicFramePr>
        <p:xfrm>
          <a:off x="539552" y="1052513"/>
          <a:ext cx="8064896" cy="3566160"/>
        </p:xfrm>
        <a:graphic>
          <a:graphicData uri="http://schemas.openxmlformats.org/drawingml/2006/table">
            <a:tbl>
              <a:tblPr firstRow="1" bandRow="1">
                <a:tableStyleId>{16D9F66E-5EB9-4882-86FB-DCBF35E3C3E4}</a:tableStyleId>
              </a:tblPr>
              <a:tblGrid>
                <a:gridCol w="2088232"/>
                <a:gridCol w="5976664"/>
              </a:tblGrid>
              <a:tr h="370840">
                <a:tc>
                  <a:txBody>
                    <a:bodyPr/>
                    <a:lstStyle/>
                    <a:p>
                      <a:pPr algn="ctr"/>
                      <a:r>
                        <a:rPr lang="zh-TW" altLang="en-US" sz="2400" dirty="0" smtClean="0">
                          <a:latin typeface="標楷體" panose="03000509000000000000" pitchFamily="65" charset="-120"/>
                          <a:ea typeface="標楷體" panose="03000509000000000000" pitchFamily="65" charset="-120"/>
                        </a:rPr>
                        <a:t>類別</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solidFill>
                      <a:schemeClr val="accent6">
                        <a:lumMod val="40000"/>
                        <a:lumOff val="60000"/>
                      </a:schemeClr>
                    </a:solidFill>
                  </a:tcPr>
                </a:tc>
                <a:tc>
                  <a:txBody>
                    <a:bodyPr/>
                    <a:lstStyle/>
                    <a:p>
                      <a:r>
                        <a:rPr lang="zh-TW" altLang="en-US" sz="2400" dirty="0" smtClean="0">
                          <a:latin typeface="標楷體" panose="03000509000000000000" pitchFamily="65" charset="-120"/>
                          <a:ea typeface="標楷體" panose="03000509000000000000" pitchFamily="65" charset="-120"/>
                        </a:rPr>
                        <a:t>相關單位</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solidFill>
                      <a:schemeClr val="accent6">
                        <a:lumMod val="40000"/>
                        <a:lumOff val="60000"/>
                      </a:schemeClr>
                    </a:solid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工讀生管理</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c>
                  <a:txBody>
                    <a:bodyPr/>
                    <a:lstStyle/>
                    <a:p>
                      <a:r>
                        <a:rPr lang="zh-TW" altLang="en-US" sz="2400" dirty="0" smtClean="0">
                          <a:latin typeface="標楷體" panose="03000509000000000000" pitchFamily="65" charset="-120"/>
                          <a:ea typeface="標楷體" panose="03000509000000000000" pitchFamily="65" charset="-120"/>
                        </a:rPr>
                        <a:t>學務處、教務處、推廣教育中心等</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兼任助理聘任</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chor="ctr">
                    <a:noFill/>
                  </a:tcPr>
                </a:tc>
                <a:tc>
                  <a:txBody>
                    <a:bodyPr/>
                    <a:lstStyle/>
                    <a:p>
                      <a:r>
                        <a:rPr lang="zh-TW" altLang="en-US" sz="2400" dirty="0" smtClean="0">
                          <a:latin typeface="標楷體" panose="03000509000000000000" pitchFamily="65" charset="-120"/>
                          <a:ea typeface="標楷體" panose="03000509000000000000" pitchFamily="65" charset="-120"/>
                        </a:rPr>
                        <a:t>研發處</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科技部、產學計畫案</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教務處</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教學卓越計畫、教育改進計畫</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帳務處理</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c>
                  <a:txBody>
                    <a:bodyPr/>
                    <a:lstStyle/>
                    <a:p>
                      <a:r>
                        <a:rPr lang="zh-TW" altLang="en-US" sz="2400" dirty="0" smtClean="0">
                          <a:latin typeface="標楷體" panose="03000509000000000000" pitchFamily="65" charset="-120"/>
                          <a:ea typeface="標楷體" panose="03000509000000000000" pitchFamily="65" charset="-120"/>
                        </a:rPr>
                        <a:t>會計室</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加退保業務</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c>
                  <a:txBody>
                    <a:bodyPr/>
                    <a:lstStyle/>
                    <a:p>
                      <a:r>
                        <a:rPr lang="zh-TW" altLang="en-US" sz="2400" dirty="0" smtClean="0">
                          <a:latin typeface="標楷體" panose="03000509000000000000" pitchFamily="65" charset="-120"/>
                          <a:ea typeface="標楷體" panose="03000509000000000000" pitchFamily="65" charset="-120"/>
                        </a:rPr>
                        <a:t>人事室或總務處</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薪資與保費</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c>
                  <a:txBody>
                    <a:bodyPr/>
                    <a:lstStyle/>
                    <a:p>
                      <a:r>
                        <a:rPr lang="zh-TW" altLang="en-US" sz="2400" dirty="0" smtClean="0">
                          <a:latin typeface="標楷體" panose="03000509000000000000" pitchFamily="65" charset="-120"/>
                          <a:ea typeface="標楷體" panose="03000509000000000000" pitchFamily="65" charset="-120"/>
                        </a:rPr>
                        <a:t>會計室、出納組</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r h="370840">
                <a:tc>
                  <a:txBody>
                    <a:bodyPr/>
                    <a:lstStyle/>
                    <a:p>
                      <a:pPr algn="ctr"/>
                      <a:r>
                        <a:rPr lang="zh-TW" altLang="en-US" sz="2400" dirty="0" smtClean="0">
                          <a:latin typeface="標楷體" panose="03000509000000000000" pitchFamily="65" charset="-120"/>
                          <a:ea typeface="標楷體" panose="03000509000000000000" pitchFamily="65" charset="-120"/>
                        </a:rPr>
                        <a:t>系統開發</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c>
                  <a:txBody>
                    <a:bodyPr/>
                    <a:lstStyle/>
                    <a:p>
                      <a:r>
                        <a:rPr lang="zh-TW" altLang="en-US" sz="2400" dirty="0" smtClean="0">
                          <a:latin typeface="標楷體" panose="03000509000000000000" pitchFamily="65" charset="-120"/>
                          <a:ea typeface="標楷體" panose="03000509000000000000" pitchFamily="65" charset="-120"/>
                        </a:rPr>
                        <a:t>資訊部門或委外</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a:txBody>
                  <a:tcPr marL="92349" marR="92349">
                    <a:noFill/>
                  </a:tcPr>
                </a:tc>
              </a:tr>
            </a:tbl>
          </a:graphicData>
        </a:graphic>
      </p:graphicFrame>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4</a:t>
            </a:fld>
            <a:endParaRPr lang="zh-TW" altLang="en-US"/>
          </a:p>
        </p:txBody>
      </p:sp>
      <p:sp>
        <p:nvSpPr>
          <p:cNvPr id="7" name="文字方塊 6"/>
          <p:cNvSpPr txBox="1"/>
          <p:nvPr/>
        </p:nvSpPr>
        <p:spPr>
          <a:xfrm>
            <a:off x="515908" y="4941168"/>
            <a:ext cx="8084264" cy="523220"/>
          </a:xfrm>
          <a:prstGeom prst="rect">
            <a:avLst/>
          </a:prstGeom>
        </p:spPr>
        <p:style>
          <a:lnRef idx="1">
            <a:schemeClr val="accent4"/>
          </a:lnRef>
          <a:fillRef idx="3">
            <a:schemeClr val="accent4"/>
          </a:fillRef>
          <a:effectRef idx="2">
            <a:schemeClr val="accent4"/>
          </a:effectRef>
          <a:fontRef idx="minor">
            <a:schemeClr val="lt1"/>
          </a:fontRef>
        </p:style>
        <p:txBody>
          <a:bodyPr wrap="none" rtlCol="0">
            <a:spAutoFit/>
          </a:bodyPr>
          <a:lstStyle/>
          <a:p>
            <a:r>
              <a:rPr lang="zh-TW" altLang="en-US" sz="2800" dirty="0" smtClean="0">
                <a:solidFill>
                  <a:schemeClr val="bg1"/>
                </a:solidFill>
                <a:latin typeface="標楷體" panose="03000509000000000000" pitchFamily="65" charset="-120"/>
                <a:ea typeface="標楷體" panose="03000509000000000000" pitchFamily="65" charset="-120"/>
              </a:rPr>
              <a:t>牽涉單位甚多，協調不易，需要高層主管主持協調</a:t>
            </a:r>
            <a:endParaRPr lang="en-US" altLang="zh-TW" sz="2800" dirty="0" smtClean="0">
              <a:solidFill>
                <a:schemeClr val="bg1"/>
              </a:solidFill>
              <a:latin typeface="標楷體" panose="03000509000000000000" pitchFamily="65" charset="-120"/>
              <a:ea typeface="標楷體" panose="03000509000000000000" pitchFamily="65" charset="-120"/>
            </a:endParaRPr>
          </a:p>
        </p:txBody>
      </p:sp>
      <p:sp>
        <p:nvSpPr>
          <p:cNvPr id="8" name="文字方塊 7"/>
          <p:cNvSpPr txBox="1"/>
          <p:nvPr/>
        </p:nvSpPr>
        <p:spPr>
          <a:xfrm>
            <a:off x="971600" y="5589240"/>
            <a:ext cx="6924992" cy="523220"/>
          </a:xfrm>
          <a:prstGeom prst="rect">
            <a:avLst/>
          </a:prstGeom>
          <a:noFill/>
        </p:spPr>
        <p:txBody>
          <a:bodyPr wrap="square" rtlCol="0">
            <a:spAutoFit/>
          </a:bodyPr>
          <a:lstStyle/>
          <a:p>
            <a:r>
              <a:rPr lang="zh-TW" altLang="en-US" sz="2800" dirty="0" smtClean="0">
                <a:solidFill>
                  <a:srgbClr val="C00000"/>
                </a:solidFill>
                <a:latin typeface="標楷體" panose="03000509000000000000" pitchFamily="65" charset="-120"/>
                <a:ea typeface="標楷體" panose="03000509000000000000" pitchFamily="65" charset="-120"/>
              </a:rPr>
              <a:t>最好是到副校長</a:t>
            </a:r>
            <a:r>
              <a:rPr lang="zh-TW" altLang="en-US" sz="2800" dirty="0">
                <a:solidFill>
                  <a:srgbClr val="C00000"/>
                </a:solidFill>
                <a:latin typeface="標楷體" panose="03000509000000000000" pitchFamily="65" charset="-120"/>
                <a:ea typeface="標楷體" panose="03000509000000000000" pitchFamily="65" charset="-120"/>
              </a:rPr>
              <a:t>或是主</a:t>
            </a:r>
            <a:r>
              <a:rPr lang="zh-TW" altLang="en-US" sz="2800" dirty="0" smtClean="0">
                <a:solidFill>
                  <a:srgbClr val="C00000"/>
                </a:solidFill>
                <a:latin typeface="標楷體" panose="03000509000000000000" pitchFamily="65" charset="-120"/>
                <a:ea typeface="標楷體" panose="03000509000000000000" pitchFamily="65" charset="-120"/>
              </a:rPr>
              <a:t>秘層級</a:t>
            </a:r>
            <a:endParaRPr lang="zh-TW" altLang="en-US" sz="2800" dirty="0">
              <a:solidFill>
                <a:srgbClr val="C0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68487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何時開始納保</a:t>
            </a:r>
            <a:r>
              <a:rPr lang="en-US" altLang="zh-TW" dirty="0" smtClean="0"/>
              <a:t>?</a:t>
            </a:r>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5</a:t>
            </a:fld>
            <a:endParaRPr lang="zh-TW" altLang="en-US"/>
          </a:p>
        </p:txBody>
      </p:sp>
      <p:sp>
        <p:nvSpPr>
          <p:cNvPr id="6" name="矩形 5"/>
          <p:cNvSpPr/>
          <p:nvPr/>
        </p:nvSpPr>
        <p:spPr>
          <a:xfrm>
            <a:off x="1727684" y="2420888"/>
            <a:ext cx="5688632" cy="1296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103</a:t>
            </a:r>
            <a:r>
              <a:rPr lang="zh-TW" altLang="en-US"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a:t>
            </a:r>
            <a:r>
              <a:rPr lang="zh-TW" altLang="en-US"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日 開始 </a:t>
            </a:r>
            <a:endParaRPr lang="en-US" altLang="zh-TW"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3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兼任助理需納入勞工保險</a:t>
            </a:r>
            <a:endParaRPr lang="zh-TW" altLang="en-US" sz="3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070612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聘</a:t>
            </a:r>
            <a:r>
              <a:rPr lang="zh-TW" altLang="en-US" dirty="0"/>
              <a:t>任</a:t>
            </a:r>
            <a:r>
              <a:rPr lang="zh-TW" altLang="en-US" dirty="0" smtClean="0"/>
              <a:t>類型與經費來源</a:t>
            </a:r>
            <a:endParaRPr lang="zh-TW" altLang="en-US" dirty="0"/>
          </a:p>
        </p:txBody>
      </p:sp>
      <p:sp>
        <p:nvSpPr>
          <p:cNvPr id="3" name="內容版面配置區 2"/>
          <p:cNvSpPr>
            <a:spLocks noGrp="1"/>
          </p:cNvSpPr>
          <p:nvPr>
            <p:ph idx="1"/>
          </p:nvPr>
        </p:nvSpPr>
        <p:spPr/>
        <p:txBody>
          <a:bodyPr/>
          <a:lstStyle/>
          <a:p>
            <a:r>
              <a:rPr lang="zh-TW" altLang="en-US" dirty="0" smtClean="0"/>
              <a:t>類型</a:t>
            </a:r>
            <a:endParaRPr lang="en-US" altLang="zh-TW" dirty="0" smtClean="0"/>
          </a:p>
          <a:p>
            <a:pPr lvl="1"/>
            <a:r>
              <a:rPr lang="en-US" altLang="zh-TW" dirty="0" smtClean="0"/>
              <a:t>TA</a:t>
            </a:r>
            <a:endParaRPr lang="en-US" altLang="zh-TW" dirty="0"/>
          </a:p>
          <a:p>
            <a:pPr lvl="1"/>
            <a:r>
              <a:rPr lang="zh-TW" altLang="en-US" dirty="0" smtClean="0"/>
              <a:t>工讀生</a:t>
            </a:r>
            <a:endParaRPr lang="en-US" altLang="zh-TW" dirty="0" smtClean="0"/>
          </a:p>
          <a:p>
            <a:pPr lvl="1"/>
            <a:r>
              <a:rPr lang="zh-TW" altLang="en-US" dirty="0" smtClean="0"/>
              <a:t>計畫案兼任助理</a:t>
            </a:r>
            <a:endParaRPr lang="en-US" altLang="zh-TW" dirty="0" smtClean="0"/>
          </a:p>
          <a:p>
            <a:pPr lvl="1"/>
            <a:r>
              <a:rPr lang="zh-TW" altLang="en-US" dirty="0" smtClean="0"/>
              <a:t>兼任教師</a:t>
            </a:r>
            <a:endParaRPr lang="en-US" altLang="zh-TW" dirty="0" smtClean="0"/>
          </a:p>
          <a:p>
            <a:r>
              <a:rPr lang="zh-TW" altLang="en-US" dirty="0" smtClean="0"/>
              <a:t>經費來源</a:t>
            </a:r>
            <a:endParaRPr lang="en-US" altLang="zh-TW" dirty="0" smtClean="0"/>
          </a:p>
          <a:p>
            <a:pPr lvl="1"/>
            <a:r>
              <a:rPr lang="zh-TW" altLang="en-US" dirty="0" smtClean="0"/>
              <a:t>教育部</a:t>
            </a:r>
            <a:endParaRPr lang="en-US" altLang="zh-TW" dirty="0" smtClean="0"/>
          </a:p>
          <a:p>
            <a:pPr lvl="1"/>
            <a:r>
              <a:rPr lang="zh-TW" altLang="en-US" dirty="0" smtClean="0"/>
              <a:t>科技部</a:t>
            </a:r>
            <a:endParaRPr lang="en-US" altLang="zh-TW" dirty="0" smtClean="0"/>
          </a:p>
          <a:p>
            <a:pPr lvl="1"/>
            <a:r>
              <a:rPr lang="zh-TW" altLang="en-US" dirty="0" smtClean="0"/>
              <a:t>產學案</a:t>
            </a:r>
            <a:endParaRPr lang="en-US" altLang="zh-TW" dirty="0" smtClean="0"/>
          </a:p>
          <a:p>
            <a:pPr lvl="1"/>
            <a:r>
              <a:rPr lang="zh-TW" altLang="en-US" dirty="0" smtClean="0"/>
              <a:t>校內經</a:t>
            </a:r>
            <a:r>
              <a:rPr lang="zh-TW" altLang="en-US" dirty="0"/>
              <a:t>費</a:t>
            </a:r>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6</a:t>
            </a:fld>
            <a:endParaRPr lang="zh-TW" altLang="en-US"/>
          </a:p>
        </p:txBody>
      </p:sp>
      <p:sp>
        <p:nvSpPr>
          <p:cNvPr id="6" name="爆炸 1 5"/>
          <p:cNvSpPr/>
          <p:nvPr/>
        </p:nvSpPr>
        <p:spPr>
          <a:xfrm>
            <a:off x="4644008" y="1340768"/>
            <a:ext cx="2300436" cy="1296144"/>
          </a:xfrm>
          <a:prstGeom prst="irregularSeal1">
            <a:avLst/>
          </a:prstGeom>
          <a:solidFill>
            <a:srgbClr val="FF0000"/>
          </a:solid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學習型</a:t>
            </a:r>
            <a:endParaRPr lang="zh-TW" altLang="en-US" sz="28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爆炸 1 6"/>
          <p:cNvSpPr/>
          <p:nvPr/>
        </p:nvSpPr>
        <p:spPr>
          <a:xfrm>
            <a:off x="5993582" y="2564904"/>
            <a:ext cx="2376264" cy="1512168"/>
          </a:xfrm>
          <a:prstGeom prst="irregularSeal1">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勞務型</a:t>
            </a:r>
            <a:endParaRPr lang="zh-TW" altLang="en-US" sz="28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563799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兼任</a:t>
            </a:r>
            <a:r>
              <a:rPr lang="zh-TW" altLang="en-US" dirty="0" smtClean="0"/>
              <a:t>助理類型與保險</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39694250"/>
              </p:ext>
            </p:extLst>
          </p:nvPr>
        </p:nvGraphicFramePr>
        <p:xfrm>
          <a:off x="457200" y="1052513"/>
          <a:ext cx="8229600" cy="4145280"/>
        </p:xfrm>
        <a:graphic>
          <a:graphicData uri="http://schemas.openxmlformats.org/drawingml/2006/table">
            <a:tbl>
              <a:tblPr firstRow="1" bandRow="1">
                <a:tableStyleId>{16D9F66E-5EB9-4882-86FB-DCBF35E3C3E4}</a:tableStyleId>
              </a:tblPr>
              <a:tblGrid>
                <a:gridCol w="2743200"/>
                <a:gridCol w="2379712"/>
                <a:gridCol w="3106688"/>
              </a:tblGrid>
              <a:tr h="370840">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人員類型</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solidFill>
                      <a:schemeClr val="accent6">
                        <a:lumMod val="40000"/>
                        <a:lumOff val="60000"/>
                      </a:schemeClr>
                    </a:solid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保險類別</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solidFill>
                      <a:schemeClr val="accent6">
                        <a:lumMod val="40000"/>
                        <a:lumOff val="60000"/>
                      </a:schemeClr>
                    </a:solid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是否要加保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solidFill>
                      <a:schemeClr val="accent6">
                        <a:lumMod val="40000"/>
                        <a:lumOff val="60000"/>
                      </a:schemeClr>
                    </a:solidFill>
                  </a:tcPr>
                </a:tc>
              </a:tr>
              <a:tr h="370840">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學生</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勞務型</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勞保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加保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r h="370840">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學生</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學習型</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免</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r h="370840">
                <a:tc rowSpan="2">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校內職員</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勞保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已有勞保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r h="370840">
                <a:tc vMerge="1">
                  <a:txBody>
                    <a:bodyPr/>
                    <a:lstStyle/>
                    <a:p>
                      <a:pPr algn="ct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公保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免</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r h="370840">
                <a:tc rowSpan="3">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校外人員</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公保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rowSpan="2">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免</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r h="370840">
                <a:tc vMerge="1">
                  <a:txBody>
                    <a:bodyPr/>
                    <a:lstStyle/>
                    <a:p>
                      <a:pPr algn="ct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農保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vMerge="1">
                  <a:txBody>
                    <a:bodyPr/>
                    <a:lstStyle/>
                    <a:p>
                      <a:pPr algn="ct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a:txBody>
                  <a:tcPr/>
                </a:tc>
              </a:tr>
              <a:tr h="370840">
                <a:tc vMerge="1">
                  <a:txBody>
                    <a:bodyPr/>
                    <a:lstStyle/>
                    <a:p>
                      <a:pPr algn="ct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勞保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c>
                  <a:txBody>
                    <a:bodyPr/>
                    <a:lstStyle/>
                    <a:p>
                      <a:pPr algn="ct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加保</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noFill/>
                  </a:tcPr>
                </a:tc>
              </a:tr>
            </a:tbl>
          </a:graphicData>
        </a:graphic>
      </p:graphicFrame>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7</a:t>
            </a:fld>
            <a:endParaRPr lang="zh-TW" altLang="en-US"/>
          </a:p>
        </p:txBody>
      </p:sp>
    </p:spTree>
    <p:extLst>
      <p:ext uri="{BB962C8B-B14F-4D97-AF65-F5344CB8AC3E}">
        <p14:creationId xmlns:p14="http://schemas.microsoft.com/office/powerpoint/2010/main" val="1270944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勞務型與學習型兼任助理的差異</a:t>
            </a:r>
            <a:endParaRPr lang="zh-TW" altLang="en-US" dirty="0"/>
          </a:p>
        </p:txBody>
      </p:sp>
      <p:sp>
        <p:nvSpPr>
          <p:cNvPr id="3" name="內容版面配置區 2"/>
          <p:cNvSpPr>
            <a:spLocks noGrp="1"/>
          </p:cNvSpPr>
          <p:nvPr>
            <p:ph idx="1"/>
          </p:nvPr>
        </p:nvSpPr>
        <p:spPr/>
        <p:txBody>
          <a:bodyPr/>
          <a:lstStyle/>
          <a:p>
            <a:r>
              <a:rPr lang="zh-TW" altLang="en-US" dirty="0" smtClean="0"/>
              <a:t>勞務型</a:t>
            </a:r>
            <a:endParaRPr lang="en-US" altLang="zh-TW" dirty="0" smtClean="0"/>
          </a:p>
          <a:p>
            <a:pPr lvl="1"/>
            <a:r>
              <a:rPr lang="zh-TW" altLang="en-US" dirty="0" smtClean="0"/>
              <a:t>需要加保，可享勞保福利以及未來退休年資</a:t>
            </a:r>
            <a:endParaRPr lang="en-US" altLang="zh-TW" dirty="0" smtClean="0"/>
          </a:p>
          <a:p>
            <a:pPr lvl="1"/>
            <a:r>
              <a:rPr lang="zh-TW" altLang="en-US" dirty="0" smtClean="0"/>
              <a:t>需要簽訂勞雇契約，由於有勞雇關係，研究成果之智財權及著作權歸雇主</a:t>
            </a:r>
            <a:r>
              <a:rPr lang="en-US" altLang="zh-TW" dirty="0" smtClean="0"/>
              <a:t>(</a:t>
            </a:r>
            <a:r>
              <a:rPr lang="zh-TW" altLang="en-US" dirty="0" smtClean="0"/>
              <a:t>學校</a:t>
            </a:r>
            <a:r>
              <a:rPr lang="en-US" altLang="zh-TW" dirty="0"/>
              <a:t>/</a:t>
            </a:r>
            <a:r>
              <a:rPr lang="zh-TW" altLang="en-US" dirty="0" smtClean="0"/>
              <a:t>指導教授</a:t>
            </a:r>
            <a:r>
              <a:rPr lang="en-US" altLang="zh-TW" dirty="0" smtClean="0"/>
              <a:t>)</a:t>
            </a:r>
            <a:r>
              <a:rPr lang="zh-TW" altLang="en-US" dirty="0" smtClean="0"/>
              <a:t>，原則上不得以該案之成果做為學位論文</a:t>
            </a:r>
            <a:endParaRPr lang="en-US" altLang="zh-TW" dirty="0" smtClean="0"/>
          </a:p>
          <a:p>
            <a:pPr lvl="2"/>
            <a:r>
              <a:rPr lang="zh-TW" altLang="en-US" dirty="0" smtClean="0"/>
              <a:t>對部份研究生影響頗大</a:t>
            </a:r>
            <a:endParaRPr lang="en-US" altLang="zh-TW" dirty="0" smtClean="0"/>
          </a:p>
          <a:p>
            <a:r>
              <a:rPr lang="zh-TW" altLang="en-US" dirty="0" smtClean="0"/>
              <a:t>學習型</a:t>
            </a:r>
            <a:endParaRPr lang="en-US" altLang="zh-TW" dirty="0" smtClean="0"/>
          </a:p>
          <a:p>
            <a:pPr lvl="1"/>
            <a:r>
              <a:rPr lang="zh-TW" altLang="en-US" dirty="0" smtClean="0"/>
              <a:t>不需加保</a:t>
            </a:r>
            <a:endParaRPr lang="en-US" altLang="zh-TW" dirty="0" smtClean="0"/>
          </a:p>
          <a:p>
            <a:pPr lvl="2"/>
            <a:r>
              <a:rPr lang="zh-TW" altLang="en-US" dirty="0"/>
              <a:t>但</a:t>
            </a:r>
            <a:r>
              <a:rPr lang="zh-TW" altLang="en-US" dirty="0" smtClean="0"/>
              <a:t>屬勞務型或學習型如有爭議，還是勞動部說了算</a:t>
            </a:r>
            <a:endParaRPr lang="en-US" altLang="zh-TW" dirty="0" smtClean="0"/>
          </a:p>
          <a:p>
            <a:pPr lvl="1"/>
            <a:r>
              <a:rPr lang="zh-TW" altLang="en-US" dirty="0" smtClean="0"/>
              <a:t>工作之內容</a:t>
            </a:r>
            <a:r>
              <a:rPr lang="zh-TW" altLang="en-US" dirty="0"/>
              <a:t>與</a:t>
            </a:r>
            <a:r>
              <a:rPr lang="zh-TW" altLang="en-US" dirty="0" smtClean="0"/>
              <a:t>學位相關或是論文的一部分，研究成果著作權屬撰寫者，可做為學位論文</a:t>
            </a:r>
            <a:endParaRPr lang="en-US" altLang="zh-TW" dirty="0" smtClean="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8</a:t>
            </a:fld>
            <a:endParaRPr lang="zh-TW" altLang="en-US"/>
          </a:p>
        </p:txBody>
      </p:sp>
    </p:spTree>
    <p:extLst>
      <p:ext uri="{BB962C8B-B14F-4D97-AF65-F5344CB8AC3E}">
        <p14:creationId xmlns:p14="http://schemas.microsoft.com/office/powerpoint/2010/main" val="79235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至勞保局系統加退保登錄</a:t>
            </a:r>
            <a:r>
              <a:rPr lang="zh-TW" altLang="en-US" dirty="0"/>
              <a:t>的時間點</a:t>
            </a:r>
          </a:p>
        </p:txBody>
      </p:sp>
      <p:sp>
        <p:nvSpPr>
          <p:cNvPr id="3" name="內容版面配置區 2"/>
          <p:cNvSpPr>
            <a:spLocks noGrp="1"/>
          </p:cNvSpPr>
          <p:nvPr>
            <p:ph idx="1"/>
          </p:nvPr>
        </p:nvSpPr>
        <p:spPr/>
        <p:txBody>
          <a:bodyPr/>
          <a:lstStyle/>
          <a:p>
            <a:r>
              <a:rPr lang="zh-TW" altLang="en-US" dirty="0" smtClean="0"/>
              <a:t>理想的狀況</a:t>
            </a:r>
            <a:endParaRPr lang="en-US" altLang="zh-TW" dirty="0" smtClean="0"/>
          </a:p>
          <a:p>
            <a:pPr lvl="1"/>
            <a:r>
              <a:rPr lang="zh-TW" altLang="en-US" dirty="0" smtClean="0"/>
              <a:t>每月底前</a:t>
            </a:r>
            <a:r>
              <a:rPr lang="zh-TW" altLang="en-US" dirty="0"/>
              <a:t>完成下個月薪調與</a:t>
            </a:r>
            <a:r>
              <a:rPr lang="zh-TW" altLang="en-US" dirty="0" smtClean="0"/>
              <a:t>新加保人員登錄</a:t>
            </a:r>
            <a:endParaRPr lang="zh-TW" altLang="en-US" dirty="0"/>
          </a:p>
          <a:p>
            <a:pPr lvl="1"/>
            <a:r>
              <a:rPr lang="zh-TW" altLang="en-US" dirty="0"/>
              <a:t>每月</a:t>
            </a:r>
            <a:r>
              <a:rPr lang="zh-TW" altLang="en-US" dirty="0" smtClean="0"/>
              <a:t>需要加保之人員，從</a:t>
            </a:r>
            <a:r>
              <a:rPr lang="en-US" altLang="zh-TW" dirty="0" smtClean="0"/>
              <a:t>1</a:t>
            </a:r>
            <a:r>
              <a:rPr lang="zh-TW" altLang="en-US" dirty="0" smtClean="0"/>
              <a:t>日起加保</a:t>
            </a:r>
            <a:endParaRPr lang="zh-TW" altLang="en-US" dirty="0"/>
          </a:p>
          <a:p>
            <a:pPr lvl="1"/>
            <a:r>
              <a:rPr lang="zh-TW" altLang="en-US" dirty="0"/>
              <a:t>每月需退保</a:t>
            </a:r>
            <a:r>
              <a:rPr lang="zh-TW" altLang="en-US" dirty="0" smtClean="0"/>
              <a:t>人員，退保日期為</a:t>
            </a:r>
            <a:r>
              <a:rPr lang="zh-TW" altLang="en-US" dirty="0"/>
              <a:t>當月最後一天</a:t>
            </a:r>
          </a:p>
          <a:p>
            <a:r>
              <a:rPr lang="zh-TW" altLang="en-US" dirty="0" smtClean="0"/>
              <a:t>現實的狀況</a:t>
            </a:r>
            <a:endParaRPr lang="en-US" altLang="zh-TW" dirty="0" smtClean="0"/>
          </a:p>
          <a:p>
            <a:pPr lvl="1"/>
            <a:r>
              <a:rPr lang="zh-TW" altLang="en-US" dirty="0"/>
              <a:t>每天都有計畫案新增</a:t>
            </a:r>
            <a:r>
              <a:rPr lang="zh-TW" altLang="en-US" dirty="0" smtClean="0"/>
              <a:t>，到月底了還會有</a:t>
            </a:r>
            <a:r>
              <a:rPr lang="zh-TW" altLang="en-US" dirty="0"/>
              <a:t>案子冒出來</a:t>
            </a:r>
          </a:p>
          <a:p>
            <a:pPr lvl="1"/>
            <a:r>
              <a:rPr lang="zh-TW" altLang="en-US" dirty="0"/>
              <a:t>每天</a:t>
            </a:r>
            <a:r>
              <a:rPr lang="zh-TW" altLang="en-US" dirty="0" smtClean="0"/>
              <a:t>都可能有新聘人員要</a:t>
            </a:r>
            <a:r>
              <a:rPr lang="zh-TW" altLang="en-US" dirty="0"/>
              <a:t>加保</a:t>
            </a:r>
          </a:p>
          <a:p>
            <a:pPr lvl="1"/>
            <a:r>
              <a:rPr lang="zh-TW" altLang="en-US" dirty="0" smtClean="0"/>
              <a:t>計畫案聘任之助理可能會不定期終聘而需要退保</a:t>
            </a:r>
            <a:endParaRPr lang="zh-TW" altLang="en-US" dirty="0"/>
          </a:p>
          <a:p>
            <a:pPr lvl="1"/>
            <a:endParaRPr lang="zh-TW" altLang="en-US" dirty="0"/>
          </a:p>
        </p:txBody>
      </p:sp>
      <p:sp>
        <p:nvSpPr>
          <p:cNvPr id="4" name="頁尾版面配置區 3"/>
          <p:cNvSpPr>
            <a:spLocks noGrp="1"/>
          </p:cNvSpPr>
          <p:nvPr>
            <p:ph type="ftr" sz="quarter" idx="10"/>
          </p:nvPr>
        </p:nvSpPr>
        <p:spPr/>
        <p:txBody>
          <a:bodyPr/>
          <a:lstStyle/>
          <a:p>
            <a:pPr>
              <a:defRPr/>
            </a:pPr>
            <a:r>
              <a:rPr lang="zh-TW" altLang="en-US" smtClean="0"/>
              <a:t>兼任助理加保勞保之系統開發經驗談</a:t>
            </a:r>
            <a:endParaRPr lang="zh-TW" altLang="en-US" dirty="0" smtClean="0"/>
          </a:p>
        </p:txBody>
      </p:sp>
      <p:sp>
        <p:nvSpPr>
          <p:cNvPr id="5" name="投影片編號版面配置區 4"/>
          <p:cNvSpPr>
            <a:spLocks noGrp="1"/>
          </p:cNvSpPr>
          <p:nvPr>
            <p:ph type="sldNum" sz="quarter" idx="11"/>
          </p:nvPr>
        </p:nvSpPr>
        <p:spPr/>
        <p:txBody>
          <a:bodyPr/>
          <a:lstStyle/>
          <a:p>
            <a:pPr>
              <a:defRPr/>
            </a:pPr>
            <a:fld id="{807126B7-F4B2-48C6-A363-4F0F8DBD1E4C}" type="slidenum">
              <a:rPr lang="zh-TW" altLang="en-US" smtClean="0"/>
              <a:pPr>
                <a:defRPr/>
              </a:pPr>
              <a:t>9</a:t>
            </a:fld>
            <a:endParaRPr lang="zh-TW" altLang="en-US"/>
          </a:p>
        </p:txBody>
      </p:sp>
    </p:spTree>
    <p:extLst>
      <p:ext uri="{BB962C8B-B14F-4D97-AF65-F5344CB8AC3E}">
        <p14:creationId xmlns:p14="http://schemas.microsoft.com/office/powerpoint/2010/main" val="362109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14521</TotalTime>
  <Words>2347</Words>
  <Application>Microsoft Office PowerPoint</Application>
  <PresentationFormat>如螢幕大小 (4:3)</PresentationFormat>
  <Paragraphs>367</Paragraphs>
  <Slides>27</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27</vt:i4>
      </vt:variant>
    </vt:vector>
  </HeadingPairs>
  <TitlesOfParts>
    <vt:vector size="34" baseType="lpstr">
      <vt:lpstr>新細明體</vt:lpstr>
      <vt:lpstr>標楷體</vt:lpstr>
      <vt:lpstr>Arial</vt:lpstr>
      <vt:lpstr>Calibri</vt:lpstr>
      <vt:lpstr>Times New Roman</vt:lpstr>
      <vt:lpstr>Wingdings</vt:lpstr>
      <vt:lpstr>Office 佈景主題</vt:lpstr>
      <vt:lpstr>兼任助理加保勞保之系統 開發經驗談</vt:lpstr>
      <vt:lpstr>簡歷</vt:lpstr>
      <vt:lpstr>保險作業是誰的工作?</vt:lpstr>
      <vt:lpstr>兼任助理及工讀生加保與那些單位有關?</vt:lpstr>
      <vt:lpstr>何時開始納保?</vt:lpstr>
      <vt:lpstr>聘任類型與經費來源</vt:lpstr>
      <vt:lpstr>兼任助理類型與保險</vt:lpstr>
      <vt:lpstr>勞務型與學習型兼任助理的差異</vt:lpstr>
      <vt:lpstr>至勞保局系統加退保登錄的時間點</vt:lpstr>
      <vt:lpstr>本校計畫案目前人員聘任之登錄做法</vt:lpstr>
      <vt:lpstr>計畫案未於會計系統立案前的處理方式</vt:lpstr>
      <vt:lpstr>計畫案報帳方式與期程</vt:lpstr>
      <vt:lpstr>工讀金申報</vt:lpstr>
      <vt:lpstr>保險作業：加保</vt:lpstr>
      <vt:lpstr>保險作業：薪資調整</vt:lpstr>
      <vt:lpstr>保險作業：退保</vt:lpstr>
      <vt:lpstr>本校適用之勞保勞退級距與金額</vt:lpstr>
      <vt:lpstr>本校工資墊償基金處理方式</vt:lpstr>
      <vt:lpstr>保費分攤做法之演進</vt:lpstr>
      <vt:lpstr>保費分攤計算方式：第一版</vt:lpstr>
      <vt:lpstr>保費分攤計算方式：第二版</vt:lpstr>
      <vt:lpstr>保費分攤計算方式：考慮中</vt:lpstr>
      <vt:lpstr>變來變去，勞保局保費計算系統也瘋狂</vt:lpstr>
      <vt:lpstr>與學籍系統連動</vt:lpstr>
      <vt:lpstr>部份工時與月薪制</vt:lpstr>
      <vt:lpstr>資遣費問題</vt:lpstr>
      <vt:lpstr>Q&amp;A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tlpao</dc:creator>
  <cp:lastModifiedBy>Tsang-Long Pao</cp:lastModifiedBy>
  <cp:revision>587</cp:revision>
  <dcterms:created xsi:type="dcterms:W3CDTF">2012-02-28T02:04:27Z</dcterms:created>
  <dcterms:modified xsi:type="dcterms:W3CDTF">2015-12-17T22:34:05Z</dcterms:modified>
</cp:coreProperties>
</file>