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592" r:id="rId3"/>
    <p:sldId id="582" r:id="rId4"/>
    <p:sldId id="579" r:id="rId5"/>
    <p:sldId id="359" r:id="rId6"/>
    <p:sldId id="585" r:id="rId7"/>
    <p:sldId id="586" r:id="rId8"/>
    <p:sldId id="588" r:id="rId9"/>
    <p:sldId id="511" r:id="rId10"/>
    <p:sldId id="576" r:id="rId11"/>
    <p:sldId id="591" r:id="rId12"/>
    <p:sldId id="512" r:id="rId13"/>
    <p:sldId id="513" r:id="rId14"/>
    <p:sldId id="578" r:id="rId15"/>
    <p:sldId id="589" r:id="rId16"/>
    <p:sldId id="515" r:id="rId17"/>
    <p:sldId id="516" r:id="rId18"/>
    <p:sldId id="593" r:id="rId19"/>
  </p:sldIdLst>
  <p:sldSz cx="9144000" cy="6858000" type="screen4x3"/>
  <p:notesSz cx="985678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93239"/>
    <a:srgbClr val="000000"/>
    <a:srgbClr val="FF0066"/>
    <a:srgbClr val="FBF9F6"/>
    <a:srgbClr val="1F497D"/>
    <a:srgbClr val="CC3300"/>
    <a:srgbClr val="FF0000"/>
    <a:srgbClr val="4F81BD"/>
    <a:srgbClr val="7FC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2379" autoAdjust="0"/>
  </p:normalViewPr>
  <p:slideViewPr>
    <p:cSldViewPr>
      <p:cViewPr varScale="1">
        <p:scale>
          <a:sx n="79" d="100"/>
          <a:sy n="79" d="100"/>
        </p:scale>
        <p:origin x="1344" y="96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6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27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3233" y="0"/>
            <a:ext cx="427127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C7DD7-DEE0-47BB-99B6-D34A93526540}" type="datetimeFigureOut">
              <a:rPr lang="zh-TW" altLang="en-US" smtClean="0"/>
              <a:pPr/>
              <a:t>2015/9/30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127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3233" y="6456612"/>
            <a:ext cx="427127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0955-A5D4-451B-B617-3A10E61F16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5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3233" y="1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9D17-9886-4CD5-8981-E4C47C465E79}" type="datetimeFigureOut">
              <a:rPr lang="zh-TW" altLang="en-US" smtClean="0"/>
              <a:pPr/>
              <a:t>2015/9/30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5680" y="3228896"/>
            <a:ext cx="78854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3233" y="6456612"/>
            <a:ext cx="4271275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60FB-2F9B-4EB3-9566-9208896EE9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6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BB227-E64E-4DB8-BA3E-6B678575B8D0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817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0FB-2F9B-4EB3-9566-9208896EE98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6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AE95-66CC-4B89-81EE-B10988AB22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14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00192" y="627952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fld id="{C19D3A45-5564-4AF1-91A7-0B564B6A003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00192" y="627952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fld id="{C19D3A45-5564-4AF1-91A7-0B564B6A003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6D0F-07F0-4DAF-BDA1-1C34B4ABE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814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41C713-0699-443C-A9E9-7B68D2EE32AC}" type="datetime1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58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32683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fld id="{C19D3A45-5564-4AF1-91A7-0B564B6A003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66569" y="1191281"/>
            <a:ext cx="8521700" cy="22465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defRPr>
            </a:lvl1pPr>
          </a:lstStyle>
          <a:p>
            <a:r>
              <a:rPr lang="zh-TW" altLang="en-US" sz="4800" dirty="0">
                <a:solidFill>
                  <a:srgbClr val="FBF9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與時俱進的郵件</a:t>
            </a:r>
            <a:r>
              <a:rPr lang="zh-TW" altLang="en-US" sz="4800" dirty="0" smtClean="0">
                <a:solidFill>
                  <a:srgbClr val="FBF9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4800" dirty="0" smtClean="0">
              <a:solidFill>
                <a:srgbClr val="FBF9F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solidFill>
                  <a:srgbClr val="FBF9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</a:t>
            </a:r>
            <a:endParaRPr kumimoji="1" lang="zh-TW" altLang="en-US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73862" y="5661248"/>
            <a:ext cx="579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Presented Chance Yang 2015/10/02</a:t>
            </a:r>
            <a:endParaRPr kumimoji="1"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827584" y="1340768"/>
            <a:ext cx="74888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3A45-5564-4AF1-91A7-0B564B6A0031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683568" y="3299286"/>
            <a:ext cx="74888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10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2009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4313" y="836712"/>
            <a:ext cx="62658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惡意郵件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木馬信件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竊取密碼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帳密入侵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郵件主機大量寄發信件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工程演練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網路興盛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行動設備普及   行動化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內容版面配置區 3" descr="m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70963" r="44392"/>
          <a:stretch>
            <a:fillRect/>
          </a:stretch>
        </p:blipFill>
        <p:spPr bwMode="auto">
          <a:xfrm>
            <a:off x="6012160" y="2924944"/>
            <a:ext cx="2153581" cy="25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70250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3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11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2009 </a:t>
            </a:r>
            <a:r>
              <a:rPr kumimoji="1"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Mail2000 </a:t>
            </a:r>
            <a:r>
              <a:rPr kumimoji="1"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V4.</a:t>
            </a:r>
            <a:r>
              <a:rPr kumimoji="1" lang="en-US" altLang="zh-TW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kumimoji="1" lang="zh-TW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313" y="836712"/>
            <a:ext cx="36722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密碼管理策略設定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寄信偵測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文字編輯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阻擋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連結的</a:t>
            </a:r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46" y="980728"/>
            <a:ext cx="3673310" cy="484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75334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3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zh-TW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2009 </a:t>
            </a:r>
            <a:r>
              <a:rPr kumimoji="1"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Mail2000 V4.</a:t>
            </a:r>
            <a:r>
              <a:rPr kumimoji="1" lang="en-US" altLang="zh-TW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kumimoji="1" lang="zh-TW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4313" y="897830"/>
            <a:ext cx="5329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行動化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-Smartphone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5" descr="C:\Documents and Settings\jerry_yang.OPENFIND\桌面\電子報banner_2009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0010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01729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3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 txBox="1">
            <a:spLocks/>
          </p:cNvSpPr>
          <p:nvPr/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defRPr/>
            </a:pPr>
            <a:r>
              <a:rPr kumimoji="1"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14313" y="871358"/>
            <a:ext cx="5329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個人資料保護法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世界的變革 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IPv6</a:t>
            </a: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Try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帳號密碼</a:t>
            </a:r>
          </a:p>
        </p:txBody>
      </p:sp>
      <p:pic>
        <p:nvPicPr>
          <p:cNvPr id="46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203331" cy="283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326832" y="6304235"/>
            <a:ext cx="2133600" cy="365125"/>
          </a:xfrm>
        </p:spPr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zh-TW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82490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4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96D0F-07F0-4DAF-BDA1-1C34B4ABE0A4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  </a:t>
            </a:r>
            <a:r>
              <a:rPr lang="en-US" altLang="en-US" sz="4000" dirty="0"/>
              <a:t>Mail2000 </a:t>
            </a:r>
            <a:r>
              <a:rPr lang="en-US" altLang="en-US" sz="4000" dirty="0" smtClean="0"/>
              <a:t>V</a:t>
            </a:r>
            <a:r>
              <a:rPr lang="en-US" altLang="zh-TW" sz="4000" dirty="0" smtClean="0"/>
              <a:t>6</a:t>
            </a:r>
            <a:r>
              <a:rPr lang="en-US" altLang="en-US" sz="4000" dirty="0" smtClean="0"/>
              <a:t>.0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4313" y="865982"/>
            <a:ext cx="53292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個資偵測模組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13"/>
          <p:cNvGrpSpPr>
            <a:grpSpLocks/>
          </p:cNvGrpSpPr>
          <p:nvPr/>
        </p:nvGrpSpPr>
        <p:grpSpPr bwMode="auto">
          <a:xfrm>
            <a:off x="454543" y="1535250"/>
            <a:ext cx="4459288" cy="2597150"/>
            <a:chOff x="899592" y="2132856"/>
            <a:chExt cx="8059737" cy="4505325"/>
          </a:xfrm>
        </p:grpSpPr>
        <p:grpSp>
          <p:nvGrpSpPr>
            <p:cNvPr id="11" name="群組 7"/>
            <p:cNvGrpSpPr>
              <a:grpSpLocks/>
            </p:cNvGrpSpPr>
            <p:nvPr/>
          </p:nvGrpSpPr>
          <p:grpSpPr bwMode="auto">
            <a:xfrm>
              <a:off x="899592" y="2132856"/>
              <a:ext cx="8059737" cy="4505325"/>
              <a:chOff x="899592" y="2132856"/>
              <a:chExt cx="8059737" cy="4505325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2132856"/>
                <a:ext cx="5838825" cy="45053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8959" y="2923216"/>
                <a:ext cx="3810370" cy="329362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</p:grpSp>
        <p:sp>
          <p:nvSpPr>
            <p:cNvPr id="12" name="圓角矩形 11"/>
            <p:cNvSpPr/>
            <p:nvPr/>
          </p:nvSpPr>
          <p:spPr>
            <a:xfrm>
              <a:off x="2629753" y="3933884"/>
              <a:ext cx="863645" cy="2148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774716" y="4201010"/>
              <a:ext cx="863645" cy="2148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691506" y="5445758"/>
              <a:ext cx="576721" cy="2148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404581" y="6092916"/>
              <a:ext cx="1942486" cy="36075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8" name="群組 22"/>
          <p:cNvGrpSpPr>
            <a:grpSpLocks/>
          </p:cNvGrpSpPr>
          <p:nvPr/>
        </p:nvGrpSpPr>
        <p:grpSpPr bwMode="auto">
          <a:xfrm>
            <a:off x="4601034" y="3576119"/>
            <a:ext cx="3973512" cy="1952625"/>
            <a:chOff x="1187624" y="2132856"/>
            <a:chExt cx="6985000" cy="367347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"/>
            <a:stretch>
              <a:fillRect/>
            </a:stretch>
          </p:blipFill>
          <p:spPr bwMode="auto">
            <a:xfrm>
              <a:off x="1187624" y="2132856"/>
              <a:ext cx="6985000" cy="3673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1907612" y="2637585"/>
              <a:ext cx="6192455" cy="6480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07612" y="3429025"/>
              <a:ext cx="6192455" cy="6480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45" y="4425431"/>
            <a:ext cx="34480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62865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6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15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 </a:t>
            </a:r>
            <a:r>
              <a:rPr lang="en-US" altLang="en-US" sz="4000" dirty="0"/>
              <a:t>Mail2000 V</a:t>
            </a:r>
            <a:r>
              <a:rPr lang="en-US" altLang="zh-TW" sz="4000" dirty="0"/>
              <a:t>6</a:t>
            </a:r>
            <a:r>
              <a:rPr lang="en-US" altLang="en-US" sz="4000" dirty="0"/>
              <a:t>.0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4313" y="919222"/>
            <a:ext cx="5329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系統支援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IPv6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網路環境運行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碼驗證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2" y="1334720"/>
            <a:ext cx="3030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08" y="3998246"/>
            <a:ext cx="6507162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6" y="2055019"/>
            <a:ext cx="4306888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276600" y="2525713"/>
            <a:ext cx="863600" cy="32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21238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5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16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 </a:t>
            </a:r>
            <a:r>
              <a:rPr lang="en-US" altLang="en-US" sz="4000" dirty="0"/>
              <a:t>Mail2000 V</a:t>
            </a:r>
            <a:r>
              <a:rPr lang="en-US" altLang="zh-TW" sz="4000" dirty="0"/>
              <a:t>6</a:t>
            </a:r>
            <a:r>
              <a:rPr lang="en-US" altLang="en-US" sz="4000" dirty="0"/>
              <a:t>.0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830" y="896171"/>
            <a:ext cx="5329238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主動防護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異常登入警示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弱密碼分析</a:t>
            </a:r>
          </a:p>
        </p:txBody>
      </p:sp>
      <p:pic>
        <p:nvPicPr>
          <p:cNvPr id="7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7116"/>
            <a:ext cx="3925887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1587"/>
            <a:ext cx="2763188" cy="354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7093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4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17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2015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1209" y="934668"/>
            <a:ext cx="5329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Mail2000 </a:t>
            </a:r>
            <a:r>
              <a:rPr lang="en-US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en-US" altLang="zh-TW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.0</a:t>
            </a:r>
            <a:endParaRPr lang="en-US" altLang="en-US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http://www.openfind.com.tw/taiwan/images/product/m2k_1_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1457519"/>
            <a:ext cx="5472112" cy="415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20122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3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7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96D0F-07F0-4DAF-BDA1-1C34B4ABE0A4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1691680" y="3068960"/>
            <a:ext cx="6113687" cy="523221"/>
            <a:chOff x="2023598" y="2949328"/>
            <a:chExt cx="5472586" cy="468354"/>
          </a:xfrm>
        </p:grpSpPr>
        <p:sp>
          <p:nvSpPr>
            <p:cNvPr id="6" name="文字方塊 5"/>
            <p:cNvSpPr txBox="1"/>
            <p:nvPr/>
          </p:nvSpPr>
          <p:spPr>
            <a:xfrm>
              <a:off x="2023598" y="2949328"/>
              <a:ext cx="4771352" cy="4683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TW" sz="2800" spc="-150" dirty="0" smtClean="0">
                  <a:solidFill>
                    <a:schemeClr val="bg1"/>
                  </a:solidFill>
                  <a:latin typeface="Segoe Print" panose="02000600000000000000" pitchFamily="2" charset="0"/>
                </a:rPr>
                <a:t>Thank You for Your Attention .</a:t>
              </a:r>
              <a:endParaRPr lang="zh-TW" altLang="en-US" sz="2800" spc="-150" dirty="0">
                <a:solidFill>
                  <a:schemeClr val="bg1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7" name="Picture 2" descr="C:\Users\Rio\Desktop\圖片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23097" y="2949328"/>
              <a:ext cx="573087" cy="42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02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3A45-5564-4AF1-91A7-0B564B6A0031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115616" y="3717032"/>
            <a:ext cx="6768752" cy="0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979712" y="3717032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2936309" y="2420888"/>
            <a:ext cx="0" cy="129614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959932" y="3717032"/>
            <a:ext cx="0" cy="1296144"/>
          </a:xfrm>
          <a:prstGeom prst="straightConnector1">
            <a:avLst/>
          </a:prstGeom>
          <a:ln w="57150">
            <a:solidFill>
              <a:srgbClr val="FFCC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940152" y="3717032"/>
            <a:ext cx="0" cy="1296144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4978291" y="2420888"/>
            <a:ext cx="0" cy="1296144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7020272" y="2420888"/>
            <a:ext cx="0" cy="1296144"/>
          </a:xfrm>
          <a:prstGeom prst="straightConnector1">
            <a:avLst/>
          </a:prstGeom>
          <a:ln w="57150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hlinkClick r:id="rId2" action="ppaction://hlinksldjump"/>
          </p:cNvPr>
          <p:cNvSpPr txBox="1"/>
          <p:nvPr/>
        </p:nvSpPr>
        <p:spPr>
          <a:xfrm>
            <a:off x="1367643" y="5013176"/>
            <a:ext cx="122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Mail2000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V3.0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hlinkClick r:id="rId3" action="ppaction://hlinksldjump"/>
          </p:cNvPr>
          <p:cNvSpPr txBox="1"/>
          <p:nvPr/>
        </p:nvSpPr>
        <p:spPr>
          <a:xfrm>
            <a:off x="2324240" y="1816049"/>
            <a:ext cx="122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Mail2000</a:t>
            </a:r>
          </a:p>
          <a:p>
            <a:pPr algn="ctr"/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V3.5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文字方塊 31">
            <a:hlinkClick r:id="rId4" action="ppaction://hlinksldjump"/>
          </p:cNvPr>
          <p:cNvSpPr txBox="1"/>
          <p:nvPr/>
        </p:nvSpPr>
        <p:spPr>
          <a:xfrm>
            <a:off x="4351296" y="1816049"/>
            <a:ext cx="122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B050"/>
                </a:solidFill>
              </a:rPr>
              <a:t>Mail2000</a:t>
            </a:r>
          </a:p>
          <a:p>
            <a:pPr algn="ctr"/>
            <a:r>
              <a:rPr lang="en-US" altLang="zh-TW" sz="2000" dirty="0" smtClean="0">
                <a:solidFill>
                  <a:srgbClr val="00B050"/>
                </a:solidFill>
              </a:rPr>
              <a:t>V4.5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33" name="文字方塊 32">
            <a:hlinkClick r:id="rId5" action="ppaction://hlinksldjump"/>
          </p:cNvPr>
          <p:cNvSpPr txBox="1"/>
          <p:nvPr/>
        </p:nvSpPr>
        <p:spPr>
          <a:xfrm>
            <a:off x="6408203" y="1816049"/>
            <a:ext cx="122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7030A0"/>
                </a:solidFill>
              </a:rPr>
              <a:t>Mail2000</a:t>
            </a:r>
          </a:p>
          <a:p>
            <a:pPr algn="ctr"/>
            <a:r>
              <a:rPr lang="en-US" altLang="zh-TW" sz="2000" dirty="0" smtClean="0">
                <a:solidFill>
                  <a:srgbClr val="7030A0"/>
                </a:solidFill>
              </a:rPr>
              <a:t>V7.0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34" name="文字方塊 33">
            <a:hlinkClick r:id="rId6" action="ppaction://hlinksldjump"/>
          </p:cNvPr>
          <p:cNvSpPr txBox="1"/>
          <p:nvPr/>
        </p:nvSpPr>
        <p:spPr>
          <a:xfrm>
            <a:off x="3347862" y="5013176"/>
            <a:ext cx="122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CC00"/>
                </a:solidFill>
              </a:rPr>
              <a:t>Mail2000</a:t>
            </a:r>
          </a:p>
          <a:p>
            <a:pPr algn="ctr"/>
            <a:r>
              <a:rPr lang="en-US" altLang="zh-TW" sz="2000" dirty="0" smtClean="0">
                <a:solidFill>
                  <a:srgbClr val="FFCC00"/>
                </a:solidFill>
              </a:rPr>
              <a:t>V4.0</a:t>
            </a:r>
            <a:endParaRPr lang="zh-TW" altLang="en-US" sz="2000" dirty="0">
              <a:solidFill>
                <a:srgbClr val="FFCC00"/>
              </a:solidFill>
            </a:endParaRPr>
          </a:p>
        </p:txBody>
      </p:sp>
      <p:sp>
        <p:nvSpPr>
          <p:cNvPr id="35" name="文字方塊 34">
            <a:hlinkClick r:id="rId7" action="ppaction://hlinksldjump"/>
          </p:cNvPr>
          <p:cNvSpPr txBox="1"/>
          <p:nvPr/>
        </p:nvSpPr>
        <p:spPr>
          <a:xfrm>
            <a:off x="5328082" y="4983375"/>
            <a:ext cx="122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Mail2000</a:t>
            </a:r>
          </a:p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V6.0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351396" y="3289485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324240" y="3766443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2005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350192" y="3289485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CC00"/>
                </a:solidFill>
              </a:rPr>
              <a:t>2007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4346444" y="3760481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B050"/>
                </a:solidFill>
              </a:rPr>
              <a:t>2009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5345040" y="3292095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2012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6408203" y="3772637"/>
            <a:ext cx="122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7030A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984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3A45-5564-4AF1-91A7-0B564B6A0031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909" y="950066"/>
            <a:ext cx="56943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網路環境逐漸成熟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服務走向網頁化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4243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2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6200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4000" y="1397000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1397000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defRPr/>
            </a:pPr>
            <a:r>
              <a:rPr kumimoji="1"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 </a:t>
            </a:r>
            <a:r>
              <a:rPr kumimoji="1"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Mail2000 V3.</a:t>
            </a:r>
            <a:r>
              <a:rPr kumimoji="1"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kumimoji="1" lang="zh-TW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313" y="898187"/>
            <a:ext cx="74622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優良的網頁化使用者介面</a:t>
            </a:r>
            <a:r>
              <a:rPr lang="en-US" altLang="zh-TW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台電腦都是你的訊息</a:t>
            </a:r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2400" dirty="0" smtClean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維持高穩定性及良好</a:t>
            </a:r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壓力測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56" y="1988840"/>
            <a:ext cx="6055042" cy="369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00192" y="6279521"/>
            <a:ext cx="2133600" cy="365125"/>
          </a:xfrm>
        </p:spPr>
        <p:txBody>
          <a:bodyPr/>
          <a:lstStyle/>
          <a:p>
            <a:fld id="{C19D3A45-5564-4AF1-91A7-0B564B6A0031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44213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4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3A45-5564-4AF1-91A7-0B564B6A0031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defRPr/>
            </a:pPr>
            <a:r>
              <a:rPr kumimoji="1"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 </a:t>
            </a:r>
            <a:r>
              <a:rPr kumimoji="1"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Mail2000 V3.</a:t>
            </a:r>
            <a:r>
              <a:rPr kumimoji="1"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kumimoji="1" lang="zh-TW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296" y="886907"/>
            <a:ext cx="6486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網頁式的管理者介面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6" descr="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3080" r="12128" b="2999"/>
          <a:stretch/>
        </p:blipFill>
        <p:spPr bwMode="auto">
          <a:xfrm>
            <a:off x="1403648" y="1484313"/>
            <a:ext cx="626469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75181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3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3A45-5564-4AF1-91A7-0B564B6A0031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4" name="Rectangle 2"/>
          <p:cNvSpPr txBox="1">
            <a:spLocks/>
          </p:cNvSpPr>
          <p:nvPr/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>
              <a:defRPr/>
            </a:pPr>
            <a:r>
              <a:rPr kumimoji="1"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2005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4313" y="838626"/>
            <a:ext cx="6054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病毒隨著信件流傳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,PC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端防毒機制不夠完善</a:t>
            </a:r>
            <a:r>
              <a:rPr lang="en-US" altLang="zh-TW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病毒隨著內部郵件肆虐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97733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2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474296" cy="370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8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zh-TW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2005 </a:t>
            </a:r>
            <a:r>
              <a:rPr kumimoji="1"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Mail2000 V3.5</a:t>
            </a:r>
            <a:endParaRPr kumimoji="1" lang="zh-TW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7697" y="922630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內嵌式防毒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-Sophos   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杜絶病毒藉由內部信而流傳</a:t>
            </a:r>
          </a:p>
        </p:txBody>
      </p:sp>
      <p:pic>
        <p:nvPicPr>
          <p:cNvPr id="23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92848"/>
            <a:ext cx="5594350" cy="392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47322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3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2007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8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2007</a:t>
            </a:r>
            <a:endParaRPr kumimoji="1" lang="zh-TW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5840" y="836757"/>
            <a:ext cx="5329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偽造寄件者廣告信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垃圾郵件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,DOS</a:t>
            </a:r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</a:t>
            </a:r>
            <a:endParaRPr lang="en-US" altLang="zh-TW" sz="2400" dirty="0" smtClean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網路大量建置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行動裝置起步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3" descr="m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7" t="68097" r="11896"/>
          <a:stretch>
            <a:fillRect/>
          </a:stretch>
        </p:blipFill>
        <p:spPr bwMode="auto">
          <a:xfrm>
            <a:off x="6012160" y="3573016"/>
            <a:ext cx="18002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22273"/>
          <a:stretch/>
        </p:blipFill>
        <p:spPr bwMode="auto">
          <a:xfrm>
            <a:off x="2021755" y="2138884"/>
            <a:ext cx="1152129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924696"/>
            <a:ext cx="109220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44584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5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lang="zh-TW" alt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7031-01CC-42DC-B392-A1918CD64996}" type="slidenum">
              <a:rPr lang="zh-TW" altLang="en-US" smtClean="0">
                <a:solidFill>
                  <a:schemeClr val="bg1"/>
                </a:solidFill>
              </a:rPr>
              <a:t>9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 rot="1800000">
            <a:off x="5891032" y="4896889"/>
            <a:ext cx="2381053" cy="855200"/>
            <a:chOff x="5770590" y="912484"/>
            <a:chExt cx="2381053" cy="855200"/>
          </a:xfrm>
        </p:grpSpPr>
        <p:sp>
          <p:nvSpPr>
            <p:cNvPr id="15" name="文字方塊 14"/>
            <p:cNvSpPr txBox="1"/>
            <p:nvPr/>
          </p:nvSpPr>
          <p:spPr>
            <a:xfrm rot="19800000">
              <a:off x="6299854" y="912484"/>
              <a:ext cx="185178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TW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egoe Print" panose="02000600000000000000" pitchFamily="2" charset="0"/>
                </a:rPr>
                <a:t>and sensor</a:t>
              </a:r>
              <a:endParaRPr lang="zh-TW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 rot="18819112" flipH="1">
              <a:off x="5853272" y="1287633"/>
              <a:ext cx="397369" cy="562734"/>
            </a:xfrm>
            <a:custGeom>
              <a:avLst/>
              <a:gdLst>
                <a:gd name="connsiteX0" fmla="*/ 0 w 314325"/>
                <a:gd name="connsiteY0" fmla="*/ 685800 h 685800"/>
                <a:gd name="connsiteX1" fmla="*/ 257175 w 314325"/>
                <a:gd name="connsiteY1" fmla="*/ 447675 h 685800"/>
                <a:gd name="connsiteX2" fmla="*/ 314325 w 314325"/>
                <a:gd name="connsiteY2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5" h="685800">
                  <a:moveTo>
                    <a:pt x="0" y="685800"/>
                  </a:moveTo>
                  <a:cubicBezTo>
                    <a:pt x="102394" y="623887"/>
                    <a:pt x="204788" y="561975"/>
                    <a:pt x="257175" y="447675"/>
                  </a:cubicBezTo>
                  <a:cubicBezTo>
                    <a:pt x="309563" y="333375"/>
                    <a:pt x="311944" y="166687"/>
                    <a:pt x="31432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71438"/>
            <a:ext cx="7286625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2007 </a:t>
            </a:r>
            <a:r>
              <a:rPr kumimoji="1"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Mail2000 V4.0</a:t>
            </a:r>
            <a:endParaRPr kumimoji="1" lang="zh-TW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14313" y="910090"/>
            <a:ext cx="6199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Anti Spam  </a:t>
            </a:r>
            <a:r>
              <a:rPr lang="en-US" altLang="zh-TW" sz="2400" dirty="0" err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smtp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pop3 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</a:t>
            </a:r>
            <a:r>
              <a:rPr lang="en-US" altLang="zh-TW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Dos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攻擊偵測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阻擋攻擊、不正當連線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400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PDA</a:t>
            </a:r>
            <a:r>
              <a:rPr lang="zh-TW" altLang="en-US" sz="2400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endParaRPr lang="en-US" altLang="zh-TW" sz="2400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88821"/>
            <a:ext cx="1909267" cy="286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95" y="2409677"/>
            <a:ext cx="21336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77414"/>
              </p:ext>
            </p:extLst>
          </p:nvPr>
        </p:nvGraphicFramePr>
        <p:xfrm>
          <a:off x="-10275" y="5960381"/>
          <a:ext cx="9144002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85403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hlinkClick r:id="rId4" action="ppaction://hlinksldjump"/>
                        </a:rPr>
                        <a:t>Mail2000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2000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lang="zh-TW" alt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2009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2012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2015</a:t>
                      </a:r>
                      <a:endParaRPr lang="zh-TW" altLang="en-US" b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10701</TotalTime>
  <Words>395</Words>
  <Application>Microsoft Office PowerPoint</Application>
  <PresentationFormat>如螢幕大小 (4:3)</PresentationFormat>
  <Paragraphs>195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Century Gothic</vt:lpstr>
      <vt:lpstr>Segoe Print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2005 Mail2000 V3.5</vt:lpstr>
      <vt:lpstr>2007</vt:lpstr>
      <vt:lpstr>2007 Mail2000 V4.0</vt:lpstr>
      <vt:lpstr>2009</vt:lpstr>
      <vt:lpstr>2009 Mail2000 V4.5</vt:lpstr>
      <vt:lpstr>2009 Mail2000 V4.5</vt:lpstr>
      <vt:lpstr>PowerPoint 簡報</vt:lpstr>
      <vt:lpstr>2012  Mail2000 V6.0</vt:lpstr>
      <vt:lpstr>PowerPoint 簡報</vt:lpstr>
      <vt:lpstr>2012 Mail2000 V6.0</vt:lpstr>
      <vt:lpstr>2015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Event</dc:title>
  <dc:creator>MP</dc:creator>
  <cp:lastModifiedBy>MP</cp:lastModifiedBy>
  <cp:revision>1843</cp:revision>
  <cp:lastPrinted>2013-12-18T04:09:40Z</cp:lastPrinted>
  <dcterms:created xsi:type="dcterms:W3CDTF">2013-10-22T06:19:31Z</dcterms:created>
  <dcterms:modified xsi:type="dcterms:W3CDTF">2015-09-30T07:57:28Z</dcterms:modified>
</cp:coreProperties>
</file>