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9"/>
  </p:notesMasterIdLst>
  <p:sldIdLst>
    <p:sldId id="491" r:id="rId2"/>
    <p:sldId id="424" r:id="rId3"/>
    <p:sldId id="483" r:id="rId4"/>
    <p:sldId id="484" r:id="rId5"/>
    <p:sldId id="485" r:id="rId6"/>
    <p:sldId id="442" r:id="rId7"/>
    <p:sldId id="414" r:id="rId8"/>
    <p:sldId id="415" r:id="rId9"/>
    <p:sldId id="416" r:id="rId10"/>
    <p:sldId id="418" r:id="rId11"/>
    <p:sldId id="422" r:id="rId12"/>
    <p:sldId id="423" r:id="rId13"/>
    <p:sldId id="394" r:id="rId14"/>
    <p:sldId id="486" r:id="rId15"/>
    <p:sldId id="487" r:id="rId16"/>
    <p:sldId id="489" r:id="rId17"/>
    <p:sldId id="480" r:id="rId18"/>
    <p:sldId id="481" r:id="rId19"/>
    <p:sldId id="482" r:id="rId20"/>
    <p:sldId id="323" r:id="rId21"/>
    <p:sldId id="392" r:id="rId22"/>
    <p:sldId id="269" r:id="rId23"/>
    <p:sldId id="440" r:id="rId24"/>
    <p:sldId id="441" r:id="rId25"/>
    <p:sldId id="344" r:id="rId26"/>
    <p:sldId id="490" r:id="rId27"/>
    <p:sldId id="279"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989"/>
    <a:srgbClr val="FC3F3A"/>
    <a:srgbClr val="D7E6B0"/>
    <a:srgbClr val="AA7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8" autoAdjust="0"/>
    <p:restoredTop sz="94725" autoAdjust="0"/>
  </p:normalViewPr>
  <p:slideViewPr>
    <p:cSldViewPr>
      <p:cViewPr varScale="1">
        <p:scale>
          <a:sx n="89" d="100"/>
          <a:sy n="89" d="100"/>
        </p:scale>
        <p:origin x="555" y="66"/>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244492669345"/>
          <c:y val="8.4298463047849895E-2"/>
          <c:w val="0.77091163997828205"/>
          <c:h val="0.74272051251230498"/>
        </c:manualLayout>
      </c:layout>
      <c:barChart>
        <c:barDir val="col"/>
        <c:grouping val="stacked"/>
        <c:varyColors val="0"/>
        <c:ser>
          <c:idx val="0"/>
          <c:order val="0"/>
          <c:tx>
            <c:strRef>
              <c:f>Sheet1!$B$1</c:f>
              <c:strCache>
                <c:ptCount val="1"/>
                <c:pt idx="0">
                  <c:v>Series 1</c:v>
                </c:pt>
              </c:strCache>
            </c:strRef>
          </c:tx>
          <c:spPr>
            <a:solidFill>
              <a:srgbClr val="95A73A"/>
            </a:solidFill>
            <a:ln>
              <a:noFill/>
            </a:ln>
            <a:effectLst/>
          </c:spPr>
          <c:invertIfNegative val="0"/>
          <c:dPt>
            <c:idx val="2"/>
            <c:invertIfNegative val="0"/>
            <c:bubble3D val="0"/>
          </c:dPt>
          <c:dPt>
            <c:idx val="3"/>
            <c:invertIfNegative val="0"/>
            <c:bubble3D val="0"/>
          </c:dPt>
          <c:dPt>
            <c:idx val="5"/>
            <c:invertIfNegative val="0"/>
            <c:bubble3D val="0"/>
          </c:dPt>
          <c:dPt>
            <c:idx val="6"/>
            <c:invertIfNegative val="0"/>
            <c:bubble3D val="0"/>
            <c:spPr>
              <a:solidFill>
                <a:srgbClr val="1F3645"/>
              </a:solidFill>
              <a:ln>
                <a:noFill/>
              </a:ln>
              <a:effectLst/>
            </c:spPr>
          </c:dPt>
          <c:dLbls>
            <c:dLbl>
              <c:idx val="0"/>
              <c:layout>
                <c:manualLayout>
                  <c:x val="0"/>
                  <c:y val="-5.67301351127455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612013277040702E-7"/>
                  <c:y val="-6.70447051332447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767256861841701E-3"/>
                  <c:y val="-0.113460270225491"/>
                </c:manualLayout>
              </c:layout>
              <c:tx>
                <c:rich>
                  <a:bodyPr/>
                  <a:lstStyle/>
                  <a:p>
                    <a:r>
                      <a:rPr lang="en-US" dirty="0">
                        <a:solidFill>
                          <a:schemeClr val="bg1"/>
                        </a:solidFill>
                      </a:rPr>
                      <a:t>$119</a:t>
                    </a:r>
                    <a:endParaRPr lang="en-U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7767893814517704E-3"/>
                  <c:y val="-0.155961583251841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5237637249801E-2"/>
                  <c:y val="-0.223893934391647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644252621779299E-2"/>
                  <c:y val="-0.30783117271146698"/>
                </c:manualLayout>
              </c:layout>
              <c:tx>
                <c:rich>
                  <a:bodyPr/>
                  <a:lstStyle/>
                  <a:p>
                    <a:r>
                      <a:rPr lang="en-US" dirty="0">
                        <a:solidFill>
                          <a:schemeClr val="bg1"/>
                        </a:solidFill>
                      </a:rPr>
                      <a:t>$598</a:t>
                    </a:r>
                    <a:endParaRPr lang="en-US" dirty="0">
                      <a:solidFill>
                        <a:schemeClr val="accent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867035404287999E-2"/>
                  <c:y val="-0.3933976017371759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aseline="0">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FY09</c:v>
                </c:pt>
                <c:pt idx="1">
                  <c:v>FY10</c:v>
                </c:pt>
                <c:pt idx="2">
                  <c:v>FY11</c:v>
                </c:pt>
                <c:pt idx="3">
                  <c:v>FY12</c:v>
                </c:pt>
                <c:pt idx="4">
                  <c:v>FY13</c:v>
                </c:pt>
                <c:pt idx="5">
                  <c:v>FY14</c:v>
                </c:pt>
                <c:pt idx="6">
                  <c:v>FY15</c:v>
                </c:pt>
              </c:strCache>
            </c:strRef>
          </c:cat>
          <c:val>
            <c:numRef>
              <c:f>Sheet1!$B$2:$B$8</c:f>
              <c:numCache>
                <c:formatCode>"$"#,##0</c:formatCode>
                <c:ptCount val="7"/>
                <c:pt idx="0">
                  <c:v>13</c:v>
                </c:pt>
                <c:pt idx="1">
                  <c:v>49</c:v>
                </c:pt>
                <c:pt idx="2">
                  <c:v>119</c:v>
                </c:pt>
                <c:pt idx="3">
                  <c:v>255</c:v>
                </c:pt>
                <c:pt idx="4">
                  <c:v>396</c:v>
                </c:pt>
                <c:pt idx="5">
                  <c:v>598</c:v>
                </c:pt>
                <c:pt idx="6">
                  <c:v>928</c:v>
                </c:pt>
              </c:numCache>
            </c:numRef>
          </c:val>
        </c:ser>
        <c:dLbls>
          <c:showLegendKey val="0"/>
          <c:showVal val="1"/>
          <c:showCatName val="0"/>
          <c:showSerName val="0"/>
          <c:showPercent val="0"/>
          <c:showBubbleSize val="0"/>
        </c:dLbls>
        <c:gapWidth val="53"/>
        <c:overlap val="100"/>
        <c:axId val="712318912"/>
        <c:axId val="712319472"/>
      </c:barChart>
      <c:catAx>
        <c:axId val="712318912"/>
        <c:scaling>
          <c:orientation val="minMax"/>
        </c:scaling>
        <c:delete val="0"/>
        <c:axPos val="b"/>
        <c:numFmt formatCode="General" sourceLinked="0"/>
        <c:majorTickMark val="none"/>
        <c:minorTickMark val="none"/>
        <c:tickLblPos val="nextTo"/>
        <c:spPr>
          <a:ln>
            <a:solidFill>
              <a:srgbClr val="FFFFFF"/>
            </a:solidFill>
          </a:ln>
        </c:spPr>
        <c:txPr>
          <a:bodyPr/>
          <a:lstStyle/>
          <a:p>
            <a:pPr>
              <a:defRPr sz="800">
                <a:solidFill>
                  <a:schemeClr val="bg1"/>
                </a:solidFill>
              </a:defRPr>
            </a:pPr>
            <a:endParaRPr lang="zh-TW"/>
          </a:p>
        </c:txPr>
        <c:crossAx val="712319472"/>
        <c:crosses val="autoZero"/>
        <c:auto val="1"/>
        <c:lblAlgn val="ctr"/>
        <c:lblOffset val="100"/>
        <c:noMultiLvlLbl val="0"/>
      </c:catAx>
      <c:valAx>
        <c:axId val="712319472"/>
        <c:scaling>
          <c:orientation val="minMax"/>
          <c:max val="1000"/>
          <c:min val="0"/>
        </c:scaling>
        <c:delete val="0"/>
        <c:axPos val="l"/>
        <c:numFmt formatCode="&quot;$&quot;#,##0" sourceLinked="1"/>
        <c:majorTickMark val="none"/>
        <c:minorTickMark val="none"/>
        <c:tickLblPos val="nextTo"/>
        <c:spPr>
          <a:ln>
            <a:solidFill>
              <a:srgbClr val="FFFFFF"/>
            </a:solidFill>
          </a:ln>
        </c:spPr>
        <c:txPr>
          <a:bodyPr/>
          <a:lstStyle/>
          <a:p>
            <a:pPr>
              <a:defRPr sz="800">
                <a:solidFill>
                  <a:schemeClr val="bg1"/>
                </a:solidFill>
              </a:defRPr>
            </a:pPr>
            <a:endParaRPr lang="zh-TW"/>
          </a:p>
        </c:txPr>
        <c:crossAx val="712318912"/>
        <c:crosses val="autoZero"/>
        <c:crossBetween val="between"/>
        <c:majorUnit val="200"/>
      </c:valAx>
    </c:plotArea>
    <c:plotVisOnly val="1"/>
    <c:dispBlanksAs val="gap"/>
    <c:showDLblsOverMax val="0"/>
  </c:chart>
  <c:spPr>
    <a:ln>
      <a:noFill/>
    </a:ln>
  </c:spPr>
  <c:txPr>
    <a:bodyPr/>
    <a:lstStyle/>
    <a:p>
      <a:pPr>
        <a:defRPr sz="1800"/>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4166666666699"/>
          <c:y val="8.2719068011235394E-2"/>
          <c:w val="0.81076388888888895"/>
          <c:h val="0.78611134134548999"/>
        </c:manualLayout>
      </c:layout>
      <c:barChart>
        <c:barDir val="col"/>
        <c:grouping val="clustered"/>
        <c:varyColors val="0"/>
        <c:ser>
          <c:idx val="0"/>
          <c:order val="0"/>
          <c:tx>
            <c:strRef>
              <c:f>Sheet1!$B$1</c:f>
              <c:strCache>
                <c:ptCount val="1"/>
                <c:pt idx="0">
                  <c:v>Series 1</c:v>
                </c:pt>
              </c:strCache>
            </c:strRef>
          </c:tx>
          <c:spPr>
            <a:solidFill>
              <a:srgbClr val="95A73A"/>
            </a:solidFill>
            <a:effectLst/>
          </c:spPr>
          <c:invertIfNegative val="0"/>
          <c:dPt>
            <c:idx val="3"/>
            <c:invertIfNegative val="0"/>
            <c:bubble3D val="0"/>
          </c:dPt>
          <c:dPt>
            <c:idx val="4"/>
            <c:invertIfNegative val="0"/>
            <c:bubble3D val="0"/>
            <c:spPr>
              <a:solidFill>
                <a:srgbClr val="1F3645"/>
              </a:solidFill>
              <a:effectLst/>
            </c:spPr>
          </c:dPt>
          <c:dLbls>
            <c:dLbl>
              <c:idx val="2"/>
              <c:layout/>
              <c:tx>
                <c:rich>
                  <a:bodyPr/>
                  <a:lstStyle/>
                  <a:p>
                    <a:r>
                      <a:rPr lang="en-US" sz="800" dirty="0" smtClean="0">
                        <a:solidFill>
                          <a:schemeClr val="bg1"/>
                        </a:solidFill>
                      </a:rPr>
                      <a:t>13,500</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901057858565701E-2"/>
                  <c:y val="9.52351671227206E-3"/>
                </c:manualLayout>
              </c:layout>
              <c:tx>
                <c:rich>
                  <a:bodyPr/>
                  <a:lstStyle/>
                  <a:p>
                    <a:r>
                      <a:rPr lang="en-US" sz="800" dirty="0">
                        <a:solidFill>
                          <a:schemeClr val="bg1"/>
                        </a:solidFill>
                      </a:rPr>
                      <a:t>19,000</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mmm\-yy</c:formatCode>
                <c:ptCount val="5"/>
                <c:pt idx="0">
                  <c:v>40725</c:v>
                </c:pt>
                <c:pt idx="1">
                  <c:v>41091</c:v>
                </c:pt>
                <c:pt idx="2">
                  <c:v>41456</c:v>
                </c:pt>
                <c:pt idx="3">
                  <c:v>41821</c:v>
                </c:pt>
                <c:pt idx="4">
                  <c:v>42200</c:v>
                </c:pt>
              </c:numCache>
            </c:numRef>
          </c:cat>
          <c:val>
            <c:numRef>
              <c:f>Sheet1!$B$2:$B$6</c:f>
              <c:numCache>
                <c:formatCode>#,##0</c:formatCode>
                <c:ptCount val="5"/>
                <c:pt idx="0">
                  <c:v>4700</c:v>
                </c:pt>
                <c:pt idx="1">
                  <c:v>9000</c:v>
                </c:pt>
                <c:pt idx="2">
                  <c:v>13500</c:v>
                </c:pt>
                <c:pt idx="3">
                  <c:v>19000</c:v>
                </c:pt>
                <c:pt idx="4">
                  <c:v>26000</c:v>
                </c:pt>
              </c:numCache>
            </c:numRef>
          </c:val>
        </c:ser>
        <c:dLbls>
          <c:showLegendKey val="0"/>
          <c:showVal val="0"/>
          <c:showCatName val="0"/>
          <c:showSerName val="0"/>
          <c:showPercent val="0"/>
          <c:showBubbleSize val="0"/>
        </c:dLbls>
        <c:gapWidth val="40"/>
        <c:axId val="598888016"/>
        <c:axId val="598889136"/>
      </c:barChart>
      <c:catAx>
        <c:axId val="598888016"/>
        <c:scaling>
          <c:orientation val="minMax"/>
        </c:scaling>
        <c:delete val="0"/>
        <c:axPos val="b"/>
        <c:numFmt formatCode="mmm\-yy" sourceLinked="1"/>
        <c:majorTickMark val="out"/>
        <c:minorTickMark val="none"/>
        <c:tickLblPos val="nextTo"/>
        <c:spPr>
          <a:ln>
            <a:solidFill>
              <a:srgbClr val="FFFFFF"/>
            </a:solidFill>
          </a:ln>
        </c:spPr>
        <c:txPr>
          <a:bodyPr/>
          <a:lstStyle/>
          <a:p>
            <a:pPr>
              <a:defRPr sz="800">
                <a:solidFill>
                  <a:schemeClr val="bg1"/>
                </a:solidFill>
              </a:defRPr>
            </a:pPr>
            <a:endParaRPr lang="zh-TW"/>
          </a:p>
        </c:txPr>
        <c:crossAx val="598889136"/>
        <c:crosses val="autoZero"/>
        <c:auto val="0"/>
        <c:lblAlgn val="ctr"/>
        <c:lblOffset val="100"/>
        <c:noMultiLvlLbl val="1"/>
      </c:catAx>
      <c:valAx>
        <c:axId val="598889136"/>
        <c:scaling>
          <c:orientation val="minMax"/>
          <c:max val="27000"/>
          <c:min val="0"/>
        </c:scaling>
        <c:delete val="0"/>
        <c:axPos val="l"/>
        <c:numFmt formatCode="#,##0" sourceLinked="1"/>
        <c:majorTickMark val="none"/>
        <c:minorTickMark val="none"/>
        <c:tickLblPos val="nextTo"/>
        <c:spPr>
          <a:ln>
            <a:solidFill>
              <a:srgbClr val="FFFFFF"/>
            </a:solidFill>
          </a:ln>
        </c:spPr>
        <c:txPr>
          <a:bodyPr/>
          <a:lstStyle/>
          <a:p>
            <a:pPr>
              <a:defRPr sz="800">
                <a:solidFill>
                  <a:schemeClr val="bg1"/>
                </a:solidFill>
              </a:defRPr>
            </a:pPr>
            <a:endParaRPr lang="zh-TW"/>
          </a:p>
        </c:txPr>
        <c:crossAx val="598888016"/>
        <c:crosses val="autoZero"/>
        <c:crossBetween val="between"/>
        <c:majorUnit val="4000"/>
        <c:minorUnit val="400"/>
      </c:valAx>
    </c:plotArea>
    <c:plotVisOnly val="1"/>
    <c:dispBlanksAs val="gap"/>
    <c:showDLblsOverMax val="0"/>
  </c:chart>
  <c:txPr>
    <a:bodyPr/>
    <a:lstStyle/>
    <a:p>
      <a:pPr>
        <a:defRPr sz="1800"/>
      </a:pPr>
      <a:endParaRPr lang="zh-TW"/>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140FC-3063-4997-9B80-3C9B3D627395}" type="datetimeFigureOut">
              <a:rPr lang="zh-TW" altLang="en-US" smtClean="0"/>
              <a:t>2015/9/30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688A9-5589-4F3F-BA77-03ACD28436DB}" type="slidenum">
              <a:rPr lang="zh-TW" altLang="en-US" smtClean="0"/>
              <a:t>‹#›</a:t>
            </a:fld>
            <a:endParaRPr lang="zh-TW" altLang="en-US"/>
          </a:p>
        </p:txBody>
      </p:sp>
    </p:spTree>
    <p:extLst>
      <p:ext uri="{BB962C8B-B14F-4D97-AF65-F5344CB8AC3E}">
        <p14:creationId xmlns:p14="http://schemas.microsoft.com/office/powerpoint/2010/main" val="38220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E688A9-5589-4F3F-BA77-03ACD28436DB}" type="slidenum">
              <a:rPr lang="zh-TW" altLang="en-US" smtClean="0"/>
              <a:t>3</a:t>
            </a:fld>
            <a:endParaRPr lang="zh-TW" altLang="en-US"/>
          </a:p>
        </p:txBody>
      </p:sp>
    </p:spTree>
    <p:extLst>
      <p:ext uri="{BB962C8B-B14F-4D97-AF65-F5344CB8AC3E}">
        <p14:creationId xmlns:p14="http://schemas.microsoft.com/office/powerpoint/2010/main" val="285903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600"/>
              </a:spcBef>
              <a:spcAft>
                <a:spcPts val="0"/>
              </a:spcAft>
              <a:buClr>
                <a:srgbClr val="316989"/>
              </a:buClr>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B2935C0-02D8-4A7B-A79C-885415BB4527}" type="slidenum">
              <a:rPr lang="en-US" smtClean="0"/>
              <a:t>24</a:t>
            </a:fld>
            <a:endParaRPr lang="en-US"/>
          </a:p>
        </p:txBody>
      </p:sp>
    </p:spTree>
    <p:extLst>
      <p:ext uri="{BB962C8B-B14F-4D97-AF65-F5344CB8AC3E}">
        <p14:creationId xmlns:p14="http://schemas.microsoft.com/office/powerpoint/2010/main" val="124114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935C0-02D8-4A7B-A79C-885415BB4527}" type="slidenum">
              <a:rPr lang="en-US" smtClean="0"/>
              <a:t>25</a:t>
            </a:fld>
            <a:endParaRPr lang="en-US"/>
          </a:p>
        </p:txBody>
      </p:sp>
    </p:spTree>
    <p:extLst>
      <p:ext uri="{BB962C8B-B14F-4D97-AF65-F5344CB8AC3E}">
        <p14:creationId xmlns:p14="http://schemas.microsoft.com/office/powerpoint/2010/main" val="105500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26F445B-5142-4D90-9E6A-222B44841D5C}" type="slidenum">
              <a:rPr lang="en-US" altLang="zh-TW" smtClean="0"/>
              <a:pPr>
                <a:defRPr/>
              </a:pPr>
              <a:t>26</a:t>
            </a:fld>
            <a:endParaRPr lang="en-US" altLang="zh-TW"/>
          </a:p>
        </p:txBody>
      </p:sp>
    </p:spTree>
    <p:extLst>
      <p:ext uri="{BB962C8B-B14F-4D97-AF65-F5344CB8AC3E}">
        <p14:creationId xmlns:p14="http://schemas.microsoft.com/office/powerpoint/2010/main" val="3872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7</a:t>
            </a:fld>
            <a:endParaRPr lang="en-US"/>
          </a:p>
        </p:txBody>
      </p:sp>
    </p:spTree>
    <p:extLst>
      <p:ext uri="{BB962C8B-B14F-4D97-AF65-F5344CB8AC3E}">
        <p14:creationId xmlns:p14="http://schemas.microsoft.com/office/powerpoint/2010/main" val="271607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0"/>
            <a:ext cx="5359400" cy="4021138"/>
          </a:xfrm>
          <a:prstGeom prst="rect">
            <a:avLst/>
          </a:prstGeom>
        </p:spPr>
      </p:sp>
      <p:sp>
        <p:nvSpPr>
          <p:cNvPr id="3" name="Notes Placeholder 2"/>
          <p:cNvSpPr>
            <a:spLocks noGrp="1"/>
          </p:cNvSpPr>
          <p:nvPr>
            <p:ph type="body" idx="1"/>
          </p:nvPr>
        </p:nvSpPr>
        <p:spPr/>
        <p:txBody>
          <a:bodyPr/>
          <a:lstStyle/>
          <a:p>
            <a:endParaRPr lang="en-US" dirty="0" smtClean="0">
              <a:solidFill>
                <a:schemeClr val="tx1"/>
              </a:solidFill>
            </a:endParaRPr>
          </a:p>
        </p:txBody>
      </p:sp>
    </p:spTree>
    <p:extLst>
      <p:ext uri="{BB962C8B-B14F-4D97-AF65-F5344CB8AC3E}">
        <p14:creationId xmlns:p14="http://schemas.microsoft.com/office/powerpoint/2010/main" val="30161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15</a:t>
            </a:fld>
            <a:endParaRPr lang="en-US"/>
          </a:p>
        </p:txBody>
      </p:sp>
    </p:spTree>
    <p:extLst>
      <p:ext uri="{BB962C8B-B14F-4D97-AF65-F5344CB8AC3E}">
        <p14:creationId xmlns:p14="http://schemas.microsoft.com/office/powerpoint/2010/main" val="93422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7573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28638"/>
            <a:ext cx="3994150" cy="2995612"/>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5A99E1E0-3FAC-4CD2-983D-AAC770809933}" type="slidenum">
              <a:rPr lang="en-US" smtClean="0"/>
              <a:t>20</a:t>
            </a:fld>
            <a:endParaRPr lang="en-US"/>
          </a:p>
        </p:txBody>
      </p:sp>
    </p:spTree>
    <p:extLst>
      <p:ext uri="{BB962C8B-B14F-4D97-AF65-F5344CB8AC3E}">
        <p14:creationId xmlns:p14="http://schemas.microsoft.com/office/powerpoint/2010/main" val="25598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 quick visual to get the mind thinking of the amount of traffic and types</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B778E7-C8F7-1D46-BAF8-84AE8869F504}" type="slidenum">
              <a:rPr lang="en-US" sz="1200">
                <a:latin typeface="Calibri" charset="0"/>
              </a:rPr>
              <a:pPr eaLnBrk="1" hangingPunct="1"/>
              <a:t>21</a:t>
            </a:fld>
            <a:endParaRPr lang="en-US" sz="1200">
              <a:latin typeface="Calibri" charset="0"/>
            </a:endParaRPr>
          </a:p>
        </p:txBody>
      </p:sp>
    </p:spTree>
    <p:extLst>
      <p:ext uri="{BB962C8B-B14F-4D97-AF65-F5344CB8AC3E}">
        <p14:creationId xmlns:p14="http://schemas.microsoft.com/office/powerpoint/2010/main" val="347657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7"/>
          <p:cNvSpPr>
            <a:spLocks noGrp="1" noChangeArrowheads="1"/>
          </p:cNvSpPr>
          <p:nvPr>
            <p:ph type="sldNum" sz="quarter" idx="5"/>
          </p:nvPr>
        </p:nvSpPr>
        <p:spPr>
          <a:noFill/>
        </p:spPr>
        <p:txBody>
          <a:bodyPr/>
          <a:lstStyle/>
          <a:p>
            <a:fld id="{C7371713-E42D-4C37-8FA0-BE7FEEAE80C1}" type="slidenum">
              <a:rPr lang="en-US" smtClean="0">
                <a:solidFill>
                  <a:prstClr val="black"/>
                </a:solidFill>
                <a:ea typeface="ＭＳ Ｐゴシック" charset="-128"/>
              </a:rPr>
              <a:pPr/>
              <a:t>22</a:t>
            </a:fld>
            <a:endParaRPr lang="en-US" smtClean="0">
              <a:solidFill>
                <a:prstClr val="black"/>
              </a:solidFill>
              <a:ea typeface="ＭＳ Ｐゴシック" charset="-128"/>
            </a:endParaRPr>
          </a:p>
        </p:txBody>
      </p:sp>
      <p:sp>
        <p:nvSpPr>
          <p:cNvPr id="24578" name="Rectangle 17"/>
          <p:cNvSpPr txBox="1">
            <a:spLocks noGrp="1" noChangeArrowheads="1"/>
          </p:cNvSpPr>
          <p:nvPr/>
        </p:nvSpPr>
        <p:spPr bwMode="auto">
          <a:xfrm>
            <a:off x="4817373" y="8686489"/>
            <a:ext cx="2040628" cy="457512"/>
          </a:xfrm>
          <a:prstGeom prst="rect">
            <a:avLst/>
          </a:prstGeom>
          <a:noFill/>
          <a:ln w="9525">
            <a:noFill/>
            <a:miter lim="800000"/>
            <a:headEnd/>
            <a:tailEnd/>
          </a:ln>
        </p:spPr>
        <p:txBody>
          <a:bodyPr lIns="91405" tIns="45702" rIns="91405" bIns="45702" anchor="b"/>
          <a:lstStyle/>
          <a:p>
            <a:pPr algn="r" defTabSz="914437" eaLnBrk="0" hangingPunct="0">
              <a:lnSpc>
                <a:spcPct val="85000"/>
              </a:lnSpc>
              <a:spcBef>
                <a:spcPct val="50000"/>
              </a:spcBef>
              <a:spcAft>
                <a:spcPct val="5000"/>
              </a:spcAft>
              <a:buClr>
                <a:prstClr val="white"/>
              </a:buClr>
              <a:buSzPct val="100000"/>
              <a:buFont typeface="Times New Roman" pitchFamily="18" charset="0"/>
              <a:buChar char="•"/>
            </a:pPr>
            <a:fld id="{BB4E5BEF-97BA-45A9-8DF5-AFB4A3874F5A}" type="slidenum">
              <a:rPr lang="en-US" sz="1000">
                <a:solidFill>
                  <a:prstClr val="black"/>
                </a:solidFill>
              </a:rPr>
              <a:pPr algn="r" defTabSz="914437" eaLnBrk="0" hangingPunct="0">
                <a:lnSpc>
                  <a:spcPct val="85000"/>
                </a:lnSpc>
                <a:spcBef>
                  <a:spcPct val="50000"/>
                </a:spcBef>
                <a:spcAft>
                  <a:spcPct val="5000"/>
                </a:spcAft>
                <a:buClr>
                  <a:prstClr val="white"/>
                </a:buClr>
                <a:buSzPct val="100000"/>
                <a:buFont typeface="Times New Roman" pitchFamily="18" charset="0"/>
                <a:buChar char="•"/>
              </a:pPr>
              <a:t>22</a:t>
            </a:fld>
            <a:endParaRPr lang="en-US" sz="1000">
              <a:solidFill>
                <a:prstClr val="black"/>
              </a:solidFill>
            </a:endParaRPr>
          </a:p>
        </p:txBody>
      </p:sp>
      <p:sp>
        <p:nvSpPr>
          <p:cNvPr id="24579" name="Rectangle 17"/>
          <p:cNvSpPr txBox="1">
            <a:spLocks noGrp="1" noChangeArrowheads="1"/>
          </p:cNvSpPr>
          <p:nvPr/>
        </p:nvSpPr>
        <p:spPr bwMode="auto">
          <a:xfrm>
            <a:off x="4817373" y="8686489"/>
            <a:ext cx="2040628" cy="457512"/>
          </a:xfrm>
          <a:prstGeom prst="rect">
            <a:avLst/>
          </a:prstGeom>
          <a:noFill/>
          <a:ln w="9525">
            <a:noFill/>
            <a:miter lim="800000"/>
            <a:headEnd/>
            <a:tailEnd/>
          </a:ln>
        </p:spPr>
        <p:txBody>
          <a:bodyPr lIns="91405" tIns="45702" rIns="91405" bIns="45702" anchor="b"/>
          <a:lstStyle/>
          <a:p>
            <a:pPr algn="r" defTabSz="914437" eaLnBrk="0" hangingPunct="0">
              <a:lnSpc>
                <a:spcPct val="85000"/>
              </a:lnSpc>
              <a:spcBef>
                <a:spcPct val="50000"/>
              </a:spcBef>
              <a:spcAft>
                <a:spcPct val="5000"/>
              </a:spcAft>
              <a:buClr>
                <a:prstClr val="white"/>
              </a:buClr>
              <a:buSzPct val="100000"/>
              <a:buFont typeface="Times New Roman" pitchFamily="18" charset="0"/>
              <a:buChar char="•"/>
            </a:pPr>
            <a:fld id="{47160B78-3DBE-45CA-B80B-9BE53C22979C}" type="slidenum">
              <a:rPr lang="en-US" sz="1000">
                <a:solidFill>
                  <a:prstClr val="black"/>
                </a:solidFill>
              </a:rPr>
              <a:pPr algn="r" defTabSz="914437" eaLnBrk="0" hangingPunct="0">
                <a:lnSpc>
                  <a:spcPct val="85000"/>
                </a:lnSpc>
                <a:spcBef>
                  <a:spcPct val="50000"/>
                </a:spcBef>
                <a:spcAft>
                  <a:spcPct val="5000"/>
                </a:spcAft>
                <a:buClr>
                  <a:prstClr val="white"/>
                </a:buClr>
                <a:buSzPct val="100000"/>
                <a:buFont typeface="Times New Roman" pitchFamily="18" charset="0"/>
                <a:buChar char="•"/>
              </a:pPr>
              <a:t>22</a:t>
            </a:fld>
            <a:endParaRPr lang="en-US" sz="1000">
              <a:solidFill>
                <a:prstClr val="black"/>
              </a:solidFill>
            </a:endParaRPr>
          </a:p>
        </p:txBody>
      </p:sp>
      <p:sp>
        <p:nvSpPr>
          <p:cNvPr id="24580" name="Rectangle 2"/>
          <p:cNvSpPr>
            <a:spLocks noGrp="1" noRot="1" noChangeAspect="1" noChangeArrowheads="1" noTextEdit="1"/>
          </p:cNvSpPr>
          <p:nvPr>
            <p:ph type="sldImg"/>
          </p:nvPr>
        </p:nvSpPr>
        <p:spPr>
          <a:xfrm>
            <a:off x="1143000" y="685800"/>
            <a:ext cx="4572000" cy="3429000"/>
          </a:xfrm>
          <a:ln/>
        </p:spPr>
      </p:sp>
      <p:sp>
        <p:nvSpPr>
          <p:cNvPr id="24581" name="Rectangle 3"/>
          <p:cNvSpPr>
            <a:spLocks noGrp="1" noChangeArrowheads="1"/>
          </p:cNvSpPr>
          <p:nvPr>
            <p:ph type="body" idx="1"/>
          </p:nvPr>
        </p:nvSpPr>
        <p:spPr>
          <a:xfrm>
            <a:off x="914711" y="4344025"/>
            <a:ext cx="5028579" cy="4114488"/>
          </a:xfrm>
          <a:noFill/>
          <a:ln/>
        </p:spPr>
        <p:txBody>
          <a:bodyPr lIns="91405" tIns="45702" rIns="91405" bIns="45702"/>
          <a:lstStyle/>
          <a:p>
            <a:pPr defTabSz="897301" fontAlgn="base">
              <a:spcBef>
                <a:spcPct val="30000"/>
              </a:spcBef>
              <a:spcAft>
                <a:spcPct val="0"/>
              </a:spcAft>
              <a:defRPr/>
            </a:pPr>
            <a:endParaRPr lang="en-US" sz="1000" dirty="0" smtClean="0"/>
          </a:p>
        </p:txBody>
      </p:sp>
    </p:spTree>
    <p:extLst>
      <p:ext uri="{BB962C8B-B14F-4D97-AF65-F5344CB8AC3E}">
        <p14:creationId xmlns:p14="http://schemas.microsoft.com/office/powerpoint/2010/main" val="14477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10"/>
          </p:nvPr>
        </p:nvSpPr>
        <p:spPr/>
        <p:txBody>
          <a:bodyPr/>
          <a:lstStyle/>
          <a:p>
            <a:fld id="{8B2935C0-02D8-4A7B-A79C-885415BB4527}" type="slidenum">
              <a:rPr lang="en-US" smtClean="0"/>
              <a:t>23</a:t>
            </a:fld>
            <a:endParaRPr lang="en-US"/>
          </a:p>
        </p:txBody>
      </p:sp>
    </p:spTree>
    <p:extLst>
      <p:ext uri="{BB962C8B-B14F-4D97-AF65-F5344CB8AC3E}">
        <p14:creationId xmlns:p14="http://schemas.microsoft.com/office/powerpoint/2010/main" val="3629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er Title Slide">
    <p:spTree>
      <p:nvGrpSpPr>
        <p:cNvPr id="1" name=""/>
        <p:cNvGrpSpPr/>
        <p:nvPr/>
      </p:nvGrpSpPr>
      <p:grpSpPr>
        <a:xfrm>
          <a:off x="0" y="0"/>
          <a:ext cx="0" cy="0"/>
          <a:chOff x="0" y="0"/>
          <a:chExt cx="0" cy="0"/>
        </a:xfrm>
      </p:grpSpPr>
      <p:sp>
        <p:nvSpPr>
          <p:cNvPr id="5" name="Rectangle 4"/>
          <p:cNvSpPr/>
          <p:nvPr userDrawn="1"/>
        </p:nvSpPr>
        <p:spPr>
          <a:xfrm>
            <a:off x="7" y="26"/>
            <a:ext cx="9241959" cy="6857975"/>
          </a:xfrm>
          <a:prstGeom prst="rect">
            <a:avLst/>
          </a:prstGeom>
          <a:solidFill>
            <a:srgbClr val="17ACDC"/>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aseline="-25000" dirty="0" err="1" smtClean="0">
              <a:latin typeface="Arial" pitchFamily="34" charset="0"/>
              <a:cs typeface="Arial" pitchFamily="34" charset="0"/>
            </a:endParaRPr>
          </a:p>
        </p:txBody>
      </p:sp>
      <p:sp>
        <p:nvSpPr>
          <p:cNvPr id="4" name="Slide Number Placeholder 5"/>
          <p:cNvSpPr>
            <a:spLocks noGrp="1"/>
          </p:cNvSpPr>
          <p:nvPr>
            <p:ph type="sldNum" sz="quarter" idx="4"/>
          </p:nvPr>
        </p:nvSpPr>
        <p:spPr>
          <a:xfrm>
            <a:off x="317501" y="6493944"/>
            <a:ext cx="3436878" cy="365125"/>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smtClean="0"/>
              <a:t>  |  © 2015, Palo Alto Networks. Confidential and Proprietary. </a:t>
            </a:r>
            <a:endParaRPr lang="en-US" dirty="0"/>
          </a:p>
        </p:txBody>
      </p:sp>
      <p:sp>
        <p:nvSpPr>
          <p:cNvPr id="7" name="Title 1"/>
          <p:cNvSpPr>
            <a:spLocks noGrp="1"/>
          </p:cNvSpPr>
          <p:nvPr>
            <p:ph type="ctrTitle" hasCustomPrompt="1"/>
          </p:nvPr>
        </p:nvSpPr>
        <p:spPr>
          <a:xfrm>
            <a:off x="-89439" y="1"/>
            <a:ext cx="8780540" cy="4424420"/>
          </a:xfrm>
        </p:spPr>
        <p:txBody>
          <a:bodyPr lIns="0" tIns="0" rIns="0" bIns="0" anchor="t" anchorCtr="0">
            <a:normAutofit/>
          </a:bodyPr>
          <a:lstStyle>
            <a:lvl1pPr marL="0" indent="0" algn="l">
              <a:lnSpc>
                <a:spcPct val="75000"/>
              </a:lnSpc>
              <a:defRPr sz="7200" b="0" i="1" spc="-300" baseline="0">
                <a:solidFill>
                  <a:srgbClr val="000000"/>
                </a:solidFill>
                <a:latin typeface="Arial Black"/>
                <a:cs typeface="Arial Black"/>
              </a:defRPr>
            </a:lvl1pPr>
          </a:lstStyle>
          <a:p>
            <a:r>
              <a:rPr lang="en-US" dirty="0" smtClean="0"/>
              <a:t>PRESENTION TITLE, TEXT WILL</a:t>
            </a:r>
            <a:br>
              <a:rPr lang="en-US" dirty="0" smtClean="0"/>
            </a:br>
            <a:r>
              <a:rPr lang="en-US" dirty="0" smtClean="0"/>
              <a:t>AUTOFILL INSIDE THIS BOX</a:t>
            </a:r>
            <a:endParaRPr lang="en-US" dirty="0"/>
          </a:p>
        </p:txBody>
      </p:sp>
    </p:spTree>
    <p:extLst>
      <p:ext uri="{BB962C8B-B14F-4D97-AF65-F5344CB8AC3E}">
        <p14:creationId xmlns:p14="http://schemas.microsoft.com/office/powerpoint/2010/main" val="35783147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2015, Palo Alto Networks. Confidential and Proprietary. </a:t>
            </a:r>
            <a:endParaRPr lang="en-US" dirty="0"/>
          </a:p>
        </p:txBody>
      </p:sp>
    </p:spTree>
    <p:extLst>
      <p:ext uri="{BB962C8B-B14F-4D97-AF65-F5344CB8AC3E}">
        <p14:creationId xmlns:p14="http://schemas.microsoft.com/office/powerpoint/2010/main" val="36093441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Slide Number Placeholder 2"/>
          <p:cNvSpPr>
            <a:spLocks noGrp="1"/>
          </p:cNvSpPr>
          <p:nvPr>
            <p:ph type="sldNum" sz="quarter" idx="10"/>
          </p:nvPr>
        </p:nvSpPr>
        <p:spPr bwMode="gray">
          <a:xfrm>
            <a:off x="342782" y="6423393"/>
            <a:ext cx="2696079" cy="365125"/>
          </a:xfrm>
          <a:prstGeom prst="rect">
            <a:avLst/>
          </a:prstGeom>
        </p:spPr>
        <p:txBody>
          <a:bodyPr lIns="101599" tIns="50799" rIns="101599" bIns="50799"/>
          <a:lstStyle/>
          <a:p>
            <a:fld id="{9C554286-7533-EE42-97A4-CEB8D6639D11}" type="slidenum">
              <a:rPr lang="en-US" smtClean="0"/>
              <a:pPr/>
              <a:t>‹#›</a:t>
            </a:fld>
            <a:r>
              <a:rPr lang="en-US" smtClean="0"/>
              <a:t>  |  ©2012, Palo Alto Networks. Confidential and Proprietary. </a:t>
            </a:r>
            <a:endParaRPr lang="en-US" dirty="0"/>
          </a:p>
        </p:txBody>
      </p:sp>
      <p:sp>
        <p:nvSpPr>
          <p:cNvPr id="5" name="Content Placeholder 4"/>
          <p:cNvSpPr>
            <a:spLocks noGrp="1"/>
          </p:cNvSpPr>
          <p:nvPr>
            <p:ph sz="quarter" idx="11"/>
          </p:nvPr>
        </p:nvSpPr>
        <p:spPr bwMode="gray">
          <a:xfrm>
            <a:off x="338924" y="1225552"/>
            <a:ext cx="8110537" cy="4561236"/>
          </a:xfrm>
        </p:spPr>
        <p:txBody>
          <a:bodyPr/>
          <a:lstStyle>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056980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5098" y="6254194"/>
            <a:ext cx="1153517" cy="402755"/>
          </a:xfrm>
          <a:prstGeom prst="rect">
            <a:avLst/>
          </a:prstGeom>
          <a:effectLst/>
        </p:spPr>
      </p:pic>
    </p:spTree>
    <p:extLst>
      <p:ext uri="{BB962C8B-B14F-4D97-AF65-F5344CB8AC3E}">
        <p14:creationId xmlns:p14="http://schemas.microsoft.com/office/powerpoint/2010/main" val="401424297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80084"/>
            <a:ext cx="4038600" cy="4746079"/>
          </a:xfrm>
        </p:spPr>
        <p:txBody>
          <a:bodyPr/>
          <a:lstStyle>
            <a:lvl1pPr>
              <a:defRPr sz="1440"/>
            </a:lvl1pPr>
            <a:lvl2pPr>
              <a:defRPr sz="990"/>
            </a:lvl2pPr>
            <a:lvl3pPr>
              <a:defRPr sz="990"/>
            </a:lvl3pPr>
            <a:lvl4pPr>
              <a:defRPr sz="990"/>
            </a:lvl4pPr>
            <a:lvl5pPr>
              <a:defRPr sz="990"/>
            </a:lvl5pPr>
            <a:lvl6pPr>
              <a:defRPr sz="1620"/>
            </a:lvl6pPr>
            <a:lvl7pPr>
              <a:defRPr sz="1620"/>
            </a:lvl7pPr>
            <a:lvl8pPr>
              <a:defRPr sz="1620"/>
            </a:lvl8pPr>
            <a:lvl9pPr>
              <a:defRPr sz="162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1" y="1380084"/>
            <a:ext cx="4038600" cy="4746079"/>
          </a:xfrm>
        </p:spPr>
        <p:txBody>
          <a:bodyPr/>
          <a:lstStyle>
            <a:lvl1pPr>
              <a:defRPr sz="1440"/>
            </a:lvl1pPr>
            <a:lvl2pPr>
              <a:defRPr sz="990"/>
            </a:lvl2pPr>
            <a:lvl3pPr>
              <a:defRPr sz="990"/>
            </a:lvl3pPr>
            <a:lvl4pPr>
              <a:defRPr sz="990"/>
            </a:lvl4pPr>
            <a:lvl5pPr>
              <a:defRPr sz="990"/>
            </a:lvl5pPr>
            <a:lvl6pPr>
              <a:defRPr sz="1620"/>
            </a:lvl6pPr>
            <a:lvl7pPr>
              <a:defRPr sz="1620"/>
            </a:lvl7pPr>
            <a:lvl8pPr>
              <a:defRPr sz="1620"/>
            </a:lvl8pPr>
            <a:lvl9pPr>
              <a:defRPr sz="162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5098" y="6254194"/>
            <a:ext cx="1153517" cy="402755"/>
          </a:xfrm>
          <a:prstGeom prst="rect">
            <a:avLst/>
          </a:prstGeom>
          <a:effectLst/>
        </p:spPr>
      </p:pic>
    </p:spTree>
    <p:extLst>
      <p:ext uri="{BB962C8B-B14F-4D97-AF65-F5344CB8AC3E}">
        <p14:creationId xmlns:p14="http://schemas.microsoft.com/office/powerpoint/2010/main" val="171005934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718" y="358583"/>
            <a:ext cx="8471427" cy="436560"/>
          </a:xfrm>
        </p:spPr>
        <p:txBody>
          <a:bodyPr/>
          <a:lstStyle/>
          <a:p>
            <a:r>
              <a:rPr lang="en-US" dirty="0" smtClean="0"/>
              <a:t>Page Title</a:t>
            </a:r>
            <a:endParaRPr lang="en-US" dirty="0"/>
          </a:p>
        </p:txBody>
      </p:sp>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smtClean="0"/>
              <a:t>  |  © 2015, Palo Alto Networks. Confidential and Proprietary. </a:t>
            </a:r>
            <a:endParaRPr lang="en-US" dirty="0"/>
          </a:p>
        </p:txBody>
      </p:sp>
      <p:sp>
        <p:nvSpPr>
          <p:cNvPr id="4" name="Rectangle 3"/>
          <p:cNvSpPr/>
          <p:nvPr userDrawn="1"/>
        </p:nvSpPr>
        <p:spPr>
          <a:xfrm>
            <a:off x="148169" y="2"/>
            <a:ext cx="910163" cy="3428999"/>
          </a:xfrm>
          <a:prstGeom prst="rect">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aseline="-25000" dirty="0" err="1" smtClean="0">
              <a:latin typeface="Arial" pitchFamily="34" charset="0"/>
              <a:cs typeface="Arial" pitchFamily="34" charset="0"/>
            </a:endParaRPr>
          </a:p>
        </p:txBody>
      </p:sp>
      <p:cxnSp>
        <p:nvCxnSpPr>
          <p:cNvPr id="5" name="Straight Connector 4"/>
          <p:cNvCxnSpPr/>
          <p:nvPr userDrawn="1"/>
        </p:nvCxnSpPr>
        <p:spPr>
          <a:xfrm>
            <a:off x="1227668" y="358583"/>
            <a:ext cx="74603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48" y="1"/>
            <a:ext cx="179915" cy="3428999"/>
          </a:xfrm>
          <a:prstGeom prst="rect">
            <a:avLst/>
          </a:prstGeom>
          <a:solidFill>
            <a:srgbClr val="17AC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aseline="-25000" dirty="0" err="1" smtClean="0">
              <a:latin typeface="Arial" pitchFamily="34" charset="0"/>
              <a:cs typeface="Arial" pitchFamily="34" charset="0"/>
            </a:endParaRPr>
          </a:p>
        </p:txBody>
      </p:sp>
      <p:sp>
        <p:nvSpPr>
          <p:cNvPr id="13" name="Vertical Text Placeholder 12"/>
          <p:cNvSpPr>
            <a:spLocks noGrp="1"/>
          </p:cNvSpPr>
          <p:nvPr>
            <p:ph type="body" orient="vert" sz="quarter" idx="11" hasCustomPrompt="1"/>
          </p:nvPr>
        </p:nvSpPr>
        <p:spPr>
          <a:xfrm rot="10800000">
            <a:off x="140452" y="-74706"/>
            <a:ext cx="917880" cy="3428999"/>
          </a:xfrm>
        </p:spPr>
        <p:txBody>
          <a:bodyPr vert="eaVert">
            <a:normAutofit/>
          </a:bodyPr>
          <a:lstStyle>
            <a:lvl1pPr marL="0" indent="0">
              <a:buNone/>
              <a:defRPr sz="2000" b="1" spc="0">
                <a:solidFill>
                  <a:schemeClr val="bg1"/>
                </a:solidFill>
              </a:defRPr>
            </a:lvl1pPr>
          </a:lstStyle>
          <a:p>
            <a:pPr lvl="0"/>
            <a:r>
              <a:rPr lang="en-US" dirty="0" smtClean="0"/>
              <a:t>TITLE</a:t>
            </a:r>
          </a:p>
        </p:txBody>
      </p:sp>
    </p:spTree>
    <p:extLst>
      <p:ext uri="{BB962C8B-B14F-4D97-AF65-F5344CB8AC3E}">
        <p14:creationId xmlns:p14="http://schemas.microsoft.com/office/powerpoint/2010/main" val="419855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74641"/>
            <a:ext cx="8518462" cy="40608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7501" y="960967"/>
            <a:ext cx="8518462" cy="5165199"/>
          </a:xfrm>
        </p:spPr>
        <p:txBody>
          <a:bodyPr/>
          <a:lstStyle>
            <a:lvl1pPr marL="342900" indent="-342900">
              <a:buClr>
                <a:schemeClr val="tx1">
                  <a:lumMod val="50000"/>
                  <a:lumOff val="50000"/>
                </a:schemeClr>
              </a:buClr>
              <a:buFont typeface="Arial"/>
              <a:buChar char="•"/>
              <a:defRPr/>
            </a:lvl1pPr>
            <a:lvl2pPr marL="742950" indent="-285750">
              <a:buClr>
                <a:schemeClr val="tx1">
                  <a:lumMod val="50000"/>
                  <a:lumOff val="50000"/>
                </a:schemeClr>
              </a:buClr>
              <a:buFont typeface="Arial"/>
              <a:buChar char="•"/>
              <a:defRPr/>
            </a:lvl2pPr>
            <a:lvl3pPr marL="1143000" indent="-228600">
              <a:buClr>
                <a:schemeClr val="tx1">
                  <a:lumMod val="50000"/>
                  <a:lumOff val="50000"/>
                </a:schemeClr>
              </a:buClr>
              <a:buFont typeface="Arial"/>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solidFill>
                  <a:srgbClr val="FFFFFF"/>
                </a:solidFill>
              </a:rPr>
              <a:pPr/>
              <a:t>‹#›</a:t>
            </a:fld>
            <a:r>
              <a:rPr lang="en-US" dirty="0" smtClean="0">
                <a:solidFill>
                  <a:srgbClr val="FFFFFF"/>
                </a:solidFill>
              </a:rPr>
              <a:t>  |  © 2015, Palo Alto Networks. Confidential and Proprietary. </a:t>
            </a:r>
            <a:endParaRPr lang="en-US" dirty="0">
              <a:solidFill>
                <a:srgbClr val="FFFFFF"/>
              </a:solidFill>
            </a:endParaRPr>
          </a:p>
        </p:txBody>
      </p:sp>
    </p:spTree>
    <p:extLst>
      <p:ext uri="{BB962C8B-B14F-4D97-AF65-F5344CB8AC3E}">
        <p14:creationId xmlns:p14="http://schemas.microsoft.com/office/powerpoint/2010/main" val="20695173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9" y="968269"/>
            <a:ext cx="4254502"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7509" y="1608029"/>
            <a:ext cx="4254499" cy="4517275"/>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0" y="968269"/>
            <a:ext cx="4259510"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608029"/>
            <a:ext cx="4259510" cy="4517275"/>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0"/>
          </p:nvPr>
        </p:nvSpPr>
        <p:spPr>
          <a:xfrm>
            <a:off x="317501" y="6493944"/>
            <a:ext cx="3436878" cy="365125"/>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2015, Palo Alto Networks. Confidential and Proprietary. </a:t>
            </a:r>
            <a:endParaRPr lang="en-US" dirty="0"/>
          </a:p>
        </p:txBody>
      </p:sp>
      <p:sp>
        <p:nvSpPr>
          <p:cNvPr id="9" name="Title 1"/>
          <p:cNvSpPr>
            <a:spLocks noGrp="1"/>
          </p:cNvSpPr>
          <p:nvPr>
            <p:ph type="title" hasCustomPrompt="1"/>
          </p:nvPr>
        </p:nvSpPr>
        <p:spPr>
          <a:xfrm>
            <a:off x="317501" y="274641"/>
            <a:ext cx="8518462" cy="40608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0411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17501" y="6493944"/>
            <a:ext cx="3436878" cy="365125"/>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2015, Palo Alto Networks. Confidential and Proprietary. </a:t>
            </a:r>
            <a:endParaRPr lang="en-US" dirty="0"/>
          </a:p>
        </p:txBody>
      </p:sp>
      <p:sp>
        <p:nvSpPr>
          <p:cNvPr id="9" name="Title 1"/>
          <p:cNvSpPr>
            <a:spLocks noGrp="1"/>
          </p:cNvSpPr>
          <p:nvPr>
            <p:ph type="title" hasCustomPrompt="1"/>
          </p:nvPr>
        </p:nvSpPr>
        <p:spPr>
          <a:xfrm>
            <a:off x="317501" y="274641"/>
            <a:ext cx="8518462" cy="406080"/>
          </a:xfrm>
        </p:spPr>
        <p:txBody>
          <a:bodyPr/>
          <a:lstStyle/>
          <a:p>
            <a:r>
              <a:rPr lang="en-US" dirty="0" smtClean="0"/>
              <a:t>CLICK TO EDIT MASTER TITLE STYLE</a:t>
            </a:r>
            <a:endParaRPr lang="en-US" dirty="0"/>
          </a:p>
        </p:txBody>
      </p:sp>
      <p:sp>
        <p:nvSpPr>
          <p:cNvPr id="18" name="Content Placeholder 2"/>
          <p:cNvSpPr>
            <a:spLocks noGrp="1"/>
          </p:cNvSpPr>
          <p:nvPr>
            <p:ph sz="half" idx="12"/>
          </p:nvPr>
        </p:nvSpPr>
        <p:spPr>
          <a:xfrm>
            <a:off x="317501" y="951780"/>
            <a:ext cx="2815166" cy="5101888"/>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3"/>
          </p:nvPr>
        </p:nvSpPr>
        <p:spPr>
          <a:xfrm>
            <a:off x="3174999" y="951780"/>
            <a:ext cx="2815166" cy="5101888"/>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2"/>
          <p:cNvSpPr>
            <a:spLocks noGrp="1"/>
          </p:cNvSpPr>
          <p:nvPr>
            <p:ph sz="half" idx="14"/>
          </p:nvPr>
        </p:nvSpPr>
        <p:spPr>
          <a:xfrm>
            <a:off x="6020797" y="960967"/>
            <a:ext cx="2815166" cy="5101888"/>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3713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501" y="951779"/>
            <a:ext cx="2130350" cy="5158332"/>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3"/>
          </p:nvPr>
        </p:nvSpPr>
        <p:spPr>
          <a:xfrm>
            <a:off x="2447851" y="951779"/>
            <a:ext cx="2130350" cy="5158332"/>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4"/>
          </p:nvPr>
        </p:nvSpPr>
        <p:spPr>
          <a:xfrm>
            <a:off x="4578201" y="951779"/>
            <a:ext cx="2130350" cy="5158332"/>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2"/>
          <p:cNvSpPr>
            <a:spLocks noGrp="1"/>
          </p:cNvSpPr>
          <p:nvPr>
            <p:ph sz="half" idx="15"/>
          </p:nvPr>
        </p:nvSpPr>
        <p:spPr>
          <a:xfrm>
            <a:off x="6708551" y="951779"/>
            <a:ext cx="2130350" cy="5158332"/>
          </a:xfrm>
        </p:spPr>
        <p:txBody>
          <a:bodyPr>
            <a:normAutofit/>
          </a:bodyPr>
          <a:lstStyle>
            <a:lvl1pPr marL="342900" indent="-342900">
              <a:buClr>
                <a:schemeClr val="tx1">
                  <a:lumMod val="50000"/>
                  <a:lumOff val="50000"/>
                </a:schemeClr>
              </a:buClr>
              <a:buFont typeface="Arial"/>
              <a:buChar char="•"/>
              <a:defRPr sz="1800">
                <a:latin typeface="Arial"/>
                <a:cs typeface="Arial"/>
              </a:defRPr>
            </a:lvl1pPr>
            <a:lvl2pPr marL="742950" indent="-285750">
              <a:buClr>
                <a:schemeClr val="tx1">
                  <a:lumMod val="50000"/>
                  <a:lumOff val="50000"/>
                </a:schemeClr>
              </a:buClr>
              <a:buFont typeface="Arial"/>
              <a:buChar char="•"/>
              <a:defRPr sz="1600">
                <a:latin typeface="Arial"/>
                <a:cs typeface="Arial"/>
              </a:defRPr>
            </a:lvl2pPr>
            <a:lvl3pPr marL="1143000" indent="-228600">
              <a:buClr>
                <a:schemeClr val="tx1">
                  <a:lumMod val="50000"/>
                  <a:lumOff val="50000"/>
                </a:schemeClr>
              </a:buClr>
              <a:buFont typeface="Arial"/>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5"/>
          <p:cNvSpPr>
            <a:spLocks noGrp="1"/>
          </p:cNvSpPr>
          <p:nvPr>
            <p:ph type="sldNum" sz="quarter" idx="4"/>
          </p:nvPr>
        </p:nvSpPr>
        <p:spPr>
          <a:xfrm>
            <a:off x="317501" y="6493944"/>
            <a:ext cx="3436878" cy="365125"/>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solidFill>
                  <a:srgbClr val="FFFFFF"/>
                </a:solidFill>
              </a:rPr>
              <a:pPr/>
              <a:t>‹#›</a:t>
            </a:fld>
            <a:r>
              <a:rPr lang="en-US" dirty="0" smtClean="0">
                <a:solidFill>
                  <a:srgbClr val="FFFFFF"/>
                </a:solidFill>
              </a:rPr>
              <a:t>  |  © 2015, Palo Alto Networks. Confidential and Proprietary. </a:t>
            </a:r>
            <a:endParaRPr lang="en-US" dirty="0">
              <a:solidFill>
                <a:srgbClr val="FFFFFF"/>
              </a:solidFill>
            </a:endParaRPr>
          </a:p>
        </p:txBody>
      </p:sp>
      <p:sp>
        <p:nvSpPr>
          <p:cNvPr id="9" name="Title 1"/>
          <p:cNvSpPr>
            <a:spLocks noGrp="1"/>
          </p:cNvSpPr>
          <p:nvPr>
            <p:ph type="title" hasCustomPrompt="1"/>
          </p:nvPr>
        </p:nvSpPr>
        <p:spPr>
          <a:xfrm>
            <a:off x="317501" y="274641"/>
            <a:ext cx="8518462" cy="40608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78920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384" y="1254139"/>
            <a:ext cx="8353187" cy="1111689"/>
          </a:xfrm>
        </p:spPr>
        <p:txBody>
          <a:bodyPr lIns="0" tIns="0" rIns="0" bIns="0" anchor="b" anchorCtr="0">
            <a:noAutofit/>
          </a:bodyPr>
          <a:lstStyle>
            <a:lvl1pPr marL="0" indent="0" algn="l">
              <a:defRPr sz="3600" b="0" i="1">
                <a:solidFill>
                  <a:srgbClr val="000000"/>
                </a:solidFill>
                <a:latin typeface="Arial Black"/>
                <a:cs typeface="Arial Black"/>
              </a:defRPr>
            </a:lvl1pPr>
          </a:lstStyle>
          <a:p>
            <a:r>
              <a:rPr lang="en-US" dirty="0" smtClean="0"/>
              <a:t>CLICK TO EDIT MASTER STYLE</a:t>
            </a:r>
            <a:endParaRPr lang="en-US" dirty="0"/>
          </a:p>
        </p:txBody>
      </p:sp>
      <p:sp>
        <p:nvSpPr>
          <p:cNvPr id="4" name="Slide Number Placeholder 5"/>
          <p:cNvSpPr>
            <a:spLocks noGrp="1"/>
          </p:cNvSpPr>
          <p:nvPr>
            <p:ph type="sldNum" sz="quarter" idx="4"/>
          </p:nvPr>
        </p:nvSpPr>
        <p:spPr>
          <a:xfrm>
            <a:off x="317501" y="6493944"/>
            <a:ext cx="3436878" cy="365125"/>
          </a:xfrm>
          <a:prstGeom prst="rect">
            <a:avLst/>
          </a:prstGeom>
          <a:ln>
            <a:noFill/>
          </a:ln>
        </p:spPr>
        <p:txBody>
          <a:bodyPr vert="horz" lIns="91440" tIns="45720" rIns="91440" bIns="45720" rtlCol="0" anchor="ctr"/>
          <a:lstStyle>
            <a:lvl1pPr algn="l">
              <a:defRPr sz="500" b="1">
                <a:solidFill>
                  <a:schemeClr val="bg1"/>
                </a:solidFill>
                <a:latin typeface="Arial"/>
                <a:cs typeface="Arial"/>
              </a:defRPr>
            </a:lvl1pPr>
          </a:lstStyle>
          <a:p>
            <a:fld id="{9C554286-7533-EE42-97A4-CEB8D6639D11}" type="slidenum">
              <a:rPr lang="en-US" smtClean="0"/>
              <a:pPr/>
              <a:t>‹#›</a:t>
            </a:fld>
            <a:r>
              <a:rPr lang="en-US" dirty="0" smtClean="0"/>
              <a:t>  |  © 2015, Palo Alto Networks. Confidential and Proprietary. </a:t>
            </a:r>
            <a:endParaRPr lang="en-US" dirty="0"/>
          </a:p>
        </p:txBody>
      </p:sp>
    </p:spTree>
    <p:extLst>
      <p:ext uri="{BB962C8B-B14F-4D97-AF65-F5344CB8AC3E}">
        <p14:creationId xmlns:p14="http://schemas.microsoft.com/office/powerpoint/2010/main" val="12970449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74668"/>
            <a:ext cx="8518462" cy="60496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2015, Palo Alto Networks. Confidential and Proprietary. </a:t>
            </a:r>
            <a:endParaRPr lang="en-US" dirty="0"/>
          </a:p>
        </p:txBody>
      </p:sp>
    </p:spTree>
    <p:extLst>
      <p:ext uri="{BB962C8B-B14F-4D97-AF65-F5344CB8AC3E}">
        <p14:creationId xmlns:p14="http://schemas.microsoft.com/office/powerpoint/2010/main" val="39999119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1" y="274668"/>
            <a:ext cx="8518462" cy="604961"/>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 2015, Palo Alto Networks. Confidential and Proprietary. </a:t>
            </a:r>
            <a:endParaRPr lang="en-US" dirty="0"/>
          </a:p>
        </p:txBody>
      </p:sp>
      <p:sp>
        <p:nvSpPr>
          <p:cNvPr id="4" name="Text Placeholder 4"/>
          <p:cNvSpPr>
            <a:spLocks noGrp="1"/>
          </p:cNvSpPr>
          <p:nvPr>
            <p:ph type="body" sz="quarter" idx="13"/>
          </p:nvPr>
        </p:nvSpPr>
        <p:spPr>
          <a:xfrm>
            <a:off x="317512" y="681040"/>
            <a:ext cx="8518525" cy="365125"/>
          </a:xfrm>
        </p:spPr>
        <p:txBody>
          <a:bodyPr lIns="0" tIns="0" rIns="0" bIns="0">
            <a:normAutofit/>
          </a:bodyPr>
          <a:lstStyle>
            <a:lvl1pPr marL="0" indent="0">
              <a:buNone/>
              <a:defRPr sz="1600" i="1">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972089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980" y="6498522"/>
            <a:ext cx="9241959" cy="376327"/>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aseline="-25000" dirty="0" err="1" smtClean="0">
              <a:latin typeface="Arial" pitchFamily="34" charset="0"/>
              <a:cs typeface="Arial" pitchFamily="34" charset="0"/>
            </a:endParaRPr>
          </a:p>
        </p:txBody>
      </p:sp>
      <p:sp>
        <p:nvSpPr>
          <p:cNvPr id="2" name="Title Placeholder 1"/>
          <p:cNvSpPr>
            <a:spLocks noGrp="1"/>
          </p:cNvSpPr>
          <p:nvPr>
            <p:ph type="title"/>
          </p:nvPr>
        </p:nvSpPr>
        <p:spPr>
          <a:xfrm>
            <a:off x="317540" y="274641"/>
            <a:ext cx="8471427" cy="436560"/>
          </a:xfrm>
          <a:prstGeom prst="rect">
            <a:avLst/>
          </a:prstGeom>
        </p:spPr>
        <p:txBody>
          <a:bodyPr vert="horz" lIns="0" tIns="0" rIns="0" bIns="0" rtlCol="0" anchor="t" anchorCtr="0">
            <a:normAutofit/>
          </a:bodyPr>
          <a:lstStyle/>
          <a:p>
            <a:r>
              <a:rPr lang="en-US" dirty="0" smtClean="0"/>
              <a:t>CLICK TO EDIT MASTER STYLE</a:t>
            </a:r>
            <a:endParaRPr lang="en-US" dirty="0"/>
          </a:p>
        </p:txBody>
      </p:sp>
      <p:sp>
        <p:nvSpPr>
          <p:cNvPr id="3" name="Text Placeholder 2"/>
          <p:cNvSpPr>
            <a:spLocks noGrp="1"/>
          </p:cNvSpPr>
          <p:nvPr>
            <p:ph type="body" idx="1"/>
          </p:nvPr>
        </p:nvSpPr>
        <p:spPr>
          <a:xfrm>
            <a:off x="317540" y="960967"/>
            <a:ext cx="8471427" cy="5165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17501" y="6567312"/>
            <a:ext cx="3436878" cy="291757"/>
          </a:xfrm>
          <a:prstGeom prst="rect">
            <a:avLst/>
          </a:prstGeom>
          <a:ln>
            <a:noFill/>
          </a:ln>
        </p:spPr>
        <p:txBody>
          <a:bodyPr vert="horz" lIns="91440" tIns="45720" rIns="91440" bIns="45720" rtlCol="0" anchor="ctr"/>
          <a:lstStyle>
            <a:lvl1pPr algn="l">
              <a:defRPr sz="500" b="1">
                <a:solidFill>
                  <a:srgbClr val="000000"/>
                </a:solidFill>
                <a:latin typeface="Arial"/>
                <a:cs typeface="Arial"/>
              </a:defRPr>
            </a:lvl1pPr>
          </a:lstStyle>
          <a:p>
            <a:fld id="{9C554286-7533-EE42-97A4-CEB8D6639D11}" type="slidenum">
              <a:rPr lang="en-US" smtClean="0"/>
              <a:pPr/>
              <a:t>‹#›</a:t>
            </a:fld>
            <a:r>
              <a:rPr lang="en-US" smtClean="0"/>
              <a:t>  |  © 2015, Palo Alto Networks. Confidential and Proprietary. </a:t>
            </a:r>
            <a:endParaRPr lang="en-US" dirty="0"/>
          </a:p>
        </p:txBody>
      </p:sp>
      <p:pic>
        <p:nvPicPr>
          <p:cNvPr id="8" name="Picture 7" descr="PAN_BLACK.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39447" y="6168557"/>
            <a:ext cx="928350" cy="661652"/>
          </a:xfrm>
          <a:prstGeom prst="rect">
            <a:avLst/>
          </a:prstGeom>
        </p:spPr>
      </p:pic>
    </p:spTree>
    <p:extLst>
      <p:ext uri="{BB962C8B-B14F-4D97-AF65-F5344CB8AC3E}">
        <p14:creationId xmlns:p14="http://schemas.microsoft.com/office/powerpoint/2010/main" val="189342143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4" r:id="rId11"/>
    <p:sldLayoutId id="2147483725" r:id="rId12"/>
    <p:sldLayoutId id="2147483726" r:id="rId13"/>
  </p:sldLayoutIdLst>
  <p:timing>
    <p:tnLst>
      <p:par>
        <p:cTn id="1" dur="indefinite" restart="never" nodeType="tmRoot"/>
      </p:par>
    </p:tnLst>
  </p:timing>
  <p:hf hdr="0" dt="0"/>
  <p:txStyles>
    <p:titleStyle>
      <a:lvl1pPr algn="l" defTabSz="457200" rtl="0" eaLnBrk="1" latinLnBrk="0" hangingPunct="1">
        <a:spcBef>
          <a:spcPct val="0"/>
        </a:spcBef>
        <a:buNone/>
        <a:defRPr sz="2000" b="0" i="1" kern="1200" cap="none" baseline="0">
          <a:solidFill>
            <a:schemeClr val="tx1"/>
          </a:solidFill>
          <a:latin typeface="Arial Black"/>
          <a:ea typeface="+mj-ea"/>
          <a:cs typeface="Helvetica"/>
        </a:defRPr>
      </a:lvl1pPr>
    </p:titleStyle>
    <p:bodyStyle>
      <a:lvl1pPr marL="342900" indent="-342900" algn="l" defTabSz="457200" rtl="0" eaLnBrk="1" latinLnBrk="0" hangingPunct="1">
        <a:spcBef>
          <a:spcPts val="1600"/>
        </a:spcBef>
        <a:buClr>
          <a:srgbClr val="77787B"/>
        </a:buClr>
        <a:buFont typeface="Arial"/>
        <a:buChar char="•"/>
        <a:defRPr sz="1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77787B"/>
        </a:buClr>
        <a:buFont typeface="Arial"/>
        <a:buChar char="•"/>
        <a:defRPr sz="16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77787B"/>
        </a:buClr>
        <a:buFont typeface="Arial"/>
        <a:buChar char="•"/>
        <a:defRPr sz="1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cid:image002.png@01D067F7.D5564C1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4.jpg"/><Relationship Id="rId4" Type="http://schemas.openxmlformats.org/officeDocument/2006/relationships/image" Target="../media/image53.jp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microsoft.com/office/2007/relationships/hdphoto" Target="../media/hdphoto2.wdp"/><Relationship Id="rId3" Type="http://schemas.openxmlformats.org/officeDocument/2006/relationships/image" Target="../media/image67.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8.png"/><Relationship Id="rId2" Type="http://schemas.openxmlformats.org/officeDocument/2006/relationships/notesSlide" Target="../notesSlides/notesSlide11.xml"/><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0.png"/><Relationship Id="rId1" Type="http://schemas.openxmlformats.org/officeDocument/2006/relationships/slideLayout" Target="../slideLayouts/slideLayout12.xml"/><Relationship Id="rId6" Type="http://schemas.openxmlformats.org/officeDocument/2006/relationships/image" Target="../media/image70.png"/><Relationship Id="rId11" Type="http://schemas.openxmlformats.org/officeDocument/2006/relationships/image" Target="../media/image75.png"/><Relationship Id="rId24" Type="http://schemas.microsoft.com/office/2007/relationships/hdphoto" Target="../media/hdphoto1.wdp"/><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microsoft.com/office/2007/relationships/hdphoto" Target="../media/hdphoto3.wdp"/><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89.png"/><Relationship Id="rId30" Type="http://schemas.microsoft.com/office/2007/relationships/hdphoto" Target="../media/hdphoto4.wdp"/></Relationships>
</file>

<file path=ppt/slides/_rels/slide26.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1.png"/><Relationship Id="rId7" Type="http://schemas.openxmlformats.org/officeDocument/2006/relationships/image" Target="../media/image94.jpeg"/><Relationship Id="rId12" Type="http://schemas.openxmlformats.org/officeDocument/2006/relationships/image" Target="../media/image9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3.png"/><Relationship Id="rId11" Type="http://schemas.openxmlformats.org/officeDocument/2006/relationships/image" Target="../media/image98.wmf"/><Relationship Id="rId5" Type="http://schemas.openxmlformats.org/officeDocument/2006/relationships/image" Target="../media/image92.png"/><Relationship Id="rId10" Type="http://schemas.openxmlformats.org/officeDocument/2006/relationships/image" Target="../media/image97.wmf"/><Relationship Id="rId4" Type="http://schemas.openxmlformats.org/officeDocument/2006/relationships/image" Target="../media/image35.png"/><Relationship Id="rId9" Type="http://schemas.openxmlformats.org/officeDocument/2006/relationships/image" Target="../media/image96.wmf"/></Relationships>
</file>

<file path=ppt/slides/_rels/slide2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9C554286-7533-EE42-97A4-CEB8D6639D11}" type="slidenum">
              <a:rPr lang="en-US" smtClean="0"/>
              <a:pPr/>
              <a:t>1</a:t>
            </a:fld>
            <a:r>
              <a:rPr lang="en-US" smtClean="0"/>
              <a:t>  |  © 2015, Palo Alto Networks. Confidential and Proprietary. </a:t>
            </a:r>
            <a:endParaRPr lang="en-US" dirty="0"/>
          </a:p>
        </p:txBody>
      </p:sp>
      <p:sp>
        <p:nvSpPr>
          <p:cNvPr id="3" name="標題 2"/>
          <p:cNvSpPr>
            <a:spLocks noGrp="1"/>
          </p:cNvSpPr>
          <p:nvPr>
            <p:ph type="ctrTitle"/>
          </p:nvPr>
        </p:nvSpPr>
        <p:spPr/>
        <p:txBody>
          <a:bodyPr>
            <a:normAutofit fontScale="90000"/>
          </a:bodyPr>
          <a:lstStyle/>
          <a:p>
            <a:r>
              <a:rPr lang="en-US" altLang="zh-TW" dirty="0"/>
              <a:t>PALO ALTO NETWORKS</a:t>
            </a:r>
            <a:br>
              <a:rPr lang="en-US" altLang="zh-TW" dirty="0"/>
            </a:br>
            <a:r>
              <a:rPr lang="en-US" altLang="zh-TW" dirty="0"/>
              <a:t>NEXT GENERATION SECURITY PLATFORM</a:t>
            </a:r>
            <a:endParaRPr lang="zh-TW" altLang="en-US" dirty="0"/>
          </a:p>
        </p:txBody>
      </p:sp>
      <p:pic>
        <p:nvPicPr>
          <p:cNvPr id="4" name="Picture 3" descr="PAN_logo_up_black_375x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645024"/>
            <a:ext cx="2364509" cy="1261072"/>
          </a:xfrm>
          <a:prstGeom prst="rect">
            <a:avLst/>
          </a:prstGeom>
        </p:spPr>
      </p:pic>
      <p:sp>
        <p:nvSpPr>
          <p:cNvPr id="5" name="文字方塊 4"/>
          <p:cNvSpPr txBox="1"/>
          <p:nvPr/>
        </p:nvSpPr>
        <p:spPr>
          <a:xfrm>
            <a:off x="6948264" y="5445224"/>
            <a:ext cx="1872208" cy="523220"/>
          </a:xfrm>
          <a:prstGeom prst="rect">
            <a:avLst/>
          </a:prstGeom>
          <a:noFill/>
        </p:spPr>
        <p:txBody>
          <a:bodyPr wrap="square" rtlCol="0">
            <a:spAutoFit/>
          </a:bodyPr>
          <a:lstStyle/>
          <a:p>
            <a:r>
              <a:rPr lang="en-US" altLang="zh-TW" sz="2800" b="1" dirty="0" smtClean="0">
                <a:solidFill>
                  <a:schemeClr val="bg1"/>
                </a:solidFill>
                <a:latin typeface="Arial" pitchFamily="34" charset="0"/>
                <a:cs typeface="Arial" pitchFamily="34" charset="0"/>
              </a:rPr>
              <a:t>Fungi Lin</a:t>
            </a:r>
            <a:endParaRPr lang="zh-TW" altLang="en-US" sz="28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4485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9906" y="2701795"/>
            <a:ext cx="8313061" cy="34671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4" name="Title 1"/>
          <p:cNvSpPr txBox="1">
            <a:spLocks/>
          </p:cNvSpPr>
          <p:nvPr/>
        </p:nvSpPr>
        <p:spPr>
          <a:xfrm>
            <a:off x="342784" y="274644"/>
            <a:ext cx="8440183" cy="604961"/>
          </a:xfrm>
          <a:prstGeom prst="rect">
            <a:avLst/>
          </a:prstGeom>
        </p:spPr>
        <p:txBody>
          <a:bodyPr vert="horz" lIns="91440" tIns="45720" rIns="91440" bIns="45720" rtlCol="0" anchor="ctr">
            <a:noAutofit/>
          </a:bodyPr>
          <a:lstStyle>
            <a:defPPr>
              <a:defRPr lang="en-US"/>
            </a:defPPr>
            <a:lvl1pPr algn="ctr">
              <a:spcBef>
                <a:spcPct val="0"/>
              </a:spcBef>
              <a:buNone/>
              <a:defRPr sz="2800" b="1">
                <a:solidFill>
                  <a:srgbClr val="316989"/>
                </a:solidFill>
                <a:latin typeface="標楷體" panose="03000509000000000000" pitchFamily="65" charset="-120"/>
                <a:ea typeface="標楷體" panose="03000509000000000000" pitchFamily="65" charset="-120"/>
                <a:cs typeface="Arial"/>
              </a:defRPr>
            </a:lvl1pPr>
          </a:lstStyle>
          <a:p>
            <a:pPr algn="l"/>
            <a:r>
              <a:rPr lang="zh-TW" altLang="en-US" sz="2520" dirty="0">
                <a:solidFill>
                  <a:schemeClr val="tx2">
                    <a:lumMod val="50000"/>
                  </a:schemeClr>
                </a:solidFill>
              </a:rPr>
              <a:t>採取行動</a:t>
            </a:r>
            <a:r>
              <a:rPr lang="zh-CN" altLang="en-US" sz="2520" dirty="0">
                <a:solidFill>
                  <a:schemeClr val="tx2">
                    <a:lumMod val="50000"/>
                  </a:schemeClr>
                </a:solidFill>
              </a:rPr>
              <a:t>預防未知惡意程式帶來</a:t>
            </a:r>
            <a:r>
              <a:rPr lang="zh-TW" altLang="en-US" sz="2520" dirty="0">
                <a:solidFill>
                  <a:schemeClr val="tx2">
                    <a:lumMod val="50000"/>
                  </a:schemeClr>
                </a:solidFill>
              </a:rPr>
              <a:t>的威脅</a:t>
            </a:r>
            <a:endParaRPr lang="en-US" sz="2520" dirty="0">
              <a:solidFill>
                <a:schemeClr val="tx2">
                  <a:lumMod val="50000"/>
                </a:schemeClr>
              </a:solidFill>
            </a:endParaRPr>
          </a:p>
        </p:txBody>
      </p:sp>
      <p:sp>
        <p:nvSpPr>
          <p:cNvPr id="5" name="Content Placeholder 2"/>
          <p:cNvSpPr txBox="1">
            <a:spLocks/>
          </p:cNvSpPr>
          <p:nvPr/>
        </p:nvSpPr>
        <p:spPr>
          <a:xfrm>
            <a:off x="126563" y="1152394"/>
            <a:ext cx="8534400" cy="5016500"/>
          </a:xfrm>
          <a:prstGeom prst="rect">
            <a:avLst/>
          </a:prstGeom>
          <a:ln>
            <a:noFill/>
          </a:ln>
        </p:spPr>
        <p:txBody>
          <a:bodyPr vert="horz" lIns="91440" tIns="45720" rIns="91440" bIns="45720" rtlCol="0">
            <a:normAutofit/>
          </a:bodyPr>
          <a:lstStyle/>
          <a:p>
            <a:pPr marL="742950" marR="0" lvl="1" indent="-285750" algn="l" defTabSz="457200" rtl="0" eaLnBrk="1" fontAlgn="auto" latinLnBrk="0" hangingPunct="1">
              <a:lnSpc>
                <a:spcPct val="100000"/>
              </a:lnSpc>
              <a:spcBef>
                <a:spcPct val="20000"/>
              </a:spcBef>
              <a:spcAft>
                <a:spcPts val="0"/>
              </a:spcAft>
              <a:buClr>
                <a:srgbClr val="316989"/>
              </a:buClr>
              <a:buSzTx/>
              <a:buFont typeface="Wingdings" charset="2"/>
              <a:buChar char="§"/>
              <a:tabLst/>
              <a:defRPr/>
            </a:pPr>
            <a:r>
              <a:rPr lang="zh-TW" altLang="en-US" sz="2000" dirty="0" smtClean="0">
                <a:latin typeface="Helvetica Neue Light"/>
                <a:cs typeface="Helvetica Neue Light"/>
              </a:rPr>
              <a:t>基於行為模式執行未知的惡意程式</a:t>
            </a:r>
            <a:endParaRPr kumimoji="0" lang="en-US" sz="2000" b="0" i="0" u="none" strike="noStrike" kern="1200" cap="none" spc="0" normalizeH="0" baseline="0" noProof="0" dirty="0" smtClean="0">
              <a:ln>
                <a:noFill/>
              </a:ln>
              <a:effectLst/>
              <a:uLnTx/>
              <a:uFillTx/>
              <a:latin typeface="Helvetica Neue Light"/>
              <a:cs typeface="Helvetica Neue Light"/>
            </a:endParaRPr>
          </a:p>
          <a:p>
            <a:pPr marL="742950" marR="0" lvl="1" indent="-285750" algn="l" defTabSz="457200" rtl="0" eaLnBrk="1" fontAlgn="auto" latinLnBrk="0" hangingPunct="1">
              <a:lnSpc>
                <a:spcPct val="100000"/>
              </a:lnSpc>
              <a:spcBef>
                <a:spcPct val="20000"/>
              </a:spcBef>
              <a:spcAft>
                <a:spcPts val="0"/>
              </a:spcAft>
              <a:buClr>
                <a:srgbClr val="316989"/>
              </a:buClr>
              <a:buSzTx/>
              <a:buFont typeface="Wingdings" charset="2"/>
              <a:buChar char="§"/>
              <a:tabLst/>
              <a:defRPr/>
            </a:pPr>
            <a:r>
              <a:rPr kumimoji="0" lang="zh-TW" altLang="en-US" sz="2000" b="0" i="0" u="none" strike="noStrike" kern="1200" cap="none" spc="0" normalizeH="0" baseline="0" noProof="0" dirty="0" smtClean="0">
                <a:ln>
                  <a:noFill/>
                </a:ln>
                <a:effectLst/>
                <a:uLnTx/>
                <a:uFillTx/>
                <a:latin typeface="Helvetica Neue Light"/>
                <a:ea typeface="+mn-ea"/>
                <a:cs typeface="Helvetica Neue Light"/>
              </a:rPr>
              <a:t>將各個階段威脅防禦的結果回報</a:t>
            </a:r>
            <a:endParaRPr kumimoji="0" lang="en-US" sz="2000" b="0" i="0" u="none" strike="noStrike" kern="1200" cap="none" spc="0" normalizeH="0" baseline="0" noProof="0" dirty="0" smtClean="0">
              <a:ln>
                <a:noFill/>
              </a:ln>
              <a:effectLst/>
              <a:uLnTx/>
              <a:uFillTx/>
              <a:latin typeface="Helvetica Neue Light"/>
              <a:ea typeface="+mn-ea"/>
              <a:cs typeface="Helvetica Neue Light"/>
            </a:endParaRPr>
          </a:p>
          <a:p>
            <a:pPr marL="742950" marR="0" lvl="1" indent="-285750" algn="l" defTabSz="457200" rtl="0" eaLnBrk="1" fontAlgn="auto" latinLnBrk="0" hangingPunct="1">
              <a:lnSpc>
                <a:spcPct val="100000"/>
              </a:lnSpc>
              <a:spcBef>
                <a:spcPct val="20000"/>
              </a:spcBef>
              <a:spcAft>
                <a:spcPts val="0"/>
              </a:spcAft>
              <a:buClr>
                <a:srgbClr val="316989"/>
              </a:buClr>
              <a:buSzTx/>
              <a:buFont typeface="Wingdings" charset="2"/>
              <a:buChar char="§"/>
              <a:tabLst/>
              <a:defRPr/>
            </a:pPr>
            <a:r>
              <a:rPr kumimoji="0" lang="zh-TW" altLang="en-US" sz="2000" b="0" i="0" u="none" strike="noStrike" kern="1200" cap="none" spc="0" normalizeH="0" baseline="0" noProof="0" dirty="0" smtClean="0">
                <a:ln>
                  <a:noFill/>
                </a:ln>
                <a:effectLst/>
                <a:uLnTx/>
                <a:uFillTx/>
                <a:latin typeface="Helvetica Neue Light"/>
                <a:ea typeface="+mn-ea"/>
                <a:cs typeface="Helvetica Neue Light"/>
              </a:rPr>
              <a:t>阻斷新的威脅</a:t>
            </a:r>
            <a:r>
              <a:rPr kumimoji="0" lang="en-US" altLang="zh-TW" sz="2000" b="0" i="0" u="none" strike="noStrike" kern="1200" cap="none" spc="0" normalizeH="0" baseline="0" noProof="0" dirty="0" smtClean="0">
                <a:ln>
                  <a:noFill/>
                </a:ln>
                <a:effectLst/>
                <a:uLnTx/>
                <a:uFillTx/>
                <a:latin typeface="Helvetica Neue Light"/>
                <a:ea typeface="+mn-ea"/>
                <a:cs typeface="Helvetica Neue Light"/>
              </a:rPr>
              <a:t>,</a:t>
            </a:r>
            <a:r>
              <a:rPr kumimoji="0" lang="zh-TW" altLang="en-US" sz="2000" b="0" i="0" u="none" strike="noStrike" kern="1200" cap="none" spc="0" normalizeH="0" baseline="0" noProof="0" dirty="0" smtClean="0">
                <a:ln>
                  <a:noFill/>
                </a:ln>
                <a:effectLst/>
                <a:uLnTx/>
                <a:uFillTx/>
                <a:latin typeface="Helvetica Neue Light"/>
                <a:ea typeface="+mn-ea"/>
                <a:cs typeface="Helvetica Neue Light"/>
              </a:rPr>
              <a:t>而不只是偵測而已</a:t>
            </a:r>
            <a:endParaRPr kumimoji="0" lang="en-US" sz="2000" b="0" i="0" u="none" strike="noStrike" kern="1200" cap="none" spc="0" normalizeH="0" baseline="0" noProof="0" dirty="0" smtClean="0">
              <a:ln>
                <a:noFill/>
              </a:ln>
              <a:effectLst/>
              <a:uLnTx/>
              <a:uFillTx/>
              <a:latin typeface="Helvetica Neue Light"/>
              <a:ea typeface="+mn-ea"/>
              <a:cs typeface="Helvetica Neue Light"/>
            </a:endParaRPr>
          </a:p>
          <a:p>
            <a:pPr marL="457200" marR="0" lvl="1" indent="0" algn="l" defTabSz="457200" rtl="0" eaLnBrk="1" fontAlgn="auto" latinLnBrk="0" hangingPunct="1">
              <a:lnSpc>
                <a:spcPct val="100000"/>
              </a:lnSpc>
              <a:spcBef>
                <a:spcPct val="20000"/>
              </a:spcBef>
              <a:spcAft>
                <a:spcPts val="0"/>
              </a:spcAft>
              <a:buClr>
                <a:srgbClr val="316989"/>
              </a:buClr>
              <a:buSzTx/>
              <a:buFont typeface="Wingdings" charset="2"/>
              <a:buNone/>
              <a:tabLst/>
              <a:defRPr/>
            </a:pP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endParaRPr>
          </a:p>
          <a:p>
            <a:pPr marL="0" marR="0" lvl="0" indent="0" algn="l" defTabSz="457200" rtl="0" eaLnBrk="1" fontAlgn="auto" latinLnBrk="0" hangingPunct="1">
              <a:lnSpc>
                <a:spcPct val="100000"/>
              </a:lnSpc>
              <a:spcBef>
                <a:spcPts val="1600"/>
              </a:spcBef>
              <a:spcAft>
                <a:spcPts val="0"/>
              </a:spcAft>
              <a:buClr>
                <a:srgbClr val="316989"/>
              </a:buClr>
              <a:buSzTx/>
              <a:buFont typeface="Wingdings" charset="2"/>
              <a:buNone/>
              <a:tabLst/>
              <a:defRPr/>
            </a:pPr>
            <a:endParaRPr kumimoji="0" lang="en-US" sz="18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435" y="5018625"/>
            <a:ext cx="676844" cy="110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211" y="5018625"/>
            <a:ext cx="676844" cy="110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987" y="5018625"/>
            <a:ext cx="676844" cy="110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3" y="5018625"/>
            <a:ext cx="676844" cy="110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Can 31"/>
          <p:cNvSpPr/>
          <p:nvPr/>
        </p:nvSpPr>
        <p:spPr bwMode="auto">
          <a:xfrm>
            <a:off x="817954" y="3946189"/>
            <a:ext cx="1524000" cy="617432"/>
          </a:xfrm>
          <a:prstGeom prst="can">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None/>
              <a:tabLst/>
            </a:pPr>
            <a:r>
              <a:rPr kumimoji="0" lang="en-US" sz="1400" b="1" i="0" u="none" strike="noStrike" cap="none" normalizeH="0" baseline="0" dirty="0" smtClean="0">
                <a:ln>
                  <a:noFill/>
                </a:ln>
                <a:solidFill>
                  <a:schemeClr val="bg1"/>
                </a:solidFill>
                <a:effectLst/>
                <a:latin typeface="Arial" charset="0"/>
              </a:rPr>
              <a:t>AV Signatures</a:t>
            </a:r>
          </a:p>
        </p:txBody>
      </p:sp>
      <p:sp>
        <p:nvSpPr>
          <p:cNvPr id="11" name="Can 32"/>
          <p:cNvSpPr/>
          <p:nvPr/>
        </p:nvSpPr>
        <p:spPr bwMode="auto">
          <a:xfrm>
            <a:off x="2875354" y="3946189"/>
            <a:ext cx="1524000" cy="617432"/>
          </a:xfrm>
          <a:prstGeom prst="can">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None/>
              <a:tabLst/>
            </a:pPr>
            <a:r>
              <a:rPr kumimoji="0" lang="en-US" sz="1400" b="1" i="0" u="none" strike="noStrike" cap="none" normalizeH="0" baseline="0" dirty="0" smtClean="0">
                <a:ln>
                  <a:noFill/>
                </a:ln>
                <a:solidFill>
                  <a:schemeClr val="bg1"/>
                </a:solidFill>
                <a:effectLst/>
                <a:latin typeface="Arial" charset="0"/>
              </a:rPr>
              <a:t>DNS Signatures</a:t>
            </a:r>
          </a:p>
        </p:txBody>
      </p: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406" y="3135990"/>
            <a:ext cx="1974850" cy="50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Can 41"/>
          <p:cNvSpPr/>
          <p:nvPr/>
        </p:nvSpPr>
        <p:spPr bwMode="auto">
          <a:xfrm>
            <a:off x="6990154" y="3946189"/>
            <a:ext cx="1524000" cy="617432"/>
          </a:xfrm>
          <a:prstGeom prst="can">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None/>
              <a:tabLst/>
            </a:pPr>
            <a:r>
              <a:rPr kumimoji="0" lang="en-US" sz="1400" b="1" i="0" u="none" strike="noStrike" cap="none" normalizeH="0" baseline="0" dirty="0" smtClean="0">
                <a:ln>
                  <a:noFill/>
                </a:ln>
                <a:solidFill>
                  <a:schemeClr val="bg1"/>
                </a:solidFill>
                <a:effectLst/>
                <a:latin typeface="Arial" charset="0"/>
              </a:rPr>
              <a:t>C&amp;C Signatures</a:t>
            </a:r>
          </a:p>
        </p:txBody>
      </p:sp>
      <p:sp>
        <p:nvSpPr>
          <p:cNvPr id="14" name="Can 42"/>
          <p:cNvSpPr/>
          <p:nvPr/>
        </p:nvSpPr>
        <p:spPr bwMode="auto">
          <a:xfrm>
            <a:off x="4932754" y="3946189"/>
            <a:ext cx="1524000" cy="617432"/>
          </a:xfrm>
          <a:prstGeom prst="can">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None/>
              <a:tabLst/>
            </a:pPr>
            <a:r>
              <a:rPr kumimoji="0" lang="en-US" sz="1400" b="1" i="0" u="none" strike="noStrike" cap="none" normalizeH="0" baseline="0" dirty="0" smtClean="0">
                <a:ln>
                  <a:noFill/>
                </a:ln>
                <a:solidFill>
                  <a:schemeClr val="bg1"/>
                </a:solidFill>
                <a:effectLst/>
                <a:latin typeface="Arial" charset="0"/>
              </a:rPr>
              <a:t>Malware URL Filtering</a:t>
            </a:r>
          </a:p>
        </p:txBody>
      </p:sp>
      <p:pic>
        <p:nvPicPr>
          <p:cNvPr id="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232" y="5018629"/>
            <a:ext cx="676844" cy="110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641" y="5018625"/>
            <a:ext cx="676844" cy="110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Rectangle 45"/>
          <p:cNvSpPr/>
          <p:nvPr/>
        </p:nvSpPr>
        <p:spPr bwMode="auto">
          <a:xfrm>
            <a:off x="3263465" y="5297788"/>
            <a:ext cx="2541363" cy="307777"/>
          </a:xfrm>
          <a:prstGeom prst="rect">
            <a:avLst/>
          </a:prstGeom>
          <a:solidFill>
            <a:schemeClr val="bg1">
              <a:alpha val="63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8" name="Rectangle 46"/>
          <p:cNvSpPr/>
          <p:nvPr/>
        </p:nvSpPr>
        <p:spPr>
          <a:xfrm>
            <a:off x="3207674" y="5113623"/>
            <a:ext cx="2647338" cy="584776"/>
          </a:xfrm>
          <a:prstGeom prst="rect">
            <a:avLst/>
          </a:prstGeom>
          <a:noFill/>
          <a:effectLst>
            <a:glow rad="228600">
              <a:schemeClr val="accent3">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WildFire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Freeform 47"/>
          <p:cNvSpPr/>
          <p:nvPr/>
        </p:nvSpPr>
        <p:spPr>
          <a:xfrm>
            <a:off x="1609243" y="3410121"/>
            <a:ext cx="2040471" cy="536067"/>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Lst>
            <a:ahLst/>
            <a:cxnLst>
              <a:cxn ang="0">
                <a:pos x="connsiteX0" y="connsiteY0"/>
              </a:cxn>
              <a:cxn ang="0">
                <a:pos x="connsiteX1" y="connsiteY1"/>
              </a:cxn>
            </a:cxnLst>
            <a:rect l="l" t="t" r="r" b="b"/>
            <a:pathLst>
              <a:path w="10000" h="10050">
                <a:moveTo>
                  <a:pt x="0" y="10050"/>
                </a:moveTo>
                <a:cubicBezTo>
                  <a:pt x="-16" y="233"/>
                  <a:pt x="4407" y="-218"/>
                  <a:pt x="10000" y="5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0" name="Freeform 48"/>
          <p:cNvSpPr/>
          <p:nvPr/>
        </p:nvSpPr>
        <p:spPr>
          <a:xfrm flipH="1">
            <a:off x="5638262" y="3405608"/>
            <a:ext cx="2117781" cy="536067"/>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Lst>
            <a:ahLst/>
            <a:cxnLst>
              <a:cxn ang="0">
                <a:pos x="connsiteX0" y="connsiteY0"/>
              </a:cxn>
              <a:cxn ang="0">
                <a:pos x="connsiteX1" y="connsiteY1"/>
              </a:cxn>
            </a:cxnLst>
            <a:rect l="l" t="t" r="r" b="b"/>
            <a:pathLst>
              <a:path w="10000" h="10050">
                <a:moveTo>
                  <a:pt x="0" y="10050"/>
                </a:moveTo>
                <a:cubicBezTo>
                  <a:pt x="-16" y="233"/>
                  <a:pt x="4407" y="-218"/>
                  <a:pt x="10000" y="5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1" name="Freeform 49"/>
          <p:cNvSpPr/>
          <p:nvPr/>
        </p:nvSpPr>
        <p:spPr>
          <a:xfrm>
            <a:off x="3366339" y="3548251"/>
            <a:ext cx="330941" cy="389452"/>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 name="connsiteX0" fmla="*/ 1982 w 2687"/>
              <a:gd name="connsiteY0" fmla="*/ 7371 h 7371"/>
              <a:gd name="connsiteX1" fmla="*/ 2687 w 2687"/>
              <a:gd name="connsiteY1" fmla="*/ 546 h 7371"/>
              <a:gd name="connsiteX0" fmla="*/ 9725 w 9725"/>
              <a:gd name="connsiteY0" fmla="*/ 10782 h 10782"/>
              <a:gd name="connsiteX1" fmla="*/ 9106 w 9725"/>
              <a:gd name="connsiteY1" fmla="*/ 446 h 10782"/>
              <a:gd name="connsiteX0" fmla="*/ 4358 w 4358"/>
              <a:gd name="connsiteY0" fmla="*/ 9586 h 9586"/>
              <a:gd name="connsiteX1" fmla="*/ 3721 w 4358"/>
              <a:gd name="connsiteY1" fmla="*/ 0 h 9586"/>
              <a:gd name="connsiteX0" fmla="*/ 1462 w 12214"/>
              <a:gd name="connsiteY0" fmla="*/ 10000 h 10000"/>
              <a:gd name="connsiteX1" fmla="*/ 0 w 12214"/>
              <a:gd name="connsiteY1" fmla="*/ 0 h 10000"/>
              <a:gd name="connsiteX0" fmla="*/ 17928 w 17928"/>
              <a:gd name="connsiteY0" fmla="*/ 10155 h 10155"/>
              <a:gd name="connsiteX1" fmla="*/ 16466 w 17928"/>
              <a:gd name="connsiteY1" fmla="*/ 155 h 10155"/>
              <a:gd name="connsiteX0" fmla="*/ 38428 w 38428"/>
              <a:gd name="connsiteY0" fmla="*/ 10000 h 10000"/>
              <a:gd name="connsiteX1" fmla="*/ 0 w 38428"/>
              <a:gd name="connsiteY1" fmla="*/ 5046 h 10000"/>
              <a:gd name="connsiteX2" fmla="*/ 36966 w 38428"/>
              <a:gd name="connsiteY2" fmla="*/ 0 h 10000"/>
              <a:gd name="connsiteX0" fmla="*/ 38428 w 38428"/>
              <a:gd name="connsiteY0" fmla="*/ 10331 h 10331"/>
              <a:gd name="connsiteX1" fmla="*/ 0 w 38428"/>
              <a:gd name="connsiteY1" fmla="*/ 5377 h 10331"/>
              <a:gd name="connsiteX2" fmla="*/ 36966 w 38428"/>
              <a:gd name="connsiteY2" fmla="*/ 331 h 10331"/>
              <a:gd name="connsiteX0" fmla="*/ 38428 w 38428"/>
              <a:gd name="connsiteY0" fmla="*/ 10331 h 10331"/>
              <a:gd name="connsiteX1" fmla="*/ 0 w 38428"/>
              <a:gd name="connsiteY1" fmla="*/ 5377 h 10331"/>
              <a:gd name="connsiteX2" fmla="*/ 36966 w 38428"/>
              <a:gd name="connsiteY2" fmla="*/ 331 h 10331"/>
              <a:gd name="connsiteX0" fmla="*/ 38428 w 38428"/>
              <a:gd name="connsiteY0" fmla="*/ 10331 h 10331"/>
              <a:gd name="connsiteX1" fmla="*/ 0 w 38428"/>
              <a:gd name="connsiteY1" fmla="*/ 5377 h 10331"/>
              <a:gd name="connsiteX2" fmla="*/ 36966 w 38428"/>
              <a:gd name="connsiteY2" fmla="*/ 331 h 10331"/>
              <a:gd name="connsiteX0" fmla="*/ 20210 w 20573"/>
              <a:gd name="connsiteY0" fmla="*/ 10331 h 10331"/>
              <a:gd name="connsiteX1" fmla="*/ 0 w 20573"/>
              <a:gd name="connsiteY1" fmla="*/ 5377 h 10331"/>
              <a:gd name="connsiteX2" fmla="*/ 18748 w 20573"/>
              <a:gd name="connsiteY2" fmla="*/ 331 h 10331"/>
              <a:gd name="connsiteX0" fmla="*/ 28352 w 28352"/>
              <a:gd name="connsiteY0" fmla="*/ 10331 h 10354"/>
              <a:gd name="connsiteX1" fmla="*/ 8142 w 28352"/>
              <a:gd name="connsiteY1" fmla="*/ 5377 h 10354"/>
              <a:gd name="connsiteX2" fmla="*/ 26890 w 28352"/>
              <a:gd name="connsiteY2" fmla="*/ 331 h 10354"/>
              <a:gd name="connsiteX0" fmla="*/ 29355 w 29355"/>
              <a:gd name="connsiteY0" fmla="*/ 22293 h 22293"/>
              <a:gd name="connsiteX1" fmla="*/ 9145 w 29355"/>
              <a:gd name="connsiteY1" fmla="*/ 17339 h 22293"/>
              <a:gd name="connsiteX2" fmla="*/ 20970 w 29355"/>
              <a:gd name="connsiteY2" fmla="*/ 0 h 22293"/>
              <a:gd name="connsiteX0" fmla="*/ 8385 w 8385"/>
              <a:gd name="connsiteY0" fmla="*/ 22293 h 22293"/>
              <a:gd name="connsiteX1" fmla="*/ 0 w 8385"/>
              <a:gd name="connsiteY1" fmla="*/ 0 h 22293"/>
              <a:gd name="connsiteX0" fmla="*/ 34607 w 34607"/>
              <a:gd name="connsiteY0" fmla="*/ 10000 h 10000"/>
              <a:gd name="connsiteX1" fmla="*/ 24607 w 34607"/>
              <a:gd name="connsiteY1" fmla="*/ 0 h 10000"/>
              <a:gd name="connsiteX0" fmla="*/ 28684 w 28684"/>
              <a:gd name="connsiteY0" fmla="*/ 4299 h 4299"/>
              <a:gd name="connsiteX1" fmla="*/ 26506 w 28684"/>
              <a:gd name="connsiteY1" fmla="*/ 0 h 4299"/>
              <a:gd name="connsiteX0" fmla="*/ 5422 w 5422"/>
              <a:gd name="connsiteY0" fmla="*/ 10000 h 10000"/>
              <a:gd name="connsiteX1" fmla="*/ 4663 w 5422"/>
              <a:gd name="connsiteY1" fmla="*/ 0 h 10000"/>
              <a:gd name="connsiteX0" fmla="*/ 13982 w 13982"/>
              <a:gd name="connsiteY0" fmla="*/ 10000 h 10000"/>
              <a:gd name="connsiteX1" fmla="*/ 440 w 13982"/>
              <a:gd name="connsiteY1" fmla="*/ 7004 h 10000"/>
              <a:gd name="connsiteX2" fmla="*/ 12582 w 13982"/>
              <a:gd name="connsiteY2" fmla="*/ 0 h 10000"/>
              <a:gd name="connsiteX0" fmla="*/ 1400 w 1400"/>
              <a:gd name="connsiteY0" fmla="*/ 10000 h 10000"/>
              <a:gd name="connsiteX1" fmla="*/ 0 w 1400"/>
              <a:gd name="connsiteY1" fmla="*/ 0 h 10000"/>
              <a:gd name="connsiteX0" fmla="*/ 58184 w 58184"/>
              <a:gd name="connsiteY0" fmla="*/ 10000 h 10000"/>
              <a:gd name="connsiteX1" fmla="*/ 48184 w 58184"/>
              <a:gd name="connsiteY1" fmla="*/ 0 h 10000"/>
              <a:gd name="connsiteX0" fmla="*/ 76792 w 76792"/>
              <a:gd name="connsiteY0" fmla="*/ 10000 h 10000"/>
              <a:gd name="connsiteX1" fmla="*/ 66792 w 76792"/>
              <a:gd name="connsiteY1" fmla="*/ 0 h 10000"/>
            </a:gdLst>
            <a:ahLst/>
            <a:cxnLst>
              <a:cxn ang="0">
                <a:pos x="connsiteX0" y="connsiteY0"/>
              </a:cxn>
              <a:cxn ang="0">
                <a:pos x="connsiteX1" y="connsiteY1"/>
              </a:cxn>
            </a:cxnLst>
            <a:rect l="l" t="t" r="r" b="b"/>
            <a:pathLst>
              <a:path w="76792" h="10000">
                <a:moveTo>
                  <a:pt x="76792" y="10000"/>
                </a:moveTo>
                <a:cubicBezTo>
                  <a:pt x="73459" y="6667"/>
                  <a:pt x="-87541" y="941"/>
                  <a:pt x="66792" y="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2" name="Freeform 50"/>
          <p:cNvSpPr/>
          <p:nvPr/>
        </p:nvSpPr>
        <p:spPr>
          <a:xfrm flipH="1">
            <a:off x="5599161" y="3546403"/>
            <a:ext cx="349590" cy="389452"/>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 name="connsiteX0" fmla="*/ 1982 w 2687"/>
              <a:gd name="connsiteY0" fmla="*/ 7371 h 7371"/>
              <a:gd name="connsiteX1" fmla="*/ 2687 w 2687"/>
              <a:gd name="connsiteY1" fmla="*/ 546 h 7371"/>
              <a:gd name="connsiteX0" fmla="*/ 9725 w 9725"/>
              <a:gd name="connsiteY0" fmla="*/ 10782 h 10782"/>
              <a:gd name="connsiteX1" fmla="*/ 9106 w 9725"/>
              <a:gd name="connsiteY1" fmla="*/ 446 h 10782"/>
              <a:gd name="connsiteX0" fmla="*/ 4358 w 4358"/>
              <a:gd name="connsiteY0" fmla="*/ 9586 h 9586"/>
              <a:gd name="connsiteX1" fmla="*/ 3721 w 4358"/>
              <a:gd name="connsiteY1" fmla="*/ 0 h 9586"/>
              <a:gd name="connsiteX0" fmla="*/ 1462 w 12214"/>
              <a:gd name="connsiteY0" fmla="*/ 10000 h 10000"/>
              <a:gd name="connsiteX1" fmla="*/ 0 w 12214"/>
              <a:gd name="connsiteY1" fmla="*/ 0 h 10000"/>
              <a:gd name="connsiteX0" fmla="*/ 17928 w 17928"/>
              <a:gd name="connsiteY0" fmla="*/ 10155 h 10155"/>
              <a:gd name="connsiteX1" fmla="*/ 16466 w 17928"/>
              <a:gd name="connsiteY1" fmla="*/ 155 h 10155"/>
              <a:gd name="connsiteX0" fmla="*/ 38428 w 38428"/>
              <a:gd name="connsiteY0" fmla="*/ 10000 h 10000"/>
              <a:gd name="connsiteX1" fmla="*/ 0 w 38428"/>
              <a:gd name="connsiteY1" fmla="*/ 5046 h 10000"/>
              <a:gd name="connsiteX2" fmla="*/ 36966 w 38428"/>
              <a:gd name="connsiteY2" fmla="*/ 0 h 10000"/>
              <a:gd name="connsiteX0" fmla="*/ 38428 w 38428"/>
              <a:gd name="connsiteY0" fmla="*/ 10331 h 10331"/>
              <a:gd name="connsiteX1" fmla="*/ 0 w 38428"/>
              <a:gd name="connsiteY1" fmla="*/ 5377 h 10331"/>
              <a:gd name="connsiteX2" fmla="*/ 36966 w 38428"/>
              <a:gd name="connsiteY2" fmla="*/ 331 h 10331"/>
              <a:gd name="connsiteX0" fmla="*/ 38428 w 38428"/>
              <a:gd name="connsiteY0" fmla="*/ 10331 h 10331"/>
              <a:gd name="connsiteX1" fmla="*/ 0 w 38428"/>
              <a:gd name="connsiteY1" fmla="*/ 5377 h 10331"/>
              <a:gd name="connsiteX2" fmla="*/ 36966 w 38428"/>
              <a:gd name="connsiteY2" fmla="*/ 331 h 10331"/>
              <a:gd name="connsiteX0" fmla="*/ 38428 w 38428"/>
              <a:gd name="connsiteY0" fmla="*/ 10331 h 10331"/>
              <a:gd name="connsiteX1" fmla="*/ 0 w 38428"/>
              <a:gd name="connsiteY1" fmla="*/ 5377 h 10331"/>
              <a:gd name="connsiteX2" fmla="*/ 36966 w 38428"/>
              <a:gd name="connsiteY2" fmla="*/ 331 h 10331"/>
              <a:gd name="connsiteX0" fmla="*/ 20210 w 20573"/>
              <a:gd name="connsiteY0" fmla="*/ 10331 h 10331"/>
              <a:gd name="connsiteX1" fmla="*/ 0 w 20573"/>
              <a:gd name="connsiteY1" fmla="*/ 5377 h 10331"/>
              <a:gd name="connsiteX2" fmla="*/ 18748 w 20573"/>
              <a:gd name="connsiteY2" fmla="*/ 331 h 10331"/>
              <a:gd name="connsiteX0" fmla="*/ 28352 w 28352"/>
              <a:gd name="connsiteY0" fmla="*/ 10331 h 10354"/>
              <a:gd name="connsiteX1" fmla="*/ 8142 w 28352"/>
              <a:gd name="connsiteY1" fmla="*/ 5377 h 10354"/>
              <a:gd name="connsiteX2" fmla="*/ 26890 w 28352"/>
              <a:gd name="connsiteY2" fmla="*/ 331 h 10354"/>
              <a:gd name="connsiteX0" fmla="*/ 29355 w 29355"/>
              <a:gd name="connsiteY0" fmla="*/ 22293 h 22293"/>
              <a:gd name="connsiteX1" fmla="*/ 9145 w 29355"/>
              <a:gd name="connsiteY1" fmla="*/ 17339 h 22293"/>
              <a:gd name="connsiteX2" fmla="*/ 20970 w 29355"/>
              <a:gd name="connsiteY2" fmla="*/ 0 h 22293"/>
              <a:gd name="connsiteX0" fmla="*/ 8385 w 8385"/>
              <a:gd name="connsiteY0" fmla="*/ 22293 h 22293"/>
              <a:gd name="connsiteX1" fmla="*/ 0 w 8385"/>
              <a:gd name="connsiteY1" fmla="*/ 0 h 22293"/>
              <a:gd name="connsiteX0" fmla="*/ 34607 w 34607"/>
              <a:gd name="connsiteY0" fmla="*/ 10000 h 10000"/>
              <a:gd name="connsiteX1" fmla="*/ 24607 w 34607"/>
              <a:gd name="connsiteY1" fmla="*/ 0 h 10000"/>
              <a:gd name="connsiteX0" fmla="*/ 28684 w 28684"/>
              <a:gd name="connsiteY0" fmla="*/ 4299 h 4299"/>
              <a:gd name="connsiteX1" fmla="*/ 26506 w 28684"/>
              <a:gd name="connsiteY1" fmla="*/ 0 h 4299"/>
              <a:gd name="connsiteX0" fmla="*/ 5422 w 5422"/>
              <a:gd name="connsiteY0" fmla="*/ 10000 h 10000"/>
              <a:gd name="connsiteX1" fmla="*/ 4663 w 5422"/>
              <a:gd name="connsiteY1" fmla="*/ 0 h 10000"/>
              <a:gd name="connsiteX0" fmla="*/ 13982 w 13982"/>
              <a:gd name="connsiteY0" fmla="*/ 10000 h 10000"/>
              <a:gd name="connsiteX1" fmla="*/ 440 w 13982"/>
              <a:gd name="connsiteY1" fmla="*/ 7004 h 10000"/>
              <a:gd name="connsiteX2" fmla="*/ 12582 w 13982"/>
              <a:gd name="connsiteY2" fmla="*/ 0 h 10000"/>
              <a:gd name="connsiteX0" fmla="*/ 1400 w 1400"/>
              <a:gd name="connsiteY0" fmla="*/ 10000 h 10000"/>
              <a:gd name="connsiteX1" fmla="*/ 0 w 1400"/>
              <a:gd name="connsiteY1" fmla="*/ 0 h 10000"/>
              <a:gd name="connsiteX0" fmla="*/ 58184 w 58184"/>
              <a:gd name="connsiteY0" fmla="*/ 10000 h 10000"/>
              <a:gd name="connsiteX1" fmla="*/ 48184 w 58184"/>
              <a:gd name="connsiteY1" fmla="*/ 0 h 10000"/>
              <a:gd name="connsiteX0" fmla="*/ 76792 w 76792"/>
              <a:gd name="connsiteY0" fmla="*/ 10000 h 10000"/>
              <a:gd name="connsiteX1" fmla="*/ 66792 w 76792"/>
              <a:gd name="connsiteY1" fmla="*/ 0 h 10000"/>
            </a:gdLst>
            <a:ahLst/>
            <a:cxnLst>
              <a:cxn ang="0">
                <a:pos x="connsiteX0" y="connsiteY0"/>
              </a:cxn>
              <a:cxn ang="0">
                <a:pos x="connsiteX1" y="connsiteY1"/>
              </a:cxn>
            </a:cxnLst>
            <a:rect l="l" t="t" r="r" b="b"/>
            <a:pathLst>
              <a:path w="76792" h="10000">
                <a:moveTo>
                  <a:pt x="76792" y="10000"/>
                </a:moveTo>
                <a:cubicBezTo>
                  <a:pt x="73459" y="6667"/>
                  <a:pt x="-87541" y="941"/>
                  <a:pt x="66792" y="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3" name="Freeform 51"/>
          <p:cNvSpPr/>
          <p:nvPr/>
        </p:nvSpPr>
        <p:spPr>
          <a:xfrm>
            <a:off x="1582614" y="4614085"/>
            <a:ext cx="2955647" cy="499527"/>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 name="connsiteX0" fmla="*/ 14591 w 14591"/>
              <a:gd name="connsiteY0" fmla="*/ 10050 h 10050"/>
              <a:gd name="connsiteX1" fmla="*/ 1023 w 14591"/>
              <a:gd name="connsiteY1" fmla="*/ 50 h 10050"/>
              <a:gd name="connsiteX0" fmla="*/ 14236 w 14236"/>
              <a:gd name="connsiteY0" fmla="*/ 3774 h 6631"/>
              <a:gd name="connsiteX1" fmla="*/ 1041 w 14236"/>
              <a:gd name="connsiteY1" fmla="*/ 6631 h 6631"/>
              <a:gd name="connsiteX0" fmla="*/ 11508 w 11508"/>
              <a:gd name="connsiteY0" fmla="*/ 62000 h 62000"/>
              <a:gd name="connsiteX1" fmla="*/ 665 w 11508"/>
              <a:gd name="connsiteY1" fmla="*/ 2 h 62000"/>
              <a:gd name="connsiteX0" fmla="*/ 10867 w 10867"/>
              <a:gd name="connsiteY0" fmla="*/ 61998 h 61998"/>
              <a:gd name="connsiteX1" fmla="*/ 24 w 10867"/>
              <a:gd name="connsiteY1" fmla="*/ 0 h 61998"/>
              <a:gd name="connsiteX0" fmla="*/ 10692 w 10692"/>
              <a:gd name="connsiteY0" fmla="*/ 14362 h 14362"/>
              <a:gd name="connsiteX1" fmla="*/ 24 w 10692"/>
              <a:gd name="connsiteY1" fmla="*/ 0 h 14362"/>
              <a:gd name="connsiteX0" fmla="*/ 10668 w 10668"/>
              <a:gd name="connsiteY0" fmla="*/ 14362 h 14362"/>
              <a:gd name="connsiteX1" fmla="*/ 0 w 10668"/>
              <a:gd name="connsiteY1" fmla="*/ 0 h 14362"/>
              <a:gd name="connsiteX0" fmla="*/ 10675 w 10675"/>
              <a:gd name="connsiteY0" fmla="*/ 14362 h 14362"/>
              <a:gd name="connsiteX1" fmla="*/ 7 w 10675"/>
              <a:gd name="connsiteY1" fmla="*/ 0 h 14362"/>
              <a:gd name="connsiteX0" fmla="*/ 10671 w 10671"/>
              <a:gd name="connsiteY0" fmla="*/ 14362 h 14362"/>
              <a:gd name="connsiteX1" fmla="*/ 3 w 10671"/>
              <a:gd name="connsiteY1" fmla="*/ 0 h 14362"/>
              <a:gd name="connsiteX0" fmla="*/ 10175 w 10175"/>
              <a:gd name="connsiteY0" fmla="*/ 14123 h 14123"/>
              <a:gd name="connsiteX1" fmla="*/ 3 w 10175"/>
              <a:gd name="connsiteY1" fmla="*/ 0 h 14123"/>
            </a:gdLst>
            <a:ahLst/>
            <a:cxnLst>
              <a:cxn ang="0">
                <a:pos x="connsiteX0" y="connsiteY0"/>
              </a:cxn>
              <a:cxn ang="0">
                <a:pos x="connsiteX1" y="connsiteY1"/>
              </a:cxn>
            </a:cxnLst>
            <a:rect l="l" t="t" r="r" b="b"/>
            <a:pathLst>
              <a:path w="10175" h="14123">
                <a:moveTo>
                  <a:pt x="10175" y="14123"/>
                </a:moveTo>
                <a:cubicBezTo>
                  <a:pt x="10164" y="-681"/>
                  <a:pt x="-195" y="22815"/>
                  <a:pt x="3" y="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pic>
        <p:nvPicPr>
          <p:cNvPr id="24" name="Picture 52"/>
          <p:cNvPicPr>
            <a:picLocks noChangeAspect="1"/>
          </p:cNvPicPr>
          <p:nvPr/>
        </p:nvPicPr>
        <p:blipFill>
          <a:blip r:embed="rId4"/>
          <a:stretch>
            <a:fillRect/>
          </a:stretch>
        </p:blipFill>
        <p:spPr>
          <a:xfrm>
            <a:off x="2966130" y="4527804"/>
            <a:ext cx="900699" cy="721277"/>
          </a:xfrm>
          <a:prstGeom prst="rect">
            <a:avLst/>
          </a:prstGeom>
        </p:spPr>
      </p:pic>
      <p:sp>
        <p:nvSpPr>
          <p:cNvPr id="25" name="Freeform 53"/>
          <p:cNvSpPr/>
          <p:nvPr/>
        </p:nvSpPr>
        <p:spPr>
          <a:xfrm flipH="1">
            <a:off x="4538257" y="4614085"/>
            <a:ext cx="3217780" cy="499527"/>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 name="connsiteX0" fmla="*/ 14591 w 14591"/>
              <a:gd name="connsiteY0" fmla="*/ 10050 h 10050"/>
              <a:gd name="connsiteX1" fmla="*/ 1023 w 14591"/>
              <a:gd name="connsiteY1" fmla="*/ 50 h 10050"/>
              <a:gd name="connsiteX0" fmla="*/ 14236 w 14236"/>
              <a:gd name="connsiteY0" fmla="*/ 3774 h 6631"/>
              <a:gd name="connsiteX1" fmla="*/ 1041 w 14236"/>
              <a:gd name="connsiteY1" fmla="*/ 6631 h 6631"/>
              <a:gd name="connsiteX0" fmla="*/ 11508 w 11508"/>
              <a:gd name="connsiteY0" fmla="*/ 62000 h 62000"/>
              <a:gd name="connsiteX1" fmla="*/ 665 w 11508"/>
              <a:gd name="connsiteY1" fmla="*/ 2 h 62000"/>
              <a:gd name="connsiteX0" fmla="*/ 10867 w 10867"/>
              <a:gd name="connsiteY0" fmla="*/ 61998 h 61998"/>
              <a:gd name="connsiteX1" fmla="*/ 24 w 10867"/>
              <a:gd name="connsiteY1" fmla="*/ 0 h 61998"/>
              <a:gd name="connsiteX0" fmla="*/ 10692 w 10692"/>
              <a:gd name="connsiteY0" fmla="*/ 14362 h 14362"/>
              <a:gd name="connsiteX1" fmla="*/ 24 w 10692"/>
              <a:gd name="connsiteY1" fmla="*/ 0 h 14362"/>
              <a:gd name="connsiteX0" fmla="*/ 10668 w 10668"/>
              <a:gd name="connsiteY0" fmla="*/ 14362 h 14362"/>
              <a:gd name="connsiteX1" fmla="*/ 0 w 10668"/>
              <a:gd name="connsiteY1" fmla="*/ 0 h 14362"/>
              <a:gd name="connsiteX0" fmla="*/ 10675 w 10675"/>
              <a:gd name="connsiteY0" fmla="*/ 14362 h 14362"/>
              <a:gd name="connsiteX1" fmla="*/ 7 w 10675"/>
              <a:gd name="connsiteY1" fmla="*/ 0 h 14362"/>
              <a:gd name="connsiteX0" fmla="*/ 10671 w 10671"/>
              <a:gd name="connsiteY0" fmla="*/ 14362 h 14362"/>
              <a:gd name="connsiteX1" fmla="*/ 3 w 10671"/>
              <a:gd name="connsiteY1" fmla="*/ 0 h 14362"/>
              <a:gd name="connsiteX0" fmla="*/ 10175 w 10175"/>
              <a:gd name="connsiteY0" fmla="*/ 14123 h 14123"/>
              <a:gd name="connsiteX1" fmla="*/ 3 w 10175"/>
              <a:gd name="connsiteY1" fmla="*/ 0 h 14123"/>
            </a:gdLst>
            <a:ahLst/>
            <a:cxnLst>
              <a:cxn ang="0">
                <a:pos x="connsiteX0" y="connsiteY0"/>
              </a:cxn>
              <a:cxn ang="0">
                <a:pos x="connsiteX1" y="connsiteY1"/>
              </a:cxn>
            </a:cxnLst>
            <a:rect l="l" t="t" r="r" b="b"/>
            <a:pathLst>
              <a:path w="10175" h="14123">
                <a:moveTo>
                  <a:pt x="10175" y="14123"/>
                </a:moveTo>
                <a:cubicBezTo>
                  <a:pt x="10164" y="-681"/>
                  <a:pt x="-195" y="22815"/>
                  <a:pt x="3" y="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6" name="Freeform 54"/>
          <p:cNvSpPr/>
          <p:nvPr/>
        </p:nvSpPr>
        <p:spPr>
          <a:xfrm flipH="1">
            <a:off x="4546770" y="4597137"/>
            <a:ext cx="1159585" cy="499523"/>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 name="connsiteX0" fmla="*/ 14591 w 14591"/>
              <a:gd name="connsiteY0" fmla="*/ 10050 h 10050"/>
              <a:gd name="connsiteX1" fmla="*/ 1023 w 14591"/>
              <a:gd name="connsiteY1" fmla="*/ 50 h 10050"/>
              <a:gd name="connsiteX0" fmla="*/ 14236 w 14236"/>
              <a:gd name="connsiteY0" fmla="*/ 3774 h 6631"/>
              <a:gd name="connsiteX1" fmla="*/ 1041 w 14236"/>
              <a:gd name="connsiteY1" fmla="*/ 6631 h 6631"/>
              <a:gd name="connsiteX0" fmla="*/ 11508 w 11508"/>
              <a:gd name="connsiteY0" fmla="*/ 62000 h 62000"/>
              <a:gd name="connsiteX1" fmla="*/ 665 w 11508"/>
              <a:gd name="connsiteY1" fmla="*/ 2 h 62000"/>
              <a:gd name="connsiteX0" fmla="*/ 10867 w 10867"/>
              <a:gd name="connsiteY0" fmla="*/ 61998 h 61998"/>
              <a:gd name="connsiteX1" fmla="*/ 24 w 10867"/>
              <a:gd name="connsiteY1" fmla="*/ 0 h 61998"/>
              <a:gd name="connsiteX0" fmla="*/ 10692 w 10692"/>
              <a:gd name="connsiteY0" fmla="*/ 14362 h 14362"/>
              <a:gd name="connsiteX1" fmla="*/ 24 w 10692"/>
              <a:gd name="connsiteY1" fmla="*/ 0 h 14362"/>
              <a:gd name="connsiteX0" fmla="*/ 10668 w 10668"/>
              <a:gd name="connsiteY0" fmla="*/ 14362 h 14362"/>
              <a:gd name="connsiteX1" fmla="*/ 0 w 10668"/>
              <a:gd name="connsiteY1" fmla="*/ 0 h 14362"/>
              <a:gd name="connsiteX0" fmla="*/ 10675 w 10675"/>
              <a:gd name="connsiteY0" fmla="*/ 14362 h 14362"/>
              <a:gd name="connsiteX1" fmla="*/ 7 w 10675"/>
              <a:gd name="connsiteY1" fmla="*/ 0 h 14362"/>
              <a:gd name="connsiteX0" fmla="*/ 10671 w 10671"/>
              <a:gd name="connsiteY0" fmla="*/ 14362 h 14362"/>
              <a:gd name="connsiteX1" fmla="*/ 3 w 10671"/>
              <a:gd name="connsiteY1" fmla="*/ 0 h 14362"/>
              <a:gd name="connsiteX0" fmla="*/ 10175 w 10175"/>
              <a:gd name="connsiteY0" fmla="*/ 14123 h 14123"/>
              <a:gd name="connsiteX1" fmla="*/ 3 w 10175"/>
              <a:gd name="connsiteY1" fmla="*/ 0 h 14123"/>
              <a:gd name="connsiteX0" fmla="*/ 10630 w 10630"/>
              <a:gd name="connsiteY0" fmla="*/ 9335 h 9335"/>
              <a:gd name="connsiteX1" fmla="*/ 3 w 10630"/>
              <a:gd name="connsiteY1" fmla="*/ 0 h 9335"/>
              <a:gd name="connsiteX0" fmla="*/ 3456 w 3456"/>
              <a:gd name="connsiteY0" fmla="*/ 15129 h 15129"/>
              <a:gd name="connsiteX1" fmla="*/ 7 w 3456"/>
              <a:gd name="connsiteY1" fmla="*/ 0 h 15129"/>
              <a:gd name="connsiteX0" fmla="*/ 9980 w 9980"/>
              <a:gd name="connsiteY0" fmla="*/ 10000 h 10000"/>
              <a:gd name="connsiteX1" fmla="*/ 0 w 9980"/>
              <a:gd name="connsiteY1" fmla="*/ 0 h 10000"/>
              <a:gd name="connsiteX0" fmla="*/ 10015 w 10015"/>
              <a:gd name="connsiteY0" fmla="*/ 10000 h 10000"/>
              <a:gd name="connsiteX1" fmla="*/ 15 w 10015"/>
              <a:gd name="connsiteY1" fmla="*/ 0 h 10000"/>
              <a:gd name="connsiteX0" fmla="*/ 10001 w 10001"/>
              <a:gd name="connsiteY0" fmla="*/ 10000 h 10000"/>
              <a:gd name="connsiteX1" fmla="*/ 1 w 10001"/>
              <a:gd name="connsiteY1" fmla="*/ 0 h 10000"/>
            </a:gdLst>
            <a:ahLst/>
            <a:cxnLst>
              <a:cxn ang="0">
                <a:pos x="connsiteX0" y="connsiteY0"/>
              </a:cxn>
              <a:cxn ang="0">
                <a:pos x="connsiteX1" y="connsiteY1"/>
              </a:cxn>
            </a:cxnLst>
            <a:rect l="l" t="t" r="r" b="b"/>
            <a:pathLst>
              <a:path w="10001" h="10000">
                <a:moveTo>
                  <a:pt x="10001" y="10000"/>
                </a:moveTo>
                <a:cubicBezTo>
                  <a:pt x="9972" y="-483"/>
                  <a:pt x="-27" y="9035"/>
                  <a:pt x="1" y="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7" name="Freeform 55"/>
          <p:cNvSpPr/>
          <p:nvPr/>
        </p:nvSpPr>
        <p:spPr>
          <a:xfrm>
            <a:off x="3643173" y="4614101"/>
            <a:ext cx="887886" cy="499523"/>
          </a:xfrm>
          <a:custGeom>
            <a:avLst/>
            <a:gdLst>
              <a:gd name="connsiteX0" fmla="*/ 3859 w 3859"/>
              <a:gd name="connsiteY0" fmla="*/ 1270000 h 1270000"/>
              <a:gd name="connsiteX1" fmla="*/ 3859 w 3859"/>
              <a:gd name="connsiteY1" fmla="*/ 0 h 1270000"/>
              <a:gd name="connsiteX0" fmla="*/ 10 w 5287564"/>
              <a:gd name="connsiteY0" fmla="*/ 4200 h 4200"/>
              <a:gd name="connsiteX1" fmla="*/ 5287564 w 5287564"/>
              <a:gd name="connsiteY1" fmla="*/ 0 h 4200"/>
              <a:gd name="connsiteX0" fmla="*/ 0 w 10000"/>
              <a:gd name="connsiteY0" fmla="*/ 10050 h 10050"/>
              <a:gd name="connsiteX1" fmla="*/ 10000 w 10000"/>
              <a:gd name="connsiteY1" fmla="*/ 50 h 10050"/>
              <a:gd name="connsiteX0" fmla="*/ 14591 w 14591"/>
              <a:gd name="connsiteY0" fmla="*/ 10050 h 10050"/>
              <a:gd name="connsiteX1" fmla="*/ 1023 w 14591"/>
              <a:gd name="connsiteY1" fmla="*/ 50 h 10050"/>
              <a:gd name="connsiteX0" fmla="*/ 14236 w 14236"/>
              <a:gd name="connsiteY0" fmla="*/ 3774 h 6631"/>
              <a:gd name="connsiteX1" fmla="*/ 1041 w 14236"/>
              <a:gd name="connsiteY1" fmla="*/ 6631 h 6631"/>
              <a:gd name="connsiteX0" fmla="*/ 11508 w 11508"/>
              <a:gd name="connsiteY0" fmla="*/ 62000 h 62000"/>
              <a:gd name="connsiteX1" fmla="*/ 665 w 11508"/>
              <a:gd name="connsiteY1" fmla="*/ 2 h 62000"/>
              <a:gd name="connsiteX0" fmla="*/ 10867 w 10867"/>
              <a:gd name="connsiteY0" fmla="*/ 61998 h 61998"/>
              <a:gd name="connsiteX1" fmla="*/ 24 w 10867"/>
              <a:gd name="connsiteY1" fmla="*/ 0 h 61998"/>
              <a:gd name="connsiteX0" fmla="*/ 10692 w 10692"/>
              <a:gd name="connsiteY0" fmla="*/ 14362 h 14362"/>
              <a:gd name="connsiteX1" fmla="*/ 24 w 10692"/>
              <a:gd name="connsiteY1" fmla="*/ 0 h 14362"/>
              <a:gd name="connsiteX0" fmla="*/ 10668 w 10668"/>
              <a:gd name="connsiteY0" fmla="*/ 14362 h 14362"/>
              <a:gd name="connsiteX1" fmla="*/ 0 w 10668"/>
              <a:gd name="connsiteY1" fmla="*/ 0 h 14362"/>
              <a:gd name="connsiteX0" fmla="*/ 10675 w 10675"/>
              <a:gd name="connsiteY0" fmla="*/ 14362 h 14362"/>
              <a:gd name="connsiteX1" fmla="*/ 7 w 10675"/>
              <a:gd name="connsiteY1" fmla="*/ 0 h 14362"/>
              <a:gd name="connsiteX0" fmla="*/ 10671 w 10671"/>
              <a:gd name="connsiteY0" fmla="*/ 14362 h 14362"/>
              <a:gd name="connsiteX1" fmla="*/ 3 w 10671"/>
              <a:gd name="connsiteY1" fmla="*/ 0 h 14362"/>
              <a:gd name="connsiteX0" fmla="*/ 10175 w 10175"/>
              <a:gd name="connsiteY0" fmla="*/ 14123 h 14123"/>
              <a:gd name="connsiteX1" fmla="*/ 3 w 10175"/>
              <a:gd name="connsiteY1" fmla="*/ 0 h 14123"/>
              <a:gd name="connsiteX0" fmla="*/ 10630 w 10630"/>
              <a:gd name="connsiteY0" fmla="*/ 9335 h 9335"/>
              <a:gd name="connsiteX1" fmla="*/ 3 w 10630"/>
              <a:gd name="connsiteY1" fmla="*/ 0 h 9335"/>
              <a:gd name="connsiteX0" fmla="*/ 3456 w 3456"/>
              <a:gd name="connsiteY0" fmla="*/ 15129 h 15129"/>
              <a:gd name="connsiteX1" fmla="*/ 7 w 3456"/>
              <a:gd name="connsiteY1" fmla="*/ 0 h 15129"/>
              <a:gd name="connsiteX0" fmla="*/ 9980 w 9980"/>
              <a:gd name="connsiteY0" fmla="*/ 10000 h 10000"/>
              <a:gd name="connsiteX1" fmla="*/ 0 w 9980"/>
              <a:gd name="connsiteY1" fmla="*/ 0 h 10000"/>
              <a:gd name="connsiteX0" fmla="*/ 10015 w 10015"/>
              <a:gd name="connsiteY0" fmla="*/ 10000 h 10000"/>
              <a:gd name="connsiteX1" fmla="*/ 15 w 10015"/>
              <a:gd name="connsiteY1" fmla="*/ 0 h 10000"/>
              <a:gd name="connsiteX0" fmla="*/ 10001 w 10001"/>
              <a:gd name="connsiteY0" fmla="*/ 10000 h 10000"/>
              <a:gd name="connsiteX1" fmla="*/ 1 w 10001"/>
              <a:gd name="connsiteY1" fmla="*/ 0 h 10000"/>
            </a:gdLst>
            <a:ahLst/>
            <a:cxnLst>
              <a:cxn ang="0">
                <a:pos x="connsiteX0" y="connsiteY0"/>
              </a:cxn>
              <a:cxn ang="0">
                <a:pos x="connsiteX1" y="connsiteY1"/>
              </a:cxn>
            </a:cxnLst>
            <a:rect l="l" t="t" r="r" b="b"/>
            <a:pathLst>
              <a:path w="10001" h="10000">
                <a:moveTo>
                  <a:pt x="10001" y="10000"/>
                </a:moveTo>
                <a:cubicBezTo>
                  <a:pt x="9972" y="-483"/>
                  <a:pt x="-27" y="9035"/>
                  <a:pt x="1" y="0"/>
                </a:cubicBezTo>
              </a:path>
            </a:pathLst>
          </a:custGeom>
          <a:ln>
            <a:prstDash val="sysDash"/>
            <a:headEnd type="none"/>
            <a:tailEnd type="triangle" w="lg"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7591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p:nvPr/>
        </p:nvGrpSpPr>
        <p:grpSpPr>
          <a:xfrm>
            <a:off x="1851560" y="3155803"/>
            <a:ext cx="4508660" cy="2416022"/>
            <a:chOff x="2218544" y="3137700"/>
            <a:chExt cx="4023666" cy="2416022"/>
          </a:xfrm>
        </p:grpSpPr>
        <p:sp>
          <p:nvSpPr>
            <p:cNvPr id="11" name="Circular Arrow 10"/>
            <p:cNvSpPr/>
            <p:nvPr/>
          </p:nvSpPr>
          <p:spPr>
            <a:xfrm rot="16200000">
              <a:off x="2151394" y="3259689"/>
              <a:ext cx="2361183" cy="2226883"/>
            </a:xfrm>
            <a:prstGeom prst="circularArrow">
              <a:avLst/>
            </a:prstGeom>
            <a:gradFill>
              <a:gsLst>
                <a:gs pos="0">
                  <a:srgbClr val="A7C439"/>
                </a:gs>
                <a:gs pos="100000">
                  <a:srgbClr val="7C922A"/>
                </a:gs>
              </a:gsLst>
            </a:gra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latin typeface="Arial" pitchFamily="34" charset="0"/>
                <a:cs typeface="Arial" pitchFamily="34" charset="0"/>
              </a:endParaRPr>
            </a:p>
          </p:txBody>
        </p:sp>
        <p:sp>
          <p:nvSpPr>
            <p:cNvPr id="50" name="Circular Arrow 49"/>
            <p:cNvSpPr/>
            <p:nvPr/>
          </p:nvSpPr>
          <p:spPr>
            <a:xfrm rot="5225941">
              <a:off x="3948177" y="3204850"/>
              <a:ext cx="2361183" cy="2226883"/>
            </a:xfrm>
            <a:prstGeom prst="circularArrow">
              <a:avLst/>
            </a:prstGeom>
            <a:gradFill>
              <a:gsLst>
                <a:gs pos="0">
                  <a:srgbClr val="A7C439"/>
                </a:gs>
                <a:gs pos="100000">
                  <a:srgbClr val="7C922A"/>
                </a:gs>
              </a:gsLst>
            </a:gra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latin typeface="Arial" pitchFamily="34" charset="0"/>
                <a:cs typeface="Arial" pitchFamily="34" charset="0"/>
              </a:endParaRPr>
            </a:p>
          </p:txBody>
        </p:sp>
      </p:grpSp>
      <p:sp>
        <p:nvSpPr>
          <p:cNvPr id="2" name="Title 1"/>
          <p:cNvSpPr>
            <a:spLocks noGrp="1"/>
          </p:cNvSpPr>
          <p:nvPr>
            <p:ph type="title"/>
          </p:nvPr>
        </p:nvSpPr>
        <p:spPr>
          <a:xfrm>
            <a:off x="611560" y="240459"/>
            <a:ext cx="7772400" cy="574568"/>
          </a:xfrm>
        </p:spPr>
        <p:txBody>
          <a:bodyPr>
            <a:noAutofit/>
          </a:bodyPr>
          <a:lstStyle/>
          <a:p>
            <a:r>
              <a:rPr lang="en-US" altLang="zh-TW" sz="2900" b="1" i="0" dirty="0">
                <a:latin typeface="標楷體" panose="03000509000000000000" pitchFamily="65" charset="-120"/>
                <a:ea typeface="標楷體" panose="03000509000000000000" pitchFamily="65" charset="-120"/>
              </a:rPr>
              <a:t>DNS</a:t>
            </a:r>
            <a:r>
              <a:rPr lang="zh-TW" altLang="en-US" sz="2900" b="1" i="0" dirty="0">
                <a:latin typeface="標楷體" panose="03000509000000000000" pitchFamily="65" charset="-120"/>
                <a:ea typeface="標楷體" panose="03000509000000000000" pitchFamily="65" charset="-120"/>
              </a:rPr>
              <a:t> </a:t>
            </a:r>
            <a:r>
              <a:rPr lang="en-US" altLang="zh-TW" sz="2900" b="1" i="0" dirty="0">
                <a:latin typeface="標楷體" panose="03000509000000000000" pitchFamily="65" charset="-120"/>
                <a:ea typeface="標楷體" panose="03000509000000000000" pitchFamily="65" charset="-120"/>
              </a:rPr>
              <a:t>Sinkhole</a:t>
            </a:r>
            <a:r>
              <a:rPr lang="zh-TW" altLang="en-US" sz="2900" b="1" i="0" dirty="0">
                <a:latin typeface="標楷體" panose="03000509000000000000" pitchFamily="65" charset="-120"/>
                <a:ea typeface="標楷體" panose="03000509000000000000" pitchFamily="65" charset="-120"/>
              </a:rPr>
              <a:t>的</a:t>
            </a:r>
            <a:r>
              <a:rPr lang="zh-TW" altLang="en-US" sz="2900" b="1" i="0" dirty="0" smtClean="0">
                <a:latin typeface="標楷體" panose="03000509000000000000" pitchFamily="65" charset="-120"/>
                <a:ea typeface="標楷體" panose="03000509000000000000" pitchFamily="65" charset="-120"/>
              </a:rPr>
              <a:t>運用</a:t>
            </a:r>
            <a:r>
              <a:rPr lang="en-US" altLang="zh-TW" sz="2900" b="1" i="0" dirty="0" smtClean="0">
                <a:latin typeface="標楷體" panose="03000509000000000000" pitchFamily="65" charset="-120"/>
                <a:ea typeface="標楷體" panose="03000509000000000000" pitchFamily="65" charset="-120"/>
              </a:rPr>
              <a:t>,</a:t>
            </a:r>
            <a:r>
              <a:rPr lang="zh-TW" altLang="en-US" sz="2900" b="1" i="0" dirty="0" smtClean="0">
                <a:latin typeface="標楷體" panose="03000509000000000000" pitchFamily="65" charset="-120"/>
                <a:ea typeface="標楷體" panose="03000509000000000000" pitchFamily="65" charset="-120"/>
              </a:rPr>
              <a:t>防堵</a:t>
            </a:r>
            <a:r>
              <a:rPr lang="zh-TW" altLang="en-US" sz="2900" b="1" i="0" dirty="0">
                <a:latin typeface="標楷體" panose="03000509000000000000" pitchFamily="65" charset="-120"/>
                <a:ea typeface="標楷體" panose="03000509000000000000" pitchFamily="65" charset="-120"/>
              </a:rPr>
              <a:t>已</a:t>
            </a:r>
            <a:r>
              <a:rPr lang="zh-TW" altLang="en-US" sz="2900" b="1" i="0" dirty="0" smtClean="0">
                <a:latin typeface="標楷體" panose="03000509000000000000" pitchFamily="65" charset="-120"/>
                <a:ea typeface="標楷體" panose="03000509000000000000" pitchFamily="65" charset="-120"/>
              </a:rPr>
              <a:t>存在</a:t>
            </a:r>
            <a:r>
              <a:rPr lang="zh-TW" altLang="en-US" sz="2900" b="1" i="0" dirty="0">
                <a:latin typeface="標楷體" panose="03000509000000000000" pitchFamily="65" charset="-120"/>
                <a:ea typeface="標楷體" panose="03000509000000000000" pitchFamily="65" charset="-120"/>
              </a:rPr>
              <a:t>的</a:t>
            </a:r>
            <a:r>
              <a:rPr lang="zh-TW" altLang="en-US" sz="2900" b="1" i="0" dirty="0" smtClean="0">
                <a:latin typeface="標楷體" panose="03000509000000000000" pitchFamily="65" charset="-120"/>
                <a:ea typeface="標楷體" panose="03000509000000000000" pitchFamily="65" charset="-120"/>
              </a:rPr>
              <a:t>殭屍網路</a:t>
            </a:r>
            <a:endParaRPr lang="en-US" sz="2900" b="1" i="0" dirty="0">
              <a:latin typeface="標楷體" panose="03000509000000000000" pitchFamily="65" charset="-120"/>
              <a:ea typeface="標楷體" panose="03000509000000000000" pitchFamily="65" charset="-120"/>
            </a:endParaRPr>
          </a:p>
        </p:txBody>
      </p:sp>
      <p:pic>
        <p:nvPicPr>
          <p:cNvPr id="10" name="Picture 8"/>
          <p:cNvPicPr>
            <a:picLocks noChangeAspect="1" noChangeArrowheads="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7528648" y="1123637"/>
            <a:ext cx="754380" cy="1234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167650" y="2065689"/>
            <a:ext cx="1476375" cy="584775"/>
          </a:xfrm>
          <a:prstGeom prst="rect">
            <a:avLst/>
          </a:prstGeom>
          <a:noFill/>
        </p:spPr>
        <p:txBody>
          <a:bodyPr wrap="square" rtlCol="0">
            <a:spAutoFit/>
          </a:bodyPr>
          <a:lstStyle/>
          <a:p>
            <a:pPr algn="ctr"/>
            <a:r>
              <a:rPr lang="zh-TW" altLang="en-US" sz="1600" dirty="0" smtClean="0">
                <a:latin typeface="Arial" pitchFamily="34" charset="0"/>
                <a:cs typeface="Arial" pitchFamily="34" charset="0"/>
              </a:rPr>
              <a:t>惡意網站</a:t>
            </a:r>
            <a:endParaRPr lang="en-US" altLang="zh-TW" sz="1600" dirty="0" smtClean="0">
              <a:latin typeface="Arial" pitchFamily="34" charset="0"/>
              <a:cs typeface="Arial" pitchFamily="34" charset="0"/>
            </a:endParaRPr>
          </a:p>
          <a:p>
            <a:pPr algn="ctr"/>
            <a:r>
              <a:rPr lang="zh-TW" altLang="en-US" sz="1600" dirty="0" smtClean="0">
                <a:latin typeface="Arial" pitchFamily="34" charset="0"/>
                <a:cs typeface="Arial" pitchFamily="34" charset="0"/>
              </a:rPr>
              <a:t>的伺服器</a:t>
            </a:r>
            <a:endParaRPr lang="en-US" sz="1600" dirty="0" smtClean="0">
              <a:latin typeface="Arial" pitchFamily="34" charset="0"/>
              <a:cs typeface="Arial" pitchFamily="34" charset="0"/>
            </a:endParaRPr>
          </a:p>
        </p:txBody>
      </p:sp>
      <p:sp>
        <p:nvSpPr>
          <p:cNvPr id="22" name="TextBox 21"/>
          <p:cNvSpPr txBox="1"/>
          <p:nvPr/>
        </p:nvSpPr>
        <p:spPr>
          <a:xfrm>
            <a:off x="3367706" y="2221778"/>
            <a:ext cx="147637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Internet</a:t>
            </a:r>
          </a:p>
        </p:txBody>
      </p:sp>
      <p:grpSp>
        <p:nvGrpSpPr>
          <p:cNvPr id="6" name="Group 30"/>
          <p:cNvGrpSpPr/>
          <p:nvPr/>
        </p:nvGrpSpPr>
        <p:grpSpPr>
          <a:xfrm>
            <a:off x="439671" y="1123638"/>
            <a:ext cx="1476375" cy="1526826"/>
            <a:chOff x="6462379" y="1097263"/>
            <a:chExt cx="1476375" cy="1526826"/>
          </a:xfrm>
        </p:grpSpPr>
        <p:pic>
          <p:nvPicPr>
            <p:cNvPr id="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377" y="1097263"/>
              <a:ext cx="754380" cy="1234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462379" y="2039314"/>
              <a:ext cx="1476375" cy="584775"/>
            </a:xfrm>
            <a:prstGeom prst="rect">
              <a:avLst/>
            </a:prstGeom>
            <a:noFill/>
          </p:spPr>
          <p:txBody>
            <a:bodyPr wrap="square" rtlCol="0">
              <a:spAutoFit/>
            </a:bodyPr>
            <a:lstStyle/>
            <a:p>
              <a:pPr algn="ctr"/>
              <a:r>
                <a:rPr lang="zh-TW" altLang="en-US" sz="1600" dirty="0" smtClean="0">
                  <a:latin typeface="Arial" pitchFamily="34" charset="0"/>
                  <a:cs typeface="Arial" pitchFamily="34" charset="0"/>
                </a:rPr>
                <a:t>外部的</a:t>
              </a:r>
              <a:r>
                <a:rPr lang="en-US" sz="1600" dirty="0" smtClean="0">
                  <a:latin typeface="Arial" pitchFamily="34" charset="0"/>
                  <a:cs typeface="Arial" pitchFamily="34" charset="0"/>
                </a:rPr>
                <a:t> DNS Server</a:t>
              </a:r>
            </a:p>
          </p:txBody>
        </p:sp>
      </p:grpSp>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507" y="3007487"/>
            <a:ext cx="1628775" cy="42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367706" y="3563712"/>
            <a:ext cx="147637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Firewall</a:t>
            </a:r>
          </a:p>
        </p:txBody>
      </p:sp>
      <p:grpSp>
        <p:nvGrpSpPr>
          <p:cNvPr id="7" name="Group 32"/>
          <p:cNvGrpSpPr/>
          <p:nvPr/>
        </p:nvGrpSpPr>
        <p:grpSpPr>
          <a:xfrm>
            <a:off x="3367703" y="5421968"/>
            <a:ext cx="1476375" cy="1381129"/>
            <a:chOff x="1049892" y="4591728"/>
            <a:chExt cx="1476375" cy="1381129"/>
          </a:xfrm>
        </p:grpSpPr>
        <p:pic>
          <p:nvPicPr>
            <p:cNvPr id="1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585" y="4591728"/>
              <a:ext cx="1062990" cy="994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49892" y="5388082"/>
              <a:ext cx="1476375" cy="584775"/>
            </a:xfrm>
            <a:prstGeom prst="rect">
              <a:avLst/>
            </a:prstGeom>
            <a:noFill/>
          </p:spPr>
          <p:txBody>
            <a:bodyPr wrap="square" rtlCol="0">
              <a:spAutoFit/>
            </a:bodyPr>
            <a:lstStyle/>
            <a:p>
              <a:pPr algn="ctr"/>
              <a:r>
                <a:rPr lang="zh-TW" altLang="en-US" sz="1600" dirty="0" smtClean="0">
                  <a:latin typeface="Arial" pitchFamily="34" charset="0"/>
                  <a:cs typeface="Arial" pitchFamily="34" charset="0"/>
                </a:rPr>
                <a:t>當受感染</a:t>
              </a:r>
              <a:endParaRPr lang="en-US" altLang="zh-TW" sz="1600" dirty="0" smtClean="0">
                <a:latin typeface="Arial" pitchFamily="34" charset="0"/>
                <a:cs typeface="Arial" pitchFamily="34" charset="0"/>
              </a:endParaRPr>
            </a:p>
            <a:p>
              <a:pPr algn="ctr"/>
              <a:r>
                <a:rPr lang="zh-TW" altLang="en-US" sz="1600" dirty="0" smtClean="0">
                  <a:latin typeface="Arial" pitchFamily="34" charset="0"/>
                  <a:cs typeface="Arial" pitchFamily="34" charset="0"/>
                </a:rPr>
                <a:t>的主機</a:t>
              </a:r>
              <a:endParaRPr lang="en-US" sz="1600" dirty="0" smtClean="0">
                <a:latin typeface="Arial" pitchFamily="34" charset="0"/>
                <a:cs typeface="Arial" pitchFamily="34" charset="0"/>
              </a:endParaRPr>
            </a:p>
          </p:txBody>
        </p:sp>
      </p:grpSp>
      <p:cxnSp>
        <p:nvCxnSpPr>
          <p:cNvPr id="39" name="Straight Connector 38"/>
          <p:cNvCxnSpPr/>
          <p:nvPr/>
        </p:nvCxnSpPr>
        <p:spPr>
          <a:xfrm>
            <a:off x="1733550" y="4400178"/>
            <a:ext cx="17145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33"/>
          <p:cNvGrpSpPr/>
          <p:nvPr/>
        </p:nvGrpSpPr>
        <p:grpSpPr>
          <a:xfrm>
            <a:off x="439672" y="3841041"/>
            <a:ext cx="1476375" cy="1526827"/>
            <a:chOff x="6462379" y="4431708"/>
            <a:chExt cx="1476375" cy="1526827"/>
          </a:xfrm>
        </p:grpSpPr>
        <p:pic>
          <p:nvPicPr>
            <p:cNvPr id="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377" y="4431708"/>
              <a:ext cx="754380" cy="1234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6462379" y="5373760"/>
              <a:ext cx="1476375" cy="584775"/>
            </a:xfrm>
            <a:prstGeom prst="rect">
              <a:avLst/>
            </a:prstGeom>
            <a:noFill/>
          </p:spPr>
          <p:txBody>
            <a:bodyPr wrap="square" rtlCol="0">
              <a:spAutoFit/>
            </a:bodyPr>
            <a:lstStyle/>
            <a:p>
              <a:pPr algn="ctr"/>
              <a:r>
                <a:rPr lang="zh-TW" altLang="en-US" sz="1600" dirty="0" smtClean="0">
                  <a:latin typeface="Arial" pitchFamily="34" charset="0"/>
                  <a:cs typeface="Arial" pitchFamily="34" charset="0"/>
                </a:rPr>
                <a:t>內部</a:t>
              </a:r>
              <a:r>
                <a:rPr lang="en-US" altLang="zh-TW" sz="1600" dirty="0" smtClean="0">
                  <a:latin typeface="Arial" pitchFamily="34" charset="0"/>
                  <a:cs typeface="Arial" pitchFamily="34" charset="0"/>
                </a:rPr>
                <a:t>DNS</a:t>
              </a:r>
            </a:p>
            <a:p>
              <a:pPr algn="ctr"/>
              <a:r>
                <a:rPr lang="zh-TW" altLang="en-US" sz="1600" dirty="0" smtClean="0">
                  <a:latin typeface="Arial" pitchFamily="34" charset="0"/>
                  <a:cs typeface="Arial" pitchFamily="34" charset="0"/>
                </a:rPr>
                <a:t>伺服器</a:t>
              </a:r>
              <a:endParaRPr lang="en-US" sz="1600" dirty="0" smtClean="0">
                <a:latin typeface="Arial" pitchFamily="34" charset="0"/>
                <a:cs typeface="Arial" pitchFamily="34" charset="0"/>
              </a:endParaRPr>
            </a:p>
          </p:txBody>
        </p:sp>
      </p:grpSp>
      <p:cxnSp>
        <p:nvCxnSpPr>
          <p:cNvPr id="44" name="Straight Connector 43"/>
          <p:cNvCxnSpPr>
            <a:endCxn id="22" idx="2"/>
          </p:cNvCxnSpPr>
          <p:nvPr/>
        </p:nvCxnSpPr>
        <p:spPr>
          <a:xfrm flipV="1">
            <a:off x="4105890" y="2560332"/>
            <a:ext cx="4" cy="3543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10" idx="1"/>
          </p:cNvCxnSpPr>
          <p:nvPr/>
        </p:nvCxnSpPr>
        <p:spPr>
          <a:xfrm flipV="1">
            <a:off x="5259038" y="1740857"/>
            <a:ext cx="226961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19" idx="3"/>
          </p:cNvCxnSpPr>
          <p:nvPr/>
        </p:nvCxnSpPr>
        <p:spPr>
          <a:xfrm flipH="1">
            <a:off x="1555049" y="1740858"/>
            <a:ext cx="2177502"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367707" y="4604455"/>
            <a:ext cx="147637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Switch</a:t>
            </a:r>
          </a:p>
        </p:txBody>
      </p:sp>
      <p:cxnSp>
        <p:nvCxnSpPr>
          <p:cNvPr id="54" name="Straight Connector 53"/>
          <p:cNvCxnSpPr/>
          <p:nvPr/>
        </p:nvCxnSpPr>
        <p:spPr>
          <a:xfrm flipV="1">
            <a:off x="4105890" y="3883208"/>
            <a:ext cx="2" cy="223576"/>
          </a:xfrm>
          <a:prstGeom prst="line">
            <a:avLst/>
          </a:prstGeom>
        </p:spPr>
        <p:style>
          <a:lnRef idx="2">
            <a:schemeClr val="accent1"/>
          </a:lnRef>
          <a:fillRef idx="0">
            <a:schemeClr val="accent1"/>
          </a:fillRef>
          <a:effectRef idx="1">
            <a:schemeClr val="accent1"/>
          </a:effectRef>
          <a:fontRef idx="minor">
            <a:schemeClr val="tx1"/>
          </a:fontRef>
        </p:style>
      </p:cxnSp>
      <p:pic>
        <p:nvPicPr>
          <p:cNvPr id="10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486" y="4184402"/>
            <a:ext cx="1166813" cy="420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5" name="Straight Connector 54"/>
          <p:cNvCxnSpPr>
            <a:stCxn id="12" idx="0"/>
          </p:cNvCxnSpPr>
          <p:nvPr/>
        </p:nvCxnSpPr>
        <p:spPr>
          <a:xfrm flipV="1">
            <a:off x="4105891" y="4907985"/>
            <a:ext cx="4" cy="513983"/>
          </a:xfrm>
          <a:prstGeom prst="line">
            <a:avLst/>
          </a:prstGeom>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1005550" y="5537407"/>
            <a:ext cx="2181027" cy="923330"/>
          </a:xfrm>
          <a:prstGeom prst="rect">
            <a:avLst/>
          </a:prstGeom>
          <a:noFill/>
        </p:spPr>
        <p:txBody>
          <a:bodyPr wrap="square" rtlCol="0">
            <a:spAutoFit/>
          </a:bodyPr>
          <a:lstStyle/>
          <a:p>
            <a:pPr algn="r"/>
            <a:r>
              <a:rPr lang="zh-TW" altLang="en-US" b="1" dirty="0" smtClean="0">
                <a:solidFill>
                  <a:schemeClr val="accent2">
                    <a:lumMod val="75000"/>
                  </a:schemeClr>
                </a:solidFill>
                <a:latin typeface="Arial" pitchFamily="34" charset="0"/>
                <a:cs typeface="Arial" pitchFamily="34" charset="0"/>
              </a:rPr>
              <a:t>透過受感染的</a:t>
            </a:r>
            <a:endParaRPr lang="en-US" altLang="zh-TW" b="1" dirty="0" smtClean="0">
              <a:solidFill>
                <a:schemeClr val="accent2">
                  <a:lumMod val="75000"/>
                </a:schemeClr>
              </a:solidFill>
              <a:latin typeface="Arial" pitchFamily="34" charset="0"/>
              <a:cs typeface="Arial" pitchFamily="34" charset="0"/>
            </a:endParaRPr>
          </a:p>
          <a:p>
            <a:pPr algn="r"/>
            <a:r>
              <a:rPr lang="zh-TW" altLang="en-US" b="1" dirty="0" smtClean="0">
                <a:solidFill>
                  <a:schemeClr val="accent2">
                    <a:lumMod val="75000"/>
                  </a:schemeClr>
                </a:solidFill>
                <a:latin typeface="Arial" pitchFamily="34" charset="0"/>
                <a:cs typeface="Arial" pitchFamily="34" charset="0"/>
              </a:rPr>
              <a:t>主機對外做</a:t>
            </a:r>
            <a:r>
              <a:rPr lang="en-US" b="1" dirty="0" smtClean="0">
                <a:solidFill>
                  <a:schemeClr val="accent2">
                    <a:lumMod val="75000"/>
                  </a:schemeClr>
                </a:solidFill>
                <a:latin typeface="Arial" pitchFamily="34" charset="0"/>
                <a:cs typeface="Arial" pitchFamily="34" charset="0"/>
              </a:rPr>
              <a:t>DNS</a:t>
            </a:r>
          </a:p>
          <a:p>
            <a:pPr algn="r"/>
            <a:r>
              <a:rPr lang="zh-TW" altLang="en-US" b="1" dirty="0" smtClean="0">
                <a:solidFill>
                  <a:schemeClr val="accent2">
                    <a:lumMod val="75000"/>
                  </a:schemeClr>
                </a:solidFill>
                <a:latin typeface="Arial" pitchFamily="34" charset="0"/>
                <a:cs typeface="Arial" pitchFamily="34" charset="0"/>
              </a:rPr>
              <a:t>查詢惡意網站</a:t>
            </a:r>
            <a:endParaRPr lang="en-US" b="1" dirty="0" smtClean="0">
              <a:solidFill>
                <a:schemeClr val="accent2">
                  <a:lumMod val="75000"/>
                </a:schemeClr>
              </a:solidFill>
              <a:latin typeface="Arial" pitchFamily="34" charset="0"/>
              <a:cs typeface="Arial" pitchFamily="34" charset="0"/>
            </a:endParaRPr>
          </a:p>
        </p:txBody>
      </p:sp>
      <p:sp>
        <p:nvSpPr>
          <p:cNvPr id="106" name="TextBox 105"/>
          <p:cNvSpPr txBox="1"/>
          <p:nvPr/>
        </p:nvSpPr>
        <p:spPr>
          <a:xfrm>
            <a:off x="5839595" y="2727388"/>
            <a:ext cx="2768620" cy="646331"/>
          </a:xfrm>
          <a:prstGeom prst="rect">
            <a:avLst/>
          </a:prstGeom>
          <a:noFill/>
        </p:spPr>
        <p:txBody>
          <a:bodyPr wrap="square" rtlCol="0">
            <a:spAutoFit/>
          </a:bodyPr>
          <a:lstStyle/>
          <a:p>
            <a:r>
              <a:rPr lang="en-US" b="1" dirty="0">
                <a:solidFill>
                  <a:schemeClr val="accent2">
                    <a:lumMod val="75000"/>
                  </a:schemeClr>
                </a:solidFill>
                <a:latin typeface="Arial" pitchFamily="34" charset="0"/>
                <a:cs typeface="Arial" pitchFamily="34" charset="0"/>
              </a:rPr>
              <a:t>S</a:t>
            </a:r>
            <a:r>
              <a:rPr lang="en-US" b="1" dirty="0" smtClean="0">
                <a:solidFill>
                  <a:schemeClr val="accent2">
                    <a:lumMod val="75000"/>
                  </a:schemeClr>
                </a:solidFill>
                <a:latin typeface="Arial" pitchFamily="34" charset="0"/>
                <a:cs typeface="Arial" pitchFamily="34" charset="0"/>
              </a:rPr>
              <a:t>inkhole </a:t>
            </a:r>
            <a:r>
              <a:rPr lang="zh-TW" altLang="en-US" b="1" dirty="0" smtClean="0">
                <a:solidFill>
                  <a:schemeClr val="accent2">
                    <a:lumMod val="75000"/>
                  </a:schemeClr>
                </a:solidFill>
                <a:latin typeface="Arial" pitchFamily="34" charset="0"/>
                <a:cs typeface="Arial" pitchFamily="34" charset="0"/>
              </a:rPr>
              <a:t>功能啟用把</a:t>
            </a:r>
            <a:endParaRPr lang="en-US" altLang="zh-TW" b="1" dirty="0" smtClean="0">
              <a:solidFill>
                <a:schemeClr val="accent2">
                  <a:lumMod val="75000"/>
                </a:schemeClr>
              </a:solidFill>
              <a:latin typeface="Arial" pitchFamily="34" charset="0"/>
              <a:cs typeface="Arial" pitchFamily="34" charset="0"/>
            </a:endParaRPr>
          </a:p>
          <a:p>
            <a:r>
              <a:rPr lang="zh-TW" altLang="en-US" b="1" dirty="0" smtClean="0">
                <a:solidFill>
                  <a:schemeClr val="accent2">
                    <a:lumMod val="75000"/>
                  </a:schemeClr>
                </a:solidFill>
                <a:latin typeface="Arial" pitchFamily="34" charset="0"/>
                <a:cs typeface="Arial" pitchFamily="34" charset="0"/>
              </a:rPr>
              <a:t>要去的惡意網站阻攔</a:t>
            </a:r>
            <a:r>
              <a:rPr lang="zh-TW" altLang="en-US" b="1" dirty="0">
                <a:solidFill>
                  <a:schemeClr val="accent2">
                    <a:lumMod val="75000"/>
                  </a:schemeClr>
                </a:solidFill>
                <a:latin typeface="Arial" pitchFamily="34" charset="0"/>
                <a:cs typeface="Arial" pitchFamily="34" charset="0"/>
              </a:rPr>
              <a:t>掉</a:t>
            </a:r>
            <a:endParaRPr lang="en-US" altLang="zh-TW" b="1" dirty="0" smtClean="0">
              <a:solidFill>
                <a:schemeClr val="accent2">
                  <a:lumMod val="75000"/>
                </a:schemeClr>
              </a:solidFill>
              <a:latin typeface="Arial" pitchFamily="34" charset="0"/>
              <a:cs typeface="Arial" pitchFamily="34" charset="0"/>
            </a:endParaRPr>
          </a:p>
        </p:txBody>
      </p:sp>
      <p:sp>
        <p:nvSpPr>
          <p:cNvPr id="107" name="TextBox 106"/>
          <p:cNvSpPr txBox="1"/>
          <p:nvPr/>
        </p:nvSpPr>
        <p:spPr>
          <a:xfrm>
            <a:off x="5031719" y="5464269"/>
            <a:ext cx="2323484" cy="646331"/>
          </a:xfrm>
          <a:prstGeom prst="rect">
            <a:avLst/>
          </a:prstGeom>
          <a:noFill/>
        </p:spPr>
        <p:txBody>
          <a:bodyPr wrap="square" rtlCol="0">
            <a:spAutoFit/>
          </a:bodyPr>
          <a:lstStyle/>
          <a:p>
            <a:r>
              <a:rPr lang="zh-TW" altLang="en-US" b="1" dirty="0" smtClean="0">
                <a:solidFill>
                  <a:schemeClr val="accent2">
                    <a:lumMod val="75000"/>
                  </a:schemeClr>
                </a:solidFill>
                <a:latin typeface="Arial" pitchFamily="34" charset="0"/>
                <a:cs typeface="Arial" pitchFamily="34" charset="0"/>
              </a:rPr>
              <a:t>主機就無法與</a:t>
            </a:r>
            <a:endParaRPr lang="en-US" altLang="zh-TW" b="1" dirty="0" smtClean="0">
              <a:solidFill>
                <a:schemeClr val="accent2">
                  <a:lumMod val="75000"/>
                </a:schemeClr>
              </a:solidFill>
              <a:latin typeface="Arial" pitchFamily="34" charset="0"/>
              <a:cs typeface="Arial" pitchFamily="34" charset="0"/>
            </a:endParaRPr>
          </a:p>
          <a:p>
            <a:r>
              <a:rPr lang="en-US" altLang="zh-TW" b="1" dirty="0" smtClean="0">
                <a:solidFill>
                  <a:schemeClr val="accent2">
                    <a:lumMod val="75000"/>
                  </a:schemeClr>
                </a:solidFill>
                <a:latin typeface="Arial" pitchFamily="34" charset="0"/>
                <a:cs typeface="Arial" pitchFamily="34" charset="0"/>
              </a:rPr>
              <a:t>C&amp;C</a:t>
            </a:r>
            <a:r>
              <a:rPr lang="zh-TW" altLang="en-US" b="1" dirty="0" smtClean="0">
                <a:solidFill>
                  <a:schemeClr val="accent2">
                    <a:lumMod val="75000"/>
                  </a:schemeClr>
                </a:solidFill>
                <a:latin typeface="Arial" pitchFamily="34" charset="0"/>
                <a:cs typeface="Arial" pitchFamily="34" charset="0"/>
              </a:rPr>
              <a:t>建立連線</a:t>
            </a:r>
            <a:endParaRPr lang="en-US" b="1" dirty="0" smtClean="0">
              <a:solidFill>
                <a:schemeClr val="accent2">
                  <a:lumMod val="75000"/>
                </a:schemeClr>
              </a:solidFill>
              <a:latin typeface="Arial" pitchFamily="34" charset="0"/>
              <a:cs typeface="Arial" pitchFamily="34" charset="0"/>
            </a:endParaRPr>
          </a:p>
        </p:txBody>
      </p:sp>
      <p:sp>
        <p:nvSpPr>
          <p:cNvPr id="109" name="TextBox 108"/>
          <p:cNvSpPr txBox="1"/>
          <p:nvPr/>
        </p:nvSpPr>
        <p:spPr>
          <a:xfrm>
            <a:off x="6418371" y="3712511"/>
            <a:ext cx="2338754" cy="1015663"/>
          </a:xfrm>
          <a:prstGeom prst="rect">
            <a:avLst/>
          </a:prstGeom>
          <a:noFill/>
        </p:spPr>
        <p:txBody>
          <a:bodyPr wrap="square" rtlCol="0">
            <a:spAutoFit/>
          </a:bodyPr>
          <a:lstStyle/>
          <a:p>
            <a:pPr algn="r"/>
            <a:r>
              <a:rPr lang="zh-TW" altLang="en-US" sz="2000" dirty="0" smtClean="0">
                <a:latin typeface="Arial" pitchFamily="34" charset="0"/>
                <a:cs typeface="Arial" pitchFamily="34" charset="0"/>
              </a:rPr>
              <a:t>從</a:t>
            </a:r>
            <a:r>
              <a:rPr lang="en-US" sz="2000" dirty="0" smtClean="0">
                <a:latin typeface="Arial" pitchFamily="34" charset="0"/>
                <a:cs typeface="Arial" pitchFamily="34" charset="0"/>
              </a:rPr>
              <a:t>traffic logs</a:t>
            </a:r>
            <a:r>
              <a:rPr lang="zh-TW" altLang="en-US" sz="2000" dirty="0" smtClean="0">
                <a:latin typeface="Arial" pitchFamily="34" charset="0"/>
                <a:cs typeface="Arial" pitchFamily="34" charset="0"/>
              </a:rPr>
              <a:t>中很容易可以看到</a:t>
            </a:r>
            <a:r>
              <a:rPr lang="en-US" altLang="zh-TW" sz="2000" dirty="0" smtClean="0">
                <a:latin typeface="Arial" pitchFamily="34" charset="0"/>
                <a:cs typeface="Arial" pitchFamily="34" charset="0"/>
              </a:rPr>
              <a:t>C&amp;C</a:t>
            </a:r>
            <a:r>
              <a:rPr lang="zh-TW" altLang="en-US" sz="2000" dirty="0" smtClean="0">
                <a:latin typeface="Arial" pitchFamily="34" charset="0"/>
                <a:cs typeface="Arial" pitchFamily="34" charset="0"/>
              </a:rPr>
              <a:t>的流量往外存取</a:t>
            </a:r>
            <a:endParaRPr lang="en-US" sz="2000" dirty="0" smtClean="0">
              <a:latin typeface="Arial" pitchFamily="34" charset="0"/>
              <a:cs typeface="Arial" pitchFamily="34" charset="0"/>
            </a:endParaRPr>
          </a:p>
        </p:txBody>
      </p:sp>
      <p:sp>
        <p:nvSpPr>
          <p:cNvPr id="105" name="TextBox 104"/>
          <p:cNvSpPr txBox="1"/>
          <p:nvPr/>
        </p:nvSpPr>
        <p:spPr>
          <a:xfrm>
            <a:off x="335302" y="2727388"/>
            <a:ext cx="2851275" cy="646331"/>
          </a:xfrm>
          <a:prstGeom prst="rect">
            <a:avLst/>
          </a:prstGeom>
          <a:noFill/>
        </p:spPr>
        <p:txBody>
          <a:bodyPr wrap="square" rtlCol="0">
            <a:spAutoFit/>
          </a:bodyPr>
          <a:lstStyle/>
          <a:p>
            <a:pPr algn="r"/>
            <a:r>
              <a:rPr lang="zh-TW" altLang="en-US" b="1" dirty="0" smtClean="0">
                <a:solidFill>
                  <a:schemeClr val="accent2">
                    <a:lumMod val="75000"/>
                  </a:schemeClr>
                </a:solidFill>
                <a:latin typeface="Arial" pitchFamily="34" charset="0"/>
                <a:cs typeface="Arial" pitchFamily="34" charset="0"/>
              </a:rPr>
              <a:t>當詢</a:t>
            </a:r>
            <a:r>
              <a:rPr lang="zh-TW" altLang="en-US" b="1" dirty="0">
                <a:solidFill>
                  <a:schemeClr val="accent2">
                    <a:lumMod val="75000"/>
                  </a:schemeClr>
                </a:solidFill>
                <a:latin typeface="Arial" pitchFamily="34" charset="0"/>
                <a:cs typeface="Arial" pitchFamily="34" charset="0"/>
              </a:rPr>
              <a:t>問</a:t>
            </a:r>
            <a:r>
              <a:rPr lang="en-US" b="1" dirty="0" smtClean="0">
                <a:solidFill>
                  <a:schemeClr val="accent2">
                    <a:lumMod val="75000"/>
                  </a:schemeClr>
                </a:solidFill>
                <a:latin typeface="Arial" pitchFamily="34" charset="0"/>
                <a:cs typeface="Arial" pitchFamily="34" charset="0"/>
              </a:rPr>
              <a:t>DNS</a:t>
            </a:r>
            <a:r>
              <a:rPr lang="zh-TW" altLang="en-US" b="1" dirty="0" smtClean="0">
                <a:solidFill>
                  <a:schemeClr val="accent2">
                    <a:lumMod val="75000"/>
                  </a:schemeClr>
                </a:solidFill>
                <a:latin typeface="Arial" pitchFamily="34" charset="0"/>
                <a:cs typeface="Arial" pitchFamily="34" charset="0"/>
              </a:rPr>
              <a:t>時比對</a:t>
            </a:r>
            <a:endParaRPr lang="en-US" altLang="zh-TW" b="1" dirty="0" smtClean="0">
              <a:solidFill>
                <a:schemeClr val="accent2">
                  <a:lumMod val="75000"/>
                </a:schemeClr>
              </a:solidFill>
              <a:latin typeface="Arial" pitchFamily="34" charset="0"/>
              <a:cs typeface="Arial" pitchFamily="34" charset="0"/>
            </a:endParaRPr>
          </a:p>
          <a:p>
            <a:pPr algn="r"/>
            <a:r>
              <a:rPr lang="zh-TW" altLang="en-US" b="1" dirty="0" smtClean="0">
                <a:solidFill>
                  <a:schemeClr val="accent2">
                    <a:lumMod val="75000"/>
                  </a:schemeClr>
                </a:solidFill>
                <a:latin typeface="Arial" pitchFamily="34" charset="0"/>
                <a:cs typeface="Arial" pitchFamily="34" charset="0"/>
              </a:rPr>
              <a:t>到惡意網站的</a:t>
            </a:r>
            <a:r>
              <a:rPr lang="en-US" altLang="zh-TW" b="1" dirty="0" smtClean="0">
                <a:solidFill>
                  <a:schemeClr val="accent2">
                    <a:lumMod val="75000"/>
                  </a:schemeClr>
                </a:solidFill>
                <a:latin typeface="Arial" pitchFamily="34" charset="0"/>
                <a:cs typeface="Arial" pitchFamily="34" charset="0"/>
              </a:rPr>
              <a:t>DB</a:t>
            </a:r>
            <a:r>
              <a:rPr lang="en-US" b="1" dirty="0" smtClean="0">
                <a:solidFill>
                  <a:schemeClr val="accent2">
                    <a:lumMod val="75000"/>
                  </a:schemeClr>
                </a:solidFill>
                <a:latin typeface="Arial" pitchFamily="34" charset="0"/>
                <a:cs typeface="Arial" pitchFamily="34" charset="0"/>
              </a:rPr>
              <a:t> </a:t>
            </a:r>
          </a:p>
        </p:txBody>
      </p:sp>
      <p:pic>
        <p:nvPicPr>
          <p:cNvPr id="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915816" y="644577"/>
            <a:ext cx="3079367" cy="1421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029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4624"/>
            <a:ext cx="8435280" cy="706090"/>
          </a:xfrm>
        </p:spPr>
        <p:txBody>
          <a:bodyPr>
            <a:normAutofit/>
          </a:bodyPr>
          <a:lstStyle/>
          <a:p>
            <a:r>
              <a:rPr lang="en-US" altLang="zh-CN" sz="3000" b="1" i="0" dirty="0">
                <a:latin typeface="標楷體" panose="03000509000000000000" pitchFamily="65" charset="-120"/>
                <a:ea typeface="標楷體" panose="03000509000000000000" pitchFamily="65" charset="-120"/>
              </a:rPr>
              <a:t>Unknown threat </a:t>
            </a:r>
            <a:r>
              <a:rPr lang="en-US" altLang="zh-CN" sz="3000" b="1" i="0" dirty="0" smtClean="0">
                <a:latin typeface="標楷體" panose="03000509000000000000" pitchFamily="65" charset="-120"/>
                <a:ea typeface="標楷體" panose="03000509000000000000" pitchFamily="65" charset="-120"/>
              </a:rPr>
              <a:t>– </a:t>
            </a:r>
            <a:r>
              <a:rPr lang="zh-TW" altLang="en-US" sz="3000" b="1" i="0" dirty="0" smtClean="0">
                <a:latin typeface="標楷體" panose="03000509000000000000" pitchFamily="65" charset="-120"/>
                <a:ea typeface="標楷體" panose="03000509000000000000" pitchFamily="65" charset="-120"/>
              </a:rPr>
              <a:t>有問題的</a:t>
            </a:r>
            <a:r>
              <a:rPr lang="en-US" altLang="zh-CN" sz="3000" b="1" i="0" dirty="0" smtClean="0">
                <a:latin typeface="標楷體" panose="03000509000000000000" pitchFamily="65" charset="-120"/>
                <a:ea typeface="標楷體" panose="03000509000000000000" pitchFamily="65" charset="-120"/>
              </a:rPr>
              <a:t>DNS </a:t>
            </a:r>
            <a:r>
              <a:rPr lang="en-US" altLang="zh-CN" sz="3000" b="1" i="0" dirty="0">
                <a:latin typeface="標楷體" panose="03000509000000000000" pitchFamily="65" charset="-120"/>
                <a:ea typeface="標楷體" panose="03000509000000000000" pitchFamily="65" charset="-120"/>
              </a:rPr>
              <a:t>query</a:t>
            </a:r>
            <a:endParaRPr lang="en-US" altLang="zh-TW" sz="3000" b="1" i="0" dirty="0">
              <a:latin typeface="標楷體" panose="03000509000000000000" pitchFamily="65" charset="-120"/>
              <a:ea typeface="標楷體" panose="03000509000000000000" pitchFamily="65" charset="-12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2987704917"/>
              </p:ext>
            </p:extLst>
          </p:nvPr>
        </p:nvGraphicFramePr>
        <p:xfrm>
          <a:off x="4975968" y="980728"/>
          <a:ext cx="3797300" cy="4965700"/>
        </p:xfrm>
        <a:graphic>
          <a:graphicData uri="http://schemas.openxmlformats.org/presentationml/2006/ole">
            <mc:AlternateContent xmlns:mc="http://schemas.openxmlformats.org/markup-compatibility/2006">
              <mc:Choice xmlns:v="urn:schemas-microsoft-com:vml" Requires="v">
                <p:oleObj spid="_x0000_s1222" name="工作表" r:id="rId3" imgW="3797300" imgH="4965700" progId="Excel.Sheet.12">
                  <p:embed/>
                </p:oleObj>
              </mc:Choice>
              <mc:Fallback>
                <p:oleObj name="工作表" r:id="rId3" imgW="3797300" imgH="4965700" progId="Excel.Sheet.12">
                  <p:embed/>
                  <p:pic>
                    <p:nvPicPr>
                      <p:cNvPr id="0" name=""/>
                      <p:cNvPicPr/>
                      <p:nvPr/>
                    </p:nvPicPr>
                    <p:blipFill>
                      <a:blip r:embed="rId4"/>
                      <a:stretch>
                        <a:fillRect/>
                      </a:stretch>
                    </p:blipFill>
                    <p:spPr>
                      <a:xfrm>
                        <a:off x="4975968" y="980728"/>
                        <a:ext cx="3797300" cy="4965700"/>
                      </a:xfrm>
                      <a:prstGeom prst="rect">
                        <a:avLst/>
                      </a:prstGeom>
                    </p:spPr>
                  </p:pic>
                </p:oleObj>
              </mc:Fallback>
            </mc:AlternateContent>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228367671"/>
              </p:ext>
            </p:extLst>
          </p:nvPr>
        </p:nvGraphicFramePr>
        <p:xfrm>
          <a:off x="467544" y="980728"/>
          <a:ext cx="3600064" cy="5083312"/>
        </p:xfrm>
        <a:graphic>
          <a:graphicData uri="http://schemas.openxmlformats.org/drawingml/2006/table">
            <a:tbl>
              <a:tblPr/>
              <a:tblGrid>
                <a:gridCol w="3600064"/>
              </a:tblGrid>
              <a:tr h="194530">
                <a:tc>
                  <a:txBody>
                    <a:bodyPr/>
                    <a:lstStyle/>
                    <a:p>
                      <a:pPr algn="l" fontAlgn="b"/>
                      <a:r>
                        <a:rPr lang="en-US" sz="1200" b="0" i="0" u="none" strike="noStrike" dirty="0">
                          <a:solidFill>
                            <a:srgbClr val="000000"/>
                          </a:solidFill>
                          <a:effectLst/>
                          <a:latin typeface="新細明體"/>
                        </a:rPr>
                        <a:t>Suspicious DNS Query (generic:1ktjaeh2q5d9m1ri9oub.org)</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(generic:auzlpnyhbeqj.net)</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dirty="0">
                          <a:solidFill>
                            <a:srgbClr val="000000"/>
                          </a:solidFill>
                          <a:effectLst/>
                          <a:latin typeface="新細明體"/>
                        </a:rPr>
                        <a:t>Suspicious DNS Query (</a:t>
                      </a:r>
                      <a:r>
                        <a:rPr lang="en-US" sz="1200" b="0" i="0" u="none" strike="noStrike" dirty="0" err="1">
                          <a:solidFill>
                            <a:srgbClr val="000000"/>
                          </a:solidFill>
                          <a:effectLst/>
                          <a:latin typeface="新細明體"/>
                        </a:rPr>
                        <a:t>generic:bas-info.net</a:t>
                      </a:r>
                      <a:r>
                        <a:rPr lang="en-US" sz="1200" b="0" i="0" u="none" strike="noStrike" dirty="0">
                          <a:solidFill>
                            <a:srgbClr val="000000"/>
                          </a:solidFill>
                          <a:effectLst/>
                          <a:latin typeface="新細明體"/>
                        </a:rPr>
                        <a:t>)</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(generic:bigspeedpro.com)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(generic:cket.maxrevinstaller.com)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(generic:cn-hangzhou.aliyuncs.com)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(generic:conf1.ppweb.com.cn)</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(generic:data.vod.itc.cn)</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(generic:dlc.onlinenikan.ru)</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(generic:dmjcreloxg.net)</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(generic:ebinke.com)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(generic:frkmee.com)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(generic:fuewrwg.info)</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(generic:gthmwxxv.info)</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(generic:hyxmfqpuotq.org)</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(generic:isputkshu.info)</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(generic:ixeicxrjts.net)</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(generic:jmqoqcmzrst.info)</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(generic:kwflvcdn.000dn.com)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(generic:m.shouji.360tpcdn.com)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(generic:oss.aliyuncs.com)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(generic:otbkphxj.net)</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(generic:p4.zbjimg.com)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(generic:pic.fastapi.net)</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a:solidFill>
                            <a:srgbClr val="000000"/>
                          </a:solidFill>
                          <a:effectLst/>
                          <a:latin typeface="新細明體"/>
                        </a:rPr>
                        <a:t>Suspicious DNS Query (generic:pvabcx.com)</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r h="194530">
                <a:tc>
                  <a:txBody>
                    <a:bodyPr/>
                    <a:lstStyle/>
                    <a:p>
                      <a:pPr algn="l" fontAlgn="b"/>
                      <a:r>
                        <a:rPr lang="en-US" sz="1200" b="0" i="0" u="none" strike="noStrike" dirty="0">
                          <a:solidFill>
                            <a:srgbClr val="000000"/>
                          </a:solidFill>
                          <a:effectLst/>
                          <a:latin typeface="新細明體"/>
                        </a:rPr>
                        <a:t>Suspicious DNS Query (</a:t>
                      </a:r>
                      <a:r>
                        <a:rPr lang="en-US" sz="1200" b="0" i="0" u="none" strike="noStrike" dirty="0" err="1">
                          <a:solidFill>
                            <a:srgbClr val="000000"/>
                          </a:solidFill>
                          <a:effectLst/>
                          <a:latin typeface="新細明體"/>
                        </a:rPr>
                        <a:t>generic:qwndxgyir.info</a:t>
                      </a:r>
                      <a:r>
                        <a:rPr lang="en-US" sz="1200" b="0" i="0" u="none" strike="noStrike" dirty="0">
                          <a:solidFill>
                            <a:srgbClr val="000000"/>
                          </a:solidFill>
                          <a:effectLst/>
                          <a:latin typeface="新細明體"/>
                        </a:rPr>
                        <a:t>)</a:t>
                      </a:r>
                    </a:p>
                  </a:txBody>
                  <a:tcPr marL="12632" marR="12632" marT="126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0765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42" y="244342"/>
            <a:ext cx="8536132" cy="851202"/>
          </a:xfrm>
        </p:spPr>
        <p:txBody>
          <a:bodyPr>
            <a:noAutofit/>
          </a:bodyPr>
          <a:lstStyle/>
          <a:p>
            <a:pPr defTabSz="914400"/>
            <a:r>
              <a:rPr lang="en-US" sz="2800" b="1" i="0" dirty="0">
                <a:latin typeface="標楷體" panose="03000509000000000000" pitchFamily="65" charset="-120"/>
                <a:ea typeface="標楷體" panose="03000509000000000000" pitchFamily="65" charset="-120"/>
              </a:rPr>
              <a:t>Endpoint APT---Traps</a:t>
            </a:r>
            <a:br>
              <a:rPr lang="en-US" sz="2800" b="1" i="0" dirty="0">
                <a:latin typeface="標楷體" panose="03000509000000000000" pitchFamily="65" charset="-120"/>
                <a:ea typeface="標楷體" panose="03000509000000000000" pitchFamily="65" charset="-120"/>
              </a:rPr>
            </a:br>
            <a:r>
              <a:rPr lang="zh-TW" altLang="en-US" sz="2800" b="1" i="0" dirty="0">
                <a:latin typeface="標楷體" panose="03000509000000000000" pitchFamily="65" charset="-120"/>
                <a:ea typeface="標楷體" panose="03000509000000000000" pitchFamily="65" charset="-120"/>
              </a:rPr>
              <a:t>正確的方式處理終端使用者的威脅</a:t>
            </a:r>
            <a:endParaRPr lang="en-US" sz="2800" b="1" i="0" dirty="0">
              <a:latin typeface="標楷體" panose="03000509000000000000" pitchFamily="65" charset="-120"/>
              <a:ea typeface="標楷體" panose="03000509000000000000" pitchFamily="65" charset="-120"/>
            </a:endParaRPr>
          </a:p>
        </p:txBody>
      </p:sp>
      <p:sp>
        <p:nvSpPr>
          <p:cNvPr id="6" name="Rounded Rectangle 5"/>
          <p:cNvSpPr/>
          <p:nvPr/>
        </p:nvSpPr>
        <p:spPr bwMode="gray">
          <a:xfrm>
            <a:off x="494738" y="1628800"/>
            <a:ext cx="5677020" cy="716349"/>
          </a:xfrm>
          <a:prstGeom prst="roundRect">
            <a:avLst>
              <a:gd name="adj" fmla="val 7041"/>
            </a:avLst>
          </a:prstGeom>
          <a:solidFill>
            <a:srgbClr val="00628E"/>
          </a:solidFill>
          <a:ln w="1905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r>
              <a:rPr lang="zh-TW" altLang="en-US" sz="2400" dirty="0" smtClean="0">
                <a:solidFill>
                  <a:srgbClr val="BCC822"/>
                </a:solidFill>
              </a:rPr>
              <a:t>防禦攻擊</a:t>
            </a:r>
            <a:endParaRPr lang="en-US" sz="2400" dirty="0">
              <a:solidFill>
                <a:srgbClr val="BCC822"/>
              </a:solidFill>
            </a:endParaRPr>
          </a:p>
          <a:p>
            <a:r>
              <a:rPr lang="zh-TW" altLang="en-US" sz="1600" dirty="0" smtClean="0">
                <a:solidFill>
                  <a:schemeClr val="bg1"/>
                </a:solidFill>
              </a:rPr>
              <a:t>包含</a:t>
            </a:r>
            <a:r>
              <a:rPr lang="en-US" altLang="zh-TW" sz="1600" dirty="0" smtClean="0">
                <a:solidFill>
                  <a:schemeClr val="bg1"/>
                </a:solidFill>
              </a:rPr>
              <a:t>zero-day</a:t>
            </a:r>
            <a:endParaRPr lang="en-US" sz="1600" dirty="0">
              <a:solidFill>
                <a:schemeClr val="bg1"/>
              </a:solidFill>
            </a:endParaRPr>
          </a:p>
        </p:txBody>
      </p:sp>
      <p:sp>
        <p:nvSpPr>
          <p:cNvPr id="7" name="Rounded Rectangle 6"/>
          <p:cNvSpPr/>
          <p:nvPr/>
        </p:nvSpPr>
        <p:spPr bwMode="gray">
          <a:xfrm>
            <a:off x="494738" y="2374497"/>
            <a:ext cx="5677020" cy="716349"/>
          </a:xfrm>
          <a:prstGeom prst="roundRect">
            <a:avLst>
              <a:gd name="adj" fmla="val 7041"/>
            </a:avLst>
          </a:prstGeom>
          <a:solidFill>
            <a:srgbClr val="00628E"/>
          </a:solidFill>
          <a:ln w="1905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rmAutofit fontScale="92500" lnSpcReduction="20000"/>
          </a:bodyPr>
          <a:lstStyle/>
          <a:p>
            <a:r>
              <a:rPr lang="zh-TW" altLang="en-US" sz="2400" dirty="0" smtClean="0">
                <a:solidFill>
                  <a:srgbClr val="BCC822"/>
                </a:solidFill>
              </a:rPr>
              <a:t>防禦難纏的惡意程式</a:t>
            </a:r>
            <a:endParaRPr lang="en-US" sz="2400" dirty="0">
              <a:solidFill>
                <a:srgbClr val="BCC822"/>
              </a:solidFill>
            </a:endParaRPr>
          </a:p>
          <a:p>
            <a:r>
              <a:rPr lang="zh-TW" altLang="en-US" sz="1600" dirty="0" smtClean="0">
                <a:solidFill>
                  <a:schemeClr val="bg1"/>
                </a:solidFill>
              </a:rPr>
              <a:t>包含未知的惡意程</a:t>
            </a:r>
            <a:r>
              <a:rPr lang="zh-TW" altLang="en-US" sz="1600" dirty="0">
                <a:solidFill>
                  <a:schemeClr val="bg1"/>
                </a:solidFill>
              </a:rPr>
              <a:t>式</a:t>
            </a:r>
            <a:endParaRPr lang="en-US" sz="1600" dirty="0">
              <a:solidFill>
                <a:schemeClr val="bg1"/>
              </a:solidFill>
            </a:endParaRPr>
          </a:p>
        </p:txBody>
      </p:sp>
      <p:sp>
        <p:nvSpPr>
          <p:cNvPr id="8" name="Rounded Rectangle 7"/>
          <p:cNvSpPr/>
          <p:nvPr/>
        </p:nvSpPr>
        <p:spPr bwMode="gray">
          <a:xfrm>
            <a:off x="494740" y="3127824"/>
            <a:ext cx="5677023" cy="716349"/>
          </a:xfrm>
          <a:prstGeom prst="roundRect">
            <a:avLst>
              <a:gd name="adj" fmla="val 7041"/>
            </a:avLst>
          </a:prstGeom>
          <a:solidFill>
            <a:srgbClr val="00628E"/>
          </a:solidFill>
          <a:ln w="1905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rmAutofit fontScale="92500" lnSpcReduction="20000"/>
          </a:bodyPr>
          <a:lstStyle/>
          <a:p>
            <a:r>
              <a:rPr lang="zh-TW" altLang="en-US" sz="2400" dirty="0" smtClean="0">
                <a:solidFill>
                  <a:srgbClr val="BCC822"/>
                </a:solidFill>
              </a:rPr>
              <a:t>收集企圖威脅的資訊</a:t>
            </a:r>
            <a:endParaRPr lang="en-US" sz="2400" dirty="0">
              <a:solidFill>
                <a:srgbClr val="BCC822"/>
              </a:solidFill>
            </a:endParaRPr>
          </a:p>
          <a:p>
            <a:r>
              <a:rPr lang="zh-TW" altLang="en-US" sz="1600" dirty="0">
                <a:solidFill>
                  <a:schemeClr val="bg1"/>
                </a:solidFill>
              </a:rPr>
              <a:t>做</a:t>
            </a:r>
            <a:r>
              <a:rPr lang="zh-TW" altLang="en-US" sz="1600" dirty="0" smtClean="0">
                <a:solidFill>
                  <a:schemeClr val="bg1"/>
                </a:solidFill>
              </a:rPr>
              <a:t>採樣的</a:t>
            </a:r>
            <a:r>
              <a:rPr lang="zh-CN" altLang="en-US" sz="1600" dirty="0" smtClean="0">
                <a:solidFill>
                  <a:schemeClr val="bg1"/>
                </a:solidFill>
              </a:rPr>
              <a:t>分析</a:t>
            </a:r>
            <a:endParaRPr lang="en-US" sz="1600" dirty="0">
              <a:solidFill>
                <a:schemeClr val="bg1"/>
              </a:solidFill>
            </a:endParaRPr>
          </a:p>
        </p:txBody>
      </p:sp>
      <p:sp>
        <p:nvSpPr>
          <p:cNvPr id="9" name="Rounded Rectangle 8"/>
          <p:cNvSpPr/>
          <p:nvPr/>
        </p:nvSpPr>
        <p:spPr bwMode="gray">
          <a:xfrm>
            <a:off x="494738" y="3879949"/>
            <a:ext cx="5677022" cy="716349"/>
          </a:xfrm>
          <a:prstGeom prst="roundRect">
            <a:avLst>
              <a:gd name="adj" fmla="val 7041"/>
            </a:avLst>
          </a:prstGeom>
          <a:solidFill>
            <a:srgbClr val="00628E"/>
          </a:solidFill>
          <a:ln w="1905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rmAutofit fontScale="92500" lnSpcReduction="20000"/>
          </a:bodyPr>
          <a:lstStyle/>
          <a:p>
            <a:r>
              <a:rPr lang="zh-TW" altLang="en-US" sz="2400" dirty="0" smtClean="0">
                <a:solidFill>
                  <a:srgbClr val="BCC822"/>
                </a:solidFill>
              </a:rPr>
              <a:t>檔案很小</a:t>
            </a:r>
            <a:r>
              <a:rPr lang="en-US" altLang="zh-TW" sz="2400" dirty="0" smtClean="0">
                <a:solidFill>
                  <a:srgbClr val="BCC822"/>
                </a:solidFill>
              </a:rPr>
              <a:t>,</a:t>
            </a:r>
            <a:r>
              <a:rPr lang="zh-TW" altLang="en-US" sz="2400" dirty="0" smtClean="0">
                <a:solidFill>
                  <a:srgbClr val="BCC822"/>
                </a:solidFill>
              </a:rPr>
              <a:t>可以快速派送與安裝</a:t>
            </a:r>
            <a:endParaRPr lang="en-US" sz="2400" dirty="0">
              <a:solidFill>
                <a:srgbClr val="BCC822"/>
              </a:solidFill>
            </a:endParaRPr>
          </a:p>
          <a:p>
            <a:r>
              <a:rPr lang="zh-TW" altLang="en-US" sz="1600" dirty="0" smtClean="0">
                <a:solidFill>
                  <a:schemeClr val="bg1"/>
                </a:solidFill>
              </a:rPr>
              <a:t>全球的快速佈署</a:t>
            </a:r>
            <a:endParaRPr lang="en-US" sz="1600" dirty="0">
              <a:solidFill>
                <a:schemeClr val="bg1"/>
              </a:solidFill>
            </a:endParaRPr>
          </a:p>
        </p:txBody>
      </p:sp>
      <p:sp>
        <p:nvSpPr>
          <p:cNvPr id="13" name="Rounded Rectangle 12"/>
          <p:cNvSpPr/>
          <p:nvPr/>
        </p:nvSpPr>
        <p:spPr bwMode="gray">
          <a:xfrm>
            <a:off x="494740" y="4634497"/>
            <a:ext cx="5677023" cy="716349"/>
          </a:xfrm>
          <a:prstGeom prst="roundRect">
            <a:avLst>
              <a:gd name="adj" fmla="val 7041"/>
            </a:avLst>
          </a:prstGeom>
          <a:solidFill>
            <a:srgbClr val="00628E"/>
          </a:solidFill>
          <a:ln w="1905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rmAutofit fontScale="92500" lnSpcReduction="20000"/>
          </a:bodyPr>
          <a:lstStyle/>
          <a:p>
            <a:r>
              <a:rPr lang="zh-TW" altLang="en-US" sz="2400" dirty="0" smtClean="0">
                <a:solidFill>
                  <a:srgbClr val="BCC822"/>
                </a:solidFill>
              </a:rPr>
              <a:t>透過雲端掌握全球的資訊交換</a:t>
            </a:r>
            <a:endParaRPr lang="en-US" sz="2400" dirty="0">
              <a:solidFill>
                <a:srgbClr val="BCC822"/>
              </a:solidFill>
            </a:endParaRPr>
          </a:p>
          <a:p>
            <a:r>
              <a:rPr lang="zh-TW" altLang="en-US" sz="1600" dirty="0" smtClean="0">
                <a:solidFill>
                  <a:schemeClr val="bg1"/>
                </a:solidFill>
              </a:rPr>
              <a:t>即時防禦與保護企業資料</a:t>
            </a:r>
            <a:endParaRPr lang="en-US" sz="1600" dirty="0">
              <a:solidFill>
                <a:schemeClr val="bg1"/>
              </a:solidFill>
            </a:endParaRPr>
          </a:p>
        </p:txBody>
      </p:sp>
      <p:pic>
        <p:nvPicPr>
          <p:cNvPr id="11" name="Picture 10"/>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bwMode="gray">
          <a:xfrm>
            <a:off x="5536634" y="2474341"/>
            <a:ext cx="571099" cy="515964"/>
          </a:xfrm>
          <a:prstGeom prst="rect">
            <a:avLst/>
          </a:prstGeom>
        </p:spPr>
      </p:pic>
      <p:sp>
        <p:nvSpPr>
          <p:cNvPr id="12" name="Oval 2"/>
          <p:cNvSpPr/>
          <p:nvPr/>
        </p:nvSpPr>
        <p:spPr bwMode="gray">
          <a:xfrm>
            <a:off x="5582937" y="1778465"/>
            <a:ext cx="478495" cy="471072"/>
          </a:xfrm>
          <a:custGeom>
            <a:avLst/>
            <a:gdLst/>
            <a:ahLst/>
            <a:cxnLst/>
            <a:rect l="l" t="t" r="r" b="b"/>
            <a:pathLst>
              <a:path w="3294531" h="3195557">
                <a:moveTo>
                  <a:pt x="1592937" y="0"/>
                </a:moveTo>
                <a:lnTo>
                  <a:pt x="1701594" y="0"/>
                </a:lnTo>
                <a:cubicBezTo>
                  <a:pt x="1957513" y="0"/>
                  <a:pt x="2164977" y="207464"/>
                  <a:pt x="2164977" y="463383"/>
                </a:cubicBezTo>
                <a:lnTo>
                  <a:pt x="2164977" y="722529"/>
                </a:lnTo>
                <a:cubicBezTo>
                  <a:pt x="2252254" y="791661"/>
                  <a:pt x="2329897" y="878251"/>
                  <a:pt x="2394319" y="979016"/>
                </a:cubicBezTo>
                <a:lnTo>
                  <a:pt x="2807996" y="658132"/>
                </a:lnTo>
                <a:cubicBezTo>
                  <a:pt x="2807853" y="499756"/>
                  <a:pt x="2813450" y="299470"/>
                  <a:pt x="2813306" y="141094"/>
                </a:cubicBezTo>
                <a:cubicBezTo>
                  <a:pt x="2813306" y="94059"/>
                  <a:pt x="2851614" y="55929"/>
                  <a:pt x="2898867" y="55929"/>
                </a:cubicBezTo>
                <a:lnTo>
                  <a:pt x="2916880" y="55929"/>
                </a:lnTo>
                <a:cubicBezTo>
                  <a:pt x="2964134" y="55929"/>
                  <a:pt x="3002441" y="94059"/>
                  <a:pt x="3002441" y="141094"/>
                </a:cubicBezTo>
                <a:cubicBezTo>
                  <a:pt x="3013964" y="243199"/>
                  <a:pt x="2994690" y="619829"/>
                  <a:pt x="2993669" y="668556"/>
                </a:cubicBezTo>
                <a:cubicBezTo>
                  <a:pt x="2762620" y="900244"/>
                  <a:pt x="2559588" y="1107629"/>
                  <a:pt x="2494210" y="1164106"/>
                </a:cubicBezTo>
                <a:cubicBezTo>
                  <a:pt x="2537167" y="1260127"/>
                  <a:pt x="2569558" y="1364526"/>
                  <a:pt x="2590493" y="1474693"/>
                </a:cubicBezTo>
                <a:lnTo>
                  <a:pt x="3182472" y="1474693"/>
                </a:lnTo>
                <a:cubicBezTo>
                  <a:pt x="3244360" y="1474693"/>
                  <a:pt x="3294531" y="1524864"/>
                  <a:pt x="3294531" y="1586752"/>
                </a:cubicBezTo>
                <a:lnTo>
                  <a:pt x="3294530" y="1586752"/>
                </a:lnTo>
                <a:cubicBezTo>
                  <a:pt x="3294530" y="1648640"/>
                  <a:pt x="3244359" y="1698811"/>
                  <a:pt x="3182471" y="1698811"/>
                </a:cubicBezTo>
                <a:lnTo>
                  <a:pt x="2616900" y="1698811"/>
                </a:lnTo>
                <a:cubicBezTo>
                  <a:pt x="2619274" y="1723629"/>
                  <a:pt x="2619859" y="1748701"/>
                  <a:pt x="2619859" y="1773947"/>
                </a:cubicBezTo>
                <a:cubicBezTo>
                  <a:pt x="2619859" y="1908043"/>
                  <a:pt x="2603355" y="2037196"/>
                  <a:pt x="2572333" y="2158129"/>
                </a:cubicBezTo>
                <a:cubicBezTo>
                  <a:pt x="2668997" y="2253624"/>
                  <a:pt x="2815743" y="2403162"/>
                  <a:pt x="2975961" y="2564431"/>
                </a:cubicBezTo>
                <a:cubicBezTo>
                  <a:pt x="2976982" y="2613342"/>
                  <a:pt x="2996256" y="2991396"/>
                  <a:pt x="2984733" y="3093887"/>
                </a:cubicBezTo>
                <a:cubicBezTo>
                  <a:pt x="2984733" y="3141100"/>
                  <a:pt x="2946426" y="3179374"/>
                  <a:pt x="2899172" y="3179374"/>
                </a:cubicBezTo>
                <a:lnTo>
                  <a:pt x="2881159" y="3179374"/>
                </a:lnTo>
                <a:cubicBezTo>
                  <a:pt x="2833906" y="3179374"/>
                  <a:pt x="2795598" y="3141100"/>
                  <a:pt x="2795598" y="3093887"/>
                </a:cubicBezTo>
                <a:cubicBezTo>
                  <a:pt x="2795742" y="2934912"/>
                  <a:pt x="2790145" y="2733869"/>
                  <a:pt x="2790288" y="2574894"/>
                </a:cubicBezTo>
                <a:lnTo>
                  <a:pt x="2507594" y="2354783"/>
                </a:lnTo>
                <a:cubicBezTo>
                  <a:pt x="2345140" y="2751095"/>
                  <a:pt x="2020793" y="3021105"/>
                  <a:pt x="1647265" y="3021105"/>
                </a:cubicBezTo>
                <a:cubicBezTo>
                  <a:pt x="1280390" y="3021105"/>
                  <a:pt x="960958" y="2760627"/>
                  <a:pt x="795603" y="2375899"/>
                </a:cubicBezTo>
                <a:lnTo>
                  <a:pt x="520524" y="2591077"/>
                </a:lnTo>
                <a:cubicBezTo>
                  <a:pt x="520667" y="2750052"/>
                  <a:pt x="515096" y="2951095"/>
                  <a:pt x="515239" y="3110070"/>
                </a:cubicBezTo>
                <a:cubicBezTo>
                  <a:pt x="515239" y="3157283"/>
                  <a:pt x="477109" y="3195557"/>
                  <a:pt x="430074" y="3195557"/>
                </a:cubicBezTo>
                <a:lnTo>
                  <a:pt x="412145" y="3195557"/>
                </a:lnTo>
                <a:cubicBezTo>
                  <a:pt x="365110" y="3195557"/>
                  <a:pt x="326980" y="3157283"/>
                  <a:pt x="326980" y="3110070"/>
                </a:cubicBezTo>
                <a:cubicBezTo>
                  <a:pt x="315511" y="3007579"/>
                  <a:pt x="334695" y="2629525"/>
                  <a:pt x="335712" y="2580614"/>
                </a:cubicBezTo>
                <a:cubicBezTo>
                  <a:pt x="490669" y="2423915"/>
                  <a:pt x="632965" y="2278291"/>
                  <a:pt x="729170" y="2182558"/>
                </a:cubicBezTo>
                <a:cubicBezTo>
                  <a:pt x="693497" y="2054742"/>
                  <a:pt x="674671" y="1917163"/>
                  <a:pt x="674671" y="1773947"/>
                </a:cubicBezTo>
                <a:lnTo>
                  <a:pt x="677630" y="1698810"/>
                </a:lnTo>
                <a:lnTo>
                  <a:pt x="112059" y="1698810"/>
                </a:lnTo>
                <a:cubicBezTo>
                  <a:pt x="50171" y="1698810"/>
                  <a:pt x="0" y="1648639"/>
                  <a:pt x="0" y="1586752"/>
                </a:cubicBezTo>
                <a:cubicBezTo>
                  <a:pt x="0" y="1524864"/>
                  <a:pt x="50171" y="1474693"/>
                  <a:pt x="112059" y="1474693"/>
                </a:cubicBezTo>
                <a:lnTo>
                  <a:pt x="704037" y="1474693"/>
                </a:lnTo>
                <a:cubicBezTo>
                  <a:pt x="726554" y="1356206"/>
                  <a:pt x="762321" y="1244390"/>
                  <a:pt x="809345" y="1142105"/>
                </a:cubicBezTo>
                <a:cubicBezTo>
                  <a:pt x="727907" y="1066146"/>
                  <a:pt x="542496" y="876247"/>
                  <a:pt x="334211" y="666414"/>
                </a:cubicBezTo>
                <a:cubicBezTo>
                  <a:pt x="333194" y="617687"/>
                  <a:pt x="314010" y="241057"/>
                  <a:pt x="325479" y="138952"/>
                </a:cubicBezTo>
                <a:cubicBezTo>
                  <a:pt x="325479" y="91917"/>
                  <a:pt x="363609" y="53787"/>
                  <a:pt x="410644" y="53787"/>
                </a:cubicBezTo>
                <a:lnTo>
                  <a:pt x="428573" y="53787"/>
                </a:lnTo>
                <a:cubicBezTo>
                  <a:pt x="475608" y="53787"/>
                  <a:pt x="513738" y="91917"/>
                  <a:pt x="513738" y="138952"/>
                </a:cubicBezTo>
                <a:cubicBezTo>
                  <a:pt x="513595" y="297328"/>
                  <a:pt x="519166" y="497614"/>
                  <a:pt x="519023" y="655990"/>
                </a:cubicBezTo>
                <a:lnTo>
                  <a:pt x="911160" y="961581"/>
                </a:lnTo>
                <a:cubicBezTo>
                  <a:pt x="973599" y="868345"/>
                  <a:pt x="1047298" y="787683"/>
                  <a:pt x="1129554" y="722528"/>
                </a:cubicBezTo>
                <a:lnTo>
                  <a:pt x="1129554" y="463383"/>
                </a:lnTo>
                <a:cubicBezTo>
                  <a:pt x="1129554" y="207464"/>
                  <a:pt x="1337018" y="0"/>
                  <a:pt x="1592937"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itchFamily="34" charset="0"/>
              <a:cs typeface="Arial"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5575200" y="4063326"/>
            <a:ext cx="486230" cy="39233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5553594" y="3238009"/>
            <a:ext cx="493294" cy="491596"/>
          </a:xfrm>
          <a:prstGeom prst="rect">
            <a:avLst/>
          </a:prstGeom>
        </p:spPr>
      </p:pic>
      <p:sp>
        <p:nvSpPr>
          <p:cNvPr id="17" name="Freeform 20"/>
          <p:cNvSpPr>
            <a:spLocks/>
          </p:cNvSpPr>
          <p:nvPr/>
        </p:nvSpPr>
        <p:spPr bwMode="auto">
          <a:xfrm>
            <a:off x="5550078" y="4812237"/>
            <a:ext cx="524796" cy="316036"/>
          </a:xfrm>
          <a:custGeom>
            <a:avLst/>
            <a:gdLst>
              <a:gd name="T0" fmla="*/ 494 w 1206"/>
              <a:gd name="T1" fmla="*/ 725 h 725"/>
              <a:gd name="T2" fmla="*/ 278 w 1206"/>
              <a:gd name="T3" fmla="*/ 621 h 725"/>
              <a:gd name="T4" fmla="*/ 264 w 1206"/>
              <a:gd name="T5" fmla="*/ 605 h 725"/>
              <a:gd name="T6" fmla="*/ 244 w 1206"/>
              <a:gd name="T7" fmla="*/ 611 h 725"/>
              <a:gd name="T8" fmla="*/ 189 w 1206"/>
              <a:gd name="T9" fmla="*/ 619 h 725"/>
              <a:gd name="T10" fmla="*/ 0 w 1206"/>
              <a:gd name="T11" fmla="*/ 431 h 725"/>
              <a:gd name="T12" fmla="*/ 189 w 1206"/>
              <a:gd name="T13" fmla="*/ 242 h 725"/>
              <a:gd name="T14" fmla="*/ 193 w 1206"/>
              <a:gd name="T15" fmla="*/ 242 h 725"/>
              <a:gd name="T16" fmla="*/ 220 w 1206"/>
              <a:gd name="T17" fmla="*/ 243 h 725"/>
              <a:gd name="T18" fmla="*/ 226 w 1206"/>
              <a:gd name="T19" fmla="*/ 219 h 725"/>
              <a:gd name="T20" fmla="*/ 338 w 1206"/>
              <a:gd name="T21" fmla="*/ 134 h 725"/>
              <a:gd name="T22" fmla="*/ 350 w 1206"/>
              <a:gd name="T23" fmla="*/ 134 h 725"/>
              <a:gd name="T24" fmla="*/ 374 w 1206"/>
              <a:gd name="T25" fmla="*/ 137 h 725"/>
              <a:gd name="T26" fmla="*/ 383 w 1206"/>
              <a:gd name="T27" fmla="*/ 114 h 725"/>
              <a:gd name="T28" fmla="*/ 552 w 1206"/>
              <a:gd name="T29" fmla="*/ 0 h 725"/>
              <a:gd name="T30" fmla="*/ 713 w 1206"/>
              <a:gd name="T31" fmla="*/ 97 h 725"/>
              <a:gd name="T32" fmla="*/ 725 w 1206"/>
              <a:gd name="T33" fmla="*/ 120 h 725"/>
              <a:gd name="T34" fmla="*/ 750 w 1206"/>
              <a:gd name="T35" fmla="*/ 113 h 725"/>
              <a:gd name="T36" fmla="*/ 812 w 1206"/>
              <a:gd name="T37" fmla="*/ 105 h 725"/>
              <a:gd name="T38" fmla="*/ 1031 w 1206"/>
              <a:gd name="T39" fmla="*/ 270 h 725"/>
              <a:gd name="T40" fmla="*/ 1037 w 1206"/>
              <a:gd name="T41" fmla="*/ 291 h 725"/>
              <a:gd name="T42" fmla="*/ 1058 w 1206"/>
              <a:gd name="T43" fmla="*/ 293 h 725"/>
              <a:gd name="T44" fmla="*/ 1206 w 1206"/>
              <a:gd name="T45" fmla="*/ 458 h 725"/>
              <a:gd name="T46" fmla="*/ 1039 w 1206"/>
              <a:gd name="T47" fmla="*/ 625 h 725"/>
              <a:gd name="T48" fmla="*/ 1017 w 1206"/>
              <a:gd name="T49" fmla="*/ 624 h 725"/>
              <a:gd name="T50" fmla="*/ 1000 w 1206"/>
              <a:gd name="T51" fmla="*/ 621 h 725"/>
              <a:gd name="T52" fmla="*/ 988 w 1206"/>
              <a:gd name="T53" fmla="*/ 635 h 725"/>
              <a:gd name="T54" fmla="*/ 831 w 1206"/>
              <a:gd name="T55" fmla="*/ 711 h 725"/>
              <a:gd name="T56" fmla="*/ 705 w 1206"/>
              <a:gd name="T57" fmla="*/ 666 h 725"/>
              <a:gd name="T58" fmla="*/ 685 w 1206"/>
              <a:gd name="T59" fmla="*/ 650 h 725"/>
              <a:gd name="T60" fmla="*/ 665 w 1206"/>
              <a:gd name="T61" fmla="*/ 666 h 725"/>
              <a:gd name="T62" fmla="*/ 494 w 1206"/>
              <a:gd name="T63" fmla="*/ 72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6" h="725">
                <a:moveTo>
                  <a:pt x="494" y="725"/>
                </a:moveTo>
                <a:cubicBezTo>
                  <a:pt x="410" y="725"/>
                  <a:pt x="331" y="687"/>
                  <a:pt x="278" y="621"/>
                </a:cubicBezTo>
                <a:cubicBezTo>
                  <a:pt x="264" y="605"/>
                  <a:pt x="264" y="605"/>
                  <a:pt x="264" y="605"/>
                </a:cubicBezTo>
                <a:cubicBezTo>
                  <a:pt x="244" y="611"/>
                  <a:pt x="244" y="611"/>
                  <a:pt x="244" y="611"/>
                </a:cubicBezTo>
                <a:cubicBezTo>
                  <a:pt x="226" y="616"/>
                  <a:pt x="207" y="619"/>
                  <a:pt x="189" y="619"/>
                </a:cubicBezTo>
                <a:cubicBezTo>
                  <a:pt x="85" y="619"/>
                  <a:pt x="0" y="535"/>
                  <a:pt x="0" y="431"/>
                </a:cubicBezTo>
                <a:cubicBezTo>
                  <a:pt x="0" y="327"/>
                  <a:pt x="85" y="242"/>
                  <a:pt x="189" y="242"/>
                </a:cubicBezTo>
                <a:cubicBezTo>
                  <a:pt x="190" y="242"/>
                  <a:pt x="191" y="242"/>
                  <a:pt x="193" y="242"/>
                </a:cubicBezTo>
                <a:cubicBezTo>
                  <a:pt x="220" y="243"/>
                  <a:pt x="220" y="243"/>
                  <a:pt x="220" y="243"/>
                </a:cubicBezTo>
                <a:cubicBezTo>
                  <a:pt x="226" y="219"/>
                  <a:pt x="226" y="219"/>
                  <a:pt x="226" y="219"/>
                </a:cubicBezTo>
                <a:cubicBezTo>
                  <a:pt x="240" y="169"/>
                  <a:pt x="286" y="134"/>
                  <a:pt x="338" y="134"/>
                </a:cubicBezTo>
                <a:cubicBezTo>
                  <a:pt x="342" y="134"/>
                  <a:pt x="346" y="134"/>
                  <a:pt x="350" y="134"/>
                </a:cubicBezTo>
                <a:cubicBezTo>
                  <a:pt x="374" y="137"/>
                  <a:pt x="374" y="137"/>
                  <a:pt x="374" y="137"/>
                </a:cubicBezTo>
                <a:cubicBezTo>
                  <a:pt x="383" y="114"/>
                  <a:pt x="383" y="114"/>
                  <a:pt x="383" y="114"/>
                </a:cubicBezTo>
                <a:cubicBezTo>
                  <a:pt x="411" y="45"/>
                  <a:pt x="477" y="0"/>
                  <a:pt x="552" y="0"/>
                </a:cubicBezTo>
                <a:cubicBezTo>
                  <a:pt x="620" y="0"/>
                  <a:pt x="681" y="38"/>
                  <a:pt x="713" y="97"/>
                </a:cubicBezTo>
                <a:cubicBezTo>
                  <a:pt x="725" y="120"/>
                  <a:pt x="725" y="120"/>
                  <a:pt x="725" y="120"/>
                </a:cubicBezTo>
                <a:cubicBezTo>
                  <a:pt x="750" y="113"/>
                  <a:pt x="750" y="113"/>
                  <a:pt x="750" y="113"/>
                </a:cubicBezTo>
                <a:cubicBezTo>
                  <a:pt x="770" y="107"/>
                  <a:pt x="791" y="105"/>
                  <a:pt x="812" y="105"/>
                </a:cubicBezTo>
                <a:cubicBezTo>
                  <a:pt x="913" y="105"/>
                  <a:pt x="1003" y="173"/>
                  <a:pt x="1031" y="270"/>
                </a:cubicBezTo>
                <a:cubicBezTo>
                  <a:pt x="1037" y="291"/>
                  <a:pt x="1037" y="291"/>
                  <a:pt x="1037" y="291"/>
                </a:cubicBezTo>
                <a:cubicBezTo>
                  <a:pt x="1058" y="293"/>
                  <a:pt x="1058" y="293"/>
                  <a:pt x="1058" y="293"/>
                </a:cubicBezTo>
                <a:cubicBezTo>
                  <a:pt x="1142" y="302"/>
                  <a:pt x="1206" y="374"/>
                  <a:pt x="1206" y="458"/>
                </a:cubicBezTo>
                <a:cubicBezTo>
                  <a:pt x="1206" y="550"/>
                  <a:pt x="1131" y="625"/>
                  <a:pt x="1039" y="625"/>
                </a:cubicBezTo>
                <a:cubicBezTo>
                  <a:pt x="1032" y="625"/>
                  <a:pt x="1025" y="625"/>
                  <a:pt x="1017" y="624"/>
                </a:cubicBezTo>
                <a:cubicBezTo>
                  <a:pt x="1000" y="621"/>
                  <a:pt x="1000" y="621"/>
                  <a:pt x="1000" y="621"/>
                </a:cubicBezTo>
                <a:cubicBezTo>
                  <a:pt x="988" y="635"/>
                  <a:pt x="988" y="635"/>
                  <a:pt x="988" y="635"/>
                </a:cubicBezTo>
                <a:cubicBezTo>
                  <a:pt x="950" y="683"/>
                  <a:pt x="893" y="711"/>
                  <a:pt x="831" y="711"/>
                </a:cubicBezTo>
                <a:cubicBezTo>
                  <a:pt x="785" y="711"/>
                  <a:pt x="741" y="695"/>
                  <a:pt x="705" y="666"/>
                </a:cubicBezTo>
                <a:cubicBezTo>
                  <a:pt x="685" y="650"/>
                  <a:pt x="685" y="650"/>
                  <a:pt x="685" y="650"/>
                </a:cubicBezTo>
                <a:cubicBezTo>
                  <a:pt x="665" y="666"/>
                  <a:pt x="665" y="666"/>
                  <a:pt x="665" y="666"/>
                </a:cubicBezTo>
                <a:cubicBezTo>
                  <a:pt x="616" y="704"/>
                  <a:pt x="557" y="725"/>
                  <a:pt x="494" y="725"/>
                </a:cubicBezTo>
                <a:close/>
              </a:path>
            </a:pathLst>
          </a:custGeom>
          <a:solidFill>
            <a:schemeClr val="bg1"/>
          </a:solidFill>
          <a:ln w="12700">
            <a:noFill/>
          </a:ln>
          <a:effectLst>
            <a:glow rad="50800">
              <a:srgbClr val="00628E"/>
            </a:glow>
          </a:effectLst>
        </p:spPr>
        <p:txBody>
          <a:bodyPr vert="horz" wrap="square" lIns="91440" tIns="45720" rIns="91440" bIns="45720" numCol="1" anchor="t" anchorCtr="0" compatLnSpc="1">
            <a:prstTxWarp prst="textNoShape">
              <a:avLst/>
            </a:prstTxWarp>
          </a:bodyPr>
          <a:lstStyle/>
          <a:p>
            <a:endParaRPr lang="en-US"/>
          </a:p>
        </p:txBody>
      </p:sp>
      <p:sp>
        <p:nvSpPr>
          <p:cNvPr id="34" name="Title 1"/>
          <p:cNvSpPr txBox="1">
            <a:spLocks/>
          </p:cNvSpPr>
          <p:nvPr/>
        </p:nvSpPr>
        <p:spPr>
          <a:xfrm>
            <a:off x="6337614" y="4171178"/>
            <a:ext cx="2711136" cy="902836"/>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2800" kern="1200">
                <a:solidFill>
                  <a:srgbClr val="316989"/>
                </a:solidFill>
                <a:latin typeface="Arial"/>
                <a:ea typeface="+mj-ea"/>
                <a:cs typeface="Arial"/>
              </a:defRPr>
            </a:lvl1pPr>
          </a:lstStyle>
          <a:p>
            <a:pPr algn="ctr"/>
            <a:r>
              <a:rPr lang="en-US" sz="4900" dirty="0"/>
              <a:t>Traps</a:t>
            </a:r>
            <a:endParaRPr lang="en-US" sz="2400" dirty="0"/>
          </a:p>
          <a:p>
            <a:pPr algn="ctr"/>
            <a:r>
              <a:rPr lang="en-US" sz="1400" dirty="0"/>
              <a:t>Advanced Endpoint Protection</a:t>
            </a: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7261" y="2039354"/>
            <a:ext cx="2207047" cy="2207047"/>
          </a:xfrm>
          <a:prstGeom prst="rect">
            <a:avLst/>
          </a:prstGeom>
        </p:spPr>
      </p:pic>
    </p:spTree>
    <p:extLst>
      <p:ext uri="{BB962C8B-B14F-4D97-AF65-F5344CB8AC3E}">
        <p14:creationId xmlns:p14="http://schemas.microsoft.com/office/powerpoint/2010/main" val="12937797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 y="116632"/>
            <a:ext cx="9144000" cy="6120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8244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60648"/>
            <a:ext cx="9144000" cy="5760639"/>
          </a:xfrm>
          <a:prstGeom prst="rect">
            <a:avLst/>
          </a:prstGeom>
        </p:spPr>
      </p:pic>
    </p:spTree>
    <p:extLst>
      <p:ext uri="{BB962C8B-B14F-4D97-AF65-F5344CB8AC3E}">
        <p14:creationId xmlns:p14="http://schemas.microsoft.com/office/powerpoint/2010/main" val="1588404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3923928" y="620688"/>
            <a:ext cx="594518" cy="227558"/>
          </a:xfrm>
          <a:prstGeom prst="rect">
            <a:avLst/>
          </a:prstGeom>
        </p:spPr>
      </p:pic>
      <p:cxnSp>
        <p:nvCxnSpPr>
          <p:cNvPr id="25" name="Straight Arrow Connector 24"/>
          <p:cNvCxnSpPr>
            <a:stCxn id="12" idx="1"/>
          </p:cNvCxnSpPr>
          <p:nvPr/>
        </p:nvCxnSpPr>
        <p:spPr>
          <a:xfrm flipH="1">
            <a:off x="1115211" y="975809"/>
            <a:ext cx="6838414" cy="235594"/>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5" idx="1"/>
          </p:cNvCxnSpPr>
          <p:nvPr/>
        </p:nvCxnSpPr>
        <p:spPr>
          <a:xfrm flipH="1">
            <a:off x="1115212" y="734468"/>
            <a:ext cx="2808717" cy="476936"/>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8" idx="1"/>
          </p:cNvCxnSpPr>
          <p:nvPr/>
        </p:nvCxnSpPr>
        <p:spPr>
          <a:xfrm flipH="1" flipV="1">
            <a:off x="1440103" y="1220346"/>
            <a:ext cx="5797307" cy="61890"/>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1"/>
          </p:cNvCxnSpPr>
          <p:nvPr/>
        </p:nvCxnSpPr>
        <p:spPr>
          <a:xfrm flipH="1" flipV="1">
            <a:off x="1058213" y="1211403"/>
            <a:ext cx="7090551" cy="257546"/>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3" idx="1"/>
          </p:cNvCxnSpPr>
          <p:nvPr/>
        </p:nvCxnSpPr>
        <p:spPr>
          <a:xfrm flipH="1" flipV="1">
            <a:off x="1440104" y="1211404"/>
            <a:ext cx="5641665" cy="416629"/>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9" idx="1"/>
          </p:cNvCxnSpPr>
          <p:nvPr/>
        </p:nvCxnSpPr>
        <p:spPr>
          <a:xfrm flipH="1" flipV="1">
            <a:off x="1002225" y="1168456"/>
            <a:ext cx="6964554" cy="3010936"/>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0" idx="1"/>
          </p:cNvCxnSpPr>
          <p:nvPr/>
        </p:nvCxnSpPr>
        <p:spPr>
          <a:xfrm flipH="1" flipV="1">
            <a:off x="1002224" y="1168457"/>
            <a:ext cx="6516304" cy="3411046"/>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1" idx="1"/>
          </p:cNvCxnSpPr>
          <p:nvPr/>
        </p:nvCxnSpPr>
        <p:spPr>
          <a:xfrm flipH="1" flipV="1">
            <a:off x="1002224" y="1168456"/>
            <a:ext cx="7016640" cy="3793424"/>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4" idx="1"/>
          </p:cNvCxnSpPr>
          <p:nvPr/>
        </p:nvCxnSpPr>
        <p:spPr>
          <a:xfrm flipH="1" flipV="1">
            <a:off x="1002224" y="1168457"/>
            <a:ext cx="6163780" cy="3907203"/>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7" idx="0"/>
          </p:cNvCxnSpPr>
          <p:nvPr/>
        </p:nvCxnSpPr>
        <p:spPr>
          <a:xfrm flipH="1" flipV="1">
            <a:off x="955394" y="1211403"/>
            <a:ext cx="2708284" cy="3742190"/>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22" idx="0"/>
          </p:cNvCxnSpPr>
          <p:nvPr/>
        </p:nvCxnSpPr>
        <p:spPr>
          <a:xfrm flipV="1">
            <a:off x="760954" y="1220346"/>
            <a:ext cx="0" cy="3614709"/>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4" idx="0"/>
          </p:cNvCxnSpPr>
          <p:nvPr/>
        </p:nvCxnSpPr>
        <p:spPr>
          <a:xfrm flipV="1">
            <a:off x="516469" y="1220345"/>
            <a:ext cx="244486" cy="3275161"/>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048763" y="1639296"/>
            <a:ext cx="1441418" cy="770978"/>
          </a:xfrm>
          <a:prstGeom prst="rect">
            <a:avLst/>
          </a:prstGeom>
          <a:noFill/>
        </p:spPr>
        <p:txBody>
          <a:bodyPr wrap="none" lIns="91439" tIns="45719" rIns="91439" bIns="45719" rtlCol="0">
            <a:spAutoFit/>
          </a:bodyPr>
          <a:lstStyle/>
          <a:p>
            <a:r>
              <a:rPr lang="en-US" sz="4410" b="1" dirty="0">
                <a:solidFill>
                  <a:schemeClr val="tx1">
                    <a:lumMod val="65000"/>
                    <a:lumOff val="35000"/>
                  </a:schemeClr>
                </a:solidFill>
                <a:latin typeface="Arial" pitchFamily="34" charset="0"/>
                <a:cs typeface="Arial" pitchFamily="34" charset="0"/>
              </a:rPr>
              <a:t>2.5M</a:t>
            </a:r>
          </a:p>
        </p:txBody>
      </p:sp>
      <p:sp>
        <p:nvSpPr>
          <p:cNvPr id="9" name="TextBox 8"/>
          <p:cNvSpPr txBox="1"/>
          <p:nvPr/>
        </p:nvSpPr>
        <p:spPr>
          <a:xfrm>
            <a:off x="3789010" y="2328374"/>
            <a:ext cx="1958597" cy="590929"/>
          </a:xfrm>
          <a:prstGeom prst="rect">
            <a:avLst/>
          </a:prstGeom>
          <a:noFill/>
        </p:spPr>
        <p:txBody>
          <a:bodyPr wrap="square" lIns="91439" tIns="45719" rIns="91439" bIns="45719" rtlCol="0">
            <a:spAutoFit/>
          </a:bodyPr>
          <a:lstStyle/>
          <a:p>
            <a:pPr algn="ctr"/>
            <a:r>
              <a:rPr lang="en-US" sz="1620" dirty="0">
                <a:solidFill>
                  <a:schemeClr val="tx1">
                    <a:lumMod val="65000"/>
                    <a:lumOff val="35000"/>
                  </a:schemeClr>
                </a:solidFill>
                <a:latin typeface="Arial" pitchFamily="34" charset="0"/>
                <a:cs typeface="Arial" pitchFamily="34" charset="0"/>
              </a:rPr>
              <a:t>Samples analyzed per day</a:t>
            </a:r>
          </a:p>
        </p:txBody>
      </p:sp>
      <p:pic>
        <p:nvPicPr>
          <p:cNvPr id="12" name="Picture 11"/>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7953625" y="862030"/>
            <a:ext cx="594518" cy="227558"/>
          </a:xfrm>
          <a:prstGeom prst="rect">
            <a:avLst/>
          </a:prstGeom>
        </p:spPr>
      </p:pic>
      <p:pic>
        <p:nvPicPr>
          <p:cNvPr id="13" name="Picture 12"/>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8148764" y="1355170"/>
            <a:ext cx="594518" cy="227558"/>
          </a:xfrm>
          <a:prstGeom prst="rect">
            <a:avLst/>
          </a:prstGeom>
        </p:spPr>
      </p:pic>
      <p:pic>
        <p:nvPicPr>
          <p:cNvPr id="14" name="Picture 13"/>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219209" y="4495506"/>
            <a:ext cx="594518" cy="227558"/>
          </a:xfrm>
          <a:prstGeom prst="rect">
            <a:avLst/>
          </a:prstGeom>
        </p:spPr>
      </p:pic>
      <p:pic>
        <p:nvPicPr>
          <p:cNvPr id="16" name="Picture 15"/>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2813508" y="4726035"/>
            <a:ext cx="594518" cy="227558"/>
          </a:xfrm>
          <a:prstGeom prst="rect">
            <a:avLst/>
          </a:prstGeom>
        </p:spPr>
      </p:pic>
      <p:pic>
        <p:nvPicPr>
          <p:cNvPr id="17" name="Picture 16"/>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3366419" y="4953593"/>
            <a:ext cx="594518" cy="227558"/>
          </a:xfrm>
          <a:prstGeom prst="rect">
            <a:avLst/>
          </a:prstGeom>
        </p:spPr>
      </p:pic>
      <p:pic>
        <p:nvPicPr>
          <p:cNvPr id="18" name="Picture 17"/>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7237410" y="1168456"/>
            <a:ext cx="594518" cy="227558"/>
          </a:xfrm>
          <a:prstGeom prst="rect">
            <a:avLst/>
          </a:prstGeom>
        </p:spPr>
      </p:pic>
      <p:pic>
        <p:nvPicPr>
          <p:cNvPr id="19" name="Picture 18"/>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7966778" y="4065613"/>
            <a:ext cx="594518" cy="227558"/>
          </a:xfrm>
          <a:prstGeom prst="rect">
            <a:avLst/>
          </a:prstGeom>
          <a:ln>
            <a:noFill/>
            <a:headEnd type="none"/>
            <a:tailEnd type="none"/>
          </a:ln>
        </p:spPr>
      </p:pic>
      <p:pic>
        <p:nvPicPr>
          <p:cNvPr id="20" name="Picture 19"/>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7518528" y="4465723"/>
            <a:ext cx="594518" cy="227558"/>
          </a:xfrm>
          <a:prstGeom prst="rect">
            <a:avLst/>
          </a:prstGeom>
        </p:spPr>
      </p:pic>
      <p:pic>
        <p:nvPicPr>
          <p:cNvPr id="21" name="Picture 20"/>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8018864" y="4848101"/>
            <a:ext cx="594518" cy="227558"/>
          </a:xfrm>
          <a:prstGeom prst="rect">
            <a:avLst/>
          </a:prstGeom>
          <a:ln>
            <a:noFill/>
            <a:headEnd type="none"/>
            <a:tailEnd type="none"/>
          </a:ln>
        </p:spPr>
      </p:pic>
      <p:pic>
        <p:nvPicPr>
          <p:cNvPr id="22" name="Picture 21"/>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463695" y="4835054"/>
            <a:ext cx="594518" cy="227558"/>
          </a:xfrm>
          <a:prstGeom prst="rect">
            <a:avLst/>
          </a:prstGeom>
        </p:spPr>
      </p:pic>
      <p:pic>
        <p:nvPicPr>
          <p:cNvPr id="23" name="Picture 22"/>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7081768" y="1514253"/>
            <a:ext cx="594518" cy="227558"/>
          </a:xfrm>
          <a:prstGeom prst="rect">
            <a:avLst/>
          </a:prstGeom>
        </p:spPr>
      </p:pic>
      <p:pic>
        <p:nvPicPr>
          <p:cNvPr id="24" name="Picture 23"/>
          <p:cNvPicPr>
            <a:picLocks noChangeAspect="1"/>
          </p:cNvPicPr>
          <p:nvPr/>
        </p:nvPicPr>
        <p:blipFill>
          <a:blip r:embed="rId2" cstate="screen">
            <a:alphaModFix amt="13000"/>
            <a:extLst>
              <a:ext uri="{28A0092B-C50C-407E-A947-70E740481C1C}">
                <a14:useLocalDpi xmlns:a14="http://schemas.microsoft.com/office/drawing/2010/main" val="0"/>
              </a:ext>
            </a:extLst>
          </a:blip>
          <a:stretch>
            <a:fillRect/>
          </a:stretch>
        </p:blipFill>
        <p:spPr bwMode="gray">
          <a:xfrm>
            <a:off x="7166004" y="4961880"/>
            <a:ext cx="594518" cy="227558"/>
          </a:xfrm>
          <a:prstGeom prst="rect">
            <a:avLst/>
          </a:prstGeom>
        </p:spPr>
      </p:pic>
      <p:sp>
        <p:nvSpPr>
          <p:cNvPr id="11" name="Freeform 20"/>
          <p:cNvSpPr>
            <a:spLocks/>
          </p:cNvSpPr>
          <p:nvPr/>
        </p:nvSpPr>
        <p:spPr bwMode="gray">
          <a:xfrm>
            <a:off x="451289" y="891821"/>
            <a:ext cx="676007" cy="407096"/>
          </a:xfrm>
          <a:custGeom>
            <a:avLst/>
            <a:gdLst>
              <a:gd name="T0" fmla="*/ 494 w 1206"/>
              <a:gd name="T1" fmla="*/ 725 h 725"/>
              <a:gd name="T2" fmla="*/ 278 w 1206"/>
              <a:gd name="T3" fmla="*/ 621 h 725"/>
              <a:gd name="T4" fmla="*/ 264 w 1206"/>
              <a:gd name="T5" fmla="*/ 605 h 725"/>
              <a:gd name="T6" fmla="*/ 244 w 1206"/>
              <a:gd name="T7" fmla="*/ 611 h 725"/>
              <a:gd name="T8" fmla="*/ 189 w 1206"/>
              <a:gd name="T9" fmla="*/ 619 h 725"/>
              <a:gd name="T10" fmla="*/ 0 w 1206"/>
              <a:gd name="T11" fmla="*/ 431 h 725"/>
              <a:gd name="T12" fmla="*/ 189 w 1206"/>
              <a:gd name="T13" fmla="*/ 242 h 725"/>
              <a:gd name="T14" fmla="*/ 193 w 1206"/>
              <a:gd name="T15" fmla="*/ 242 h 725"/>
              <a:gd name="T16" fmla="*/ 220 w 1206"/>
              <a:gd name="T17" fmla="*/ 243 h 725"/>
              <a:gd name="T18" fmla="*/ 226 w 1206"/>
              <a:gd name="T19" fmla="*/ 219 h 725"/>
              <a:gd name="T20" fmla="*/ 338 w 1206"/>
              <a:gd name="T21" fmla="*/ 134 h 725"/>
              <a:gd name="T22" fmla="*/ 350 w 1206"/>
              <a:gd name="T23" fmla="*/ 134 h 725"/>
              <a:gd name="T24" fmla="*/ 374 w 1206"/>
              <a:gd name="T25" fmla="*/ 137 h 725"/>
              <a:gd name="T26" fmla="*/ 383 w 1206"/>
              <a:gd name="T27" fmla="*/ 114 h 725"/>
              <a:gd name="T28" fmla="*/ 552 w 1206"/>
              <a:gd name="T29" fmla="*/ 0 h 725"/>
              <a:gd name="T30" fmla="*/ 713 w 1206"/>
              <a:gd name="T31" fmla="*/ 97 h 725"/>
              <a:gd name="T32" fmla="*/ 725 w 1206"/>
              <a:gd name="T33" fmla="*/ 120 h 725"/>
              <a:gd name="T34" fmla="*/ 750 w 1206"/>
              <a:gd name="T35" fmla="*/ 113 h 725"/>
              <a:gd name="T36" fmla="*/ 812 w 1206"/>
              <a:gd name="T37" fmla="*/ 105 h 725"/>
              <a:gd name="T38" fmla="*/ 1031 w 1206"/>
              <a:gd name="T39" fmla="*/ 270 h 725"/>
              <a:gd name="T40" fmla="*/ 1037 w 1206"/>
              <a:gd name="T41" fmla="*/ 291 h 725"/>
              <a:gd name="T42" fmla="*/ 1058 w 1206"/>
              <a:gd name="T43" fmla="*/ 293 h 725"/>
              <a:gd name="T44" fmla="*/ 1206 w 1206"/>
              <a:gd name="T45" fmla="*/ 458 h 725"/>
              <a:gd name="T46" fmla="*/ 1039 w 1206"/>
              <a:gd name="T47" fmla="*/ 625 h 725"/>
              <a:gd name="T48" fmla="*/ 1017 w 1206"/>
              <a:gd name="T49" fmla="*/ 624 h 725"/>
              <a:gd name="T50" fmla="*/ 1000 w 1206"/>
              <a:gd name="T51" fmla="*/ 621 h 725"/>
              <a:gd name="T52" fmla="*/ 988 w 1206"/>
              <a:gd name="T53" fmla="*/ 635 h 725"/>
              <a:gd name="T54" fmla="*/ 831 w 1206"/>
              <a:gd name="T55" fmla="*/ 711 h 725"/>
              <a:gd name="T56" fmla="*/ 705 w 1206"/>
              <a:gd name="T57" fmla="*/ 666 h 725"/>
              <a:gd name="T58" fmla="*/ 685 w 1206"/>
              <a:gd name="T59" fmla="*/ 650 h 725"/>
              <a:gd name="T60" fmla="*/ 665 w 1206"/>
              <a:gd name="T61" fmla="*/ 666 h 725"/>
              <a:gd name="T62" fmla="*/ 494 w 1206"/>
              <a:gd name="T63" fmla="*/ 72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6" h="725">
                <a:moveTo>
                  <a:pt x="494" y="725"/>
                </a:moveTo>
                <a:cubicBezTo>
                  <a:pt x="410" y="725"/>
                  <a:pt x="331" y="687"/>
                  <a:pt x="278" y="621"/>
                </a:cubicBezTo>
                <a:cubicBezTo>
                  <a:pt x="264" y="605"/>
                  <a:pt x="264" y="605"/>
                  <a:pt x="264" y="605"/>
                </a:cubicBezTo>
                <a:cubicBezTo>
                  <a:pt x="244" y="611"/>
                  <a:pt x="244" y="611"/>
                  <a:pt x="244" y="611"/>
                </a:cubicBezTo>
                <a:cubicBezTo>
                  <a:pt x="226" y="616"/>
                  <a:pt x="207" y="619"/>
                  <a:pt x="189" y="619"/>
                </a:cubicBezTo>
                <a:cubicBezTo>
                  <a:pt x="85" y="619"/>
                  <a:pt x="0" y="535"/>
                  <a:pt x="0" y="431"/>
                </a:cubicBezTo>
                <a:cubicBezTo>
                  <a:pt x="0" y="327"/>
                  <a:pt x="85" y="242"/>
                  <a:pt x="189" y="242"/>
                </a:cubicBezTo>
                <a:cubicBezTo>
                  <a:pt x="190" y="242"/>
                  <a:pt x="191" y="242"/>
                  <a:pt x="193" y="242"/>
                </a:cubicBezTo>
                <a:cubicBezTo>
                  <a:pt x="220" y="243"/>
                  <a:pt x="220" y="243"/>
                  <a:pt x="220" y="243"/>
                </a:cubicBezTo>
                <a:cubicBezTo>
                  <a:pt x="226" y="219"/>
                  <a:pt x="226" y="219"/>
                  <a:pt x="226" y="219"/>
                </a:cubicBezTo>
                <a:cubicBezTo>
                  <a:pt x="240" y="169"/>
                  <a:pt x="286" y="134"/>
                  <a:pt x="338" y="134"/>
                </a:cubicBezTo>
                <a:cubicBezTo>
                  <a:pt x="342" y="134"/>
                  <a:pt x="346" y="134"/>
                  <a:pt x="350" y="134"/>
                </a:cubicBezTo>
                <a:cubicBezTo>
                  <a:pt x="374" y="137"/>
                  <a:pt x="374" y="137"/>
                  <a:pt x="374" y="137"/>
                </a:cubicBezTo>
                <a:cubicBezTo>
                  <a:pt x="383" y="114"/>
                  <a:pt x="383" y="114"/>
                  <a:pt x="383" y="114"/>
                </a:cubicBezTo>
                <a:cubicBezTo>
                  <a:pt x="411" y="45"/>
                  <a:pt x="477" y="0"/>
                  <a:pt x="552" y="0"/>
                </a:cubicBezTo>
                <a:cubicBezTo>
                  <a:pt x="620" y="0"/>
                  <a:pt x="681" y="38"/>
                  <a:pt x="713" y="97"/>
                </a:cubicBezTo>
                <a:cubicBezTo>
                  <a:pt x="725" y="120"/>
                  <a:pt x="725" y="120"/>
                  <a:pt x="725" y="120"/>
                </a:cubicBezTo>
                <a:cubicBezTo>
                  <a:pt x="750" y="113"/>
                  <a:pt x="750" y="113"/>
                  <a:pt x="750" y="113"/>
                </a:cubicBezTo>
                <a:cubicBezTo>
                  <a:pt x="770" y="107"/>
                  <a:pt x="791" y="105"/>
                  <a:pt x="812" y="105"/>
                </a:cubicBezTo>
                <a:cubicBezTo>
                  <a:pt x="913" y="105"/>
                  <a:pt x="1003" y="173"/>
                  <a:pt x="1031" y="270"/>
                </a:cubicBezTo>
                <a:cubicBezTo>
                  <a:pt x="1037" y="291"/>
                  <a:pt x="1037" y="291"/>
                  <a:pt x="1037" y="291"/>
                </a:cubicBezTo>
                <a:cubicBezTo>
                  <a:pt x="1058" y="293"/>
                  <a:pt x="1058" y="293"/>
                  <a:pt x="1058" y="293"/>
                </a:cubicBezTo>
                <a:cubicBezTo>
                  <a:pt x="1142" y="302"/>
                  <a:pt x="1206" y="374"/>
                  <a:pt x="1206" y="458"/>
                </a:cubicBezTo>
                <a:cubicBezTo>
                  <a:pt x="1206" y="550"/>
                  <a:pt x="1131" y="625"/>
                  <a:pt x="1039" y="625"/>
                </a:cubicBezTo>
                <a:cubicBezTo>
                  <a:pt x="1032" y="625"/>
                  <a:pt x="1025" y="625"/>
                  <a:pt x="1017" y="624"/>
                </a:cubicBezTo>
                <a:cubicBezTo>
                  <a:pt x="1000" y="621"/>
                  <a:pt x="1000" y="621"/>
                  <a:pt x="1000" y="621"/>
                </a:cubicBezTo>
                <a:cubicBezTo>
                  <a:pt x="988" y="635"/>
                  <a:pt x="988" y="635"/>
                  <a:pt x="988" y="635"/>
                </a:cubicBezTo>
                <a:cubicBezTo>
                  <a:pt x="950" y="683"/>
                  <a:pt x="893" y="711"/>
                  <a:pt x="831" y="711"/>
                </a:cubicBezTo>
                <a:cubicBezTo>
                  <a:pt x="785" y="711"/>
                  <a:pt x="741" y="695"/>
                  <a:pt x="705" y="666"/>
                </a:cubicBezTo>
                <a:cubicBezTo>
                  <a:pt x="685" y="650"/>
                  <a:pt x="685" y="650"/>
                  <a:pt x="685" y="650"/>
                </a:cubicBezTo>
                <a:cubicBezTo>
                  <a:pt x="665" y="666"/>
                  <a:pt x="665" y="666"/>
                  <a:pt x="665" y="666"/>
                </a:cubicBezTo>
                <a:cubicBezTo>
                  <a:pt x="616" y="704"/>
                  <a:pt x="557" y="725"/>
                  <a:pt x="494" y="725"/>
                </a:cubicBezTo>
                <a:close/>
              </a:path>
            </a:pathLst>
          </a:custGeom>
          <a:solidFill>
            <a:schemeClr val="bg1">
              <a:lumMod val="95000"/>
            </a:schemeClr>
          </a:solidFill>
          <a:ln w="22225">
            <a:solidFill>
              <a:schemeClr val="bg1"/>
            </a:solidFill>
          </a:ln>
          <a:effectLst>
            <a:outerShdw blurRad="38100" sx="101000" sy="101000" algn="ctr" rotWithShape="0">
              <a:prstClr val="black">
                <a:alpha val="40000"/>
              </a:prstClr>
            </a:outerShdw>
          </a:effectLst>
        </p:spPr>
        <p:txBody>
          <a:bodyPr vert="horz" wrap="square" lIns="91439" tIns="45719" rIns="91439" bIns="45719" numCol="1" anchor="t" anchorCtr="0" compatLnSpc="1">
            <a:prstTxWarp prst="textNoShape">
              <a:avLst/>
            </a:prstTxWarp>
          </a:bodyPr>
          <a:lstStyle/>
          <a:p>
            <a:endParaRPr lang="en-US" sz="1620"/>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gray">
          <a:xfrm>
            <a:off x="854377" y="763502"/>
            <a:ext cx="272918" cy="355287"/>
          </a:xfrm>
          <a:prstGeom prst="rect">
            <a:avLst/>
          </a:prstGeom>
        </p:spPr>
      </p:pic>
      <p:cxnSp>
        <p:nvCxnSpPr>
          <p:cNvPr id="49" name="Straight Arrow Connector 48"/>
          <p:cNvCxnSpPr>
            <a:stCxn id="16" idx="0"/>
          </p:cNvCxnSpPr>
          <p:nvPr/>
        </p:nvCxnSpPr>
        <p:spPr>
          <a:xfrm flipH="1" flipV="1">
            <a:off x="955395" y="1211403"/>
            <a:ext cx="2155373" cy="3514632"/>
          </a:xfrm>
          <a:prstGeom prst="straightConnector1">
            <a:avLst/>
          </a:prstGeom>
          <a:ln w="12700" cmpd="sng">
            <a:solidFill>
              <a:schemeClr val="bg1">
                <a:lumMod val="85000"/>
              </a:schemeClr>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19519" y="1639296"/>
            <a:ext cx="1912701" cy="770978"/>
          </a:xfrm>
          <a:prstGeom prst="rect">
            <a:avLst/>
          </a:prstGeom>
          <a:noFill/>
          <a:ln>
            <a:noFill/>
            <a:headEnd type="none"/>
            <a:tailEnd type="none"/>
          </a:ln>
        </p:spPr>
        <p:txBody>
          <a:bodyPr wrap="none" lIns="91439" tIns="45719" rIns="91439" bIns="45719" rtlCol="0">
            <a:spAutoFit/>
          </a:bodyPr>
          <a:lstStyle/>
          <a:p>
            <a:r>
              <a:rPr lang="en-US" sz="4410" b="1" dirty="0">
                <a:solidFill>
                  <a:schemeClr val="tx1">
                    <a:lumMod val="65000"/>
                    <a:lumOff val="35000"/>
                  </a:schemeClr>
                </a:solidFill>
                <a:latin typeface="Arial" pitchFamily="34" charset="0"/>
                <a:cs typeface="Arial" pitchFamily="34" charset="0"/>
              </a:rPr>
              <a:t>32,000</a:t>
            </a:r>
          </a:p>
        </p:txBody>
      </p:sp>
      <p:sp>
        <p:nvSpPr>
          <p:cNvPr id="7" name="TextBox 6"/>
          <p:cNvSpPr txBox="1"/>
          <p:nvPr/>
        </p:nvSpPr>
        <p:spPr>
          <a:xfrm>
            <a:off x="1237827" y="2328374"/>
            <a:ext cx="2088097" cy="590929"/>
          </a:xfrm>
          <a:prstGeom prst="rect">
            <a:avLst/>
          </a:prstGeom>
          <a:noFill/>
          <a:ln>
            <a:noFill/>
            <a:headEnd type="none"/>
            <a:tailEnd type="none"/>
          </a:ln>
        </p:spPr>
        <p:txBody>
          <a:bodyPr wrap="square" lIns="91439" tIns="45719" rIns="91439" bIns="45719" rtlCol="0">
            <a:spAutoFit/>
          </a:bodyPr>
          <a:lstStyle/>
          <a:p>
            <a:pPr algn="ctr"/>
            <a:r>
              <a:rPr lang="en-US" sz="1620" dirty="0">
                <a:solidFill>
                  <a:schemeClr val="tx1">
                    <a:lumMod val="65000"/>
                    <a:lumOff val="35000"/>
                  </a:schemeClr>
                </a:solidFill>
                <a:latin typeface="Arial" pitchFamily="34" charset="0"/>
                <a:cs typeface="Arial" pitchFamily="34" charset="0"/>
              </a:rPr>
              <a:t>Devices worldwide using WildFire</a:t>
            </a:r>
          </a:p>
        </p:txBody>
      </p:sp>
      <p:sp>
        <p:nvSpPr>
          <p:cNvPr id="68" name="TextBox 67"/>
          <p:cNvSpPr txBox="1"/>
          <p:nvPr/>
        </p:nvSpPr>
        <p:spPr>
          <a:xfrm>
            <a:off x="6502457" y="1639296"/>
            <a:ext cx="1221807" cy="770978"/>
          </a:xfrm>
          <a:prstGeom prst="rect">
            <a:avLst/>
          </a:prstGeom>
          <a:noFill/>
        </p:spPr>
        <p:txBody>
          <a:bodyPr wrap="none" lIns="91439" tIns="45719" rIns="91439" bIns="45719" rtlCol="0">
            <a:spAutoFit/>
          </a:bodyPr>
          <a:lstStyle/>
          <a:p>
            <a:r>
              <a:rPr lang="en-US" sz="4410" b="1" dirty="0">
                <a:solidFill>
                  <a:schemeClr val="tx1">
                    <a:lumMod val="65000"/>
                    <a:lumOff val="35000"/>
                  </a:schemeClr>
                </a:solidFill>
                <a:latin typeface="Arial" pitchFamily="34" charset="0"/>
                <a:cs typeface="Arial" pitchFamily="34" charset="0"/>
              </a:rPr>
              <a:t>20K</a:t>
            </a:r>
          </a:p>
        </p:txBody>
      </p:sp>
      <p:sp>
        <p:nvSpPr>
          <p:cNvPr id="69" name="TextBox 68"/>
          <p:cNvSpPr txBox="1"/>
          <p:nvPr/>
        </p:nvSpPr>
        <p:spPr>
          <a:xfrm>
            <a:off x="6209462" y="2328374"/>
            <a:ext cx="1809402" cy="590929"/>
          </a:xfrm>
          <a:prstGeom prst="rect">
            <a:avLst/>
          </a:prstGeom>
          <a:noFill/>
        </p:spPr>
        <p:txBody>
          <a:bodyPr wrap="square" lIns="91439" tIns="45719" rIns="91439" bIns="45719" rtlCol="0">
            <a:spAutoFit/>
          </a:bodyPr>
          <a:lstStyle/>
          <a:p>
            <a:pPr algn="ctr"/>
            <a:r>
              <a:rPr lang="en-US" sz="1620" dirty="0">
                <a:solidFill>
                  <a:schemeClr val="tx1">
                    <a:lumMod val="65000"/>
                    <a:lumOff val="35000"/>
                  </a:schemeClr>
                </a:solidFill>
                <a:latin typeface="Arial" pitchFamily="34" charset="0"/>
                <a:cs typeface="Arial" pitchFamily="34" charset="0"/>
              </a:rPr>
              <a:t>Unique malware found per day</a:t>
            </a:r>
          </a:p>
        </p:txBody>
      </p:sp>
      <p:sp>
        <p:nvSpPr>
          <p:cNvPr id="2" name="TextBox 1"/>
          <p:cNvSpPr txBox="1"/>
          <p:nvPr/>
        </p:nvSpPr>
        <p:spPr>
          <a:xfrm>
            <a:off x="642709" y="941951"/>
            <a:ext cx="2183929" cy="701729"/>
          </a:xfrm>
          <a:prstGeom prst="rect">
            <a:avLst/>
          </a:prstGeom>
          <a:noFill/>
        </p:spPr>
        <p:txBody>
          <a:bodyPr wrap="none" lIns="91439" tIns="45719" rIns="91439" bIns="45719" rtlCol="0">
            <a:spAutoFit/>
          </a:bodyPr>
          <a:lstStyle/>
          <a:p>
            <a:r>
              <a:rPr lang="en-US" sz="3960" b="1" dirty="0">
                <a:solidFill>
                  <a:schemeClr val="tx1">
                    <a:lumMod val="65000"/>
                    <a:lumOff val="35000"/>
                  </a:schemeClr>
                </a:solidFill>
                <a:latin typeface="Arial" pitchFamily="34" charset="0"/>
                <a:cs typeface="Arial" pitchFamily="34" charset="0"/>
              </a:rPr>
              <a:t>WildFire</a:t>
            </a:r>
          </a:p>
        </p:txBody>
      </p:sp>
      <p:sp>
        <p:nvSpPr>
          <p:cNvPr id="89" name="TextBox 88"/>
          <p:cNvSpPr txBox="1"/>
          <p:nvPr/>
        </p:nvSpPr>
        <p:spPr>
          <a:xfrm>
            <a:off x="3970241" y="4039487"/>
            <a:ext cx="1598513" cy="770978"/>
          </a:xfrm>
          <a:prstGeom prst="rect">
            <a:avLst/>
          </a:prstGeom>
          <a:noFill/>
        </p:spPr>
        <p:txBody>
          <a:bodyPr wrap="none" lIns="91439" tIns="45719" rIns="91439" bIns="45719" rtlCol="0">
            <a:spAutoFit/>
          </a:bodyPr>
          <a:lstStyle/>
          <a:p>
            <a:r>
              <a:rPr lang="en-US" sz="4410" b="1" dirty="0">
                <a:solidFill>
                  <a:schemeClr val="tx2">
                    <a:lumMod val="90000"/>
                    <a:lumOff val="10000"/>
                  </a:schemeClr>
                </a:solidFill>
                <a:latin typeface="Arial" pitchFamily="34" charset="0"/>
                <a:cs typeface="Arial" pitchFamily="34" charset="0"/>
              </a:rPr>
              <a:t>460M</a:t>
            </a:r>
          </a:p>
        </p:txBody>
      </p:sp>
      <p:sp>
        <p:nvSpPr>
          <p:cNvPr id="90" name="TextBox 89"/>
          <p:cNvSpPr txBox="1"/>
          <p:nvPr/>
        </p:nvSpPr>
        <p:spPr>
          <a:xfrm>
            <a:off x="3915420" y="4682678"/>
            <a:ext cx="1705776" cy="341630"/>
          </a:xfrm>
          <a:prstGeom prst="rect">
            <a:avLst/>
          </a:prstGeom>
          <a:noFill/>
        </p:spPr>
        <p:txBody>
          <a:bodyPr wrap="square" lIns="91439" tIns="45719" rIns="91439" bIns="45719" rtlCol="0">
            <a:spAutoFit/>
          </a:bodyPr>
          <a:lstStyle/>
          <a:p>
            <a:pPr algn="ctr"/>
            <a:r>
              <a:rPr lang="en-US" sz="1620" dirty="0">
                <a:solidFill>
                  <a:schemeClr val="tx2">
                    <a:lumMod val="90000"/>
                    <a:lumOff val="10000"/>
                  </a:schemeClr>
                </a:solidFill>
                <a:latin typeface="Arial" pitchFamily="34" charset="0"/>
                <a:cs typeface="Arial" pitchFamily="34" charset="0"/>
              </a:rPr>
              <a:t>Samples</a:t>
            </a:r>
          </a:p>
        </p:txBody>
      </p:sp>
      <p:sp>
        <p:nvSpPr>
          <p:cNvPr id="91" name="TextBox 90"/>
          <p:cNvSpPr txBox="1"/>
          <p:nvPr/>
        </p:nvSpPr>
        <p:spPr>
          <a:xfrm>
            <a:off x="1743924" y="4039487"/>
            <a:ext cx="1127230" cy="770978"/>
          </a:xfrm>
          <a:prstGeom prst="rect">
            <a:avLst/>
          </a:prstGeom>
          <a:noFill/>
          <a:ln>
            <a:noFill/>
            <a:headEnd type="none"/>
            <a:tailEnd type="none"/>
          </a:ln>
        </p:spPr>
        <p:txBody>
          <a:bodyPr wrap="none" lIns="91439" tIns="45719" rIns="91439" bIns="45719" rtlCol="0">
            <a:spAutoFit/>
          </a:bodyPr>
          <a:lstStyle/>
          <a:p>
            <a:r>
              <a:rPr lang="en-US" sz="4410" b="1" dirty="0">
                <a:solidFill>
                  <a:schemeClr val="tx2">
                    <a:lumMod val="90000"/>
                    <a:lumOff val="10000"/>
                  </a:schemeClr>
                </a:solidFill>
                <a:latin typeface="Arial" pitchFamily="34" charset="0"/>
                <a:cs typeface="Arial" pitchFamily="34" charset="0"/>
              </a:rPr>
              <a:t>660</a:t>
            </a:r>
          </a:p>
        </p:txBody>
      </p:sp>
      <p:sp>
        <p:nvSpPr>
          <p:cNvPr id="92" name="TextBox 91"/>
          <p:cNvSpPr txBox="1"/>
          <p:nvPr/>
        </p:nvSpPr>
        <p:spPr>
          <a:xfrm>
            <a:off x="1493463" y="4722408"/>
            <a:ext cx="1576825" cy="341630"/>
          </a:xfrm>
          <a:prstGeom prst="rect">
            <a:avLst/>
          </a:prstGeom>
          <a:noFill/>
          <a:ln>
            <a:noFill/>
            <a:headEnd type="none"/>
            <a:tailEnd type="none"/>
          </a:ln>
        </p:spPr>
        <p:txBody>
          <a:bodyPr wrap="square" lIns="91439" tIns="45719" rIns="91439" bIns="45719" rtlCol="0">
            <a:spAutoFit/>
          </a:bodyPr>
          <a:lstStyle/>
          <a:p>
            <a:pPr algn="ctr"/>
            <a:r>
              <a:rPr lang="en-US" sz="1620" dirty="0">
                <a:solidFill>
                  <a:schemeClr val="tx2">
                    <a:lumMod val="90000"/>
                    <a:lumOff val="10000"/>
                  </a:schemeClr>
                </a:solidFill>
                <a:latin typeface="Arial" pitchFamily="34" charset="0"/>
                <a:cs typeface="Arial" pitchFamily="34" charset="0"/>
              </a:rPr>
              <a:t>Users</a:t>
            </a:r>
          </a:p>
        </p:txBody>
      </p:sp>
      <p:sp>
        <p:nvSpPr>
          <p:cNvPr id="93" name="TextBox 92"/>
          <p:cNvSpPr txBox="1"/>
          <p:nvPr/>
        </p:nvSpPr>
        <p:spPr>
          <a:xfrm>
            <a:off x="6381865" y="4039487"/>
            <a:ext cx="1504769" cy="770978"/>
          </a:xfrm>
          <a:prstGeom prst="rect">
            <a:avLst/>
          </a:prstGeom>
          <a:noFill/>
        </p:spPr>
        <p:txBody>
          <a:bodyPr wrap="none" lIns="91439" tIns="45719" rIns="91439" bIns="45719" rtlCol="0">
            <a:spAutoFit/>
          </a:bodyPr>
          <a:lstStyle/>
          <a:p>
            <a:r>
              <a:rPr lang="en-US" sz="4410" b="1" dirty="0">
                <a:solidFill>
                  <a:schemeClr val="tx2">
                    <a:lumMod val="90000"/>
                    <a:lumOff val="10000"/>
                  </a:schemeClr>
                </a:solidFill>
                <a:latin typeface="Arial" pitchFamily="34" charset="0"/>
                <a:cs typeface="Arial" pitchFamily="34" charset="0"/>
              </a:rPr>
              <a:t>110B</a:t>
            </a:r>
          </a:p>
        </p:txBody>
      </p:sp>
      <p:sp>
        <p:nvSpPr>
          <p:cNvPr id="94" name="TextBox 93"/>
          <p:cNvSpPr txBox="1"/>
          <p:nvPr/>
        </p:nvSpPr>
        <p:spPr>
          <a:xfrm>
            <a:off x="6325418" y="4699908"/>
            <a:ext cx="1577493" cy="341630"/>
          </a:xfrm>
          <a:prstGeom prst="rect">
            <a:avLst/>
          </a:prstGeom>
          <a:noFill/>
        </p:spPr>
        <p:txBody>
          <a:bodyPr wrap="square" lIns="91439" tIns="45719" rIns="91439" bIns="45719" rtlCol="0">
            <a:spAutoFit/>
          </a:bodyPr>
          <a:lstStyle/>
          <a:p>
            <a:pPr algn="ctr"/>
            <a:r>
              <a:rPr lang="en-US" sz="1620" dirty="0">
                <a:solidFill>
                  <a:schemeClr val="tx2">
                    <a:lumMod val="90000"/>
                    <a:lumOff val="10000"/>
                  </a:schemeClr>
                </a:solidFill>
                <a:latin typeface="Arial" pitchFamily="34" charset="0"/>
                <a:cs typeface="Arial" pitchFamily="34" charset="0"/>
              </a:rPr>
              <a:t>Artifacts</a:t>
            </a:r>
          </a:p>
        </p:txBody>
      </p:sp>
      <p:sp>
        <p:nvSpPr>
          <p:cNvPr id="96" name="TextBox 95"/>
          <p:cNvSpPr txBox="1"/>
          <p:nvPr/>
        </p:nvSpPr>
        <p:spPr>
          <a:xfrm>
            <a:off x="600153" y="3271091"/>
            <a:ext cx="2839237" cy="701729"/>
          </a:xfrm>
          <a:prstGeom prst="rect">
            <a:avLst/>
          </a:prstGeom>
          <a:noFill/>
        </p:spPr>
        <p:txBody>
          <a:bodyPr wrap="none" lIns="91439" tIns="45719" rIns="91439" bIns="45719" rtlCol="0">
            <a:spAutoFit/>
          </a:bodyPr>
          <a:lstStyle/>
          <a:p>
            <a:r>
              <a:rPr lang="en-US" sz="3960" b="1" dirty="0" err="1">
                <a:solidFill>
                  <a:schemeClr val="tx2">
                    <a:lumMod val="90000"/>
                    <a:lumOff val="10000"/>
                  </a:schemeClr>
                </a:solidFill>
                <a:latin typeface="Arial" pitchFamily="34" charset="0"/>
                <a:cs typeface="Arial" pitchFamily="34" charset="0"/>
              </a:rPr>
              <a:t>AutoFocus</a:t>
            </a:r>
            <a:endParaRPr lang="en-US" sz="3960" b="1" dirty="0">
              <a:solidFill>
                <a:schemeClr val="tx2">
                  <a:lumMod val="90000"/>
                  <a:lumOff val="10000"/>
                </a:schemeClr>
              </a:solidFill>
              <a:latin typeface="Arial" pitchFamily="34" charset="0"/>
              <a:cs typeface="Arial" pitchFamily="34" charset="0"/>
            </a:endParaRPr>
          </a:p>
        </p:txBody>
      </p:sp>
      <p:grpSp>
        <p:nvGrpSpPr>
          <p:cNvPr id="97" name="Group 96"/>
          <p:cNvGrpSpPr/>
          <p:nvPr/>
        </p:nvGrpSpPr>
        <p:grpSpPr bwMode="gray">
          <a:xfrm>
            <a:off x="428121" y="3697210"/>
            <a:ext cx="259655" cy="203989"/>
            <a:chOff x="1460469" y="3492415"/>
            <a:chExt cx="760216" cy="597236"/>
          </a:xfrm>
        </p:grpSpPr>
        <p:sp>
          <p:nvSpPr>
            <p:cNvPr id="98" name="Can 97"/>
            <p:cNvSpPr/>
            <p:nvPr/>
          </p:nvSpPr>
          <p:spPr bwMode="gray">
            <a:xfrm>
              <a:off x="1460469" y="3492415"/>
              <a:ext cx="345881" cy="399394"/>
            </a:xfrm>
            <a:prstGeom prst="can">
              <a:avLst/>
            </a:prstGeom>
            <a:solidFill>
              <a:srgbClr val="96A83A"/>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sp>
          <p:nvSpPr>
            <p:cNvPr id="99" name="Can 98"/>
            <p:cNvSpPr/>
            <p:nvPr/>
          </p:nvSpPr>
          <p:spPr bwMode="gray">
            <a:xfrm>
              <a:off x="1874804" y="3492415"/>
              <a:ext cx="345881" cy="399394"/>
            </a:xfrm>
            <a:prstGeom prst="can">
              <a:avLst/>
            </a:prstGeom>
            <a:solidFill>
              <a:srgbClr val="96A83A"/>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sp>
          <p:nvSpPr>
            <p:cNvPr id="100" name="Can 99"/>
            <p:cNvSpPr/>
            <p:nvPr/>
          </p:nvSpPr>
          <p:spPr bwMode="gray">
            <a:xfrm>
              <a:off x="1667637" y="3690257"/>
              <a:ext cx="345881" cy="399394"/>
            </a:xfrm>
            <a:prstGeom prst="can">
              <a:avLst/>
            </a:prstGeom>
            <a:solidFill>
              <a:srgbClr val="96A83A"/>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grpSp>
      <p:grpSp>
        <p:nvGrpSpPr>
          <p:cNvPr id="101" name="Group 100"/>
          <p:cNvGrpSpPr/>
          <p:nvPr/>
        </p:nvGrpSpPr>
        <p:grpSpPr bwMode="gray">
          <a:xfrm>
            <a:off x="645966" y="3236389"/>
            <a:ext cx="259655" cy="203989"/>
            <a:chOff x="1460469" y="3492415"/>
            <a:chExt cx="760216" cy="597236"/>
          </a:xfrm>
        </p:grpSpPr>
        <p:sp>
          <p:nvSpPr>
            <p:cNvPr id="102" name="Can 101"/>
            <p:cNvSpPr/>
            <p:nvPr/>
          </p:nvSpPr>
          <p:spPr bwMode="gray">
            <a:xfrm>
              <a:off x="1460469" y="3492415"/>
              <a:ext cx="345881" cy="399394"/>
            </a:xfrm>
            <a:prstGeom prst="can">
              <a:avLst/>
            </a:prstGeom>
            <a:solidFill>
              <a:srgbClr val="E69E09"/>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sp>
          <p:nvSpPr>
            <p:cNvPr id="103" name="Can 102"/>
            <p:cNvSpPr/>
            <p:nvPr/>
          </p:nvSpPr>
          <p:spPr bwMode="gray">
            <a:xfrm>
              <a:off x="1874804" y="3492415"/>
              <a:ext cx="345881" cy="399394"/>
            </a:xfrm>
            <a:prstGeom prst="can">
              <a:avLst/>
            </a:prstGeom>
            <a:solidFill>
              <a:srgbClr val="E69E09"/>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sp>
          <p:nvSpPr>
            <p:cNvPr id="104" name="Can 103"/>
            <p:cNvSpPr/>
            <p:nvPr/>
          </p:nvSpPr>
          <p:spPr bwMode="gray">
            <a:xfrm>
              <a:off x="1667637" y="3690257"/>
              <a:ext cx="345881" cy="399394"/>
            </a:xfrm>
            <a:prstGeom prst="can">
              <a:avLst/>
            </a:prstGeom>
            <a:solidFill>
              <a:srgbClr val="E69E09"/>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grpSp>
      <p:grpSp>
        <p:nvGrpSpPr>
          <p:cNvPr id="105" name="Group 104"/>
          <p:cNvGrpSpPr/>
          <p:nvPr/>
        </p:nvGrpSpPr>
        <p:grpSpPr bwMode="gray">
          <a:xfrm>
            <a:off x="416895" y="3444094"/>
            <a:ext cx="259655" cy="203989"/>
            <a:chOff x="1460469" y="3492415"/>
            <a:chExt cx="760216" cy="597236"/>
          </a:xfrm>
        </p:grpSpPr>
        <p:sp>
          <p:nvSpPr>
            <p:cNvPr id="106" name="Can 105"/>
            <p:cNvSpPr/>
            <p:nvPr/>
          </p:nvSpPr>
          <p:spPr bwMode="gray">
            <a:xfrm>
              <a:off x="1460469" y="3492415"/>
              <a:ext cx="345881" cy="399394"/>
            </a:xfrm>
            <a:prstGeom prst="can">
              <a:avLst/>
            </a:prstGeom>
            <a:solidFill>
              <a:srgbClr val="808080"/>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sp>
          <p:nvSpPr>
            <p:cNvPr id="107" name="Can 106"/>
            <p:cNvSpPr/>
            <p:nvPr/>
          </p:nvSpPr>
          <p:spPr bwMode="gray">
            <a:xfrm>
              <a:off x="1874804" y="3492415"/>
              <a:ext cx="345881" cy="399394"/>
            </a:xfrm>
            <a:prstGeom prst="can">
              <a:avLst/>
            </a:prstGeom>
            <a:solidFill>
              <a:srgbClr val="808080"/>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sp>
          <p:nvSpPr>
            <p:cNvPr id="108" name="Can 107"/>
            <p:cNvSpPr/>
            <p:nvPr/>
          </p:nvSpPr>
          <p:spPr bwMode="gray">
            <a:xfrm>
              <a:off x="1667637" y="3690257"/>
              <a:ext cx="345881" cy="399394"/>
            </a:xfrm>
            <a:prstGeom prst="can">
              <a:avLst/>
            </a:prstGeom>
            <a:solidFill>
              <a:srgbClr val="808080"/>
            </a:solidFill>
            <a:ln>
              <a:solidFill>
                <a:schemeClr val="bg1"/>
              </a:solidFill>
            </a:ln>
          </p:spPr>
          <p:txBody>
            <a:bodyPr vert="horz" wrap="square" lIns="82296" tIns="41148" rIns="82296" bIns="41148" numCol="1" anchor="t" anchorCtr="0" compatLnSpc="1">
              <a:prstTxWarp prst="textNoShape">
                <a:avLst/>
              </a:prstTxWarp>
            </a:bodyPr>
            <a:lstStyle/>
            <a:p>
              <a:endParaRPr lang="en-US" sz="1620" dirty="0" err="1">
                <a:solidFill>
                  <a:srgbClr val="000000"/>
                </a:solidFill>
              </a:endParaRPr>
            </a:p>
          </p:txBody>
        </p:sp>
      </p:grpSp>
      <p:sp>
        <p:nvSpPr>
          <p:cNvPr id="111" name="TextBox 110"/>
          <p:cNvSpPr txBox="1"/>
          <p:nvPr/>
        </p:nvSpPr>
        <p:spPr>
          <a:xfrm>
            <a:off x="3110768" y="5271076"/>
            <a:ext cx="2441073" cy="272380"/>
          </a:xfrm>
          <a:prstGeom prst="rect">
            <a:avLst/>
          </a:prstGeom>
          <a:noFill/>
        </p:spPr>
        <p:txBody>
          <a:bodyPr wrap="square" lIns="91439" tIns="45719" rIns="91439" bIns="45719" rtlCol="0">
            <a:spAutoFit/>
          </a:bodyPr>
          <a:lstStyle/>
          <a:p>
            <a:pPr algn="ctr"/>
            <a:r>
              <a:rPr lang="en-US" sz="1170" i="1" dirty="0">
                <a:solidFill>
                  <a:schemeClr val="tx1">
                    <a:lumMod val="65000"/>
                    <a:lumOff val="35000"/>
                  </a:schemeClr>
                </a:solidFill>
                <a:latin typeface="Arial" pitchFamily="34" charset="0"/>
                <a:cs typeface="Arial" pitchFamily="34" charset="0"/>
              </a:rPr>
              <a:t>(as of August 2015)</a:t>
            </a:r>
          </a:p>
        </p:txBody>
      </p:sp>
    </p:spTree>
    <p:extLst>
      <p:ext uri="{BB962C8B-B14F-4D97-AF65-F5344CB8AC3E}">
        <p14:creationId xmlns:p14="http://schemas.microsoft.com/office/powerpoint/2010/main" val="2974137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0" name="Picture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1638" y="5946237"/>
            <a:ext cx="5110162" cy="212725"/>
          </a:xfrm>
          <a:prstGeom prst="rect">
            <a:avLst/>
          </a:prstGeom>
          <a:noFill/>
          <a:ln w="9525">
            <a:noFill/>
            <a:miter lim="800000"/>
            <a:headEnd/>
            <a:tailEnd/>
          </a:ln>
        </p:spPr>
      </p:pic>
      <p:sp>
        <p:nvSpPr>
          <p:cNvPr id="23755" name="Title 1"/>
          <p:cNvSpPr>
            <a:spLocks noGrp="1"/>
          </p:cNvSpPr>
          <p:nvPr>
            <p:ph type="title" idx="4294967295"/>
          </p:nvPr>
        </p:nvSpPr>
        <p:spPr>
          <a:xfrm>
            <a:off x="0" y="184150"/>
            <a:ext cx="8229600" cy="719138"/>
          </a:xfrm>
        </p:spPr>
        <p:txBody>
          <a:bodyPr vert="horz" lIns="91440" tIns="45720" rIns="91440" bIns="45720" rtlCol="0" anchor="ctr">
            <a:normAutofit/>
          </a:bodyPr>
          <a:lstStyle/>
          <a:p>
            <a:r>
              <a:rPr lang="en-US" b="1" dirty="0">
                <a:latin typeface="標楷體" panose="03000509000000000000" pitchFamily="65" charset="-120"/>
                <a:ea typeface="標楷體" panose="03000509000000000000" pitchFamily="65" charset="-120"/>
              </a:rPr>
              <a:t>Palo</a:t>
            </a:r>
            <a:r>
              <a:rPr lang="zh-TW" altLang="en-US" b="1" dirty="0">
                <a:latin typeface="標楷體" panose="03000509000000000000" pitchFamily="65" charset="-120"/>
                <a:ea typeface="標楷體" panose="03000509000000000000" pitchFamily="65" charset="-120"/>
              </a:rPr>
              <a:t> </a:t>
            </a:r>
            <a:r>
              <a:rPr lang="en-US" b="1" dirty="0">
                <a:latin typeface="標楷體" panose="03000509000000000000" pitchFamily="65" charset="-120"/>
                <a:ea typeface="標楷體" panose="03000509000000000000" pitchFamily="65" charset="-120"/>
              </a:rPr>
              <a:t>Alto Networks </a:t>
            </a:r>
            <a:r>
              <a:rPr lang="zh-TW" altLang="en-US" b="1" dirty="0">
                <a:latin typeface="標楷體" panose="03000509000000000000" pitchFamily="65" charset="-120"/>
                <a:ea typeface="標楷體" panose="03000509000000000000" pitchFamily="65" charset="-120"/>
              </a:rPr>
              <a:t>公司簡介</a:t>
            </a:r>
            <a:endParaRPr lang="en-US" b="1" dirty="0">
              <a:latin typeface="標楷體" panose="03000509000000000000" pitchFamily="65" charset="-120"/>
              <a:ea typeface="標楷體" panose="03000509000000000000" pitchFamily="65" charset="-120"/>
            </a:endParaRPr>
          </a:p>
        </p:txBody>
      </p:sp>
      <p:graphicFrame>
        <p:nvGraphicFramePr>
          <p:cNvPr id="112676" name="Group 36"/>
          <p:cNvGraphicFramePr>
            <a:graphicFrameLocks noGrp="1"/>
          </p:cNvGraphicFramePr>
          <p:nvPr>
            <p:extLst>
              <p:ext uri="{D42A27DB-BD31-4B8C-83A1-F6EECF244321}">
                <p14:modId xmlns:p14="http://schemas.microsoft.com/office/powerpoint/2010/main" val="6402051"/>
              </p:ext>
            </p:extLst>
          </p:nvPr>
        </p:nvGraphicFramePr>
        <p:xfrm>
          <a:off x="400050" y="1003300"/>
          <a:ext cx="5108575" cy="4989512"/>
        </p:xfrm>
        <a:graphic>
          <a:graphicData uri="http://schemas.openxmlformats.org/drawingml/2006/table">
            <a:tbl>
              <a:tblPr/>
              <a:tblGrid>
                <a:gridCol w="5108575"/>
              </a:tblGrid>
              <a:tr h="4698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bg1"/>
                          </a:solidFill>
                          <a:effectLst/>
                          <a:latin typeface="Arial" pitchFamily="34" charset="0"/>
                          <a:ea typeface="微軟正黑體" pitchFamily="34" charset="-120"/>
                          <a:cs typeface="Arial" pitchFamily="34" charset="0"/>
                        </a:rPr>
                        <a:t>公司簡介</a:t>
                      </a:r>
                      <a:endParaRPr kumimoji="0" lang="en-US" sz="1800" b="1" i="0" u="none" strike="noStrike" cap="none" normalizeH="0" baseline="0" dirty="0" smtClean="0">
                        <a:ln>
                          <a:noFill/>
                        </a:ln>
                        <a:solidFill>
                          <a:schemeClr val="bg1"/>
                        </a:solidFill>
                        <a:effectLst/>
                        <a:latin typeface="Arial" pitchFamily="34" charset="0"/>
                        <a:ea typeface="微軟正黑體" pitchFamily="34"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6989"/>
                    </a:solidFill>
                  </a:tcPr>
                </a:tc>
              </a:tr>
              <a:tr h="740570">
                <a:tc>
                  <a:txBody>
                    <a:bodyPr/>
                    <a:lstStyle/>
                    <a:p>
                      <a:pPr marL="0" marR="0" lvl="0" indent="0" algn="ctr" defTabSz="914400" rtl="0" eaLnBrk="1" fontAlgn="base" latinLnBrk="0" hangingPunct="1">
                        <a:lnSpc>
                          <a:spcPct val="100000"/>
                        </a:lnSpc>
                        <a:spcBef>
                          <a:spcPts val="200"/>
                        </a:spcBef>
                        <a:spcAft>
                          <a:spcPts val="200"/>
                        </a:spcAft>
                        <a:buClrTx/>
                        <a:buSzTx/>
                        <a:buFontTx/>
                        <a:buNone/>
                        <a:tabLst/>
                        <a:defRPr/>
                      </a:pP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成立於 </a:t>
                      </a: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2005</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 年</a:t>
                      </a: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 </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第一個客戶端出貨在 </a:t>
                      </a: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2007</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 年</a:t>
                      </a: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40570">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Safely enabling applications</a:t>
                      </a:r>
                      <a:r>
                        <a:rPr kumimoji="0" lang="en-US" altLang="zh-TW"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安全地使用應用程式</a:t>
                      </a:r>
                      <a:endPar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BED"/>
                    </a:solidFill>
                  </a:tcPr>
                </a:tc>
              </a:tr>
              <a:tr h="816783">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能夠精確地定義所有的網路安全需求</a:t>
                      </a:r>
                      <a:endPar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40570">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卓越的全球客戶技術支援能力</a:t>
                      </a:r>
                      <a:endPar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BED"/>
                    </a:solidFill>
                  </a:tcPr>
                </a:tc>
              </a:tr>
              <a:tr h="740570">
                <a:tc>
                  <a:txBody>
                    <a:bodyPr/>
                    <a:lstStyle/>
                    <a:p>
                      <a:pPr marL="0" marR="0" lvl="0" indent="0" algn="ctr" defTabSz="914400" rtl="0" eaLnBrk="1" fontAlgn="base" latinLnBrk="0" hangingPunct="1">
                        <a:lnSpc>
                          <a:spcPct val="100000"/>
                        </a:lnSpc>
                        <a:spcBef>
                          <a:spcPts val="200"/>
                        </a:spcBef>
                        <a:spcAft>
                          <a:spcPts val="200"/>
                        </a:spcAft>
                        <a:buClrTx/>
                        <a:buSzTx/>
                        <a:buFontTx/>
                        <a:buNone/>
                        <a:tabLst/>
                        <a:defRPr/>
                      </a:pP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經驗豐富的團隊與全球超過</a:t>
                      </a:r>
                      <a:r>
                        <a:rPr kumimoji="0" lang="en-US" altLang="zh-TW"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2600</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名的員工</a:t>
                      </a:r>
                      <a:endPar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40570">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Q4 </a:t>
                      </a: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FY15:</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超過</a:t>
                      </a: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$928M</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的營收</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與</a:t>
                      </a:r>
                      <a:r>
                        <a:rPr kumimoji="0" lang="en-US" altLang="zh-TW"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26</a:t>
                      </a:r>
                      <a:r>
                        <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,000</a:t>
                      </a:r>
                      <a:r>
                        <a:rPr kumimoji="0" lang="zh-TW" alt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rPr>
                        <a:t>以上的客戶</a:t>
                      </a:r>
                      <a:endParaRPr kumimoji="0" lang="en-US" sz="1600" b="0" i="0" u="none" strike="noStrike" cap="none" normalizeH="0" baseline="0" dirty="0" smtClean="0">
                        <a:ln>
                          <a:noFill/>
                        </a:ln>
                        <a:solidFill>
                          <a:srgbClr val="326A88"/>
                        </a:solidFill>
                        <a:effectLst/>
                        <a:latin typeface="標楷體" panose="03000509000000000000" pitchFamily="65" charset="-120"/>
                        <a:ea typeface="標楷體" panose="03000509000000000000"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BED"/>
                    </a:solidFill>
                  </a:tcPr>
                </a:tc>
              </a:tr>
            </a:tbl>
          </a:graphicData>
        </a:graphic>
      </p:graphicFrame>
      <p:grpSp>
        <p:nvGrpSpPr>
          <p:cNvPr id="18" name="Group 38"/>
          <p:cNvGrpSpPr/>
          <p:nvPr/>
        </p:nvGrpSpPr>
        <p:grpSpPr>
          <a:xfrm>
            <a:off x="5652119" y="184150"/>
            <a:ext cx="3312367" cy="3186303"/>
            <a:chOff x="3216176" y="895349"/>
            <a:chExt cx="2702023" cy="3551488"/>
          </a:xfrm>
        </p:grpSpPr>
        <p:pic>
          <p:nvPicPr>
            <p:cNvPr id="19" name="Picture 3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16176" y="895349"/>
              <a:ext cx="2702023" cy="3551488"/>
            </a:xfrm>
            <a:prstGeom prst="rect">
              <a:avLst/>
            </a:prstGeom>
          </p:spPr>
        </p:pic>
        <p:sp>
          <p:nvSpPr>
            <p:cNvPr id="20" name="Text Box 34"/>
            <p:cNvSpPr txBox="1">
              <a:spLocks noChangeArrowheads="1"/>
            </p:cNvSpPr>
            <p:nvPr/>
          </p:nvSpPr>
          <p:spPr bwMode="gray">
            <a:xfrm>
              <a:off x="4367036" y="1768080"/>
              <a:ext cx="490155" cy="256480"/>
            </a:xfrm>
            <a:prstGeom prst="rect">
              <a:avLst/>
            </a:prstGeom>
            <a:noFill/>
            <a:ln w="9525">
              <a:noFill/>
              <a:miter lim="800000"/>
              <a:headEnd/>
              <a:tailEnd/>
            </a:ln>
          </p:spPr>
          <p:txBody>
            <a:bodyPr wrap="none">
              <a:spAutoFit/>
            </a:bodyPr>
            <a:lstStyle/>
            <a:p>
              <a:pPr defTabSz="822960" fontAlgn="auto">
                <a:spcBef>
                  <a:spcPts val="0"/>
                </a:spcBef>
                <a:spcAft>
                  <a:spcPts val="0"/>
                </a:spcAft>
                <a:defRPr/>
              </a:pPr>
              <a:r>
                <a:rPr lang="en-US" sz="900" b="1" kern="0" dirty="0">
                  <a:solidFill>
                    <a:schemeClr val="bg1"/>
                  </a:solidFill>
                  <a:latin typeface="Arial"/>
                  <a:cs typeface="Arial"/>
                </a:rPr>
                <a:t>$MM</a:t>
              </a:r>
            </a:p>
          </p:txBody>
        </p:sp>
        <p:sp>
          <p:nvSpPr>
            <p:cNvPr id="23" name="Rectangle 42"/>
            <p:cNvSpPr/>
            <p:nvPr/>
          </p:nvSpPr>
          <p:spPr bwMode="gray">
            <a:xfrm>
              <a:off x="3330451" y="1289346"/>
              <a:ext cx="2495796" cy="325943"/>
            </a:xfrm>
            <a:prstGeom prst="rect">
              <a:avLst/>
            </a:prstGeom>
            <a:noFill/>
            <a:ln w="25400" cap="flat" cmpd="sng" algn="ctr">
              <a:noFill/>
              <a:prstDash val="solid"/>
            </a:ln>
            <a:effectLst/>
          </p:spPr>
          <p:txBody>
            <a:bodyPr anchor="ctr"/>
            <a:lstStyle/>
            <a:p>
              <a:pPr lvl="0" algn="ctr" fontAlgn="base">
                <a:spcBef>
                  <a:spcPct val="0"/>
                </a:spcBef>
                <a:spcAft>
                  <a:spcPct val="0"/>
                </a:spcAft>
              </a:pPr>
              <a:r>
                <a:rPr lang="zh-TW" altLang="en-US" sz="1300" b="1" dirty="0" smtClean="0">
                  <a:solidFill>
                    <a:schemeClr val="bg1"/>
                  </a:solidFill>
                  <a:effectLst>
                    <a:outerShdw blurRad="38100" dist="38100" dir="2700000" algn="tl">
                      <a:srgbClr val="000000">
                        <a:alpha val="43137"/>
                      </a:srgbClr>
                    </a:outerShdw>
                  </a:effectLst>
                  <a:cs typeface="Arial" pitchFamily="34" charset="0"/>
                </a:rPr>
                <a:t>利潤增長</a:t>
              </a:r>
              <a:endParaRPr lang="en-US" sz="1300" b="1" dirty="0">
                <a:solidFill>
                  <a:schemeClr val="bg1"/>
                </a:solidFill>
                <a:effectLst>
                  <a:outerShdw blurRad="38100" dist="38100" dir="2700000" algn="tl">
                    <a:srgbClr val="000000">
                      <a:alpha val="43137"/>
                    </a:srgbClr>
                  </a:outerShdw>
                </a:effectLst>
                <a:cs typeface="Arial" pitchFamily="34" charset="0"/>
              </a:endParaRPr>
            </a:p>
          </p:txBody>
        </p:sp>
      </p:grpSp>
      <p:graphicFrame>
        <p:nvGraphicFramePr>
          <p:cNvPr id="24" name="Chart 16"/>
          <p:cNvGraphicFramePr/>
          <p:nvPr>
            <p:extLst>
              <p:ext uri="{D42A27DB-BD31-4B8C-83A1-F6EECF244321}">
                <p14:modId xmlns:p14="http://schemas.microsoft.com/office/powerpoint/2010/main" val="751081635"/>
              </p:ext>
            </p:extLst>
          </p:nvPr>
        </p:nvGraphicFramePr>
        <p:xfrm>
          <a:off x="5882257" y="1243109"/>
          <a:ext cx="2611444" cy="1951941"/>
        </p:xfrm>
        <a:graphic>
          <a:graphicData uri="http://schemas.openxmlformats.org/drawingml/2006/chart">
            <c:chart xmlns:c="http://schemas.openxmlformats.org/drawingml/2006/chart" xmlns:r="http://schemas.openxmlformats.org/officeDocument/2006/relationships" r:id="rId5"/>
          </a:graphicData>
        </a:graphic>
      </p:graphicFrame>
      <p:grpSp>
        <p:nvGrpSpPr>
          <p:cNvPr id="25" name="Group 43"/>
          <p:cNvGrpSpPr/>
          <p:nvPr/>
        </p:nvGrpSpPr>
        <p:grpSpPr>
          <a:xfrm>
            <a:off x="5652120" y="3431892"/>
            <a:ext cx="3312368" cy="3021444"/>
            <a:chOff x="6137176" y="895349"/>
            <a:chExt cx="2702024" cy="3551488"/>
          </a:xfrm>
        </p:grpSpPr>
        <p:pic>
          <p:nvPicPr>
            <p:cNvPr id="26" name="Picture 4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37177" y="895349"/>
              <a:ext cx="2702023" cy="3551488"/>
            </a:xfrm>
            <a:prstGeom prst="rect">
              <a:avLst/>
            </a:prstGeom>
          </p:spPr>
        </p:pic>
        <p:sp>
          <p:nvSpPr>
            <p:cNvPr id="27" name="Rectangle 45"/>
            <p:cNvSpPr/>
            <p:nvPr/>
          </p:nvSpPr>
          <p:spPr bwMode="gray">
            <a:xfrm>
              <a:off x="6137176" y="1289346"/>
              <a:ext cx="2702023" cy="325943"/>
            </a:xfrm>
            <a:prstGeom prst="rect">
              <a:avLst/>
            </a:prstGeom>
            <a:noFill/>
            <a:ln w="25400" cap="flat" cmpd="sng" algn="ctr">
              <a:noFill/>
              <a:prstDash val="solid"/>
            </a:ln>
            <a:effectLst/>
          </p:spPr>
          <p:txBody>
            <a:bodyPr anchor="ctr"/>
            <a:lstStyle/>
            <a:p>
              <a:pPr lvl="0" algn="ctr" eaLnBrk="0" hangingPunct="0">
                <a:lnSpc>
                  <a:spcPct val="85000"/>
                </a:lnSpc>
                <a:spcBef>
                  <a:spcPct val="50000"/>
                </a:spcBef>
                <a:spcAft>
                  <a:spcPct val="5000"/>
                </a:spcAft>
                <a:buClr>
                  <a:srgbClr val="FFFFFF"/>
                </a:buClr>
                <a:buSzPct val="100000"/>
                <a:defRPr/>
              </a:pPr>
              <a:r>
                <a:rPr lang="zh-TW" altLang="en-US" sz="1300" b="1" kern="0" dirty="0" smtClean="0">
                  <a:solidFill>
                    <a:srgbClr val="FFFFFF"/>
                  </a:solidFill>
                  <a:effectLst>
                    <a:outerShdw blurRad="38100" dist="38100" dir="2700000" algn="tl">
                      <a:srgbClr val="000000">
                        <a:alpha val="43137"/>
                      </a:srgbClr>
                    </a:outerShdw>
                  </a:effectLst>
                  <a:cs typeface="Arial"/>
                </a:rPr>
                <a:t>客戶數量</a:t>
              </a:r>
              <a:endParaRPr lang="en-US" sz="1300" b="1" kern="0" dirty="0">
                <a:solidFill>
                  <a:srgbClr val="FFFFFF"/>
                </a:solidFill>
                <a:effectLst>
                  <a:outerShdw blurRad="38100" dist="38100" dir="2700000" algn="tl">
                    <a:srgbClr val="000000">
                      <a:alpha val="43137"/>
                    </a:srgbClr>
                  </a:outerShdw>
                </a:effectLst>
                <a:cs typeface="Arial"/>
              </a:endParaRPr>
            </a:p>
          </p:txBody>
        </p:sp>
      </p:grpSp>
      <p:graphicFrame>
        <p:nvGraphicFramePr>
          <p:cNvPr id="28" name="Chart 17"/>
          <p:cNvGraphicFramePr/>
          <p:nvPr>
            <p:extLst>
              <p:ext uri="{D42A27DB-BD31-4B8C-83A1-F6EECF244321}">
                <p14:modId xmlns:p14="http://schemas.microsoft.com/office/powerpoint/2010/main" val="4241579034"/>
              </p:ext>
            </p:extLst>
          </p:nvPr>
        </p:nvGraphicFramePr>
        <p:xfrm>
          <a:off x="5939012" y="4146676"/>
          <a:ext cx="2618230" cy="235008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26646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arget"/>
          <p:cNvSpPr txBox="1">
            <a:spLocks noChangeArrowheads="1"/>
          </p:cNvSpPr>
          <p:nvPr>
            <p:custDataLst>
              <p:tags r:id="rId1"/>
            </p:custDataLst>
          </p:nvPr>
        </p:nvSpPr>
        <p:spPr bwMode="auto">
          <a:xfrm>
            <a:off x="357188" y="3102770"/>
            <a:ext cx="2560637" cy="1952625"/>
          </a:xfrm>
          <a:prstGeom prst="rect">
            <a:avLst/>
          </a:prstGeom>
          <a:noFill/>
          <a:ln w="9525">
            <a:noFill/>
            <a:miter lim="800000"/>
            <a:headEnd/>
            <a:tailEnd/>
          </a:ln>
        </p:spPr>
        <p:txBody>
          <a:bodyPr lIns="45846" tIns="45846" rIns="45846" bIns="45846"/>
          <a:lstStyle/>
          <a:p>
            <a:pPr marL="216602" indent="-216602" defTabSz="822832">
              <a:spcAft>
                <a:spcPct val="35000"/>
              </a:spcAft>
              <a:buFont typeface="Symbol" pitchFamily="18" charset="2"/>
              <a:buChar char="·"/>
              <a:defRPr/>
            </a:pPr>
            <a:endParaRPr lang="en-US" altLang="ja-JP" sz="1620" kern="0" dirty="0">
              <a:solidFill>
                <a:srgbClr val="A7C439"/>
              </a:solidFill>
              <a:latin typeface="Times New Roman" pitchFamily="18" charset="0"/>
              <a:ea typeface="MS PGothic" pitchFamily="34" charset="-128"/>
            </a:endParaRPr>
          </a:p>
        </p:txBody>
      </p:sp>
      <p:sp>
        <p:nvSpPr>
          <p:cNvPr id="18" name="標題 1"/>
          <p:cNvSpPr txBox="1">
            <a:spLocks/>
          </p:cNvSpPr>
          <p:nvPr/>
        </p:nvSpPr>
        <p:spPr>
          <a:xfrm>
            <a:off x="395536" y="370686"/>
            <a:ext cx="6624736" cy="453721"/>
          </a:xfrm>
          <a:prstGeom prst="rect">
            <a:avLst/>
          </a:prstGeom>
        </p:spPr>
        <p:txBody>
          <a:bodyPr>
            <a:noAutofit/>
          </a:bodyPr>
          <a:lstStyle>
            <a:lvl1pPr algn="l" defTabSz="914364" rtl="0" eaLnBrk="1" latinLnBrk="0" hangingPunct="1">
              <a:spcBef>
                <a:spcPct val="0"/>
              </a:spcBef>
              <a:buNone/>
              <a:defRPr lang="en-US" sz="2800" b="0" kern="1200" cap="none" baseline="0" dirty="0">
                <a:solidFill>
                  <a:schemeClr val="tx2">
                    <a:lumMod val="50000"/>
                  </a:schemeClr>
                </a:solidFill>
                <a:latin typeface="+mj-lt"/>
                <a:ea typeface="+mj-ea"/>
                <a:cs typeface="Arial"/>
              </a:defRPr>
            </a:lvl1pPr>
          </a:lstStyle>
          <a:p>
            <a:pPr defTabSz="822960"/>
            <a:r>
              <a:rPr lang="zh-CN" altLang="en-US" sz="2520" b="1" dirty="0">
                <a:latin typeface="標楷體" panose="03000509000000000000" pitchFamily="65" charset="-120"/>
                <a:ea typeface="標楷體" panose="03000509000000000000" pitchFamily="65" charset="-120"/>
              </a:rPr>
              <a:t>全球市</a:t>
            </a:r>
            <a:r>
              <a:rPr lang="zh-Hant" altLang="en-US" sz="2520" b="1" dirty="0">
                <a:latin typeface="標楷體" panose="03000509000000000000" pitchFamily="65" charset="-120"/>
                <a:ea typeface="標楷體" panose="03000509000000000000" pitchFamily="65" charset="-120"/>
              </a:rPr>
              <a:t>場</a:t>
            </a:r>
            <a:r>
              <a:rPr lang="zh-CN" altLang="en-US" sz="2520" b="1" dirty="0">
                <a:latin typeface="標楷體" panose="03000509000000000000" pitchFamily="65" charset="-120"/>
                <a:ea typeface="標楷體" panose="03000509000000000000" pitchFamily="65" charset="-120"/>
              </a:rPr>
              <a:t>評價 </a:t>
            </a:r>
            <a:r>
              <a:rPr lang="en-US" altLang="zh-CN" sz="2520" b="1" dirty="0">
                <a:latin typeface="標楷體" panose="03000509000000000000" pitchFamily="65" charset="-120"/>
                <a:ea typeface="標楷體" panose="03000509000000000000" pitchFamily="65" charset="-120"/>
              </a:rPr>
              <a:t>–</a:t>
            </a:r>
            <a:r>
              <a:rPr lang="zh-CN" altLang="en-US" sz="2520" b="1" dirty="0">
                <a:latin typeface="標楷體" panose="03000509000000000000" pitchFamily="65" charset="-120"/>
                <a:ea typeface="標楷體" panose="03000509000000000000" pitchFamily="65" charset="-120"/>
              </a:rPr>
              <a:t> </a:t>
            </a:r>
            <a:r>
              <a:rPr lang="zh-Hant" altLang="en-US" sz="2520" b="1" dirty="0">
                <a:latin typeface="標楷體" panose="03000509000000000000" pitchFamily="65" charset="-120"/>
                <a:ea typeface="標楷體" panose="03000509000000000000" pitchFamily="65" charset="-120"/>
              </a:rPr>
              <a:t>新世代防火牆第一領導品牌</a:t>
            </a:r>
          </a:p>
        </p:txBody>
      </p:sp>
      <p:pic>
        <p:nvPicPr>
          <p:cNvPr id="8" name="Picture 7" descr="cid:image002.png@01D067F7.D5564C1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73626" y="1690451"/>
            <a:ext cx="4032504" cy="4029837"/>
          </a:xfrm>
          <a:prstGeom prst="rect">
            <a:avLst/>
          </a:prstGeom>
          <a:noFill/>
          <a:ln>
            <a:noFill/>
          </a:ln>
        </p:spPr>
      </p:pic>
      <p:sp>
        <p:nvSpPr>
          <p:cNvPr id="7" name="橢圓 6"/>
          <p:cNvSpPr/>
          <p:nvPr/>
        </p:nvSpPr>
        <p:spPr>
          <a:xfrm>
            <a:off x="7313896" y="2219998"/>
            <a:ext cx="1119545" cy="23330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620"/>
          </a:p>
        </p:txBody>
      </p:sp>
      <p:sp>
        <p:nvSpPr>
          <p:cNvPr id="9" name="Content Placeholder 2"/>
          <p:cNvSpPr txBox="1">
            <a:spLocks/>
          </p:cNvSpPr>
          <p:nvPr/>
        </p:nvSpPr>
        <p:spPr>
          <a:xfrm>
            <a:off x="308500" y="1824403"/>
            <a:ext cx="4335507" cy="3527914"/>
          </a:xfrm>
          <a:prstGeom prst="rect">
            <a:avLst/>
          </a:prstGeom>
        </p:spPr>
        <p:txBody>
          <a:bodyPr>
            <a:normAutofit/>
          </a:bodyPr>
          <a:lstStyle>
            <a:lvl1pPr marL="231767" indent="-231767" algn="l" defTabSz="914364" rtl="0" eaLnBrk="1" latinLnBrk="0" hangingPunct="1">
              <a:spcBef>
                <a:spcPts val="1500"/>
              </a:spcBef>
              <a:spcAft>
                <a:spcPts val="100"/>
              </a:spcAft>
              <a:buClr>
                <a:schemeClr val="tx2"/>
              </a:buClr>
              <a:buSzPct val="90000"/>
              <a:buFont typeface="Wingdings" panose="05000000000000000000" pitchFamily="2" charset="2"/>
              <a:buChar char="§"/>
              <a:defRPr sz="1800" kern="1200">
                <a:solidFill>
                  <a:srgbClr val="000000"/>
                </a:solidFill>
                <a:latin typeface="+mn-lt"/>
                <a:ea typeface="+mn-ea"/>
                <a:cs typeface="+mn-cs"/>
              </a:defRPr>
            </a:lvl1pPr>
            <a:lvl2pPr marL="628625" indent="-227004" algn="l" defTabSz="914364" rtl="0" eaLnBrk="1" latinLnBrk="0" hangingPunct="1">
              <a:spcBef>
                <a:spcPts val="200"/>
              </a:spcBef>
              <a:spcAft>
                <a:spcPts val="300"/>
              </a:spcAft>
              <a:buClrTx/>
              <a:buSzPct val="90000"/>
              <a:buFont typeface="Arial" panose="020B0604020202020204" pitchFamily="34" charset="0"/>
              <a:buChar char="–"/>
              <a:tabLst/>
              <a:defRPr sz="1600" kern="1200">
                <a:solidFill>
                  <a:srgbClr val="000000"/>
                </a:solidFill>
                <a:latin typeface="+mn-lt"/>
                <a:ea typeface="+mn-ea"/>
                <a:cs typeface="+mn-cs"/>
              </a:defRPr>
            </a:lvl2pPr>
            <a:lvl3pPr marL="974686" indent="-228591" algn="l" defTabSz="914364" rtl="0" eaLnBrk="1" latinLnBrk="0" hangingPunct="1">
              <a:spcBef>
                <a:spcPts val="0"/>
              </a:spcBef>
              <a:buClrTx/>
              <a:buSzPct val="90000"/>
              <a:buFont typeface="Arial" panose="020B0604020202020204" pitchFamily="34" charset="0"/>
              <a:buChar char="–"/>
              <a:defRPr sz="1400" kern="1200">
                <a:solidFill>
                  <a:srgbClr val="000000"/>
                </a:solidFill>
                <a:latin typeface="+mn-lt"/>
                <a:ea typeface="+mn-ea"/>
                <a:cs typeface="+mn-cs"/>
              </a:defRPr>
            </a:lvl3pPr>
            <a:lvl4pPr marL="1255662" indent="-228591" algn="l" defTabSz="914364" rtl="0" eaLnBrk="1" latinLnBrk="0" hangingPunct="1">
              <a:spcBef>
                <a:spcPts val="0"/>
              </a:spcBef>
              <a:buClrTx/>
              <a:buSzPct val="90000"/>
              <a:buFont typeface="Arial" panose="020B0604020202020204" pitchFamily="34" charset="0"/>
              <a:buChar char="–"/>
              <a:defRPr sz="1100" kern="1200">
                <a:solidFill>
                  <a:srgbClr val="000000"/>
                </a:solidFill>
                <a:latin typeface="+mn-lt"/>
                <a:ea typeface="+mn-ea"/>
                <a:cs typeface="+mn-cs"/>
              </a:defRPr>
            </a:lvl4pPr>
            <a:lvl5pPr marL="1544576" indent="-228591" algn="l" defTabSz="914364" rtl="0" eaLnBrk="1" latinLnBrk="0" hangingPunct="1">
              <a:spcBef>
                <a:spcPts val="0"/>
              </a:spcBef>
              <a:buClrTx/>
              <a:buSzPct val="90000"/>
              <a:buFont typeface="Arial" panose="020B0604020202020204" pitchFamily="34" charset="0"/>
              <a:buChar char="–"/>
              <a:defRPr sz="1100" kern="1200">
                <a:solidFill>
                  <a:srgbClr val="000000"/>
                </a:solidFill>
                <a:latin typeface="+mn-lt"/>
                <a:ea typeface="+mn-ea"/>
                <a:cs typeface="+mn-cs"/>
              </a:defRPr>
            </a:lvl5pPr>
            <a:lvl6pPr marL="2514500" indent="-228591"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0" indent="-228591"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2" indent="-228591"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4" indent="-228591"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i="1" dirty="0">
                <a:solidFill>
                  <a:srgbClr val="FF0000"/>
                </a:solidFill>
              </a:rPr>
              <a:t>連續四年位居領導者象限（</a:t>
            </a:r>
            <a:r>
              <a:rPr lang="en-US" altLang="zh-CN" b="1" i="1" dirty="0">
                <a:solidFill>
                  <a:srgbClr val="FF0000"/>
                </a:solidFill>
              </a:rPr>
              <a:t>2012-2015</a:t>
            </a:r>
            <a:r>
              <a:rPr lang="zh-CN" altLang="en-US" b="1" i="1" dirty="0">
                <a:solidFill>
                  <a:srgbClr val="FF0000"/>
                </a:solidFill>
              </a:rPr>
              <a:t>）</a:t>
            </a:r>
            <a:endParaRPr lang="en-US" b="1" i="1" dirty="0">
              <a:solidFill>
                <a:srgbClr val="FF0000"/>
              </a:solidFill>
            </a:endParaRPr>
          </a:p>
          <a:p>
            <a:pPr marL="0" indent="0">
              <a:buNone/>
            </a:pPr>
            <a:r>
              <a:rPr lang="en-US" sz="1620" i="1" dirty="0"/>
              <a:t>“Palo Alto Networks is assessed as a Leader, mostly because of its NGFW focus, and because of its consistent visibility in Gartner shortlists for advanced firewalls use cases, frequently beating competition on feature quality.”</a:t>
            </a:r>
          </a:p>
          <a:p>
            <a:pPr marL="0" indent="0">
              <a:buNone/>
            </a:pPr>
            <a:r>
              <a:rPr lang="en-US" sz="1620" b="1" i="1" dirty="0"/>
              <a:t>--Gartner, Magic Quadrant for Enterprise Network Firewalls</a:t>
            </a:r>
          </a:p>
        </p:txBody>
      </p:sp>
    </p:spTree>
    <p:extLst>
      <p:ext uri="{BB962C8B-B14F-4D97-AF65-F5344CB8AC3E}">
        <p14:creationId xmlns:p14="http://schemas.microsoft.com/office/powerpoint/2010/main" val="678640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p:cNvSpPr txBox="1">
            <a:spLocks/>
          </p:cNvSpPr>
          <p:nvPr/>
        </p:nvSpPr>
        <p:spPr>
          <a:xfrm>
            <a:off x="391801" y="332656"/>
            <a:ext cx="6840760" cy="453721"/>
          </a:xfrm>
          <a:prstGeom prst="rect">
            <a:avLst/>
          </a:prstGeom>
        </p:spPr>
        <p:txBody>
          <a:bodyPr>
            <a:noAutofit/>
          </a:bodyPr>
          <a:lstStyle>
            <a:lvl1pPr algn="l" defTabSz="914364" rtl="0" eaLnBrk="1" latinLnBrk="0" hangingPunct="1">
              <a:spcBef>
                <a:spcPct val="0"/>
              </a:spcBef>
              <a:buNone/>
              <a:defRPr lang="en-US" sz="2800" b="0" kern="1200" cap="none" baseline="0" dirty="0">
                <a:solidFill>
                  <a:schemeClr val="tx2">
                    <a:lumMod val="50000"/>
                  </a:schemeClr>
                </a:solidFill>
                <a:latin typeface="+mj-lt"/>
                <a:ea typeface="+mj-ea"/>
                <a:cs typeface="Arial"/>
              </a:defRPr>
            </a:lvl1pPr>
          </a:lstStyle>
          <a:p>
            <a:r>
              <a:rPr lang="zh-CN" altLang="en-US" sz="2520" b="1" dirty="0">
                <a:latin typeface="標楷體" panose="03000509000000000000" pitchFamily="65" charset="-120"/>
                <a:ea typeface="標楷體" panose="03000509000000000000" pitchFamily="65" charset="-120"/>
              </a:rPr>
              <a:t>全球市</a:t>
            </a:r>
            <a:r>
              <a:rPr lang="zh-Hant" altLang="en-US" sz="2520" b="1" dirty="0">
                <a:latin typeface="標楷體" panose="03000509000000000000" pitchFamily="65" charset="-120"/>
                <a:ea typeface="標楷體" panose="03000509000000000000" pitchFamily="65" charset="-120"/>
              </a:rPr>
              <a:t>場</a:t>
            </a:r>
            <a:r>
              <a:rPr lang="zh-CN" altLang="en-US" sz="2520" b="1" dirty="0">
                <a:latin typeface="標楷體" panose="03000509000000000000" pitchFamily="65" charset="-120"/>
                <a:ea typeface="標楷體" panose="03000509000000000000" pitchFamily="65" charset="-120"/>
              </a:rPr>
              <a:t>評價 </a:t>
            </a:r>
            <a:r>
              <a:rPr lang="en-US" altLang="zh-CN" sz="2520" b="1" dirty="0">
                <a:latin typeface="標楷體" panose="03000509000000000000" pitchFamily="65" charset="-120"/>
                <a:ea typeface="標楷體" panose="03000509000000000000" pitchFamily="65" charset="-120"/>
              </a:rPr>
              <a:t>–</a:t>
            </a:r>
            <a:r>
              <a:rPr lang="zh-CN" altLang="en-US" sz="2520" b="1" dirty="0">
                <a:latin typeface="標楷體" panose="03000509000000000000" pitchFamily="65" charset="-120"/>
                <a:ea typeface="標楷體" panose="03000509000000000000" pitchFamily="65" charset="-120"/>
              </a:rPr>
              <a:t> </a:t>
            </a:r>
            <a:r>
              <a:rPr lang="zh-Hant" altLang="en-US" sz="2520" b="1" dirty="0">
                <a:latin typeface="標楷體" panose="03000509000000000000" pitchFamily="65" charset="-120"/>
                <a:ea typeface="標楷體" panose="03000509000000000000" pitchFamily="65" charset="-120"/>
              </a:rPr>
              <a:t>新世代防火牆第一領導品牌</a:t>
            </a:r>
          </a:p>
        </p:txBody>
      </p:sp>
      <p:sp>
        <p:nvSpPr>
          <p:cNvPr id="2" name="矩形 1"/>
          <p:cNvSpPr/>
          <p:nvPr/>
        </p:nvSpPr>
        <p:spPr>
          <a:xfrm>
            <a:off x="391583" y="3300396"/>
            <a:ext cx="8085668" cy="2363724"/>
          </a:xfrm>
          <a:prstGeom prst="rect">
            <a:avLst/>
          </a:prstGeom>
        </p:spPr>
        <p:txBody>
          <a:bodyPr wrap="square">
            <a:spAutoFit/>
          </a:bodyPr>
          <a:lstStyle/>
          <a:p>
            <a:r>
              <a:rPr lang="en-US" altLang="zh-TW" i="1" dirty="0">
                <a:solidFill>
                  <a:srgbClr val="FF0000"/>
                </a:solidFill>
              </a:rPr>
              <a:t>Palo Alto Networks</a:t>
            </a:r>
            <a:r>
              <a:rPr lang="zh-TW" altLang="en-US" i="1" dirty="0">
                <a:solidFill>
                  <a:srgbClr val="FF0000"/>
                </a:solidFill>
              </a:rPr>
              <a:t>在</a:t>
            </a:r>
            <a:r>
              <a:rPr lang="en-US" altLang="zh-TW" i="1" dirty="0">
                <a:solidFill>
                  <a:srgbClr val="FF0000"/>
                </a:solidFill>
              </a:rPr>
              <a:t>NSS</a:t>
            </a:r>
            <a:r>
              <a:rPr lang="zh-TW" altLang="en-US" i="1" dirty="0">
                <a:solidFill>
                  <a:srgbClr val="FF0000"/>
                </a:solidFill>
              </a:rPr>
              <a:t>新世代</a:t>
            </a:r>
            <a:r>
              <a:rPr lang="en-US" altLang="zh-TW" i="1" dirty="0">
                <a:solidFill>
                  <a:srgbClr val="FF0000"/>
                </a:solidFill>
              </a:rPr>
              <a:t>IPS</a:t>
            </a:r>
            <a:r>
              <a:rPr lang="zh-TW" altLang="en-US" i="1" dirty="0">
                <a:solidFill>
                  <a:srgbClr val="FF0000"/>
                </a:solidFill>
              </a:rPr>
              <a:t>測試中展現最優異的安全防護能力</a:t>
            </a:r>
          </a:p>
          <a:p>
            <a:endParaRPr lang="zh-TW" altLang="en-US" sz="1620" dirty="0"/>
          </a:p>
          <a:p>
            <a:r>
              <a:rPr lang="zh-CN" altLang="en-US" sz="1620" dirty="0"/>
              <a:t>       在</a:t>
            </a:r>
            <a:r>
              <a:rPr lang="en-US" altLang="zh-TW" sz="1620" dirty="0"/>
              <a:t>NSS</a:t>
            </a:r>
            <a:r>
              <a:rPr lang="zh-TW" altLang="en-US" sz="1620" dirty="0"/>
              <a:t>實驗室</a:t>
            </a:r>
            <a:r>
              <a:rPr lang="en-US" altLang="zh-TW" sz="1620" b="1" dirty="0"/>
              <a:t>2015</a:t>
            </a:r>
            <a:r>
              <a:rPr lang="zh-TW" altLang="en-US" sz="1620" dirty="0"/>
              <a:t>新世代入侵防禦系統（</a:t>
            </a:r>
            <a:r>
              <a:rPr lang="en-US" altLang="zh-TW" sz="1620" dirty="0"/>
              <a:t>NGIPS</a:t>
            </a:r>
            <a:r>
              <a:rPr lang="zh-TW" altLang="en-US" sz="1620" dirty="0"/>
              <a:t>）測</a:t>
            </a:r>
            <a:r>
              <a:rPr lang="zh-CN" altLang="en-US" sz="1620" dirty="0"/>
              <a:t>試中</a:t>
            </a:r>
            <a:r>
              <a:rPr lang="zh-TW" altLang="en-US" sz="1620" dirty="0"/>
              <a:t>針對多種漏洞攻擊程序及規避技術等手</a:t>
            </a:r>
            <a:r>
              <a:rPr lang="zh-CN" altLang="en-US" sz="1620" dirty="0"/>
              <a:t>法中</a:t>
            </a:r>
            <a:r>
              <a:rPr lang="zh-TW" altLang="en-US" sz="1620" dirty="0"/>
              <a:t>，對資安防護之效果進行的獨立測試。測試中使用的漏洞評擊程序是利用駭客常使用的偷渡下載的方式來進行傳輸，</a:t>
            </a:r>
            <a:r>
              <a:rPr lang="en-US" altLang="zh-TW" sz="1620" dirty="0">
                <a:solidFill>
                  <a:srgbClr val="FF0000"/>
                </a:solidFill>
              </a:rPr>
              <a:t>Palo Alto Networks</a:t>
            </a:r>
            <a:r>
              <a:rPr lang="zh-TW" altLang="en-US" sz="1620" dirty="0">
                <a:solidFill>
                  <a:srgbClr val="FF0000"/>
                </a:solidFill>
              </a:rPr>
              <a:t>是唯一一家</a:t>
            </a:r>
            <a:r>
              <a:rPr lang="en-US" altLang="zh-TW" sz="1620" dirty="0">
                <a:solidFill>
                  <a:srgbClr val="FF0000"/>
                </a:solidFill>
              </a:rPr>
              <a:t>100%</a:t>
            </a:r>
            <a:r>
              <a:rPr lang="zh-TW" altLang="en-US" sz="1620" dirty="0">
                <a:solidFill>
                  <a:srgbClr val="FF0000"/>
                </a:solidFill>
              </a:rPr>
              <a:t>成功攔截了此類漏洞攻擊程序與手法的廠商</a:t>
            </a:r>
            <a:r>
              <a:rPr lang="zh-TW" altLang="en-US" sz="1620" dirty="0"/>
              <a:t>，並獲得了此項獨一無二的殊榮，展現了其優越的安全防護能力。</a:t>
            </a:r>
            <a:endParaRPr lang="en-US" altLang="zh-TW" sz="1620" dirty="0"/>
          </a:p>
          <a:p>
            <a:endParaRPr lang="en-US" altLang="zh-TW" sz="1620" dirty="0"/>
          </a:p>
          <a:p>
            <a:r>
              <a:rPr lang="en-US" altLang="zh-TW" sz="1620" dirty="0"/>
              <a:t>- </a:t>
            </a:r>
            <a:r>
              <a:rPr lang="en-US" altLang="zh-TW" sz="1620" dirty="0" err="1"/>
              <a:t>Vikram</a:t>
            </a:r>
            <a:r>
              <a:rPr lang="en-US" altLang="zh-TW" sz="1620" dirty="0"/>
              <a:t> </a:t>
            </a:r>
            <a:r>
              <a:rPr lang="en-US" altLang="zh-TW" sz="1620" dirty="0" err="1"/>
              <a:t>Phatak</a:t>
            </a:r>
            <a:r>
              <a:rPr lang="en-US" altLang="zh-TW" sz="1620" dirty="0"/>
              <a:t>, CEO of NSS Labs</a:t>
            </a:r>
            <a:endParaRPr lang="zh-TW" altLang="en-US" sz="1620" dirty="0"/>
          </a:p>
        </p:txBody>
      </p:sp>
      <p:pic>
        <p:nvPicPr>
          <p:cNvPr id="3" name="圖片 2"/>
          <p:cNvPicPr>
            <a:picLocks noChangeAspect="1"/>
          </p:cNvPicPr>
          <p:nvPr/>
        </p:nvPicPr>
        <p:blipFill>
          <a:blip r:embed="rId2"/>
          <a:stretch>
            <a:fillRect/>
          </a:stretch>
        </p:blipFill>
        <p:spPr>
          <a:xfrm>
            <a:off x="2042583" y="1714500"/>
            <a:ext cx="5027083" cy="1341839"/>
          </a:xfrm>
          <a:prstGeom prst="rect">
            <a:avLst/>
          </a:prstGeom>
        </p:spPr>
      </p:pic>
    </p:spTree>
    <p:extLst>
      <p:ext uri="{BB962C8B-B14F-4D97-AF65-F5344CB8AC3E}">
        <p14:creationId xmlns:p14="http://schemas.microsoft.com/office/powerpoint/2010/main" val="3637936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5483"/>
            <a:ext cx="8424936" cy="1039281"/>
          </a:xfrm>
        </p:spPr>
        <p:txBody>
          <a:bodyPr/>
          <a:lstStyle/>
          <a:p>
            <a:pPr algn="ctr"/>
            <a:r>
              <a:rPr lang="zh-TW" altLang="en-US" sz="3000" b="1" i="0" dirty="0">
                <a:latin typeface="標楷體" panose="03000509000000000000" pitchFamily="65" charset="-120"/>
                <a:ea typeface="標楷體" panose="03000509000000000000" pitchFamily="65" charset="-120"/>
              </a:rPr>
              <a:t>勒索</a:t>
            </a:r>
            <a:r>
              <a:rPr lang="zh-TW" altLang="en-US" sz="3000" b="1" i="0" dirty="0" smtClean="0">
                <a:latin typeface="標楷體" panose="03000509000000000000" pitchFamily="65" charset="-120"/>
                <a:ea typeface="標楷體" panose="03000509000000000000" pitchFamily="65" charset="-120"/>
              </a:rPr>
              <a:t>軟體</a:t>
            </a:r>
            <a:r>
              <a:rPr lang="en-US" altLang="zh-TW" sz="3000" b="1" i="0" dirty="0" err="1">
                <a:latin typeface="標楷體" panose="03000509000000000000" pitchFamily="65" charset="-120"/>
                <a:ea typeface="標楷體" panose="03000509000000000000" pitchFamily="65" charset="-120"/>
              </a:rPr>
              <a:t>CryptoLocker</a:t>
            </a:r>
            <a:r>
              <a:rPr lang="zh-TW" altLang="en-US" sz="3000" b="1" i="0" dirty="0" smtClean="0">
                <a:latin typeface="標楷體" panose="03000509000000000000" pitchFamily="65" charset="-120"/>
                <a:ea typeface="標楷體" panose="03000509000000000000" pitchFamily="65" charset="-120"/>
              </a:rPr>
              <a:t>假冒</a:t>
            </a:r>
            <a:r>
              <a:rPr lang="en-US" altLang="zh-TW" sz="3000" b="1" i="0" dirty="0" smtClean="0">
                <a:latin typeface="標楷體" panose="03000509000000000000" pitchFamily="65" charset="-120"/>
                <a:ea typeface="標楷體" panose="03000509000000000000" pitchFamily="65" charset="-120"/>
              </a:rPr>
              <a:t/>
            </a:r>
            <a:br>
              <a:rPr lang="en-US" altLang="zh-TW" sz="3000" b="1" i="0" dirty="0" smtClean="0">
                <a:latin typeface="標楷體" panose="03000509000000000000" pitchFamily="65" charset="-120"/>
                <a:ea typeface="標楷體" panose="03000509000000000000" pitchFamily="65" charset="-120"/>
              </a:rPr>
            </a:br>
            <a:r>
              <a:rPr lang="en-US" sz="3000" b="1" i="0" dirty="0" err="1" smtClean="0">
                <a:latin typeface="標楷體" panose="03000509000000000000" pitchFamily="65" charset="-120"/>
                <a:ea typeface="標楷體" panose="03000509000000000000" pitchFamily="65" charset="-120"/>
              </a:rPr>
              <a:t>Chrome,Facebook</a:t>
            </a:r>
            <a:r>
              <a:rPr lang="en-US" sz="3000" b="1" i="0" dirty="0" smtClean="0">
                <a:latin typeface="標楷體" panose="03000509000000000000" pitchFamily="65" charset="-120"/>
                <a:ea typeface="標楷體" panose="03000509000000000000" pitchFamily="65" charset="-120"/>
              </a:rPr>
              <a:t> </a:t>
            </a:r>
            <a:r>
              <a:rPr lang="zh-TW" altLang="en-US" sz="3000" b="1" i="0" dirty="0">
                <a:latin typeface="標楷體" panose="03000509000000000000" pitchFamily="65" charset="-120"/>
                <a:ea typeface="標楷體" panose="03000509000000000000" pitchFamily="65" charset="-120"/>
              </a:rPr>
              <a:t>和 </a:t>
            </a:r>
            <a:r>
              <a:rPr lang="en-US" sz="3000" b="1" i="0" dirty="0">
                <a:latin typeface="標楷體" panose="03000509000000000000" pitchFamily="65" charset="-120"/>
                <a:ea typeface="標楷體" panose="03000509000000000000" pitchFamily="65" charset="-120"/>
              </a:rPr>
              <a:t>PayPal</a:t>
            </a:r>
            <a:r>
              <a:rPr lang="zh-TW" altLang="en-US" sz="3000" b="1" i="0" dirty="0">
                <a:latin typeface="標楷體" panose="03000509000000000000" pitchFamily="65" charset="-120"/>
                <a:ea typeface="標楷體" panose="03000509000000000000" pitchFamily="65" charset="-120"/>
              </a:rPr>
              <a:t>發網路釣魚</a:t>
            </a:r>
            <a:r>
              <a:rPr lang="zh-TW" altLang="en-US" sz="3000" b="1" i="0" dirty="0" smtClean="0">
                <a:latin typeface="標楷體" panose="03000509000000000000" pitchFamily="65" charset="-120"/>
                <a:ea typeface="標楷體" panose="03000509000000000000" pitchFamily="65" charset="-120"/>
              </a:rPr>
              <a:t>電子郵件</a:t>
            </a:r>
            <a:endParaRPr lang="en-US" sz="3000" b="1" i="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sz="quarter" idx="11"/>
          </p:nvPr>
        </p:nvSpPr>
        <p:spPr>
          <a:xfrm>
            <a:off x="395536" y="5013176"/>
            <a:ext cx="8208912" cy="1296144"/>
          </a:xfrm>
        </p:spPr>
        <p:txBody>
          <a:bodyPr>
            <a:noAutofit/>
          </a:bodyPr>
          <a:lstStyle/>
          <a:p>
            <a:pPr marL="0" indent="0">
              <a:buNone/>
            </a:pPr>
            <a:r>
              <a:rPr lang="zh-TW" altLang="en-US" sz="1600" dirty="0"/>
              <a:t>為何會稱</a:t>
            </a:r>
            <a:r>
              <a:rPr lang="en-US" altLang="zh-TW" sz="1600" dirty="0" err="1"/>
              <a:t>CryptoLocker</a:t>
            </a:r>
            <a:r>
              <a:rPr lang="zh-TW" altLang="en-US" sz="1600" dirty="0"/>
              <a:t>為一個重要里程碑的原因。調查一個類此的勒索軟體攻擊行為，不但需要有逆向工程</a:t>
            </a:r>
            <a:r>
              <a:rPr lang="en-US" altLang="zh-TW" sz="1600" dirty="0"/>
              <a:t>(Reversed Engineering)</a:t>
            </a:r>
            <a:r>
              <a:rPr lang="zh-TW" altLang="en-US" sz="1600" dirty="0"/>
              <a:t>、密碼學的相關知識與能力，亦需要做到「威脅情資」的分享。面對現行型態的網路攻擊，網路威脅情資分享已經成為調查資安事件的重要課題，若少了情資的分享，再藉此將各中繼站做出關聯，畫出事件的網路拓樸，恐怕就無法在短時間內找到源頭並予以</a:t>
            </a:r>
            <a:r>
              <a:rPr lang="zh-TW" altLang="en-US" sz="1600" dirty="0" smtClean="0"/>
              <a:t>破獲。</a:t>
            </a:r>
            <a:endParaRPr lang="en-US" altLang="zh-TW" sz="1600" dirty="0" smtClean="0"/>
          </a:p>
        </p:txBody>
      </p:sp>
      <p:pic>
        <p:nvPicPr>
          <p:cNvPr id="5" name="圖片 4"/>
          <p:cNvPicPr>
            <a:picLocks noChangeAspect="1"/>
          </p:cNvPicPr>
          <p:nvPr/>
        </p:nvPicPr>
        <p:blipFill>
          <a:blip r:embed="rId2"/>
          <a:stretch>
            <a:fillRect/>
          </a:stretch>
        </p:blipFill>
        <p:spPr>
          <a:xfrm>
            <a:off x="1691680" y="1502786"/>
            <a:ext cx="5256584" cy="3312368"/>
          </a:xfrm>
          <a:prstGeom prst="rect">
            <a:avLst/>
          </a:prstGeom>
        </p:spPr>
      </p:pic>
      <p:sp>
        <p:nvSpPr>
          <p:cNvPr id="10" name="矩形 9"/>
          <p:cNvSpPr/>
          <p:nvPr/>
        </p:nvSpPr>
        <p:spPr>
          <a:xfrm>
            <a:off x="2254907" y="2204864"/>
            <a:ext cx="4130130" cy="1384995"/>
          </a:xfrm>
          <a:prstGeom prst="rect">
            <a:avLst/>
          </a:prstGeom>
          <a:noFill/>
        </p:spPr>
        <p:txBody>
          <a:bodyPr wrap="square" lIns="91440" tIns="45720" rIns="91440" bIns="45720">
            <a:spAutoFit/>
          </a:bodyPr>
          <a:lstStyle/>
          <a:p>
            <a:pPr algn="ctr"/>
            <a:r>
              <a:rPr lang="en-US" altLang="zh-TW" sz="2800" b="1" cap="none" spc="0" dirty="0">
                <a:ln w="12700">
                  <a:solidFill>
                    <a:schemeClr val="accent5"/>
                  </a:solidFill>
                  <a:prstDash val="solid"/>
                </a:ln>
                <a:pattFill prst="ltDnDiag">
                  <a:fgClr>
                    <a:schemeClr val="accent5">
                      <a:lumMod val="60000"/>
                      <a:lumOff val="40000"/>
                    </a:schemeClr>
                  </a:fgClr>
                  <a:bgClr>
                    <a:schemeClr val="bg1"/>
                  </a:bgClr>
                </a:pattFill>
                <a:effectLst/>
                <a:latin typeface="Source Sans Pro"/>
              </a:rPr>
              <a:t>noreply@goog.le.com </a:t>
            </a:r>
            <a:r>
              <a:rPr lang="zh-TW" altLang="en-US" sz="28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Source Sans Pro"/>
              </a:rPr>
              <a:t>                </a:t>
            </a:r>
            <a:r>
              <a:rPr lang="en-US" altLang="zh-TW" sz="28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Source Sans Pro"/>
              </a:rPr>
              <a:t>noreply@mail.fb.com </a:t>
            </a:r>
            <a:r>
              <a:rPr lang="zh-TW" altLang="en-US" sz="28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Source Sans Pro"/>
              </a:rPr>
              <a:t>                 </a:t>
            </a:r>
            <a:r>
              <a:rPr lang="en-US" altLang="zh-TW" sz="28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Source Sans Pro"/>
              </a:rPr>
              <a:t>service@paypal.co.uk</a:t>
            </a:r>
            <a:endParaRPr lang="zh-TW" altLang="en-US" sz="2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741834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51"/>
          <p:cNvSpPr>
            <a:spLocks/>
          </p:cNvSpPr>
          <p:nvPr/>
        </p:nvSpPr>
        <p:spPr bwMode="gray">
          <a:xfrm>
            <a:off x="3426786" y="501751"/>
            <a:ext cx="1854948" cy="985911"/>
          </a:xfrm>
          <a:custGeom>
            <a:avLst/>
            <a:gdLst>
              <a:gd name="T0" fmla="*/ 266 w 670"/>
              <a:gd name="T1" fmla="*/ 386 h 386"/>
              <a:gd name="T2" fmla="*/ 149 w 670"/>
              <a:gd name="T3" fmla="*/ 325 h 386"/>
              <a:gd name="T4" fmla="*/ 142 w 670"/>
              <a:gd name="T5" fmla="*/ 316 h 386"/>
              <a:gd name="T6" fmla="*/ 131 w 670"/>
              <a:gd name="T7" fmla="*/ 320 h 386"/>
              <a:gd name="T8" fmla="*/ 101 w 670"/>
              <a:gd name="T9" fmla="*/ 324 h 386"/>
              <a:gd name="T10" fmla="*/ 0 w 670"/>
              <a:gd name="T11" fmla="*/ 230 h 386"/>
              <a:gd name="T12" fmla="*/ 106 w 670"/>
              <a:gd name="T13" fmla="*/ 143 h 386"/>
              <a:gd name="T14" fmla="*/ 109 w 670"/>
              <a:gd name="T15" fmla="*/ 143 h 386"/>
              <a:gd name="T16" fmla="*/ 123 w 670"/>
              <a:gd name="T17" fmla="*/ 143 h 386"/>
              <a:gd name="T18" fmla="*/ 127 w 670"/>
              <a:gd name="T19" fmla="*/ 131 h 386"/>
              <a:gd name="T20" fmla="*/ 197 w 670"/>
              <a:gd name="T21" fmla="*/ 80 h 386"/>
              <a:gd name="T22" fmla="*/ 203 w 670"/>
              <a:gd name="T23" fmla="*/ 80 h 386"/>
              <a:gd name="T24" fmla="*/ 216 w 670"/>
              <a:gd name="T25" fmla="*/ 82 h 386"/>
              <a:gd name="T26" fmla="*/ 221 w 670"/>
              <a:gd name="T27" fmla="*/ 70 h 386"/>
              <a:gd name="T28" fmla="*/ 305 w 670"/>
              <a:gd name="T29" fmla="*/ 2 h 386"/>
              <a:gd name="T30" fmla="*/ 396 w 670"/>
              <a:gd name="T31" fmla="*/ 64 h 386"/>
              <a:gd name="T32" fmla="*/ 402 w 670"/>
              <a:gd name="T33" fmla="*/ 76 h 386"/>
              <a:gd name="T34" fmla="*/ 416 w 670"/>
              <a:gd name="T35" fmla="*/ 72 h 386"/>
              <a:gd name="T36" fmla="*/ 449 w 670"/>
              <a:gd name="T37" fmla="*/ 68 h 386"/>
              <a:gd name="T38" fmla="*/ 576 w 670"/>
              <a:gd name="T39" fmla="*/ 162 h 386"/>
              <a:gd name="T40" fmla="*/ 580 w 670"/>
              <a:gd name="T41" fmla="*/ 172 h 386"/>
              <a:gd name="T42" fmla="*/ 591 w 670"/>
              <a:gd name="T43" fmla="*/ 174 h 386"/>
              <a:gd name="T44" fmla="*/ 670 w 670"/>
              <a:gd name="T45" fmla="*/ 248 h 386"/>
              <a:gd name="T46" fmla="*/ 581 w 670"/>
              <a:gd name="T47" fmla="*/ 326 h 386"/>
              <a:gd name="T48" fmla="*/ 569 w 670"/>
              <a:gd name="T49" fmla="*/ 326 h 386"/>
              <a:gd name="T50" fmla="*/ 559 w 670"/>
              <a:gd name="T51" fmla="*/ 324 h 386"/>
              <a:gd name="T52" fmla="*/ 553 w 670"/>
              <a:gd name="T53" fmla="*/ 331 h 386"/>
              <a:gd name="T54" fmla="*/ 482 w 670"/>
              <a:gd name="T55" fmla="*/ 380 h 386"/>
              <a:gd name="T56" fmla="*/ 395 w 670"/>
              <a:gd name="T57" fmla="*/ 346 h 386"/>
              <a:gd name="T58" fmla="*/ 385 w 670"/>
              <a:gd name="T59" fmla="*/ 338 h 386"/>
              <a:gd name="T60" fmla="*/ 374 w 670"/>
              <a:gd name="T61" fmla="*/ 345 h 386"/>
              <a:gd name="T62" fmla="*/ 266 w 670"/>
              <a:gd name="T6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0" h="386">
                <a:moveTo>
                  <a:pt x="266" y="386"/>
                </a:moveTo>
                <a:cubicBezTo>
                  <a:pt x="221" y="386"/>
                  <a:pt x="178" y="358"/>
                  <a:pt x="149" y="325"/>
                </a:cubicBezTo>
                <a:cubicBezTo>
                  <a:pt x="142" y="316"/>
                  <a:pt x="142" y="316"/>
                  <a:pt x="142" y="316"/>
                </a:cubicBezTo>
                <a:cubicBezTo>
                  <a:pt x="131" y="320"/>
                  <a:pt x="131" y="320"/>
                  <a:pt x="131" y="320"/>
                </a:cubicBezTo>
                <a:cubicBezTo>
                  <a:pt x="121" y="322"/>
                  <a:pt x="111" y="323"/>
                  <a:pt x="101" y="324"/>
                </a:cubicBezTo>
                <a:cubicBezTo>
                  <a:pt x="38" y="328"/>
                  <a:pt x="0" y="283"/>
                  <a:pt x="0" y="230"/>
                </a:cubicBezTo>
                <a:cubicBezTo>
                  <a:pt x="0" y="178"/>
                  <a:pt x="50" y="143"/>
                  <a:pt x="106" y="143"/>
                </a:cubicBezTo>
                <a:cubicBezTo>
                  <a:pt x="107" y="143"/>
                  <a:pt x="108" y="143"/>
                  <a:pt x="109" y="143"/>
                </a:cubicBezTo>
                <a:cubicBezTo>
                  <a:pt x="123" y="143"/>
                  <a:pt x="123" y="143"/>
                  <a:pt x="123" y="143"/>
                </a:cubicBezTo>
                <a:cubicBezTo>
                  <a:pt x="127" y="131"/>
                  <a:pt x="127" y="131"/>
                  <a:pt x="127" y="131"/>
                </a:cubicBezTo>
                <a:cubicBezTo>
                  <a:pt x="132" y="95"/>
                  <a:pt x="165" y="77"/>
                  <a:pt x="197" y="80"/>
                </a:cubicBezTo>
                <a:cubicBezTo>
                  <a:pt x="199" y="80"/>
                  <a:pt x="201" y="80"/>
                  <a:pt x="203" y="80"/>
                </a:cubicBezTo>
                <a:cubicBezTo>
                  <a:pt x="216" y="82"/>
                  <a:pt x="216" y="82"/>
                  <a:pt x="216" y="82"/>
                </a:cubicBezTo>
                <a:cubicBezTo>
                  <a:pt x="221" y="70"/>
                  <a:pt x="221" y="70"/>
                  <a:pt x="221" y="70"/>
                </a:cubicBezTo>
                <a:cubicBezTo>
                  <a:pt x="235" y="33"/>
                  <a:pt x="264" y="3"/>
                  <a:pt x="305" y="2"/>
                </a:cubicBezTo>
                <a:cubicBezTo>
                  <a:pt x="350" y="0"/>
                  <a:pt x="378" y="34"/>
                  <a:pt x="396" y="64"/>
                </a:cubicBezTo>
                <a:cubicBezTo>
                  <a:pt x="402" y="76"/>
                  <a:pt x="402" y="76"/>
                  <a:pt x="402" y="76"/>
                </a:cubicBezTo>
                <a:cubicBezTo>
                  <a:pt x="416" y="72"/>
                  <a:pt x="416" y="72"/>
                  <a:pt x="416" y="72"/>
                </a:cubicBezTo>
                <a:cubicBezTo>
                  <a:pt x="427" y="69"/>
                  <a:pt x="438" y="68"/>
                  <a:pt x="449" y="68"/>
                </a:cubicBezTo>
                <a:cubicBezTo>
                  <a:pt x="519" y="64"/>
                  <a:pt x="562" y="106"/>
                  <a:pt x="576" y="162"/>
                </a:cubicBezTo>
                <a:cubicBezTo>
                  <a:pt x="580" y="172"/>
                  <a:pt x="580" y="172"/>
                  <a:pt x="580" y="172"/>
                </a:cubicBezTo>
                <a:cubicBezTo>
                  <a:pt x="591" y="174"/>
                  <a:pt x="591" y="174"/>
                  <a:pt x="591" y="174"/>
                </a:cubicBezTo>
                <a:cubicBezTo>
                  <a:pt x="637" y="178"/>
                  <a:pt x="670" y="206"/>
                  <a:pt x="670" y="248"/>
                </a:cubicBezTo>
                <a:cubicBezTo>
                  <a:pt x="670" y="295"/>
                  <a:pt x="637" y="326"/>
                  <a:pt x="581" y="326"/>
                </a:cubicBezTo>
                <a:cubicBezTo>
                  <a:pt x="577" y="326"/>
                  <a:pt x="573" y="326"/>
                  <a:pt x="569" y="326"/>
                </a:cubicBezTo>
                <a:cubicBezTo>
                  <a:pt x="559" y="324"/>
                  <a:pt x="559" y="324"/>
                  <a:pt x="559" y="324"/>
                </a:cubicBezTo>
                <a:cubicBezTo>
                  <a:pt x="553" y="331"/>
                  <a:pt x="553" y="331"/>
                  <a:pt x="553" y="331"/>
                </a:cubicBezTo>
                <a:cubicBezTo>
                  <a:pt x="532" y="356"/>
                  <a:pt x="515" y="376"/>
                  <a:pt x="482" y="380"/>
                </a:cubicBezTo>
                <a:cubicBezTo>
                  <a:pt x="451" y="383"/>
                  <a:pt x="415" y="360"/>
                  <a:pt x="395" y="346"/>
                </a:cubicBezTo>
                <a:cubicBezTo>
                  <a:pt x="385" y="338"/>
                  <a:pt x="385" y="338"/>
                  <a:pt x="385" y="338"/>
                </a:cubicBezTo>
                <a:cubicBezTo>
                  <a:pt x="374" y="345"/>
                  <a:pt x="374" y="345"/>
                  <a:pt x="374" y="345"/>
                </a:cubicBezTo>
                <a:cubicBezTo>
                  <a:pt x="347" y="365"/>
                  <a:pt x="300" y="386"/>
                  <a:pt x="266" y="386"/>
                </a:cubicBezTo>
                <a:close/>
              </a:path>
            </a:pathLst>
          </a:custGeom>
          <a:gradFill flip="none" rotWithShape="1">
            <a:gsLst>
              <a:gs pos="0">
                <a:schemeClr val="accent2">
                  <a:lumMod val="60000"/>
                  <a:lumOff val="40000"/>
                </a:schemeClr>
              </a:gs>
              <a:gs pos="100000">
                <a:schemeClr val="accent2"/>
              </a:gs>
            </a:gsLst>
            <a:path path="circle">
              <a:fillToRect l="100000" t="100000"/>
            </a:path>
            <a:tileRect r="-100000" b="-100000"/>
          </a:gradFill>
          <a:ln w="28575">
            <a:solidFill>
              <a:schemeClr val="bg1"/>
            </a:solidFill>
          </a:ln>
          <a:effectLst/>
          <a:scene3d>
            <a:camera prst="orthographicFront">
              <a:rot lat="0" lon="0" rev="0"/>
            </a:camera>
            <a:lightRig rig="threePt" dir="t">
              <a:rot lat="0" lon="0" rev="1200000"/>
            </a:lightRig>
          </a:scene3d>
          <a:sp3d>
            <a:bevelT w="25400" h="25400"/>
          </a:sp3d>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kern="1200">
              <a:solidFill>
                <a:srgbClr val="000000"/>
              </a:solidFill>
              <a:latin typeface="Arial"/>
            </a:endParaRPr>
          </a:p>
        </p:txBody>
      </p:sp>
      <p:sp>
        <p:nvSpPr>
          <p:cNvPr id="2" name="Title 1"/>
          <p:cNvSpPr>
            <a:spLocks noGrp="1"/>
          </p:cNvSpPr>
          <p:nvPr>
            <p:ph type="title"/>
          </p:nvPr>
        </p:nvSpPr>
        <p:spPr>
          <a:xfrm>
            <a:off x="455036" y="81658"/>
            <a:ext cx="8229600" cy="598564"/>
          </a:xfrm>
        </p:spPr>
        <p:txBody>
          <a:bodyPr>
            <a:normAutofit/>
          </a:bodyPr>
          <a:lstStyle/>
          <a:p>
            <a:r>
              <a:rPr lang="zh-CN" altLang="en-US" sz="2800" b="1" i="0" dirty="0" smtClean="0">
                <a:latin typeface="標楷體" panose="03000509000000000000" pitchFamily="65" charset="-120"/>
                <a:ea typeface="標楷體" panose="03000509000000000000" pitchFamily="65" charset="-120"/>
              </a:rPr>
              <a:t>新世代資安防護平台</a:t>
            </a:r>
            <a:endParaRPr lang="en-US" sz="2800" b="1" i="0" dirty="0">
              <a:latin typeface="標楷體" panose="03000509000000000000" pitchFamily="65" charset="-120"/>
              <a:ea typeface="標楷體" panose="03000509000000000000" pitchFamily="65" charset="-120"/>
            </a:endParaRPr>
          </a:p>
        </p:txBody>
      </p:sp>
      <p:grpSp>
        <p:nvGrpSpPr>
          <p:cNvPr id="5" name="Group 4"/>
          <p:cNvGrpSpPr/>
          <p:nvPr/>
        </p:nvGrpSpPr>
        <p:grpSpPr>
          <a:xfrm>
            <a:off x="180869" y="818721"/>
            <a:ext cx="2302900" cy="2662168"/>
            <a:chOff x="293168" y="1380442"/>
            <a:chExt cx="2409233" cy="2181823"/>
          </a:xfrm>
        </p:grpSpPr>
        <p:pic>
          <p:nvPicPr>
            <p:cNvPr id="84" name="Picture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3168" y="3445202"/>
              <a:ext cx="2409233" cy="117063"/>
            </a:xfrm>
            <a:prstGeom prst="rect">
              <a:avLst/>
            </a:prstGeom>
            <a:noFill/>
            <a:ln w="9525">
              <a:noFill/>
              <a:miter lim="800000"/>
              <a:headEnd/>
              <a:tailEnd/>
            </a:ln>
          </p:spPr>
        </p:pic>
        <p:sp>
          <p:nvSpPr>
            <p:cNvPr id="85" name="Rectangle 84"/>
            <p:cNvSpPr>
              <a:spLocks noChangeArrowheads="1"/>
            </p:cNvSpPr>
            <p:nvPr/>
          </p:nvSpPr>
          <p:spPr bwMode="auto">
            <a:xfrm>
              <a:off x="296378" y="1380442"/>
              <a:ext cx="2405850" cy="389935"/>
            </a:xfrm>
            <a:prstGeom prst="rect">
              <a:avLst/>
            </a:prstGeom>
            <a:solidFill>
              <a:srgbClr val="F29D26"/>
            </a:solidFill>
            <a:ln>
              <a:noFill/>
            </a:ln>
            <a:extLst/>
          </p:spPr>
          <p:txBody>
            <a:bodyPr anchor="ctr"/>
            <a:lstStyle/>
            <a:p>
              <a:pPr algn="ctr" fontAlgn="auto">
                <a:defRPr/>
              </a:pPr>
              <a:r>
                <a:rPr lang="zh-TW" altLang="en-US" sz="1400" b="1" kern="0"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次世代防火牆</a:t>
              </a:r>
              <a:endParaRPr lang="en-GB" sz="1400" b="1" kern="0" dirty="0">
                <a:solidFill>
                  <a:srgbClr val="FFFF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86" name="Rectangle 85"/>
            <p:cNvSpPr/>
            <p:nvPr/>
          </p:nvSpPr>
          <p:spPr bwMode="auto">
            <a:xfrm>
              <a:off x="296378" y="1768162"/>
              <a:ext cx="2405850" cy="1687183"/>
            </a:xfrm>
            <a:prstGeom prst="rect">
              <a:avLst/>
            </a:prstGeom>
            <a:solidFill>
              <a:schemeClr val="accent4">
                <a:lumMod val="20000"/>
                <a:lumOff val="80000"/>
              </a:schemeClr>
            </a:solidFill>
            <a:ln w="25400" cap="flat" cmpd="sng" algn="ctr">
              <a:noFill/>
              <a:prstDash val="solid"/>
            </a:ln>
            <a:effectLst/>
          </p:spPr>
          <p:txBody>
            <a:bodyPr lIns="182880" tIns="91440" rIns="182880" bIns="91440" anchor="t" anchorCtr="0"/>
            <a:lstStyle/>
            <a:p>
              <a:pPr marL="171450" lvl="0" indent="-171450">
                <a:spcBef>
                  <a:spcPts val="600"/>
                </a:spcBef>
                <a:buClr>
                  <a:srgbClr val="326A88"/>
                </a:buClr>
                <a:buFont typeface="Wingdings" charset="2"/>
                <a:buChar char="§"/>
                <a:defRPr/>
              </a:pPr>
              <a:r>
                <a:rPr lang="zh-TW" altLang="en-US" sz="1400" dirty="0" smtClean="0">
                  <a:latin typeface="標楷體" panose="03000509000000000000" pitchFamily="65" charset="-120"/>
                  <a:ea typeface="標楷體" panose="03000509000000000000" pitchFamily="65" charset="-120"/>
                  <a:cs typeface="Arial" panose="020B0604020202020204" pitchFamily="34" charset="0"/>
                </a:rPr>
                <a:t>檢</a:t>
              </a:r>
              <a:r>
                <a:rPr lang="zh-TW" altLang="en-US" sz="1400" dirty="0">
                  <a:latin typeface="標楷體" panose="03000509000000000000" pitchFamily="65" charset="-120"/>
                  <a:ea typeface="標楷體" panose="03000509000000000000" pitchFamily="65" charset="-120"/>
                  <a:cs typeface="Arial" panose="020B0604020202020204" pitchFamily="34" charset="0"/>
                </a:rPr>
                <a:t>查</a:t>
              </a:r>
              <a:r>
                <a:rPr lang="zh-TW" altLang="en-US" sz="1400" dirty="0" smtClean="0">
                  <a:latin typeface="標楷體" panose="03000509000000000000" pitchFamily="65" charset="-120"/>
                  <a:ea typeface="標楷體" panose="03000509000000000000" pitchFamily="65" charset="-120"/>
                  <a:cs typeface="Arial" panose="020B0604020202020204" pitchFamily="34" charset="0"/>
                </a:rPr>
                <a:t>所有流量中的應用程式</a:t>
              </a:r>
              <a:endParaRPr lang="en-US" altLang="zh-TW" sz="1400" dirty="0" smtClean="0">
                <a:latin typeface="標楷體" panose="03000509000000000000" pitchFamily="65" charset="-120"/>
                <a:ea typeface="標楷體" panose="03000509000000000000" pitchFamily="65" charset="-120"/>
                <a:cs typeface="Arial" panose="020B0604020202020204" pitchFamily="34" charset="0"/>
              </a:endParaRPr>
            </a:p>
            <a:p>
              <a:pPr marL="171450" lvl="0" indent="-171450">
                <a:spcBef>
                  <a:spcPts val="600"/>
                </a:spcBef>
                <a:buClr>
                  <a:srgbClr val="326A88"/>
                </a:buClr>
                <a:buFont typeface="Wingdings" charset="2"/>
                <a:buChar char="§"/>
                <a:defRPr/>
              </a:pPr>
              <a:r>
                <a:rPr lang="zh-TW" altLang="en-US" sz="1400" dirty="0" smtClean="0">
                  <a:latin typeface="標楷體" panose="03000509000000000000" pitchFamily="65" charset="-120"/>
                  <a:ea typeface="標楷體" panose="03000509000000000000" pitchFamily="65" charset="-120"/>
                  <a:cs typeface="Arial" panose="020B0604020202020204" pitchFamily="34" charset="0"/>
                </a:rPr>
                <a:t>阻擋已知的威脅</a:t>
              </a:r>
              <a:endParaRPr lang="en-GB" sz="1400" dirty="0" smtClean="0">
                <a:latin typeface="標楷體" panose="03000509000000000000" pitchFamily="65" charset="-120"/>
                <a:ea typeface="標楷體" panose="03000509000000000000" pitchFamily="65" charset="-120"/>
                <a:cs typeface="Arial" panose="020B0604020202020204" pitchFamily="34" charset="0"/>
              </a:endParaRPr>
            </a:p>
            <a:p>
              <a:pPr marL="171450" lvl="0" indent="-171450">
                <a:spcBef>
                  <a:spcPts val="600"/>
                </a:spcBef>
                <a:buClr>
                  <a:srgbClr val="326A88"/>
                </a:buClr>
                <a:buFont typeface="Wingdings" charset="2"/>
                <a:buChar char="§"/>
                <a:defRPr/>
              </a:pPr>
              <a:r>
                <a:rPr lang="zh-TW" altLang="en-US" sz="1400" dirty="0" smtClean="0">
                  <a:latin typeface="標楷體" panose="03000509000000000000" pitchFamily="65" charset="-120"/>
                  <a:ea typeface="標楷體" panose="03000509000000000000" pitchFamily="65" charset="-120"/>
                  <a:cs typeface="Arial" panose="020B0604020202020204" pitchFamily="34" charset="0"/>
                </a:rPr>
                <a:t>未知的威脅傳送至雲端進行分析與阻攔</a:t>
              </a:r>
              <a:endParaRPr lang="en-GB" sz="1400" dirty="0" smtClean="0">
                <a:latin typeface="標楷體" panose="03000509000000000000" pitchFamily="65" charset="-120"/>
                <a:ea typeface="標楷體" panose="03000509000000000000" pitchFamily="65" charset="-120"/>
                <a:cs typeface="Arial" panose="020B0604020202020204" pitchFamily="34" charset="0"/>
              </a:endParaRPr>
            </a:p>
            <a:p>
              <a:pPr marL="171450" lvl="0" indent="-171450">
                <a:lnSpc>
                  <a:spcPts val="1340"/>
                </a:lnSpc>
                <a:spcBef>
                  <a:spcPts val="600"/>
                </a:spcBef>
                <a:buClr>
                  <a:srgbClr val="326A88"/>
                </a:buClr>
                <a:buFont typeface="Wingdings" charset="2"/>
                <a:buChar char="§"/>
                <a:defRPr/>
              </a:pPr>
              <a:r>
                <a:rPr lang="zh-TW" altLang="en-US" sz="1400" kern="0" dirty="0" smtClean="0">
                  <a:latin typeface="標楷體" panose="03000509000000000000" pitchFamily="65" charset="-120"/>
                  <a:ea typeface="標楷體" panose="03000509000000000000" pitchFamily="65" charset="-120"/>
                  <a:cs typeface="Arial" panose="020B0604020202020204" pitchFamily="34" charset="0"/>
                </a:rPr>
                <a:t>防禦機制可以延伸到行動裝置與虛擬化的運用</a:t>
              </a:r>
              <a:endParaRPr lang="en-GB" sz="1400" kern="0" dirty="0" smtClean="0">
                <a:latin typeface="標楷體" panose="03000509000000000000" pitchFamily="65" charset="-120"/>
                <a:ea typeface="標楷體" panose="03000509000000000000" pitchFamily="65" charset="-120"/>
                <a:cs typeface="Arial" panose="020B0604020202020204" pitchFamily="34" charset="0"/>
              </a:endParaRPr>
            </a:p>
          </p:txBody>
        </p:sp>
      </p:grpSp>
      <p:grpSp>
        <p:nvGrpSpPr>
          <p:cNvPr id="4" name="Group 3"/>
          <p:cNvGrpSpPr/>
          <p:nvPr/>
        </p:nvGrpSpPr>
        <p:grpSpPr>
          <a:xfrm>
            <a:off x="2791879" y="4941168"/>
            <a:ext cx="3556000" cy="1705645"/>
            <a:chOff x="2791879" y="5152354"/>
            <a:chExt cx="3556000" cy="132780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91881" y="6404709"/>
              <a:ext cx="3555911" cy="75445"/>
            </a:xfrm>
            <a:prstGeom prst="rect">
              <a:avLst/>
            </a:prstGeom>
            <a:noFill/>
            <a:ln w="9525">
              <a:noFill/>
              <a:miter lim="800000"/>
              <a:headEnd/>
              <a:tailEnd/>
            </a:ln>
          </p:spPr>
        </p:pic>
        <p:sp>
          <p:nvSpPr>
            <p:cNvPr id="10" name="Rectangle 9"/>
            <p:cNvSpPr/>
            <p:nvPr/>
          </p:nvSpPr>
          <p:spPr bwMode="auto">
            <a:xfrm>
              <a:off x="2791879" y="5431489"/>
              <a:ext cx="3556000" cy="998229"/>
            </a:xfrm>
            <a:prstGeom prst="rect">
              <a:avLst/>
            </a:prstGeom>
            <a:solidFill>
              <a:schemeClr val="accent4">
                <a:lumMod val="20000"/>
                <a:lumOff val="80000"/>
              </a:schemeClr>
            </a:solidFill>
            <a:ln w="25400" cap="flat" cmpd="sng" algn="ctr">
              <a:noFill/>
              <a:prstDash val="solid"/>
            </a:ln>
            <a:effectLst/>
          </p:spPr>
          <p:txBody>
            <a:bodyPr lIns="182880" tIns="91440" rIns="182880" bIns="91440" anchor="ctr" anchorCtr="0"/>
            <a:lstStyle/>
            <a:p>
              <a:pPr marL="171450" lvl="0" indent="-171450">
                <a:lnSpc>
                  <a:spcPts val="1340"/>
                </a:lnSpc>
                <a:spcBef>
                  <a:spcPts val="600"/>
                </a:spcBef>
                <a:buClr>
                  <a:srgbClr val="326A88"/>
                </a:buClr>
                <a:buFont typeface="Wingdings" charset="2"/>
                <a:buChar char="§"/>
                <a:defRPr/>
              </a:pPr>
              <a:r>
                <a:rPr lang="zh-TW" altLang="en-US"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檢</a:t>
              </a:r>
              <a:r>
                <a:rPr lang="zh-TW" altLang="en-US" sz="1400" dirty="0">
                  <a:solidFill>
                    <a:srgbClr val="595959"/>
                  </a:solidFill>
                  <a:latin typeface="標楷體" panose="03000509000000000000" pitchFamily="65" charset="-120"/>
                  <a:ea typeface="標楷體" panose="03000509000000000000" pitchFamily="65" charset="-120"/>
                  <a:cs typeface="Arial" panose="020B0604020202020204" pitchFamily="34" charset="0"/>
                </a:rPr>
                <a:t>查</a:t>
              </a:r>
              <a:r>
                <a:rPr lang="zh-TW" altLang="en-US"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所有啟用中程式與檔案</a:t>
              </a:r>
              <a:endParaRPr lang="en-GB"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endParaRPr>
            </a:p>
            <a:p>
              <a:pPr marL="171450" lvl="0" indent="-171450">
                <a:lnSpc>
                  <a:spcPts val="1340"/>
                </a:lnSpc>
                <a:spcBef>
                  <a:spcPts val="600"/>
                </a:spcBef>
                <a:buClr>
                  <a:srgbClr val="326A88"/>
                </a:buClr>
                <a:buFont typeface="Wingdings" charset="2"/>
                <a:buChar char="§"/>
                <a:defRPr/>
              </a:pPr>
              <a:r>
                <a:rPr lang="zh-TW" altLang="en-US" sz="1400" kern="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防禦已知與未知的威脅</a:t>
              </a:r>
              <a:endParaRPr lang="en-GB" sz="1400" kern="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endParaRPr>
            </a:p>
            <a:p>
              <a:pPr marL="171450" lvl="0" indent="-171450">
                <a:lnSpc>
                  <a:spcPts val="1340"/>
                </a:lnSpc>
                <a:spcBef>
                  <a:spcPts val="600"/>
                </a:spcBef>
                <a:buClr>
                  <a:srgbClr val="326A88"/>
                </a:buClr>
                <a:buFont typeface="Wingdings" charset="2"/>
                <a:buChar char="§"/>
                <a:defRPr/>
              </a:pPr>
              <a:r>
                <a:rPr lang="zh-TW" altLang="en-US" sz="1400" kern="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整合雲端的服務以防禦已知與未知的惡意程式</a:t>
              </a:r>
              <a:endParaRPr lang="en-GB" sz="1400" kern="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1" name="Rectangle 10"/>
            <p:cNvSpPr>
              <a:spLocks noChangeArrowheads="1"/>
            </p:cNvSpPr>
            <p:nvPr/>
          </p:nvSpPr>
          <p:spPr bwMode="auto">
            <a:xfrm>
              <a:off x="2791881" y="5152354"/>
              <a:ext cx="3555998" cy="277390"/>
            </a:xfrm>
            <a:prstGeom prst="rect">
              <a:avLst/>
            </a:prstGeom>
            <a:solidFill>
              <a:srgbClr val="326A88"/>
            </a:solidFill>
            <a:ln>
              <a:noFill/>
            </a:ln>
            <a:extLst/>
          </p:spPr>
          <p:txBody>
            <a:bodyPr anchor="ctr"/>
            <a:lstStyle/>
            <a:p>
              <a:pPr algn="ctr">
                <a:defRPr/>
              </a:pPr>
              <a:r>
                <a:rPr lang="zh-TW" altLang="en-US" sz="1400" b="1" kern="0"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次世代的端點防禦</a:t>
              </a:r>
              <a:endParaRPr lang="en-GB" sz="1400" b="1" kern="0" dirty="0">
                <a:solidFill>
                  <a:srgbClr val="FFFFFF"/>
                </a:solidFill>
                <a:latin typeface="標楷體" panose="03000509000000000000" pitchFamily="65" charset="-120"/>
                <a:ea typeface="標楷體" panose="03000509000000000000" pitchFamily="65" charset="-120"/>
                <a:cs typeface="Arial" panose="020B0604020202020204" pitchFamily="34" charset="0"/>
              </a:endParaRPr>
            </a:p>
          </p:txBody>
        </p:sp>
      </p:grpSp>
      <p:grpSp>
        <p:nvGrpSpPr>
          <p:cNvPr id="3" name="Group 2"/>
          <p:cNvGrpSpPr/>
          <p:nvPr/>
        </p:nvGrpSpPr>
        <p:grpSpPr>
          <a:xfrm>
            <a:off x="6315722" y="818721"/>
            <a:ext cx="2623215" cy="1980749"/>
            <a:chOff x="6543413" y="1380442"/>
            <a:chExt cx="2400470" cy="2176440"/>
          </a:xfrm>
        </p:grpSpPr>
        <p:pic>
          <p:nvPicPr>
            <p:cNvPr id="12" name="Picture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43413" y="3446956"/>
              <a:ext cx="2395710" cy="109926"/>
            </a:xfrm>
            <a:prstGeom prst="rect">
              <a:avLst/>
            </a:prstGeom>
            <a:noFill/>
            <a:ln w="9525">
              <a:noFill/>
              <a:miter lim="800000"/>
              <a:headEnd/>
              <a:tailEnd/>
            </a:ln>
          </p:spPr>
        </p:pic>
        <p:sp>
          <p:nvSpPr>
            <p:cNvPr id="13" name="Rectangle 12"/>
            <p:cNvSpPr>
              <a:spLocks noChangeArrowheads="1"/>
            </p:cNvSpPr>
            <p:nvPr/>
          </p:nvSpPr>
          <p:spPr bwMode="auto">
            <a:xfrm>
              <a:off x="6543413" y="1380442"/>
              <a:ext cx="2400470" cy="315084"/>
            </a:xfrm>
            <a:prstGeom prst="rect">
              <a:avLst/>
            </a:prstGeom>
            <a:solidFill>
              <a:srgbClr val="A1B936"/>
            </a:solidFill>
            <a:ln>
              <a:noFill/>
            </a:ln>
            <a:extLst/>
          </p:spPr>
          <p:txBody>
            <a:bodyPr anchor="ctr"/>
            <a:lstStyle/>
            <a:p>
              <a:pPr algn="ctr" fontAlgn="auto">
                <a:defRPr/>
              </a:pPr>
              <a:r>
                <a:rPr lang="zh-TW" altLang="en-US" sz="1400" b="1" kern="0" dirty="0" smtClean="0">
                  <a:solidFill>
                    <a:srgbClr val="FFFFFF"/>
                  </a:solidFill>
                  <a:latin typeface="標楷體" panose="03000509000000000000" pitchFamily="65" charset="-120"/>
                  <a:ea typeface="標楷體" panose="03000509000000000000" pitchFamily="65" charset="-120"/>
                  <a:cs typeface="Arial" panose="020B0604020202020204" pitchFamily="34" charset="0"/>
                </a:rPr>
                <a:t>威脅防禦不間斷的雲端服務</a:t>
              </a:r>
              <a:endParaRPr lang="en-GB" sz="1400" b="1" kern="0" dirty="0">
                <a:solidFill>
                  <a:srgbClr val="FFFF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4" name="Rectangle 13"/>
            <p:cNvSpPr/>
            <p:nvPr/>
          </p:nvSpPr>
          <p:spPr bwMode="auto">
            <a:xfrm>
              <a:off x="6543413" y="1693737"/>
              <a:ext cx="2400470" cy="1761608"/>
            </a:xfrm>
            <a:prstGeom prst="rect">
              <a:avLst/>
            </a:prstGeom>
            <a:solidFill>
              <a:schemeClr val="accent4">
                <a:lumMod val="20000"/>
                <a:lumOff val="80000"/>
              </a:schemeClr>
            </a:solidFill>
            <a:ln w="25400" cap="flat" cmpd="sng" algn="ctr">
              <a:noFill/>
              <a:prstDash val="solid"/>
            </a:ln>
            <a:effectLst/>
          </p:spPr>
          <p:txBody>
            <a:bodyPr lIns="182880" tIns="91440" rIns="182880" bIns="91440" anchor="t" anchorCtr="0"/>
            <a:lstStyle/>
            <a:p>
              <a:pPr marL="171450" lvl="0" indent="-171450">
                <a:lnSpc>
                  <a:spcPts val="1340"/>
                </a:lnSpc>
                <a:spcBef>
                  <a:spcPts val="600"/>
                </a:spcBef>
                <a:buClr>
                  <a:srgbClr val="326A88"/>
                </a:buClr>
                <a:buFont typeface="Wingdings" charset="2"/>
                <a:buChar char="§"/>
                <a:defRPr/>
              </a:pPr>
              <a:r>
                <a:rPr lang="zh-TW" altLang="en-US"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匯集了網路與端點的威脅</a:t>
              </a:r>
              <a:endParaRPr lang="en-US" altLang="zh-TW"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endParaRPr>
            </a:p>
            <a:p>
              <a:pPr marL="171450" lvl="0" indent="-171450">
                <a:lnSpc>
                  <a:spcPts val="1340"/>
                </a:lnSpc>
                <a:spcBef>
                  <a:spcPts val="600"/>
                </a:spcBef>
                <a:buClr>
                  <a:srgbClr val="326A88"/>
                </a:buClr>
                <a:buFont typeface="Wingdings" charset="2"/>
                <a:buChar char="§"/>
                <a:defRPr/>
              </a:pPr>
              <a:r>
                <a:rPr lang="zh-TW" altLang="en-US"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定期的分析與威脅關聯的情報提供給用戶</a:t>
              </a:r>
              <a:endParaRPr lang="en-GB"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endParaRPr>
            </a:p>
            <a:p>
              <a:pPr marL="171450" indent="-171450">
                <a:lnSpc>
                  <a:spcPts val="1340"/>
                </a:lnSpc>
                <a:spcBef>
                  <a:spcPts val="600"/>
                </a:spcBef>
                <a:buClr>
                  <a:srgbClr val="326A88"/>
                </a:buClr>
                <a:buFont typeface="Wingdings" charset="2"/>
                <a:buChar char="§"/>
                <a:defRPr/>
              </a:pPr>
              <a:r>
                <a:rPr lang="zh-TW" altLang="en-US"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傳播威脅的網路與端點的資訊更新並</a:t>
              </a:r>
              <a:r>
                <a:rPr lang="zh-TW" altLang="en-US" sz="1400" dirty="0">
                  <a:solidFill>
                    <a:srgbClr val="595959"/>
                  </a:solidFill>
                  <a:latin typeface="標楷體" panose="03000509000000000000" pitchFamily="65" charset="-120"/>
                  <a:ea typeface="標楷體" panose="03000509000000000000" pitchFamily="65" charset="-120"/>
                  <a:cs typeface="Arial" panose="020B0604020202020204" pitchFamily="34" charset="0"/>
                </a:rPr>
                <a:t>及時更新到全球</a:t>
              </a:r>
              <a:r>
                <a:rPr lang="zh-TW" altLang="en-US" sz="1400" dirty="0" smtClean="0">
                  <a:solidFill>
                    <a:srgbClr val="595959"/>
                  </a:solidFill>
                  <a:latin typeface="標楷體" panose="03000509000000000000" pitchFamily="65" charset="-120"/>
                  <a:ea typeface="標楷體" panose="03000509000000000000" pitchFamily="65" charset="-120"/>
                  <a:cs typeface="Arial" panose="020B0604020202020204" pitchFamily="34" charset="0"/>
                </a:rPr>
                <a:t>用戶</a:t>
              </a:r>
              <a:endParaRPr lang="en-GB" altLang="zh-TW" sz="1400" dirty="0">
                <a:solidFill>
                  <a:srgbClr val="595959"/>
                </a:solidFill>
                <a:latin typeface="標楷體" panose="03000509000000000000" pitchFamily="65" charset="-120"/>
                <a:ea typeface="標楷體" panose="03000509000000000000" pitchFamily="65" charset="-120"/>
                <a:cs typeface="Arial" panose="020B0604020202020204" pitchFamily="34" charset="0"/>
              </a:endParaRPr>
            </a:p>
          </p:txBody>
        </p:sp>
      </p:grpSp>
      <p:cxnSp>
        <p:nvCxnSpPr>
          <p:cNvPr id="16" name="Straight Connector 170"/>
          <p:cNvCxnSpPr/>
          <p:nvPr/>
        </p:nvCxnSpPr>
        <p:spPr bwMode="gray">
          <a:xfrm>
            <a:off x="4745052" y="1672692"/>
            <a:ext cx="1278611" cy="1914040"/>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71"/>
          <p:cNvCxnSpPr/>
          <p:nvPr/>
        </p:nvCxnSpPr>
        <p:spPr bwMode="gray">
          <a:xfrm flipH="1">
            <a:off x="2645032" y="1649444"/>
            <a:ext cx="1309607" cy="1960536"/>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nvGrpSpPr>
          <p:cNvPr id="18" name="Group 2"/>
          <p:cNvGrpSpPr/>
          <p:nvPr/>
        </p:nvGrpSpPr>
        <p:grpSpPr>
          <a:xfrm>
            <a:off x="2678998" y="1559446"/>
            <a:ext cx="3305524" cy="2144123"/>
            <a:chOff x="3443593" y="1866934"/>
            <a:chExt cx="3305524" cy="2144123"/>
          </a:xfrm>
        </p:grpSpPr>
        <p:cxnSp>
          <p:nvCxnSpPr>
            <p:cNvPr id="19" name="Straight Connector 67"/>
            <p:cNvCxnSpPr/>
            <p:nvPr/>
          </p:nvCxnSpPr>
          <p:spPr bwMode="gray">
            <a:xfrm>
              <a:off x="5364817" y="1885394"/>
              <a:ext cx="1384300" cy="2074862"/>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68"/>
            <p:cNvCxnSpPr/>
            <p:nvPr/>
          </p:nvCxnSpPr>
          <p:spPr bwMode="gray">
            <a:xfrm flipH="1">
              <a:off x="3443593" y="1866934"/>
              <a:ext cx="1431961" cy="2144123"/>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1" name="Group 70"/>
          <p:cNvGrpSpPr/>
          <p:nvPr/>
        </p:nvGrpSpPr>
        <p:grpSpPr>
          <a:xfrm>
            <a:off x="2542198" y="1489904"/>
            <a:ext cx="3607924" cy="2165322"/>
            <a:chOff x="3306793" y="1794934"/>
            <a:chExt cx="3607924" cy="2165322"/>
          </a:xfrm>
        </p:grpSpPr>
        <p:cxnSp>
          <p:nvCxnSpPr>
            <p:cNvPr id="22" name="Straight Connector 71"/>
            <p:cNvCxnSpPr/>
            <p:nvPr/>
          </p:nvCxnSpPr>
          <p:spPr bwMode="gray">
            <a:xfrm>
              <a:off x="5530417" y="1885394"/>
              <a:ext cx="1384300" cy="2074862"/>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72"/>
            <p:cNvCxnSpPr/>
            <p:nvPr/>
          </p:nvCxnSpPr>
          <p:spPr bwMode="gray">
            <a:xfrm flipH="1">
              <a:off x="3306793" y="1794934"/>
              <a:ext cx="1431961" cy="2144123"/>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Group 159"/>
          <p:cNvGrpSpPr/>
          <p:nvPr/>
        </p:nvGrpSpPr>
        <p:grpSpPr bwMode="gray">
          <a:xfrm>
            <a:off x="2839364" y="1940677"/>
            <a:ext cx="3048965" cy="2254289"/>
            <a:chOff x="1891636" y="2186435"/>
            <a:chExt cx="3231042" cy="2388915"/>
          </a:xfrm>
        </p:grpSpPr>
        <p:sp>
          <p:nvSpPr>
            <p:cNvPr id="25" name="TextBox 160"/>
            <p:cNvSpPr txBox="1"/>
            <p:nvPr/>
          </p:nvSpPr>
          <p:spPr bwMode="gray">
            <a:xfrm>
              <a:off x="1891636" y="4022743"/>
              <a:ext cx="942045" cy="246221"/>
            </a:xfrm>
            <a:prstGeom prst="rect">
              <a:avLst/>
            </a:prstGeom>
            <a:noFill/>
          </p:spPr>
          <p:txBody>
            <a:bodyPr wrap="square" lIns="0" tIns="0" rIns="0" bIns="0" rtlCol="0">
              <a:spAutoFit/>
            </a:bodyPr>
            <a:lstStyle/>
            <a:p>
              <a:pPr algn="ctr"/>
              <a:r>
                <a:rPr lang="en-US" sz="800" b="1" dirty="0"/>
                <a:t>NATIVELY INTEGRATED</a:t>
              </a:r>
            </a:p>
          </p:txBody>
        </p:sp>
        <p:sp>
          <p:nvSpPr>
            <p:cNvPr id="26" name="TextBox 161"/>
            <p:cNvSpPr txBox="1"/>
            <p:nvPr/>
          </p:nvSpPr>
          <p:spPr bwMode="gray">
            <a:xfrm>
              <a:off x="4180633" y="4084298"/>
              <a:ext cx="942045" cy="123111"/>
            </a:xfrm>
            <a:prstGeom prst="rect">
              <a:avLst/>
            </a:prstGeom>
            <a:noFill/>
          </p:spPr>
          <p:txBody>
            <a:bodyPr wrap="square" lIns="0" tIns="0" rIns="0" bIns="0" rtlCol="0">
              <a:spAutoFit/>
            </a:bodyPr>
            <a:lstStyle/>
            <a:p>
              <a:pPr algn="ctr"/>
              <a:r>
                <a:rPr lang="en-US" sz="800" b="1" dirty="0"/>
                <a:t>EXTENSIBLE</a:t>
              </a:r>
            </a:p>
          </p:txBody>
        </p:sp>
        <p:sp>
          <p:nvSpPr>
            <p:cNvPr id="27" name="TextBox 162"/>
            <p:cNvSpPr txBox="1"/>
            <p:nvPr/>
          </p:nvSpPr>
          <p:spPr bwMode="gray">
            <a:xfrm>
              <a:off x="3025976" y="2186435"/>
              <a:ext cx="942045" cy="123111"/>
            </a:xfrm>
            <a:prstGeom prst="rect">
              <a:avLst/>
            </a:prstGeom>
            <a:noFill/>
          </p:spPr>
          <p:txBody>
            <a:bodyPr wrap="square" lIns="0" tIns="0" rIns="0" bIns="0" rtlCol="0">
              <a:spAutoFit/>
            </a:bodyPr>
            <a:lstStyle/>
            <a:p>
              <a:pPr algn="ctr"/>
              <a:r>
                <a:rPr lang="en-US" sz="800" b="1" dirty="0"/>
                <a:t>AUTOMATED</a:t>
              </a:r>
            </a:p>
          </p:txBody>
        </p:sp>
        <p:grpSp>
          <p:nvGrpSpPr>
            <p:cNvPr id="28" name="Group 163"/>
            <p:cNvGrpSpPr/>
            <p:nvPr/>
          </p:nvGrpSpPr>
          <p:grpSpPr bwMode="gray">
            <a:xfrm>
              <a:off x="2583180" y="2450592"/>
              <a:ext cx="1870357" cy="2124758"/>
              <a:chOff x="2792986" y="1480947"/>
              <a:chExt cx="1919703" cy="2180817"/>
            </a:xfrm>
          </p:grpSpPr>
          <p:grpSp>
            <p:nvGrpSpPr>
              <p:cNvPr id="29" name="Group 164"/>
              <p:cNvGrpSpPr/>
              <p:nvPr/>
            </p:nvGrpSpPr>
            <p:grpSpPr bwMode="gray">
              <a:xfrm>
                <a:off x="2792986" y="1480947"/>
                <a:ext cx="1919703" cy="2180817"/>
                <a:chOff x="2792986" y="1480947"/>
                <a:chExt cx="1919703" cy="2180817"/>
              </a:xfrm>
            </p:grpSpPr>
            <p:sp>
              <p:nvSpPr>
                <p:cNvPr id="32" name="Block Arc 38"/>
                <p:cNvSpPr/>
                <p:nvPr/>
              </p:nvSpPr>
              <p:spPr bwMode="gray">
                <a:xfrm>
                  <a:off x="2792986" y="1480947"/>
                  <a:ext cx="1616502" cy="849855"/>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502" h="849855">
                      <a:moveTo>
                        <a:pt x="0" y="701675"/>
                      </a:moveTo>
                      <a:cubicBezTo>
                        <a:pt x="93077" y="371279"/>
                        <a:pt x="408404" y="104607"/>
                        <a:pt x="677821" y="29587"/>
                      </a:cubicBezTo>
                      <a:cubicBezTo>
                        <a:pt x="947238" y="-45433"/>
                        <a:pt x="1363396" y="19963"/>
                        <a:pt x="1616502" y="251558"/>
                      </a:cubicBezTo>
                      <a:lnTo>
                        <a:pt x="1614438" y="658065"/>
                      </a:lnTo>
                      <a:lnTo>
                        <a:pt x="1228878" y="660536"/>
                      </a:lnTo>
                      <a:cubicBezTo>
                        <a:pt x="1120104" y="561456"/>
                        <a:pt x="973910" y="531836"/>
                        <a:pt x="832093" y="571862"/>
                      </a:cubicBezTo>
                      <a:cubicBezTo>
                        <a:pt x="689834" y="612013"/>
                        <a:pt x="585028" y="708105"/>
                        <a:pt x="544914" y="849855"/>
                      </a:cubicBezTo>
                      <a:lnTo>
                        <a:pt x="354505" y="512689"/>
                      </a:lnTo>
                      <a:lnTo>
                        <a:pt x="0" y="701675"/>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3" name="Block Arc 38"/>
                <p:cNvSpPr/>
                <p:nvPr/>
              </p:nvSpPr>
              <p:spPr bwMode="gray">
                <a:xfrm rot="7275031">
                  <a:off x="3477443" y="2203320"/>
                  <a:ext cx="1619705" cy="850787"/>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41073 w 1616502"/>
                    <a:gd name="connsiteY7" fmla="*/ 505242 h 849855"/>
                    <a:gd name="connsiteX8" fmla="*/ 0 w 1616502"/>
                    <a:gd name="connsiteY8" fmla="*/ 701675 h 849855"/>
                    <a:gd name="connsiteX0" fmla="*/ 0 w 1619704"/>
                    <a:gd name="connsiteY0" fmla="*/ 715692 h 850787"/>
                    <a:gd name="connsiteX1" fmla="*/ 681023 w 1619704"/>
                    <a:gd name="connsiteY1" fmla="*/ 30519 h 850787"/>
                    <a:gd name="connsiteX2" fmla="*/ 1619704 w 1619704"/>
                    <a:gd name="connsiteY2" fmla="*/ 252490 h 850787"/>
                    <a:gd name="connsiteX3" fmla="*/ 1605780 w 1619704"/>
                    <a:gd name="connsiteY3" fmla="*/ 639454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530197 w 1619704"/>
                    <a:gd name="connsiteY3" fmla="*/ 551621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610666 w 1619704"/>
                    <a:gd name="connsiteY3" fmla="*/ 636489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704" h="850787">
                      <a:moveTo>
                        <a:pt x="0" y="715692"/>
                      </a:moveTo>
                      <a:cubicBezTo>
                        <a:pt x="93077" y="385296"/>
                        <a:pt x="411072" y="107719"/>
                        <a:pt x="681023" y="30519"/>
                      </a:cubicBezTo>
                      <a:cubicBezTo>
                        <a:pt x="950974" y="-46681"/>
                        <a:pt x="1366598" y="20895"/>
                        <a:pt x="1619704" y="252490"/>
                      </a:cubicBezTo>
                      <a:lnTo>
                        <a:pt x="1610666" y="636489"/>
                      </a:lnTo>
                      <a:lnTo>
                        <a:pt x="1227139" y="653325"/>
                      </a:lnTo>
                      <a:cubicBezTo>
                        <a:pt x="1118365" y="554245"/>
                        <a:pt x="977112" y="532768"/>
                        <a:pt x="835295" y="572794"/>
                      </a:cubicBezTo>
                      <a:cubicBezTo>
                        <a:pt x="693036" y="612945"/>
                        <a:pt x="588230" y="709037"/>
                        <a:pt x="548116" y="850787"/>
                      </a:cubicBezTo>
                      <a:lnTo>
                        <a:pt x="344275" y="506174"/>
                      </a:lnTo>
                      <a:lnTo>
                        <a:pt x="0" y="715692"/>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4" name="Block Arc 38"/>
                <p:cNvSpPr/>
                <p:nvPr/>
              </p:nvSpPr>
              <p:spPr bwMode="gray">
                <a:xfrm rot="14443465">
                  <a:off x="2520458" y="2432737"/>
                  <a:ext cx="1607062" cy="850992"/>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0570 w 1616502"/>
                    <a:gd name="connsiteY4" fmla="*/ 655879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54505 w 1611718"/>
                    <a:gd name="connsiteY7" fmla="*/ 514423 h 851589"/>
                    <a:gd name="connsiteX8" fmla="*/ 0 w 1611718"/>
                    <a:gd name="connsiteY8" fmla="*/ 703409 h 851589"/>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44862 w 1611718"/>
                    <a:gd name="connsiteY7" fmla="*/ 519937 h 851589"/>
                    <a:gd name="connsiteX8" fmla="*/ 0 w 1611718"/>
                    <a:gd name="connsiteY8" fmla="*/ 703409 h 851589"/>
                    <a:gd name="connsiteX0" fmla="*/ 0 w 1607061"/>
                    <a:gd name="connsiteY0" fmla="*/ 694503 h 850992"/>
                    <a:gd name="connsiteX1" fmla="*/ 673164 w 1607061"/>
                    <a:gd name="connsiteY1" fmla="*/ 30724 h 850992"/>
                    <a:gd name="connsiteX2" fmla="*/ 1607061 w 1607061"/>
                    <a:gd name="connsiteY2" fmla="*/ 245645 h 850992"/>
                    <a:gd name="connsiteX3" fmla="*/ 1599483 w 1607061"/>
                    <a:gd name="connsiteY3" fmla="*/ 642508 h 850992"/>
                    <a:gd name="connsiteX4" fmla="*/ 1215913 w 1607061"/>
                    <a:gd name="connsiteY4" fmla="*/ 657016 h 850992"/>
                    <a:gd name="connsiteX5" fmla="*/ 827436 w 1607061"/>
                    <a:gd name="connsiteY5" fmla="*/ 572999 h 850992"/>
                    <a:gd name="connsiteX6" fmla="*/ 540257 w 1607061"/>
                    <a:gd name="connsiteY6" fmla="*/ 850992 h 850992"/>
                    <a:gd name="connsiteX7" fmla="*/ 340205 w 1607061"/>
                    <a:gd name="connsiteY7" fmla="*/ 519340 h 850992"/>
                    <a:gd name="connsiteX8" fmla="*/ 0 w 1607061"/>
                    <a:gd name="connsiteY8" fmla="*/ 694503 h 8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61" h="850992">
                      <a:moveTo>
                        <a:pt x="0" y="694503"/>
                      </a:moveTo>
                      <a:cubicBezTo>
                        <a:pt x="93077" y="364107"/>
                        <a:pt x="405321" y="105534"/>
                        <a:pt x="673164" y="30724"/>
                      </a:cubicBezTo>
                      <a:cubicBezTo>
                        <a:pt x="941007" y="-44086"/>
                        <a:pt x="1353955" y="14050"/>
                        <a:pt x="1607061" y="245645"/>
                      </a:cubicBezTo>
                      <a:lnTo>
                        <a:pt x="1599483" y="642508"/>
                      </a:lnTo>
                      <a:lnTo>
                        <a:pt x="1215913" y="657016"/>
                      </a:lnTo>
                      <a:cubicBezTo>
                        <a:pt x="1107139" y="557936"/>
                        <a:pt x="969253" y="532973"/>
                        <a:pt x="827436" y="572999"/>
                      </a:cubicBezTo>
                      <a:cubicBezTo>
                        <a:pt x="685177" y="613150"/>
                        <a:pt x="580371" y="709242"/>
                        <a:pt x="540257" y="850992"/>
                      </a:cubicBezTo>
                      <a:lnTo>
                        <a:pt x="340205" y="519340"/>
                      </a:lnTo>
                      <a:lnTo>
                        <a:pt x="0" y="694503"/>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30" name="TextBox 165"/>
              <p:cNvSpPr txBox="1"/>
              <p:nvPr/>
            </p:nvSpPr>
            <p:spPr bwMode="gray">
              <a:xfrm>
                <a:off x="3281995" y="1778684"/>
                <a:ext cx="914999" cy="455946"/>
              </a:xfrm>
              <a:prstGeom prst="rect">
                <a:avLst/>
              </a:prstGeom>
              <a:noFill/>
            </p:spPr>
            <p:txBody>
              <a:bodyPr wrap="none" rtlCol="0">
                <a:prstTxWarp prst="textArchUp">
                  <a:avLst/>
                </a:prstTxWarp>
                <a:spAutoFit/>
              </a:bodyPr>
              <a:lstStyle/>
              <a:p>
                <a:pPr algn="ctr"/>
                <a:r>
                  <a:rPr lang="en-US" sz="1300" b="1" dirty="0">
                    <a:solidFill>
                      <a:schemeClr val="bg1"/>
                    </a:solidFill>
                  </a:rPr>
                  <a:t>CLOUD</a:t>
                </a:r>
              </a:p>
            </p:txBody>
          </p:sp>
          <p:sp>
            <p:nvSpPr>
              <p:cNvPr id="31" name="TextBox 166"/>
              <p:cNvSpPr txBox="1"/>
              <p:nvPr/>
            </p:nvSpPr>
            <p:spPr bwMode="gray">
              <a:xfrm>
                <a:off x="2989780" y="1720922"/>
                <a:ext cx="1494891" cy="1515438"/>
              </a:xfrm>
              <a:prstGeom prst="rect">
                <a:avLst/>
              </a:prstGeom>
              <a:noFill/>
            </p:spPr>
            <p:txBody>
              <a:bodyPr spcFirstLastPara="1" wrap="square" lIns="0" tIns="0" rIns="0" bIns="0" numCol="1" rtlCol="0">
                <a:prstTxWarp prst="textArchDown">
                  <a:avLst>
                    <a:gd name="adj" fmla="val 21089505"/>
                  </a:avLst>
                </a:prstTxWarp>
                <a:noAutofit/>
              </a:bodyPr>
              <a:lstStyle/>
              <a:p>
                <a:r>
                  <a:rPr lang="en-US" sz="2000" b="1" spc="120" dirty="0">
                    <a:solidFill>
                      <a:schemeClr val="bg1"/>
                    </a:solidFill>
                  </a:rPr>
                  <a:t> </a:t>
                </a:r>
                <a:r>
                  <a:rPr lang="en-US" sz="2000" b="1" spc="170" dirty="0">
                    <a:solidFill>
                      <a:schemeClr val="bg1"/>
                    </a:solidFill>
                  </a:rPr>
                  <a:t>NETWORK          ENDPOINT</a:t>
                </a:r>
              </a:p>
            </p:txBody>
          </p:sp>
        </p:grpSp>
      </p:grpSp>
      <p:cxnSp>
        <p:nvCxnSpPr>
          <p:cNvPr id="35" name="Straight Connector 172"/>
          <p:cNvCxnSpPr/>
          <p:nvPr/>
        </p:nvCxnSpPr>
        <p:spPr bwMode="gray">
          <a:xfrm>
            <a:off x="2827389" y="4127935"/>
            <a:ext cx="3097881" cy="11845"/>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214"/>
          <p:cNvSpPr txBox="1"/>
          <p:nvPr/>
        </p:nvSpPr>
        <p:spPr bwMode="gray">
          <a:xfrm>
            <a:off x="1547664" y="4664169"/>
            <a:ext cx="1357602" cy="276999"/>
          </a:xfrm>
          <a:prstGeom prst="rect">
            <a:avLst/>
          </a:prstGeom>
          <a:noFill/>
        </p:spPr>
        <p:txBody>
          <a:bodyPr wrap="square" lIns="0" tIns="0" rIns="0" bIns="0" rtlCol="0">
            <a:spAutoFit/>
          </a:bodyPr>
          <a:lstStyle/>
          <a:p>
            <a:pPr algn="ctr"/>
            <a:r>
              <a:rPr lang="en-US" sz="900" b="1" dirty="0"/>
              <a:t>NEXT-GENERATION FIREWALL</a:t>
            </a:r>
          </a:p>
        </p:txBody>
      </p:sp>
      <p:sp>
        <p:nvSpPr>
          <p:cNvPr id="37" name="Oval 217"/>
          <p:cNvSpPr/>
          <p:nvPr/>
        </p:nvSpPr>
        <p:spPr bwMode="gray">
          <a:xfrm>
            <a:off x="1623845" y="3412035"/>
            <a:ext cx="1203668" cy="1203668"/>
          </a:xfrm>
          <a:prstGeom prst="ellipse">
            <a:avLst/>
          </a:prstGeom>
          <a:gradFill>
            <a:gsLst>
              <a:gs pos="0">
                <a:schemeClr val="accent4">
                  <a:lumMod val="20000"/>
                  <a:lumOff val="80000"/>
                </a:schemeClr>
              </a:gs>
              <a:gs pos="100000">
                <a:schemeClr val="accent4"/>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itchFamily="34" charset="0"/>
              <a:cs typeface="Arial" pitchFamily="34" charset="0"/>
            </a:endParaRPr>
          </a:p>
        </p:txBody>
      </p:sp>
      <p:pic>
        <p:nvPicPr>
          <p:cNvPr id="38" name="Picture 47" descr="trinity_graphics_ngfw_v2.jpg"/>
          <p:cNvPicPr>
            <a:picLocks noChangeAspect="1"/>
          </p:cNvPicPr>
          <p:nvPr/>
        </p:nvPicPr>
        <p:blipFill rotWithShape="1">
          <a:blip r:embed="rId4" cstate="print">
            <a:extLst>
              <a:ext uri="{28A0092B-C50C-407E-A947-70E740481C1C}">
                <a14:useLocalDpi xmlns:a14="http://schemas.microsoft.com/office/drawing/2010/main" val="0"/>
              </a:ext>
            </a:extLst>
          </a:blip>
          <a:srcRect b="29802"/>
          <a:stretch/>
        </p:blipFill>
        <p:spPr>
          <a:xfrm>
            <a:off x="1800667" y="3518919"/>
            <a:ext cx="859652" cy="852715"/>
          </a:xfrm>
          <a:prstGeom prst="rect">
            <a:avLst/>
          </a:prstGeom>
        </p:spPr>
      </p:pic>
      <p:grpSp>
        <p:nvGrpSpPr>
          <p:cNvPr id="39" name="Group 3"/>
          <p:cNvGrpSpPr/>
          <p:nvPr/>
        </p:nvGrpSpPr>
        <p:grpSpPr>
          <a:xfrm>
            <a:off x="5605558" y="3437741"/>
            <a:ext cx="1918769" cy="1481380"/>
            <a:chOff x="6370153" y="3671341"/>
            <a:chExt cx="1918769" cy="1481380"/>
          </a:xfrm>
        </p:grpSpPr>
        <p:grpSp>
          <p:nvGrpSpPr>
            <p:cNvPr id="40" name="Group 4"/>
            <p:cNvGrpSpPr/>
            <p:nvPr/>
          </p:nvGrpSpPr>
          <p:grpSpPr>
            <a:xfrm>
              <a:off x="6370153" y="3671341"/>
              <a:ext cx="1918769" cy="1481380"/>
              <a:chOff x="6370153" y="3671341"/>
              <a:chExt cx="1918769" cy="1481380"/>
            </a:xfrm>
          </p:grpSpPr>
          <p:sp>
            <p:nvSpPr>
              <p:cNvPr id="42" name="TextBox 200"/>
              <p:cNvSpPr txBox="1"/>
              <p:nvPr/>
            </p:nvSpPr>
            <p:spPr bwMode="gray">
              <a:xfrm>
                <a:off x="6370153" y="4875722"/>
                <a:ext cx="1918769" cy="276999"/>
              </a:xfrm>
              <a:prstGeom prst="rect">
                <a:avLst/>
              </a:prstGeom>
              <a:noFill/>
            </p:spPr>
            <p:txBody>
              <a:bodyPr wrap="square" lIns="0" tIns="0" rIns="0" bIns="0" rtlCol="0">
                <a:spAutoFit/>
              </a:bodyPr>
              <a:lstStyle/>
              <a:p>
                <a:pPr algn="ctr"/>
                <a:r>
                  <a:rPr lang="en-US" sz="900" b="1" dirty="0"/>
                  <a:t>ADVANCED ENDPOINT PROTECTION</a:t>
                </a:r>
              </a:p>
            </p:txBody>
          </p:sp>
          <p:sp>
            <p:nvSpPr>
              <p:cNvPr id="43" name="Oval 215"/>
              <p:cNvSpPr/>
              <p:nvPr/>
            </p:nvSpPr>
            <p:spPr bwMode="gray">
              <a:xfrm>
                <a:off x="6567053" y="3671341"/>
                <a:ext cx="1289821" cy="1162580"/>
              </a:xfrm>
              <a:prstGeom prst="ellipse">
                <a:avLst/>
              </a:prstGeom>
              <a:gradFill>
                <a:gsLst>
                  <a:gs pos="0">
                    <a:schemeClr val="bg1">
                      <a:lumMod val="85000"/>
                    </a:schemeClr>
                  </a:gs>
                  <a:gs pos="100000">
                    <a:schemeClr val="dk2">
                      <a:shade val="30000"/>
                      <a:satMod val="200000"/>
                    </a:schemeClr>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itchFamily="34" charset="0"/>
                  <a:cs typeface="Arial" pitchFamily="34" charset="0"/>
                </a:endParaRPr>
              </a:p>
            </p:txBody>
          </p:sp>
        </p:grpSp>
        <p:pic>
          <p:nvPicPr>
            <p:cNvPr id="41" name="Picture 48" descr="trinity_graphics_endpoint_v2.jpg"/>
            <p:cNvPicPr>
              <a:picLocks noChangeAspect="1"/>
            </p:cNvPicPr>
            <p:nvPr/>
          </p:nvPicPr>
          <p:blipFill rotWithShape="1">
            <a:blip r:embed="rId5" cstate="print">
              <a:extLst>
                <a:ext uri="{28A0092B-C50C-407E-A947-70E740481C1C}">
                  <a14:useLocalDpi xmlns:a14="http://schemas.microsoft.com/office/drawing/2010/main" val="0"/>
                </a:ext>
              </a:extLst>
            </a:blip>
            <a:srcRect t="-1" b="30036"/>
            <a:stretch/>
          </p:blipFill>
          <p:spPr>
            <a:xfrm>
              <a:off x="6660518" y="3857474"/>
              <a:ext cx="1053181" cy="747760"/>
            </a:xfrm>
            <a:prstGeom prst="rect">
              <a:avLst/>
            </a:prstGeom>
          </p:spPr>
        </p:pic>
      </p:grpSp>
      <p:sp>
        <p:nvSpPr>
          <p:cNvPr id="44" name="TextBox 52"/>
          <p:cNvSpPr txBox="1"/>
          <p:nvPr/>
        </p:nvSpPr>
        <p:spPr bwMode="gray">
          <a:xfrm>
            <a:off x="3618672" y="766390"/>
            <a:ext cx="1404711" cy="503422"/>
          </a:xfrm>
          <a:prstGeom prst="rect">
            <a:avLst/>
          </a:prstGeom>
          <a:noFill/>
          <a:ln w="28575">
            <a:noFill/>
          </a:ln>
          <a:effectLst/>
          <a:scene3d>
            <a:camera prst="orthographicFront">
              <a:rot lat="0" lon="0" rev="0"/>
            </a:camera>
            <a:lightRig rig="threePt" dir="t">
              <a:rot lat="0" lon="0" rev="1200000"/>
            </a:lightRig>
          </a:scene3d>
          <a:sp3d>
            <a:bevelT w="25400" h="254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00" b="1" kern="1200" dirty="0">
                <a:solidFill>
                  <a:schemeClr val="tx1"/>
                </a:solidFill>
              </a:rPr>
              <a:t>THREAT INTELLIGENCE CLOUD</a:t>
            </a:r>
          </a:p>
        </p:txBody>
      </p:sp>
    </p:spTree>
    <p:extLst>
      <p:ext uri="{BB962C8B-B14F-4D97-AF65-F5344CB8AC3E}">
        <p14:creationId xmlns:p14="http://schemas.microsoft.com/office/powerpoint/2010/main" val="3332153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repeatCount="indefinite" fill="remove"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2000"/>
                                        <p:tgtEl>
                                          <p:spTgt spid="21"/>
                                        </p:tgtEl>
                                      </p:cBhvr>
                                    </p:animEffect>
                                  </p:childTnLst>
                                  <p:subTnLst>
                                    <p:set>
                                      <p:cBhvr override="childStyle">
                                        <p:cTn dur="1" fill="hold" display="0" masterRel="sameClick" afterEffect="1">
                                          <p:stCondLst>
                                            <p:cond evt="end" delay="0">
                                              <p:tn val="15"/>
                                            </p:cond>
                                          </p:stCondLst>
                                        </p:cTn>
                                        <p:tgtEl>
                                          <p:spTgt spid="21"/>
                                        </p:tgtEl>
                                        <p:attrNameLst>
                                          <p:attrName>style.visibility</p:attrName>
                                        </p:attrNameLst>
                                      </p:cBhvr>
                                      <p:to>
                                        <p:strVal val="hidden"/>
                                      </p:to>
                                    </p:set>
                                  </p:subTnLst>
                                </p:cTn>
                              </p:par>
                              <p:par>
                                <p:cTn id="18" presetID="22" presetClass="entr" presetSubtype="1" repeatCount="indefinite" fill="remove"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2000"/>
                                        <p:tgtEl>
                                          <p:spTgt spid="18"/>
                                        </p:tgtEl>
                                      </p:cBhvr>
                                    </p:animEffect>
                                  </p:childTnLst>
                                  <p:subTnLst>
                                    <p:set>
                                      <p:cBhvr override="childStyle">
                                        <p:cTn dur="1" fill="hold" display="0" masterRel="sameClick" afterEffect="1">
                                          <p:stCondLst>
                                            <p:cond evt="end" delay="0">
                                              <p:tn val="18"/>
                                            </p:cond>
                                          </p:stCondLst>
                                        </p:cTn>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108720" y="1629452"/>
            <a:ext cx="4248568" cy="3490526"/>
            <a:chOff x="4108720" y="1629452"/>
            <a:chExt cx="4248568" cy="3490526"/>
          </a:xfrm>
        </p:grpSpPr>
        <p:cxnSp>
          <p:nvCxnSpPr>
            <p:cNvPr id="32" name="Straight Connector 3"/>
            <p:cNvCxnSpPr>
              <a:stCxn id="68" idx="5"/>
            </p:cNvCxnSpPr>
            <p:nvPr/>
          </p:nvCxnSpPr>
          <p:spPr bwMode="auto">
            <a:xfrm>
              <a:off x="5000202" y="2772928"/>
              <a:ext cx="830966" cy="356711"/>
            </a:xfrm>
            <a:prstGeom prst="line">
              <a:avLst/>
            </a:prstGeom>
            <a:blipFill dpi="0" rotWithShape="0">
              <a:blip r:embed="rId3"/>
              <a:srcRect/>
              <a:tile tx="0" ty="0" sx="100000" sy="100000" flip="none" algn="tl"/>
            </a:blipFill>
            <a:ln w="25400" cap="flat" cmpd="sng" algn="ctr">
              <a:solidFill>
                <a:srgbClr val="2B4A6D"/>
              </a:solidFill>
              <a:prstDash val="solid"/>
              <a:round/>
              <a:headEnd type="none" w="med" len="med"/>
              <a:tailEnd type="none" w="med" len="med"/>
            </a:ln>
            <a:effectLst/>
          </p:spPr>
        </p:cxnSp>
        <p:cxnSp>
          <p:nvCxnSpPr>
            <p:cNvPr id="33" name="Straight Connector 84"/>
            <p:cNvCxnSpPr>
              <a:stCxn id="59" idx="6"/>
            </p:cNvCxnSpPr>
            <p:nvPr/>
          </p:nvCxnSpPr>
          <p:spPr bwMode="auto">
            <a:xfrm flipV="1">
              <a:off x="5081074" y="3558264"/>
              <a:ext cx="642938" cy="57552"/>
            </a:xfrm>
            <a:prstGeom prst="line">
              <a:avLst/>
            </a:prstGeom>
            <a:blipFill dpi="0" rotWithShape="0">
              <a:blip r:embed="rId3"/>
              <a:srcRect/>
              <a:tile tx="0" ty="0" sx="100000" sy="100000" flip="none" algn="tl"/>
            </a:blipFill>
            <a:ln w="25400" cap="flat" cmpd="sng" algn="ctr">
              <a:solidFill>
                <a:srgbClr val="2B4A6D"/>
              </a:solidFill>
              <a:prstDash val="solid"/>
              <a:round/>
              <a:headEnd type="none" w="med" len="med"/>
              <a:tailEnd type="none" w="med" len="med"/>
            </a:ln>
            <a:effectLst/>
          </p:spPr>
        </p:cxnSp>
        <p:cxnSp>
          <p:nvCxnSpPr>
            <p:cNvPr id="34" name="Straight Connector 85"/>
            <p:cNvCxnSpPr>
              <a:stCxn id="62" idx="4"/>
            </p:cNvCxnSpPr>
            <p:nvPr/>
          </p:nvCxnSpPr>
          <p:spPr bwMode="auto">
            <a:xfrm flipH="1">
              <a:off x="6045480" y="2601806"/>
              <a:ext cx="3974" cy="474255"/>
            </a:xfrm>
            <a:prstGeom prst="line">
              <a:avLst/>
            </a:prstGeom>
            <a:blipFill dpi="0" rotWithShape="0">
              <a:blip r:embed="rId3"/>
              <a:srcRect/>
              <a:tile tx="0" ty="0" sx="100000" sy="100000" flip="none" algn="tl"/>
            </a:blipFill>
            <a:ln w="25400" cap="flat" cmpd="sng" algn="ctr">
              <a:solidFill>
                <a:srgbClr val="2B4A6D"/>
              </a:solidFill>
              <a:prstDash val="solid"/>
              <a:round/>
              <a:headEnd type="none" w="med" len="med"/>
              <a:tailEnd type="none" w="med" len="med"/>
            </a:ln>
            <a:effectLst/>
          </p:spPr>
        </p:cxnSp>
        <p:cxnSp>
          <p:nvCxnSpPr>
            <p:cNvPr id="35" name="Straight Connector 91"/>
            <p:cNvCxnSpPr/>
            <p:nvPr/>
          </p:nvCxnSpPr>
          <p:spPr bwMode="auto">
            <a:xfrm flipV="1">
              <a:off x="5831168" y="3772576"/>
              <a:ext cx="160734" cy="642938"/>
            </a:xfrm>
            <a:prstGeom prst="line">
              <a:avLst/>
            </a:prstGeom>
            <a:blipFill dpi="0" rotWithShape="0">
              <a:blip r:embed="rId3"/>
              <a:srcRect/>
              <a:tile tx="0" ty="0" sx="100000" sy="100000" flip="none" algn="tl"/>
            </a:blipFill>
            <a:ln w="25400" cap="flat" cmpd="sng" algn="ctr">
              <a:solidFill>
                <a:srgbClr val="2B4A6D"/>
              </a:solidFill>
              <a:prstDash val="solid"/>
              <a:round/>
              <a:headEnd type="none" w="med" len="med"/>
              <a:tailEnd type="none" w="med" len="med"/>
            </a:ln>
            <a:effectLst/>
          </p:spPr>
        </p:cxnSp>
        <p:cxnSp>
          <p:nvCxnSpPr>
            <p:cNvPr id="36" name="Straight Connector 95"/>
            <p:cNvCxnSpPr/>
            <p:nvPr/>
          </p:nvCxnSpPr>
          <p:spPr bwMode="auto">
            <a:xfrm>
              <a:off x="6474106" y="3718999"/>
              <a:ext cx="589359" cy="535781"/>
            </a:xfrm>
            <a:prstGeom prst="line">
              <a:avLst/>
            </a:prstGeom>
            <a:blipFill dpi="0" rotWithShape="0">
              <a:blip r:embed="rId3"/>
              <a:srcRect/>
              <a:tile tx="0" ty="0" sx="100000" sy="100000" flip="none" algn="tl"/>
            </a:blipFill>
            <a:ln w="25400" cap="flat" cmpd="sng" algn="ctr">
              <a:solidFill>
                <a:srgbClr val="2B4A6D"/>
              </a:solidFill>
              <a:prstDash val="solid"/>
              <a:round/>
              <a:headEnd type="none" w="med" len="med"/>
              <a:tailEnd type="none" w="med" len="med"/>
            </a:ln>
            <a:effectLst/>
          </p:spPr>
        </p:cxnSp>
        <p:cxnSp>
          <p:nvCxnSpPr>
            <p:cNvPr id="37" name="Straight Connector 97"/>
            <p:cNvCxnSpPr/>
            <p:nvPr/>
          </p:nvCxnSpPr>
          <p:spPr bwMode="auto">
            <a:xfrm>
              <a:off x="6634840" y="3451108"/>
              <a:ext cx="803672" cy="160734"/>
            </a:xfrm>
            <a:prstGeom prst="line">
              <a:avLst/>
            </a:prstGeom>
            <a:blipFill dpi="0" rotWithShape="0">
              <a:blip r:embed="rId3"/>
              <a:srcRect/>
              <a:tile tx="0" ty="0" sx="100000" sy="100000" flip="none" algn="tl"/>
            </a:blipFill>
            <a:ln w="25400" cap="flat" cmpd="sng" algn="ctr">
              <a:solidFill>
                <a:srgbClr val="2B4A6D"/>
              </a:solidFill>
              <a:prstDash val="solid"/>
              <a:round/>
              <a:headEnd type="none" w="med" len="med"/>
              <a:tailEnd type="none" w="med" len="med"/>
            </a:ln>
            <a:effectLst/>
          </p:spPr>
        </p:cxnSp>
        <p:cxnSp>
          <p:nvCxnSpPr>
            <p:cNvPr id="38" name="Straight Connector 99"/>
            <p:cNvCxnSpPr>
              <a:endCxn id="53" idx="3"/>
            </p:cNvCxnSpPr>
            <p:nvPr/>
          </p:nvCxnSpPr>
          <p:spPr bwMode="auto">
            <a:xfrm flipV="1">
              <a:off x="6474105" y="2834454"/>
              <a:ext cx="678180" cy="348763"/>
            </a:xfrm>
            <a:prstGeom prst="line">
              <a:avLst/>
            </a:prstGeom>
            <a:blipFill dpi="0" rotWithShape="0">
              <a:blip r:embed="rId3"/>
              <a:srcRect/>
              <a:tile tx="0" ty="0" sx="100000" sy="100000" flip="none" algn="tl"/>
            </a:blipFill>
            <a:ln w="25400" cap="flat" cmpd="sng" algn="ctr">
              <a:solidFill>
                <a:srgbClr val="2B4A6D"/>
              </a:solidFill>
              <a:prstDash val="solid"/>
              <a:round/>
              <a:headEnd type="none" w="med" len="med"/>
              <a:tailEnd type="none" w="med" len="med"/>
            </a:ln>
            <a:effectLst/>
          </p:spPr>
        </p:cxnSp>
        <p:grpSp>
          <p:nvGrpSpPr>
            <p:cNvPr id="39" name="Diagram group"/>
            <p:cNvGrpSpPr/>
            <p:nvPr/>
          </p:nvGrpSpPr>
          <p:grpSpPr>
            <a:xfrm>
              <a:off x="5456121" y="2701014"/>
              <a:ext cx="1607344" cy="1285875"/>
              <a:chOff x="2221292" y="1817698"/>
              <a:chExt cx="1382904" cy="1382904"/>
            </a:xfrm>
            <a:solidFill>
              <a:srgbClr val="CBC34B"/>
            </a:solidFill>
            <a:scene3d>
              <a:camera prst="perspectiveRelaxed">
                <a:rot lat="19149996" lon="20104178" rev="1577324"/>
              </a:camera>
              <a:lightRig rig="soft" dir="t"/>
              <a:backdrop>
                <a:anchor x="0" y="0" z="-210000"/>
                <a:norm dx="0" dy="0" dz="914400"/>
                <a:up dx="0" dy="914400" dz="0"/>
              </a:backdrop>
            </a:scene3d>
          </p:grpSpPr>
          <p:grpSp>
            <p:nvGrpSpPr>
              <p:cNvPr id="70" name="Group 49"/>
              <p:cNvGrpSpPr/>
              <p:nvPr/>
            </p:nvGrpSpPr>
            <p:grpSpPr>
              <a:xfrm>
                <a:off x="2221292" y="1817698"/>
                <a:ext cx="1382904" cy="1382904"/>
                <a:chOff x="2221292" y="1817698"/>
                <a:chExt cx="1382904" cy="1382904"/>
              </a:xfrm>
              <a:grpFill/>
            </p:grpSpPr>
            <p:sp>
              <p:nvSpPr>
                <p:cNvPr id="71" name="Oval 50"/>
                <p:cNvSpPr/>
                <p:nvPr/>
              </p:nvSpPr>
              <p:spPr>
                <a:xfrm>
                  <a:off x="2221292" y="1817698"/>
                  <a:ext cx="1382904" cy="1382904"/>
                </a:xfrm>
                <a:prstGeom prst="ellipse">
                  <a:avLst/>
                </a:prstGeom>
                <a:grp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72" name="Oval 4"/>
                <p:cNvSpPr/>
                <p:nvPr/>
              </p:nvSpPr>
              <p:spPr>
                <a:xfrm>
                  <a:off x="2423814" y="2020220"/>
                  <a:ext cx="977860" cy="977860"/>
                </a:xfrm>
                <a:prstGeom prst="rect">
                  <a:avLst/>
                </a:prstGeom>
                <a:noFill/>
                <a:ln>
                  <a:noFill/>
                </a:ln>
                <a:effectLst/>
                <a:sp3d/>
              </p:spPr>
              <p:txBody>
                <a:bodyPr spcFirstLastPara="0" vert="horz" wrap="square" lIns="15875" tIns="15875" rIns="15875" bIns="1587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78132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Myriad Pro"/>
                      <a:ea typeface="+mn-ea"/>
                      <a:cs typeface="Myriad Pro"/>
                    </a:rPr>
                    <a:t>Core SW</a:t>
                  </a:r>
                  <a:endParaRPr kumimoji="0" lang="en-US" sz="2000" b="1" i="0" u="none" strike="noStrike" kern="1200" cap="none" spc="0" normalizeH="0" baseline="0" noProof="0" dirty="0">
                    <a:ln>
                      <a:noFill/>
                    </a:ln>
                    <a:solidFill>
                      <a:srgbClr val="FFFFFF"/>
                    </a:solidFill>
                    <a:effectLst/>
                    <a:uLnTx/>
                    <a:uFillTx/>
                    <a:latin typeface="Myriad Pro"/>
                    <a:ea typeface="+mn-ea"/>
                    <a:cs typeface="Myriad Pro"/>
                  </a:endParaRPr>
                </a:p>
              </p:txBody>
            </p:sp>
          </p:grpSp>
        </p:grpSp>
        <p:grpSp>
          <p:nvGrpSpPr>
            <p:cNvPr id="40" name="Diagram group"/>
            <p:cNvGrpSpPr/>
            <p:nvPr/>
          </p:nvGrpSpPr>
          <p:grpSpPr>
            <a:xfrm>
              <a:off x="4170246" y="1942972"/>
              <a:ext cx="972354" cy="972354"/>
              <a:chOff x="2221292" y="16639"/>
              <a:chExt cx="1382904" cy="1382904"/>
            </a:xfrm>
            <a:scene3d>
              <a:camera prst="perspectiveRelaxed">
                <a:rot lat="19149996" lon="20104178" rev="1577324"/>
              </a:camera>
              <a:lightRig rig="soft" dir="t"/>
              <a:backdrop>
                <a:anchor x="0" y="0" z="-210000"/>
                <a:norm dx="0" dy="0" dz="914400"/>
                <a:up dx="0" dy="914400" dz="0"/>
              </a:backdrop>
            </a:scene3d>
          </p:grpSpPr>
          <p:grpSp>
            <p:nvGrpSpPr>
              <p:cNvPr id="67" name="Group 45"/>
              <p:cNvGrpSpPr/>
              <p:nvPr/>
            </p:nvGrpSpPr>
            <p:grpSpPr>
              <a:xfrm>
                <a:off x="2221292" y="16639"/>
                <a:ext cx="1382904" cy="1382904"/>
                <a:chOff x="2221292" y="16639"/>
                <a:chExt cx="1382904" cy="1382904"/>
              </a:xfrm>
            </p:grpSpPr>
            <p:sp>
              <p:nvSpPr>
                <p:cNvPr id="68" name="Oval 46"/>
                <p:cNvSpPr/>
                <p:nvPr/>
              </p:nvSpPr>
              <p:spPr>
                <a:xfrm>
                  <a:off x="2221292" y="16639"/>
                  <a:ext cx="1382904" cy="1382904"/>
                </a:xfrm>
                <a:prstGeom prst="ellipse">
                  <a:avLst/>
                </a:prstGeom>
                <a:solidFill>
                  <a:srgbClr val="B47E4A"/>
                </a:solid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69" name="Oval 4"/>
                <p:cNvSpPr/>
                <p:nvPr/>
              </p:nvSpPr>
              <p:spPr>
                <a:xfrm>
                  <a:off x="2423814" y="219161"/>
                  <a:ext cx="977860" cy="977860"/>
                </a:xfrm>
                <a:prstGeom prst="rect">
                  <a:avLst/>
                </a:prstGeom>
                <a:noFill/>
                <a:ln>
                  <a:noFill/>
                </a:ln>
                <a:effectLst/>
                <a:sp3d/>
              </p:spPr>
              <p:txBody>
                <a:bodyPr spcFirstLastPara="0" vert="horz" wrap="square" lIns="10795" tIns="10795" rIns="10795" bIns="1079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531298"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smtClean="0">
                      <a:ln>
                        <a:noFill/>
                      </a:ln>
                      <a:solidFill>
                        <a:srgbClr val="FFFFFF"/>
                      </a:solidFill>
                      <a:effectLst/>
                      <a:uLnTx/>
                      <a:uFillTx/>
                      <a:latin typeface="Myriad Pro"/>
                      <a:ea typeface="+mn-ea"/>
                      <a:cs typeface="Myriad Pro"/>
                    </a:rPr>
                    <a:t>WIRELESS</a:t>
                  </a:r>
                  <a:endParaRPr kumimoji="0" lang="en-US" sz="1050" b="1" i="0" u="none" strike="noStrike" kern="1200" cap="none" spc="0" normalizeH="0" baseline="0" noProof="0" dirty="0">
                    <a:ln>
                      <a:noFill/>
                    </a:ln>
                    <a:solidFill>
                      <a:srgbClr val="FFFFFF"/>
                    </a:solidFill>
                    <a:effectLst/>
                    <a:uLnTx/>
                    <a:uFillTx/>
                    <a:latin typeface="Myriad Pro"/>
                    <a:ea typeface="+mn-ea"/>
                    <a:cs typeface="Myriad Pro"/>
                  </a:endParaRPr>
                </a:p>
              </p:txBody>
            </p:sp>
          </p:grpSp>
        </p:grpSp>
        <p:grpSp>
          <p:nvGrpSpPr>
            <p:cNvPr id="41" name="Diagram group"/>
            <p:cNvGrpSpPr/>
            <p:nvPr/>
          </p:nvGrpSpPr>
          <p:grpSpPr>
            <a:xfrm>
              <a:off x="5188231" y="4147624"/>
              <a:ext cx="972354" cy="972354"/>
              <a:chOff x="1162656" y="3274786"/>
              <a:chExt cx="1382904" cy="1382904"/>
            </a:xfrm>
            <a:scene3d>
              <a:camera prst="perspectiveRelaxed">
                <a:rot lat="19149996" lon="20104178" rev="1577324"/>
              </a:camera>
              <a:lightRig rig="soft" dir="t"/>
              <a:backdrop>
                <a:anchor x="0" y="0" z="-210000"/>
                <a:norm dx="0" dy="0" dz="914400"/>
                <a:up dx="0" dy="914400" dz="0"/>
              </a:backdrop>
            </a:scene3d>
          </p:grpSpPr>
          <p:grpSp>
            <p:nvGrpSpPr>
              <p:cNvPr id="64" name="Group 53"/>
              <p:cNvGrpSpPr/>
              <p:nvPr/>
            </p:nvGrpSpPr>
            <p:grpSpPr>
              <a:xfrm>
                <a:off x="1162656" y="3274786"/>
                <a:ext cx="1382904" cy="1382904"/>
                <a:chOff x="1162656" y="3274786"/>
                <a:chExt cx="1382904" cy="1382904"/>
              </a:xfrm>
            </p:grpSpPr>
            <p:sp>
              <p:nvSpPr>
                <p:cNvPr id="65" name="Oval 54"/>
                <p:cNvSpPr/>
                <p:nvPr/>
              </p:nvSpPr>
              <p:spPr>
                <a:xfrm>
                  <a:off x="1162656" y="3274786"/>
                  <a:ext cx="1382904" cy="1382904"/>
                </a:xfrm>
                <a:prstGeom prst="ellipse">
                  <a:avLst/>
                </a:prstGeom>
                <a:solidFill>
                  <a:srgbClr val="4D81A2"/>
                </a:solid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66" name="Oval 4"/>
                <p:cNvSpPr/>
                <p:nvPr/>
              </p:nvSpPr>
              <p:spPr>
                <a:xfrm>
                  <a:off x="1365178" y="3477308"/>
                  <a:ext cx="977860" cy="977860"/>
                </a:xfrm>
                <a:prstGeom prst="rect">
                  <a:avLst/>
                </a:prstGeom>
                <a:noFill/>
                <a:ln>
                  <a:noFill/>
                </a:ln>
                <a:effectLst/>
                <a:sp3d/>
              </p:spPr>
              <p:txBody>
                <a:bodyPr spcFirstLastPara="0" vert="horz" wrap="square" lIns="10795" tIns="10795" rIns="10795" bIns="1079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531298" rtl="0" eaLnBrk="1" fontAlgn="auto" latinLnBrk="0" hangingPunct="1">
                    <a:lnSpc>
                      <a:spcPct val="90000"/>
                    </a:lnSpc>
                    <a:spcBef>
                      <a:spcPct val="0"/>
                    </a:spcBef>
                    <a:spcAft>
                      <a:spcPct val="35000"/>
                    </a:spcAft>
                    <a:buClrTx/>
                    <a:buSzTx/>
                    <a:buFontTx/>
                    <a:buNone/>
                    <a:tabLst/>
                    <a:defRPr/>
                  </a:pPr>
                  <a:r>
                    <a:rPr lang="en-US" sz="1000" b="1" dirty="0" smtClean="0">
                      <a:solidFill>
                        <a:srgbClr val="FFFFFF"/>
                      </a:solidFill>
                      <a:latin typeface="Myriad Pro"/>
                      <a:cs typeface="Myriad Pro"/>
                    </a:rPr>
                    <a:t>VIRTUALIZATION</a:t>
                  </a:r>
                  <a:endParaRPr kumimoji="0" lang="en-US" sz="1000" b="1" i="0" u="none" strike="noStrike" kern="1200" cap="none" spc="0" normalizeH="0" baseline="0" noProof="0" dirty="0">
                    <a:ln>
                      <a:noFill/>
                    </a:ln>
                    <a:solidFill>
                      <a:srgbClr val="FFFFFF"/>
                    </a:solidFill>
                    <a:effectLst/>
                    <a:uLnTx/>
                    <a:uFillTx/>
                    <a:latin typeface="Myriad Pro"/>
                    <a:cs typeface="Myriad Pro"/>
                  </a:endParaRPr>
                </a:p>
              </p:txBody>
            </p:sp>
          </p:grpSp>
        </p:grpSp>
        <p:grpSp>
          <p:nvGrpSpPr>
            <p:cNvPr id="42" name="Diagram group"/>
            <p:cNvGrpSpPr/>
            <p:nvPr/>
          </p:nvGrpSpPr>
          <p:grpSpPr>
            <a:xfrm>
              <a:off x="5563277" y="1629452"/>
              <a:ext cx="972354" cy="972354"/>
              <a:chOff x="3934201" y="1261140"/>
              <a:chExt cx="1382904" cy="1382904"/>
            </a:xfrm>
            <a:solidFill>
              <a:srgbClr val="FF0000"/>
            </a:solidFill>
            <a:scene3d>
              <a:camera prst="perspectiveRelaxed">
                <a:rot lat="19149996" lon="20104178" rev="1577324"/>
              </a:camera>
              <a:lightRig rig="soft" dir="t"/>
              <a:backdrop>
                <a:anchor x="0" y="0" z="-210000"/>
                <a:norm dx="0" dy="0" dz="914400"/>
                <a:up dx="0" dy="914400" dz="0"/>
              </a:backdrop>
            </a:scene3d>
          </p:grpSpPr>
          <p:grpSp>
            <p:nvGrpSpPr>
              <p:cNvPr id="61" name="Group 57"/>
              <p:cNvGrpSpPr/>
              <p:nvPr/>
            </p:nvGrpSpPr>
            <p:grpSpPr>
              <a:xfrm>
                <a:off x="3934201" y="1261140"/>
                <a:ext cx="1382904" cy="1382904"/>
                <a:chOff x="3934201" y="1261140"/>
                <a:chExt cx="1382904" cy="1382904"/>
              </a:xfrm>
              <a:grpFill/>
            </p:grpSpPr>
            <p:sp>
              <p:nvSpPr>
                <p:cNvPr id="62" name="Oval 58"/>
                <p:cNvSpPr/>
                <p:nvPr/>
              </p:nvSpPr>
              <p:spPr>
                <a:xfrm>
                  <a:off x="3934201" y="1261140"/>
                  <a:ext cx="1382904" cy="1382904"/>
                </a:xfrm>
                <a:prstGeom prst="ellipse">
                  <a:avLst/>
                </a:prstGeom>
                <a:solidFill>
                  <a:srgbClr val="C94D52"/>
                </a:solid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63" name="Oval 4"/>
                <p:cNvSpPr/>
                <p:nvPr/>
              </p:nvSpPr>
              <p:spPr>
                <a:xfrm>
                  <a:off x="4136723" y="1463662"/>
                  <a:ext cx="977860" cy="977860"/>
                </a:xfrm>
                <a:prstGeom prst="rect">
                  <a:avLst/>
                </a:prstGeom>
                <a:noFill/>
                <a:ln>
                  <a:noFill/>
                </a:ln>
                <a:effectLst/>
                <a:sp3d/>
              </p:spPr>
              <p:txBody>
                <a:bodyPr spcFirstLastPara="0" vert="horz" wrap="square" lIns="10795" tIns="10795" rIns="10795" bIns="1079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531298"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yriad Pro"/>
                      <a:ea typeface="+mn-ea"/>
                      <a:cs typeface="Myriad Pro"/>
                    </a:rPr>
                    <a:t>WAN</a:t>
                  </a:r>
                  <a:endParaRPr kumimoji="0" lang="en-US" sz="1200" b="1" i="0" u="none" strike="noStrike" kern="1200" cap="none" spc="0" normalizeH="0" baseline="0" noProof="0" dirty="0">
                    <a:ln>
                      <a:noFill/>
                    </a:ln>
                    <a:solidFill>
                      <a:srgbClr val="FFFFFF"/>
                    </a:solidFill>
                    <a:effectLst/>
                    <a:uLnTx/>
                    <a:uFillTx/>
                    <a:latin typeface="Myriad Pro"/>
                    <a:ea typeface="+mn-ea"/>
                    <a:cs typeface="Myriad Pro"/>
                  </a:endParaRPr>
                </a:p>
              </p:txBody>
            </p:sp>
          </p:grpSp>
        </p:grpSp>
        <p:grpSp>
          <p:nvGrpSpPr>
            <p:cNvPr id="43" name="Diagram group"/>
            <p:cNvGrpSpPr/>
            <p:nvPr/>
          </p:nvGrpSpPr>
          <p:grpSpPr>
            <a:xfrm>
              <a:off x="4108720" y="3129639"/>
              <a:ext cx="972354" cy="972354"/>
              <a:chOff x="457191" y="1066800"/>
              <a:chExt cx="1382904" cy="1382904"/>
            </a:xfrm>
            <a:scene3d>
              <a:camera prst="perspectiveRelaxed">
                <a:rot lat="19149996" lon="20104178" rev="1577324"/>
              </a:camera>
              <a:lightRig rig="soft" dir="t"/>
              <a:backdrop>
                <a:anchor x="0" y="0" z="-210000"/>
                <a:norm dx="0" dy="0" dz="914400"/>
                <a:up dx="0" dy="914400" dz="0"/>
              </a:backdrop>
            </a:scene3d>
          </p:grpSpPr>
          <p:grpSp>
            <p:nvGrpSpPr>
              <p:cNvPr id="58" name="Group 65"/>
              <p:cNvGrpSpPr/>
              <p:nvPr/>
            </p:nvGrpSpPr>
            <p:grpSpPr>
              <a:xfrm>
                <a:off x="457191" y="1066800"/>
                <a:ext cx="1382904" cy="1382904"/>
                <a:chOff x="457191" y="1066800"/>
                <a:chExt cx="1382904" cy="1382904"/>
              </a:xfrm>
            </p:grpSpPr>
            <p:sp>
              <p:nvSpPr>
                <p:cNvPr id="59" name="Oval 66"/>
                <p:cNvSpPr/>
                <p:nvPr/>
              </p:nvSpPr>
              <p:spPr>
                <a:xfrm>
                  <a:off x="457191" y="1066800"/>
                  <a:ext cx="1382904" cy="1382904"/>
                </a:xfrm>
                <a:prstGeom prst="ellipse">
                  <a:avLst/>
                </a:prstGeom>
                <a:solidFill>
                  <a:srgbClr val="8CB158"/>
                </a:solid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60" name="Oval 4"/>
                <p:cNvSpPr/>
                <p:nvPr/>
              </p:nvSpPr>
              <p:spPr>
                <a:xfrm>
                  <a:off x="659713" y="1269322"/>
                  <a:ext cx="977860" cy="977860"/>
                </a:xfrm>
                <a:prstGeom prst="rect">
                  <a:avLst/>
                </a:prstGeom>
                <a:noFill/>
                <a:ln>
                  <a:noFill/>
                </a:ln>
                <a:effectLst/>
                <a:sp3d/>
              </p:spPr>
              <p:txBody>
                <a:bodyPr spcFirstLastPara="0" vert="horz" wrap="square" lIns="10795" tIns="10795" rIns="10795" bIns="1079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531298"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yriad Pro"/>
                      <a:ea typeface="+mn-ea"/>
                      <a:cs typeface="Myriad Pro"/>
                    </a:rPr>
                    <a:t>MPLS</a:t>
                  </a:r>
                  <a:endParaRPr kumimoji="0" lang="en-US" sz="1200" b="1" i="0" u="none" strike="noStrike" kern="1200" cap="none" spc="0" normalizeH="0" baseline="0" noProof="0" dirty="0">
                    <a:ln>
                      <a:noFill/>
                    </a:ln>
                    <a:solidFill>
                      <a:srgbClr val="FFFFFF"/>
                    </a:solidFill>
                    <a:effectLst/>
                    <a:uLnTx/>
                    <a:uFillTx/>
                    <a:latin typeface="Myriad Pro"/>
                    <a:ea typeface="+mn-ea"/>
                    <a:cs typeface="Myriad Pro"/>
                  </a:endParaRPr>
                </a:p>
              </p:txBody>
            </p:sp>
          </p:grpSp>
        </p:grpSp>
        <p:grpSp>
          <p:nvGrpSpPr>
            <p:cNvPr id="44" name="Diagram group"/>
            <p:cNvGrpSpPr/>
            <p:nvPr/>
          </p:nvGrpSpPr>
          <p:grpSpPr>
            <a:xfrm>
              <a:off x="6688418" y="4040467"/>
              <a:ext cx="972354" cy="972354"/>
              <a:chOff x="3279928" y="3274786"/>
              <a:chExt cx="1382904" cy="1382904"/>
            </a:xfrm>
            <a:scene3d>
              <a:camera prst="perspectiveRelaxed">
                <a:rot lat="19149996" lon="20104178" rev="1577324"/>
              </a:camera>
              <a:lightRig rig="soft" dir="t"/>
              <a:backdrop>
                <a:anchor x="0" y="0" z="-210000"/>
                <a:norm dx="0" dy="0" dz="914400"/>
                <a:up dx="0" dy="914400" dz="0"/>
              </a:backdrop>
            </a:scene3d>
          </p:grpSpPr>
          <p:grpSp>
            <p:nvGrpSpPr>
              <p:cNvPr id="55" name="Group 74"/>
              <p:cNvGrpSpPr/>
              <p:nvPr/>
            </p:nvGrpSpPr>
            <p:grpSpPr>
              <a:xfrm>
                <a:off x="3279928" y="3274786"/>
                <a:ext cx="1382904" cy="1382904"/>
                <a:chOff x="3279928" y="3274786"/>
                <a:chExt cx="1382904" cy="1382904"/>
              </a:xfrm>
            </p:grpSpPr>
            <p:sp>
              <p:nvSpPr>
                <p:cNvPr id="56" name="Oval 75"/>
                <p:cNvSpPr/>
                <p:nvPr/>
              </p:nvSpPr>
              <p:spPr>
                <a:xfrm>
                  <a:off x="3279928" y="3274786"/>
                  <a:ext cx="1382904" cy="1382904"/>
                </a:xfrm>
                <a:prstGeom prst="ellipse">
                  <a:avLst/>
                </a:prstGeom>
                <a:solidFill>
                  <a:srgbClr val="0061B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57" name="Oval 4"/>
                <p:cNvSpPr/>
                <p:nvPr/>
              </p:nvSpPr>
              <p:spPr>
                <a:xfrm>
                  <a:off x="3482450" y="3477308"/>
                  <a:ext cx="977860" cy="977860"/>
                </a:xfrm>
                <a:prstGeom prst="rect">
                  <a:avLst/>
                </a:prstGeom>
                <a:noFill/>
                <a:ln>
                  <a:noFill/>
                </a:ln>
                <a:effectLst/>
                <a:sp3d/>
              </p:spPr>
              <p:txBody>
                <a:bodyPr spcFirstLastPara="0" vert="horz" wrap="square" lIns="10795" tIns="10795" rIns="10795" bIns="1079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531298"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yriad Pro"/>
                      <a:ea typeface="+mn-ea"/>
                      <a:cs typeface="Myriad Pro"/>
                    </a:rPr>
                    <a:t>SERVER</a:t>
                  </a:r>
                </a:p>
                <a:p>
                  <a:pPr marL="0" marR="0" lvl="0" indent="0" algn="ctr" defTabSz="531298" rtl="0" eaLnBrk="1" fontAlgn="auto" latinLnBrk="0" hangingPunct="1">
                    <a:lnSpc>
                      <a:spcPct val="90000"/>
                    </a:lnSpc>
                    <a:spcBef>
                      <a:spcPct val="0"/>
                    </a:spcBef>
                    <a:spcAft>
                      <a:spcPct val="35000"/>
                    </a:spcAft>
                    <a:buClrTx/>
                    <a:buSzTx/>
                    <a:buFontTx/>
                    <a:buNone/>
                    <a:tabLst/>
                    <a:defRPr/>
                  </a:pPr>
                  <a:r>
                    <a:rPr lang="en-US" sz="1200" b="1" dirty="0" smtClean="0">
                      <a:solidFill>
                        <a:srgbClr val="FFFFFF"/>
                      </a:solidFill>
                      <a:latin typeface="Myriad Pro"/>
                      <a:cs typeface="Myriad Pro"/>
                    </a:rPr>
                    <a:t>FARM</a:t>
                  </a:r>
                  <a:endParaRPr kumimoji="0" lang="en-US" sz="1200" b="1" i="0" u="none" strike="noStrike" kern="1200" cap="none" spc="0" normalizeH="0" baseline="0" noProof="0" dirty="0">
                    <a:ln>
                      <a:noFill/>
                    </a:ln>
                    <a:solidFill>
                      <a:srgbClr val="FFFFFF"/>
                    </a:solidFill>
                    <a:effectLst/>
                    <a:uLnTx/>
                    <a:uFillTx/>
                    <a:latin typeface="Myriad Pro"/>
                    <a:ea typeface="+mn-ea"/>
                    <a:cs typeface="Myriad Pro"/>
                  </a:endParaRPr>
                </a:p>
              </p:txBody>
            </p:sp>
          </p:grpSp>
        </p:grpSp>
        <p:grpSp>
          <p:nvGrpSpPr>
            <p:cNvPr id="45" name="Diagram group"/>
            <p:cNvGrpSpPr/>
            <p:nvPr/>
          </p:nvGrpSpPr>
          <p:grpSpPr>
            <a:xfrm>
              <a:off x="7009887" y="2004499"/>
              <a:ext cx="972354" cy="972354"/>
              <a:chOff x="3934201" y="1261140"/>
              <a:chExt cx="1382904" cy="1382904"/>
            </a:xfrm>
            <a:solidFill>
              <a:srgbClr val="A87CF4"/>
            </a:solidFill>
            <a:scene3d>
              <a:camera prst="perspectiveRelaxed">
                <a:rot lat="19149996" lon="20104178" rev="1577324"/>
              </a:camera>
              <a:lightRig rig="soft" dir="t"/>
              <a:backdrop>
                <a:anchor x="0" y="0" z="-210000"/>
                <a:norm dx="0" dy="0" dz="914400"/>
                <a:up dx="0" dy="914400" dz="0"/>
              </a:backdrop>
            </a:scene3d>
          </p:grpSpPr>
          <p:grpSp>
            <p:nvGrpSpPr>
              <p:cNvPr id="52" name="Group 78"/>
              <p:cNvGrpSpPr/>
              <p:nvPr/>
            </p:nvGrpSpPr>
            <p:grpSpPr>
              <a:xfrm>
                <a:off x="3934201" y="1261140"/>
                <a:ext cx="1382904" cy="1382904"/>
                <a:chOff x="3934201" y="1261140"/>
                <a:chExt cx="1382904" cy="1382904"/>
              </a:xfrm>
              <a:grpFill/>
            </p:grpSpPr>
            <p:sp>
              <p:nvSpPr>
                <p:cNvPr id="53" name="Oval 79"/>
                <p:cNvSpPr/>
                <p:nvPr/>
              </p:nvSpPr>
              <p:spPr>
                <a:xfrm>
                  <a:off x="3934201" y="1261140"/>
                  <a:ext cx="1382904" cy="1382904"/>
                </a:xfrm>
                <a:prstGeom prst="ellipse">
                  <a:avLst/>
                </a:prstGeom>
                <a:solidFill>
                  <a:srgbClr val="AA76BA"/>
                </a:solid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54" name="Oval 4"/>
                <p:cNvSpPr/>
                <p:nvPr/>
              </p:nvSpPr>
              <p:spPr>
                <a:xfrm>
                  <a:off x="4136723" y="1463662"/>
                  <a:ext cx="977860" cy="977860"/>
                </a:xfrm>
                <a:prstGeom prst="rect">
                  <a:avLst/>
                </a:prstGeom>
                <a:noFill/>
                <a:ln>
                  <a:noFill/>
                </a:ln>
                <a:effectLst/>
                <a:sp3d/>
              </p:spPr>
              <p:txBody>
                <a:bodyPr spcFirstLastPara="0" vert="horz" wrap="square" lIns="10795" tIns="10795" rIns="10795" bIns="1079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531298"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yriad Pro"/>
                      <a:ea typeface="+mn-ea"/>
                      <a:cs typeface="Myriad Pro"/>
                    </a:rPr>
                    <a:t>BRANCH</a:t>
                  </a:r>
                  <a:endParaRPr kumimoji="0" lang="en-US" sz="1200" b="1" i="0" u="none" strike="noStrike" kern="1200" cap="none" spc="0" normalizeH="0" baseline="0" noProof="0" dirty="0">
                    <a:ln>
                      <a:noFill/>
                    </a:ln>
                    <a:solidFill>
                      <a:srgbClr val="FFFFFF"/>
                    </a:solidFill>
                    <a:effectLst/>
                    <a:uLnTx/>
                    <a:uFillTx/>
                    <a:latin typeface="Myriad Pro"/>
                    <a:ea typeface="+mn-ea"/>
                    <a:cs typeface="Myriad Pro"/>
                  </a:endParaRPr>
                </a:p>
              </p:txBody>
            </p:sp>
          </p:grpSp>
        </p:grpSp>
        <p:grpSp>
          <p:nvGrpSpPr>
            <p:cNvPr id="46" name="Diagram group"/>
            <p:cNvGrpSpPr/>
            <p:nvPr/>
          </p:nvGrpSpPr>
          <p:grpSpPr>
            <a:xfrm>
              <a:off x="7384934" y="3022483"/>
              <a:ext cx="972354" cy="972354"/>
              <a:chOff x="3279928" y="3274786"/>
              <a:chExt cx="1382904" cy="1382904"/>
            </a:xfrm>
            <a:scene3d>
              <a:camera prst="perspectiveRelaxed">
                <a:rot lat="19149996" lon="20104178" rev="1577324"/>
              </a:camera>
              <a:lightRig rig="soft" dir="t"/>
              <a:backdrop>
                <a:anchor x="0" y="0" z="-210000"/>
                <a:norm dx="0" dy="0" dz="914400"/>
                <a:up dx="0" dy="914400" dz="0"/>
              </a:backdrop>
            </a:scene3d>
          </p:grpSpPr>
          <p:grpSp>
            <p:nvGrpSpPr>
              <p:cNvPr id="49" name="Group 61"/>
              <p:cNvGrpSpPr/>
              <p:nvPr/>
            </p:nvGrpSpPr>
            <p:grpSpPr>
              <a:xfrm>
                <a:off x="3279928" y="3274786"/>
                <a:ext cx="1382904" cy="1382904"/>
                <a:chOff x="3279928" y="3274786"/>
                <a:chExt cx="1382904" cy="1382904"/>
              </a:xfrm>
            </p:grpSpPr>
            <p:sp>
              <p:nvSpPr>
                <p:cNvPr id="50" name="Oval 62"/>
                <p:cNvSpPr/>
                <p:nvPr/>
              </p:nvSpPr>
              <p:spPr>
                <a:xfrm>
                  <a:off x="3279928" y="3274786"/>
                  <a:ext cx="1382904" cy="1382904"/>
                </a:xfrm>
                <a:prstGeom prst="ellipse">
                  <a:avLst/>
                </a:prstGeom>
                <a:solidFill>
                  <a:srgbClr val="6A98F4"/>
                </a:solidFill>
                <a:ln>
                  <a:noFill/>
                </a:ln>
                <a:effectLst>
                  <a:outerShdw blurRad="40000" dist="23000" dir="5400000" rotWithShape="0">
                    <a:srgbClr val="000000">
                      <a:alpha val="35000"/>
                    </a:srgbClr>
                  </a:outerShdw>
                </a:effectLst>
                <a:sp3d extrusionH="152250" prstMaterial="matte">
                  <a:bevelT w="165100" prst="coolSlan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51" name="Oval 4"/>
                <p:cNvSpPr/>
                <p:nvPr/>
              </p:nvSpPr>
              <p:spPr>
                <a:xfrm>
                  <a:off x="3482450" y="3477308"/>
                  <a:ext cx="977860" cy="977860"/>
                </a:xfrm>
                <a:prstGeom prst="rect">
                  <a:avLst/>
                </a:prstGeom>
                <a:noFill/>
                <a:ln>
                  <a:noFill/>
                </a:ln>
                <a:effectLst/>
                <a:sp3d/>
              </p:spPr>
              <p:txBody>
                <a:bodyPr spcFirstLastPara="0" vert="horz" wrap="square" lIns="10795" tIns="10795" rIns="10795" bIns="10795" numCol="1" spcCol="1270" anchor="ctr" anchorCtr="0">
                  <a:noAutofit/>
                  <a:sp3d extrusionH="28000" prstMaterial="matte"/>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531298"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yriad Pro"/>
                      <a:ea typeface="+mn-ea"/>
                      <a:cs typeface="Myriad Pro"/>
                    </a:rPr>
                    <a:t>VPN</a:t>
                  </a:r>
                  <a:endParaRPr kumimoji="0" lang="en-US" sz="1200" b="1" i="0" u="none" strike="noStrike" kern="1200" cap="none" spc="0" normalizeH="0" baseline="0" noProof="0" dirty="0">
                    <a:ln>
                      <a:noFill/>
                    </a:ln>
                    <a:solidFill>
                      <a:srgbClr val="FFFFFF"/>
                    </a:solidFill>
                    <a:effectLst/>
                    <a:uLnTx/>
                    <a:uFillTx/>
                    <a:latin typeface="Myriad Pro"/>
                    <a:ea typeface="+mn-ea"/>
                    <a:cs typeface="Myriad Pro"/>
                  </a:endParaRPr>
                </a:p>
              </p:txBody>
            </p:sp>
          </p:grpSp>
        </p:grpSp>
      </p:grpSp>
      <p:sp>
        <p:nvSpPr>
          <p:cNvPr id="16385" name="Title 1"/>
          <p:cNvSpPr>
            <a:spLocks noGrp="1"/>
          </p:cNvSpPr>
          <p:nvPr>
            <p:ph type="title"/>
          </p:nvPr>
        </p:nvSpPr>
        <p:spPr>
          <a:xfrm>
            <a:off x="467544" y="142704"/>
            <a:ext cx="8536132" cy="596405"/>
          </a:xfrm>
        </p:spPr>
        <p:txBody>
          <a:bodyPr vert="horz" lIns="0" tIns="0" rIns="0" bIns="0" rtlCol="0" anchor="b" anchorCtr="0">
            <a:noAutofit/>
          </a:bodyPr>
          <a:lstStyle/>
          <a:p>
            <a:r>
              <a:rPr lang="zh-TW" altLang="en-US" sz="2800" b="1" i="0" dirty="0">
                <a:latin typeface="標楷體" panose="03000509000000000000" pitchFamily="65" charset="-120"/>
                <a:ea typeface="標楷體" panose="03000509000000000000" pitchFamily="65" charset="-120"/>
              </a:rPr>
              <a:t>因應不同的需求</a:t>
            </a:r>
            <a:r>
              <a:rPr lang="en-US" altLang="zh-TW" sz="2800" b="1" i="0" dirty="0">
                <a:latin typeface="標楷體" panose="03000509000000000000" pitchFamily="65" charset="-120"/>
                <a:ea typeface="標楷體" panose="03000509000000000000" pitchFamily="65" charset="-120"/>
              </a:rPr>
              <a:t>,</a:t>
            </a:r>
            <a:r>
              <a:rPr lang="zh-TW" altLang="en-US" sz="2800" b="1" i="0" dirty="0">
                <a:latin typeface="標楷體" panose="03000509000000000000" pitchFamily="65" charset="-120"/>
                <a:ea typeface="標楷體" panose="03000509000000000000" pitchFamily="65" charset="-120"/>
              </a:rPr>
              <a:t>以</a:t>
            </a:r>
            <a:r>
              <a:rPr lang="en-US" altLang="zh-TW" sz="2800" b="1" i="0" dirty="0">
                <a:latin typeface="標楷體" panose="03000509000000000000" pitchFamily="65" charset="-120"/>
                <a:ea typeface="標楷體" panose="03000509000000000000" pitchFamily="65" charset="-120"/>
              </a:rPr>
              <a:t>Network Segments</a:t>
            </a:r>
            <a:r>
              <a:rPr lang="zh-TW" altLang="en-US" sz="2800" b="1" i="0" dirty="0">
                <a:latin typeface="標楷體" panose="03000509000000000000" pitchFamily="65" charset="-120"/>
                <a:ea typeface="標楷體" panose="03000509000000000000" pitchFamily="65" charset="-120"/>
              </a:rPr>
              <a:t>彈性的佈署</a:t>
            </a:r>
            <a:endParaRPr lang="en-US" sz="2800" b="1" i="0" dirty="0">
              <a:latin typeface="標楷體" panose="03000509000000000000" pitchFamily="65" charset="-120"/>
              <a:ea typeface="標楷體" panose="03000509000000000000" pitchFamily="65" charset="-120"/>
            </a:endParaRPr>
          </a:p>
        </p:txBody>
      </p:sp>
      <p:sp>
        <p:nvSpPr>
          <p:cNvPr id="16386" name="Content Placeholder 2"/>
          <p:cNvSpPr>
            <a:spLocks noGrp="1"/>
          </p:cNvSpPr>
          <p:nvPr>
            <p:ph idx="1"/>
          </p:nvPr>
        </p:nvSpPr>
        <p:spPr>
          <a:xfrm>
            <a:off x="405018" y="1274992"/>
            <a:ext cx="3600400" cy="2995871"/>
          </a:xfrm>
        </p:spPr>
        <p:txBody>
          <a:bodyPr>
            <a:noAutofit/>
          </a:bodyPr>
          <a:lstStyle/>
          <a:p>
            <a:pPr eaLnBrk="1" hangingPunct="1">
              <a:buFont typeface="Wingdings" charset="0"/>
              <a:buChar char="§"/>
            </a:pPr>
            <a:r>
              <a:rPr lang="en-US" sz="1600" dirty="0" smtClean="0">
                <a:latin typeface="Arial" charset="0"/>
              </a:rPr>
              <a:t>Core </a:t>
            </a:r>
            <a:r>
              <a:rPr lang="zh-TW" altLang="en-US" sz="1600" dirty="0" smtClean="0">
                <a:latin typeface="Arial" charset="0"/>
              </a:rPr>
              <a:t>是所有流量傳輸的集中</a:t>
            </a:r>
            <a:endParaRPr lang="en-US" sz="1600" dirty="0">
              <a:latin typeface="Arial" charset="0"/>
            </a:endParaRPr>
          </a:p>
          <a:p>
            <a:pPr eaLnBrk="1" hangingPunct="1">
              <a:buFont typeface="Wingdings" charset="0"/>
              <a:buChar char="§"/>
            </a:pPr>
            <a:r>
              <a:rPr lang="zh-TW" altLang="en-US" sz="1600" dirty="0" smtClean="0">
                <a:latin typeface="Arial" charset="0"/>
              </a:rPr>
              <a:t>可以</a:t>
            </a:r>
            <a:r>
              <a:rPr lang="en-US" sz="1600" dirty="0" smtClean="0">
                <a:latin typeface="Arial" charset="0"/>
              </a:rPr>
              <a:t>Layer </a:t>
            </a:r>
            <a:r>
              <a:rPr lang="en-US" sz="1600" dirty="0">
                <a:latin typeface="Arial" charset="0"/>
              </a:rPr>
              <a:t>2 (VLAN), 3 (route</a:t>
            </a:r>
            <a:r>
              <a:rPr lang="en-US" sz="1600" dirty="0" smtClean="0">
                <a:latin typeface="Arial" charset="0"/>
              </a:rPr>
              <a:t>)</a:t>
            </a:r>
            <a:r>
              <a:rPr lang="zh-TW" altLang="en-US" sz="1600" dirty="0" smtClean="0">
                <a:latin typeface="Arial" charset="0"/>
              </a:rPr>
              <a:t>或是</a:t>
            </a:r>
            <a:r>
              <a:rPr lang="en-US" altLang="zh-TW" sz="1600" dirty="0" smtClean="0">
                <a:latin typeface="Arial" charset="0"/>
              </a:rPr>
              <a:t>sniffer</a:t>
            </a:r>
            <a:r>
              <a:rPr lang="zh-TW" altLang="en-US" sz="1600" dirty="0" smtClean="0">
                <a:latin typeface="Arial" charset="0"/>
              </a:rPr>
              <a:t>的方式做監控</a:t>
            </a:r>
            <a:endParaRPr lang="en-US" sz="1600" dirty="0">
              <a:latin typeface="Arial" charset="0"/>
            </a:endParaRPr>
          </a:p>
          <a:p>
            <a:pPr eaLnBrk="1" hangingPunct="1">
              <a:buFont typeface="Wingdings" charset="0"/>
              <a:buChar char="§"/>
            </a:pPr>
            <a:r>
              <a:rPr lang="zh-TW" altLang="en-US" sz="1600" dirty="0" smtClean="0">
                <a:latin typeface="Arial" charset="0"/>
              </a:rPr>
              <a:t>不同位置的佈署不同的</a:t>
            </a:r>
            <a:r>
              <a:rPr lang="zh-TW" altLang="en-US" sz="1600" dirty="0">
                <a:latin typeface="Arial" charset="0"/>
              </a:rPr>
              <a:t>功能</a:t>
            </a:r>
            <a:r>
              <a:rPr lang="zh-TW" altLang="en-US" sz="1600" dirty="0" smtClean="0">
                <a:latin typeface="Arial" charset="0"/>
              </a:rPr>
              <a:t>或是異地備援的利用</a:t>
            </a:r>
            <a:endParaRPr lang="en-US" altLang="zh-TW" sz="1600" dirty="0" smtClean="0">
              <a:latin typeface="Arial" charset="0"/>
            </a:endParaRPr>
          </a:p>
          <a:p>
            <a:pPr eaLnBrk="1" hangingPunct="1">
              <a:buFont typeface="Wingdings" charset="0"/>
              <a:buChar char="§"/>
            </a:pPr>
            <a:r>
              <a:rPr lang="zh-TW" altLang="en-US" sz="1600" dirty="0" smtClean="0">
                <a:latin typeface="Arial" charset="0"/>
              </a:rPr>
              <a:t>中央控管平台的管理</a:t>
            </a:r>
            <a:endParaRPr lang="en-US" sz="1600" dirty="0">
              <a:latin typeface="Arial" charset="0"/>
            </a:endParaRPr>
          </a:p>
          <a:p>
            <a:pPr eaLnBrk="1" hangingPunct="1">
              <a:buFont typeface="Wingdings" charset="0"/>
              <a:buChar char="§"/>
            </a:pPr>
            <a:r>
              <a:rPr lang="zh-TW" altLang="en-US" sz="1600" dirty="0" smtClean="0">
                <a:latin typeface="Arial" charset="0"/>
              </a:rPr>
              <a:t>虛擬化的運用</a:t>
            </a:r>
            <a:endParaRPr lang="en-US" sz="1600" dirty="0" smtClean="0">
              <a:latin typeface="Arial" charset="0"/>
            </a:endParaRPr>
          </a:p>
          <a:p>
            <a:pPr eaLnBrk="1" hangingPunct="1">
              <a:buFont typeface="Wingdings" charset="0"/>
              <a:buChar char="§"/>
            </a:pPr>
            <a:r>
              <a:rPr lang="zh-TW" altLang="en-US" sz="1600" dirty="0" smtClean="0">
                <a:latin typeface="Arial" charset="0"/>
              </a:rPr>
              <a:t>支援</a:t>
            </a:r>
            <a:r>
              <a:rPr lang="en-US" altLang="zh-TW" sz="1600" dirty="0" smtClean="0">
                <a:latin typeface="Arial" charset="0"/>
              </a:rPr>
              <a:t>public</a:t>
            </a:r>
            <a:r>
              <a:rPr lang="zh-TW" altLang="en-US" sz="1600" dirty="0" smtClean="0">
                <a:latin typeface="Arial" charset="0"/>
              </a:rPr>
              <a:t>與</a:t>
            </a:r>
            <a:r>
              <a:rPr lang="en-US" altLang="zh-TW" sz="1600" dirty="0" smtClean="0">
                <a:latin typeface="Arial" charset="0"/>
              </a:rPr>
              <a:t>private</a:t>
            </a:r>
            <a:r>
              <a:rPr lang="zh-TW" altLang="en-US" sz="1600" dirty="0" smtClean="0">
                <a:latin typeface="Arial" charset="0"/>
              </a:rPr>
              <a:t>的雲端</a:t>
            </a:r>
            <a:endParaRPr lang="en-US" sz="1600" dirty="0">
              <a:latin typeface="Arial" charset="0"/>
            </a:endParaRPr>
          </a:p>
        </p:txBody>
      </p:sp>
      <p:grpSp>
        <p:nvGrpSpPr>
          <p:cNvPr id="5" name="群組 4"/>
          <p:cNvGrpSpPr/>
          <p:nvPr/>
        </p:nvGrpSpPr>
        <p:grpSpPr>
          <a:xfrm>
            <a:off x="5535984" y="2707250"/>
            <a:ext cx="1023924" cy="144016"/>
            <a:chOff x="539553" y="4437111"/>
            <a:chExt cx="2232247" cy="227340"/>
          </a:xfrm>
        </p:grpSpPr>
        <p:cxnSp>
          <p:nvCxnSpPr>
            <p:cNvPr id="4" name="直線接點 3"/>
            <p:cNvCxnSpPr/>
            <p:nvPr/>
          </p:nvCxnSpPr>
          <p:spPr>
            <a:xfrm>
              <a:off x="1331640" y="4550780"/>
              <a:ext cx="720080"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6" name="圖片 5"/>
            <p:cNvPicPr>
              <a:picLocks noChangeAspect="1"/>
            </p:cNvPicPr>
            <p:nvPr/>
          </p:nvPicPr>
          <p:blipFill>
            <a:blip r:embed="rId4"/>
            <a:stretch>
              <a:fillRect/>
            </a:stretch>
          </p:blipFill>
          <p:spPr>
            <a:xfrm>
              <a:off x="1835696" y="4437111"/>
              <a:ext cx="936104" cy="227339"/>
            </a:xfrm>
            <a:prstGeom prst="rect">
              <a:avLst/>
            </a:prstGeom>
          </p:spPr>
        </p:pic>
        <p:pic>
          <p:nvPicPr>
            <p:cNvPr id="2" name="圖片 1"/>
            <p:cNvPicPr>
              <a:picLocks noChangeAspect="1"/>
            </p:cNvPicPr>
            <p:nvPr/>
          </p:nvPicPr>
          <p:blipFill>
            <a:blip r:embed="rId4"/>
            <a:stretch>
              <a:fillRect/>
            </a:stretch>
          </p:blipFill>
          <p:spPr>
            <a:xfrm>
              <a:off x="539553" y="4437112"/>
              <a:ext cx="936104" cy="227339"/>
            </a:xfrm>
            <a:prstGeom prst="rect">
              <a:avLst/>
            </a:prstGeom>
          </p:spPr>
        </p:pic>
      </p:grpSp>
      <p:grpSp>
        <p:nvGrpSpPr>
          <p:cNvPr id="10" name="群組 9"/>
          <p:cNvGrpSpPr/>
          <p:nvPr/>
        </p:nvGrpSpPr>
        <p:grpSpPr>
          <a:xfrm>
            <a:off x="4793597" y="2884838"/>
            <a:ext cx="1023924" cy="144016"/>
            <a:chOff x="539553" y="4437111"/>
            <a:chExt cx="2232247" cy="227340"/>
          </a:xfrm>
        </p:grpSpPr>
        <p:cxnSp>
          <p:nvCxnSpPr>
            <p:cNvPr id="11" name="直線接點 10"/>
            <p:cNvCxnSpPr/>
            <p:nvPr/>
          </p:nvCxnSpPr>
          <p:spPr>
            <a:xfrm>
              <a:off x="1331640" y="4550780"/>
              <a:ext cx="720080"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12" name="圖片 11"/>
            <p:cNvPicPr>
              <a:picLocks noChangeAspect="1"/>
            </p:cNvPicPr>
            <p:nvPr/>
          </p:nvPicPr>
          <p:blipFill>
            <a:blip r:embed="rId4"/>
            <a:stretch>
              <a:fillRect/>
            </a:stretch>
          </p:blipFill>
          <p:spPr>
            <a:xfrm>
              <a:off x="1835696" y="4437111"/>
              <a:ext cx="936104" cy="227339"/>
            </a:xfrm>
            <a:prstGeom prst="rect">
              <a:avLst/>
            </a:prstGeom>
          </p:spPr>
        </p:pic>
        <p:pic>
          <p:nvPicPr>
            <p:cNvPr id="13" name="圖片 12"/>
            <p:cNvPicPr>
              <a:picLocks noChangeAspect="1"/>
            </p:cNvPicPr>
            <p:nvPr/>
          </p:nvPicPr>
          <p:blipFill>
            <a:blip r:embed="rId4"/>
            <a:stretch>
              <a:fillRect/>
            </a:stretch>
          </p:blipFill>
          <p:spPr>
            <a:xfrm>
              <a:off x="539553" y="4437112"/>
              <a:ext cx="936104" cy="227339"/>
            </a:xfrm>
            <a:prstGeom prst="rect">
              <a:avLst/>
            </a:prstGeom>
          </p:spPr>
        </p:pic>
      </p:grpSp>
      <p:grpSp>
        <p:nvGrpSpPr>
          <p:cNvPr id="14" name="群組 13"/>
          <p:cNvGrpSpPr/>
          <p:nvPr/>
        </p:nvGrpSpPr>
        <p:grpSpPr>
          <a:xfrm>
            <a:off x="6440372" y="2861675"/>
            <a:ext cx="1023924" cy="144016"/>
            <a:chOff x="539553" y="4437111"/>
            <a:chExt cx="2232247" cy="227340"/>
          </a:xfrm>
        </p:grpSpPr>
        <p:cxnSp>
          <p:nvCxnSpPr>
            <p:cNvPr id="15" name="直線接點 14"/>
            <p:cNvCxnSpPr/>
            <p:nvPr/>
          </p:nvCxnSpPr>
          <p:spPr>
            <a:xfrm>
              <a:off x="1331640" y="4550780"/>
              <a:ext cx="720080"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16" name="圖片 15"/>
            <p:cNvPicPr>
              <a:picLocks noChangeAspect="1"/>
            </p:cNvPicPr>
            <p:nvPr/>
          </p:nvPicPr>
          <p:blipFill>
            <a:blip r:embed="rId4"/>
            <a:stretch>
              <a:fillRect/>
            </a:stretch>
          </p:blipFill>
          <p:spPr>
            <a:xfrm>
              <a:off x="1835696" y="4437111"/>
              <a:ext cx="936104" cy="227339"/>
            </a:xfrm>
            <a:prstGeom prst="rect">
              <a:avLst/>
            </a:prstGeom>
          </p:spPr>
        </p:pic>
        <p:pic>
          <p:nvPicPr>
            <p:cNvPr id="17" name="圖片 16"/>
            <p:cNvPicPr>
              <a:picLocks noChangeAspect="1"/>
            </p:cNvPicPr>
            <p:nvPr/>
          </p:nvPicPr>
          <p:blipFill>
            <a:blip r:embed="rId4"/>
            <a:stretch>
              <a:fillRect/>
            </a:stretch>
          </p:blipFill>
          <p:spPr>
            <a:xfrm>
              <a:off x="539553" y="4437112"/>
              <a:ext cx="936104" cy="227339"/>
            </a:xfrm>
            <a:prstGeom prst="rect">
              <a:avLst/>
            </a:prstGeom>
          </p:spPr>
        </p:pic>
      </p:grpSp>
      <p:grpSp>
        <p:nvGrpSpPr>
          <p:cNvPr id="18" name="群組 17"/>
          <p:cNvGrpSpPr/>
          <p:nvPr/>
        </p:nvGrpSpPr>
        <p:grpSpPr>
          <a:xfrm>
            <a:off x="6345214" y="3974696"/>
            <a:ext cx="1023924" cy="144016"/>
            <a:chOff x="539553" y="4437111"/>
            <a:chExt cx="2232247" cy="227340"/>
          </a:xfrm>
        </p:grpSpPr>
        <p:cxnSp>
          <p:nvCxnSpPr>
            <p:cNvPr id="19" name="直線接點 18"/>
            <p:cNvCxnSpPr/>
            <p:nvPr/>
          </p:nvCxnSpPr>
          <p:spPr>
            <a:xfrm>
              <a:off x="1331640" y="4550780"/>
              <a:ext cx="720080"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20" name="圖片 19"/>
            <p:cNvPicPr>
              <a:picLocks noChangeAspect="1"/>
            </p:cNvPicPr>
            <p:nvPr/>
          </p:nvPicPr>
          <p:blipFill>
            <a:blip r:embed="rId4"/>
            <a:stretch>
              <a:fillRect/>
            </a:stretch>
          </p:blipFill>
          <p:spPr>
            <a:xfrm>
              <a:off x="1835696" y="4437111"/>
              <a:ext cx="936104" cy="227339"/>
            </a:xfrm>
            <a:prstGeom prst="rect">
              <a:avLst/>
            </a:prstGeom>
          </p:spPr>
        </p:pic>
        <p:pic>
          <p:nvPicPr>
            <p:cNvPr id="21" name="圖片 20"/>
            <p:cNvPicPr>
              <a:picLocks noChangeAspect="1"/>
            </p:cNvPicPr>
            <p:nvPr/>
          </p:nvPicPr>
          <p:blipFill>
            <a:blip r:embed="rId4"/>
            <a:stretch>
              <a:fillRect/>
            </a:stretch>
          </p:blipFill>
          <p:spPr>
            <a:xfrm>
              <a:off x="539553" y="4437112"/>
              <a:ext cx="936104" cy="227339"/>
            </a:xfrm>
            <a:prstGeom prst="rect">
              <a:avLst/>
            </a:prstGeom>
          </p:spPr>
        </p:pic>
      </p:grpSp>
      <p:grpSp>
        <p:nvGrpSpPr>
          <p:cNvPr id="22" name="群組 21"/>
          <p:cNvGrpSpPr/>
          <p:nvPr/>
        </p:nvGrpSpPr>
        <p:grpSpPr>
          <a:xfrm>
            <a:off x="6654920" y="3504685"/>
            <a:ext cx="1023924" cy="144016"/>
            <a:chOff x="539553" y="4437111"/>
            <a:chExt cx="2232247" cy="227340"/>
          </a:xfrm>
        </p:grpSpPr>
        <p:cxnSp>
          <p:nvCxnSpPr>
            <p:cNvPr id="23" name="直線接點 22"/>
            <p:cNvCxnSpPr/>
            <p:nvPr/>
          </p:nvCxnSpPr>
          <p:spPr>
            <a:xfrm>
              <a:off x="1331640" y="4550780"/>
              <a:ext cx="720080"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24" name="圖片 23"/>
            <p:cNvPicPr>
              <a:picLocks noChangeAspect="1"/>
            </p:cNvPicPr>
            <p:nvPr/>
          </p:nvPicPr>
          <p:blipFill>
            <a:blip r:embed="rId4"/>
            <a:stretch>
              <a:fillRect/>
            </a:stretch>
          </p:blipFill>
          <p:spPr>
            <a:xfrm>
              <a:off x="1835696" y="4437111"/>
              <a:ext cx="936104" cy="227339"/>
            </a:xfrm>
            <a:prstGeom prst="rect">
              <a:avLst/>
            </a:prstGeom>
          </p:spPr>
        </p:pic>
        <p:pic>
          <p:nvPicPr>
            <p:cNvPr id="25" name="圖片 24"/>
            <p:cNvPicPr>
              <a:picLocks noChangeAspect="1"/>
            </p:cNvPicPr>
            <p:nvPr/>
          </p:nvPicPr>
          <p:blipFill>
            <a:blip r:embed="rId4"/>
            <a:stretch>
              <a:fillRect/>
            </a:stretch>
          </p:blipFill>
          <p:spPr>
            <a:xfrm>
              <a:off x="539553" y="4437112"/>
              <a:ext cx="936104" cy="227339"/>
            </a:xfrm>
            <a:prstGeom prst="rect">
              <a:avLst/>
            </a:prstGeom>
          </p:spPr>
        </p:pic>
      </p:grpSp>
      <p:grpSp>
        <p:nvGrpSpPr>
          <p:cNvPr id="26" name="群組 25"/>
          <p:cNvGrpSpPr/>
          <p:nvPr/>
        </p:nvGrpSpPr>
        <p:grpSpPr>
          <a:xfrm>
            <a:off x="4878029" y="3512162"/>
            <a:ext cx="1023924" cy="144016"/>
            <a:chOff x="539553" y="4437111"/>
            <a:chExt cx="2232247" cy="227340"/>
          </a:xfrm>
        </p:grpSpPr>
        <p:cxnSp>
          <p:nvCxnSpPr>
            <p:cNvPr id="27" name="直線接點 26"/>
            <p:cNvCxnSpPr/>
            <p:nvPr/>
          </p:nvCxnSpPr>
          <p:spPr>
            <a:xfrm>
              <a:off x="1331640" y="4550780"/>
              <a:ext cx="720080"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28" name="圖片 27"/>
            <p:cNvPicPr>
              <a:picLocks noChangeAspect="1"/>
            </p:cNvPicPr>
            <p:nvPr/>
          </p:nvPicPr>
          <p:blipFill>
            <a:blip r:embed="rId4"/>
            <a:stretch>
              <a:fillRect/>
            </a:stretch>
          </p:blipFill>
          <p:spPr>
            <a:xfrm>
              <a:off x="1835696" y="4437111"/>
              <a:ext cx="936104" cy="227339"/>
            </a:xfrm>
            <a:prstGeom prst="rect">
              <a:avLst/>
            </a:prstGeom>
          </p:spPr>
        </p:pic>
        <p:pic>
          <p:nvPicPr>
            <p:cNvPr id="29" name="圖片 28"/>
            <p:cNvPicPr>
              <a:picLocks noChangeAspect="1"/>
            </p:cNvPicPr>
            <p:nvPr/>
          </p:nvPicPr>
          <p:blipFill>
            <a:blip r:embed="rId4"/>
            <a:stretch>
              <a:fillRect/>
            </a:stretch>
          </p:blipFill>
          <p:spPr>
            <a:xfrm>
              <a:off x="539553" y="4437112"/>
              <a:ext cx="936104" cy="227339"/>
            </a:xfrm>
            <a:prstGeom prst="rect">
              <a:avLst/>
            </a:prstGeom>
          </p:spPr>
        </p:pic>
      </p:grpSp>
      <p:pic>
        <p:nvPicPr>
          <p:cNvPr id="7" name="圖片 6"/>
          <p:cNvPicPr>
            <a:picLocks noChangeAspect="1"/>
          </p:cNvPicPr>
          <p:nvPr/>
        </p:nvPicPr>
        <p:blipFill>
          <a:blip r:embed="rId5"/>
          <a:stretch>
            <a:fillRect/>
          </a:stretch>
        </p:blipFill>
        <p:spPr>
          <a:xfrm>
            <a:off x="5579834" y="3936692"/>
            <a:ext cx="562722" cy="487909"/>
          </a:xfrm>
          <a:prstGeom prst="rect">
            <a:avLst/>
          </a:prstGeom>
        </p:spPr>
      </p:pic>
    </p:spTree>
    <p:extLst>
      <p:ext uri="{BB962C8B-B14F-4D97-AF65-F5344CB8AC3E}">
        <p14:creationId xmlns:p14="http://schemas.microsoft.com/office/powerpoint/2010/main" val="63924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title"/>
          </p:nvPr>
        </p:nvSpPr>
        <p:spPr>
          <a:xfrm>
            <a:off x="415926" y="171316"/>
            <a:ext cx="8536132" cy="714639"/>
          </a:xfrm>
        </p:spPr>
        <p:txBody>
          <a:bodyPr>
            <a:normAutofit/>
          </a:bodyPr>
          <a:lstStyle/>
          <a:p>
            <a:r>
              <a:rPr lang="en-US" sz="2800" b="1" i="0" dirty="0">
                <a:latin typeface="標楷體" panose="03000509000000000000" pitchFamily="65" charset="-120"/>
                <a:ea typeface="標楷體" panose="03000509000000000000" pitchFamily="65" charset="-120"/>
              </a:rPr>
              <a:t>PAN-OS </a:t>
            </a:r>
            <a:r>
              <a:rPr lang="zh-TW" altLang="en-US" sz="2800" b="1" i="0" dirty="0">
                <a:latin typeface="標楷體" panose="03000509000000000000" pitchFamily="65" charset="-120"/>
                <a:ea typeface="標楷體" panose="03000509000000000000" pitchFamily="65" charset="-120"/>
              </a:rPr>
              <a:t>核心防火牆功能</a:t>
            </a:r>
            <a:endParaRPr lang="en-US" sz="2800" b="1" i="0" dirty="0">
              <a:latin typeface="標楷體" panose="03000509000000000000" pitchFamily="65" charset="-120"/>
              <a:ea typeface="標楷體" panose="03000509000000000000" pitchFamily="65" charset="-120"/>
            </a:endParaRPr>
          </a:p>
        </p:txBody>
      </p:sp>
      <p:sp>
        <p:nvSpPr>
          <p:cNvPr id="23557" name="Rectangle 4"/>
          <p:cNvSpPr>
            <a:spLocks noGrp="1" noChangeArrowheads="1"/>
          </p:cNvSpPr>
          <p:nvPr>
            <p:ph sz="half" idx="1"/>
          </p:nvPr>
        </p:nvSpPr>
        <p:spPr>
          <a:xfrm>
            <a:off x="59448" y="1539855"/>
            <a:ext cx="3794505" cy="4743838"/>
          </a:xfrm>
        </p:spPr>
        <p:txBody>
          <a:bodyPr>
            <a:noAutofit/>
          </a:bodyPr>
          <a:lstStyle/>
          <a:p>
            <a:pPr marL="171450" indent="-171450"/>
            <a:r>
              <a:rPr lang="zh-TW" altLang="en-US" b="1" dirty="0" smtClean="0">
                <a:latin typeface="Arial" pitchFamily="34" charset="0"/>
                <a:ea typeface="微軟正黑體" pitchFamily="34" charset="-120"/>
                <a:cs typeface="Arial" pitchFamily="34" charset="0"/>
              </a:rPr>
              <a:t>強大的網路整合基礎</a:t>
            </a:r>
            <a:endParaRPr lang="en-US" b="1" dirty="0" smtClean="0">
              <a:latin typeface="Arial" pitchFamily="34" charset="0"/>
              <a:ea typeface="微軟正黑體" pitchFamily="34" charset="-120"/>
              <a:cs typeface="Arial" pitchFamily="34" charset="0"/>
            </a:endParaRPr>
          </a:p>
          <a:p>
            <a:pPr marL="514350" lvl="1" indent="-169863"/>
            <a:r>
              <a:rPr lang="en-US" altLang="ko-KR" sz="1400" dirty="0" smtClean="0">
                <a:latin typeface="Arial" pitchFamily="34" charset="0"/>
                <a:ea typeface="微軟正黑體" pitchFamily="34" charset="-120"/>
                <a:cs typeface="Arial" pitchFamily="34" charset="0"/>
              </a:rPr>
              <a:t>Dynamic routing (BGP, OSPF, RIPv2)</a:t>
            </a:r>
          </a:p>
          <a:p>
            <a:pPr marL="514350" lvl="1" indent="-169863"/>
            <a:r>
              <a:rPr lang="en-US" sz="1400" dirty="0" smtClean="0">
                <a:latin typeface="Arial" pitchFamily="34" charset="0"/>
                <a:ea typeface="微軟正黑體" pitchFamily="34" charset="-120"/>
                <a:cs typeface="Arial" pitchFamily="34" charset="0"/>
              </a:rPr>
              <a:t>Tap mode – connect to SPAN port</a:t>
            </a:r>
          </a:p>
          <a:p>
            <a:pPr marL="514350" lvl="1" indent="-169863"/>
            <a:r>
              <a:rPr lang="en-US" sz="1400" dirty="0" smtClean="0">
                <a:latin typeface="Arial" pitchFamily="34" charset="0"/>
                <a:ea typeface="微軟正黑體" pitchFamily="34" charset="-120"/>
                <a:cs typeface="Arial" pitchFamily="34" charset="0"/>
              </a:rPr>
              <a:t>Virtual wire (“Layer 1”) for true transparent in-line deployment</a:t>
            </a:r>
          </a:p>
          <a:p>
            <a:pPr marL="514350" lvl="1" indent="-169863"/>
            <a:r>
              <a:rPr lang="en-US" sz="1400" dirty="0" smtClean="0">
                <a:latin typeface="Arial" pitchFamily="34" charset="0"/>
                <a:ea typeface="微軟正黑體" pitchFamily="34" charset="-120"/>
                <a:cs typeface="Arial" pitchFamily="34" charset="0"/>
              </a:rPr>
              <a:t>L2/L3 switching foundation</a:t>
            </a:r>
          </a:p>
          <a:p>
            <a:pPr marL="514350" lvl="1" indent="-169863"/>
            <a:r>
              <a:rPr lang="en-US" sz="1400" dirty="0" smtClean="0">
                <a:latin typeface="Arial" pitchFamily="34" charset="0"/>
                <a:ea typeface="微軟正黑體" pitchFamily="34" charset="-120"/>
                <a:cs typeface="Arial" pitchFamily="34" charset="0"/>
              </a:rPr>
              <a:t>Policy-based forwarding</a:t>
            </a:r>
          </a:p>
          <a:p>
            <a:pPr marL="171450" indent="-171450"/>
            <a:r>
              <a:rPr lang="zh-TW" altLang="en-US" b="1" dirty="0" smtClean="0">
                <a:latin typeface="Arial" pitchFamily="34" charset="0"/>
                <a:ea typeface="微軟正黑體" pitchFamily="34" charset="-120"/>
                <a:cs typeface="Arial" pitchFamily="34" charset="0"/>
              </a:rPr>
              <a:t>虛擬私有網路</a:t>
            </a:r>
            <a:endParaRPr lang="en-US" b="1" dirty="0" smtClean="0">
              <a:latin typeface="Arial" pitchFamily="34" charset="0"/>
              <a:ea typeface="微軟正黑體" pitchFamily="34" charset="-120"/>
              <a:cs typeface="Arial" pitchFamily="34" charset="0"/>
            </a:endParaRPr>
          </a:p>
          <a:p>
            <a:pPr marL="514350" lvl="1" indent="-169863"/>
            <a:r>
              <a:rPr lang="en-US" altLang="ko-KR" sz="1400" dirty="0" smtClean="0">
                <a:latin typeface="Arial" pitchFamily="34" charset="0"/>
                <a:ea typeface="微軟正黑體" pitchFamily="34" charset="-120"/>
                <a:cs typeface="Arial" pitchFamily="34" charset="0"/>
              </a:rPr>
              <a:t>Site-to-site IPSec VPN </a:t>
            </a:r>
          </a:p>
          <a:p>
            <a:pPr marL="514350" lvl="1" indent="-169863"/>
            <a:r>
              <a:rPr lang="en-US" altLang="ko-KR" sz="1400" dirty="0" smtClean="0">
                <a:latin typeface="Arial" pitchFamily="34" charset="0"/>
                <a:ea typeface="微軟正黑體" pitchFamily="34" charset="-120"/>
                <a:cs typeface="Arial" pitchFamily="34" charset="0"/>
              </a:rPr>
              <a:t>Remote Access (SSL) VPN </a:t>
            </a:r>
            <a:endParaRPr lang="en-US" sz="1400" dirty="0" smtClean="0">
              <a:latin typeface="Arial" pitchFamily="34" charset="0"/>
              <a:ea typeface="微軟正黑體" pitchFamily="34" charset="-120"/>
              <a:cs typeface="Arial" pitchFamily="34" charset="0"/>
            </a:endParaRPr>
          </a:p>
          <a:p>
            <a:pPr marL="171450" indent="-171450"/>
            <a:r>
              <a:rPr lang="en-US" b="1" dirty="0" err="1" smtClean="0">
                <a:latin typeface="Arial" pitchFamily="34" charset="0"/>
                <a:ea typeface="微軟正黑體" pitchFamily="34" charset="-120"/>
                <a:cs typeface="Arial" pitchFamily="34" charset="0"/>
              </a:rPr>
              <a:t>QoS</a:t>
            </a:r>
            <a:r>
              <a:rPr lang="en-US" b="1" dirty="0" smtClean="0">
                <a:latin typeface="Arial" pitchFamily="34" charset="0"/>
                <a:ea typeface="微軟正黑體" pitchFamily="34" charset="-120"/>
                <a:cs typeface="Arial" pitchFamily="34" charset="0"/>
              </a:rPr>
              <a:t> </a:t>
            </a:r>
            <a:r>
              <a:rPr lang="zh-TW" altLang="en-US" b="1" dirty="0" smtClean="0">
                <a:latin typeface="Arial" pitchFamily="34" charset="0"/>
                <a:ea typeface="微軟正黑體" pitchFamily="34" charset="-120"/>
                <a:cs typeface="Arial" pitchFamily="34" charset="0"/>
              </a:rPr>
              <a:t>流量管理</a:t>
            </a:r>
            <a:endParaRPr lang="en-US" b="1" dirty="0" smtClean="0">
              <a:latin typeface="Arial" pitchFamily="34" charset="0"/>
              <a:ea typeface="微軟正黑體" pitchFamily="34" charset="-120"/>
              <a:cs typeface="Arial" pitchFamily="34" charset="0"/>
            </a:endParaRPr>
          </a:p>
          <a:p>
            <a:pPr marL="514350" lvl="1" indent="-169863"/>
            <a:r>
              <a:rPr lang="en-US" sz="1400" dirty="0" smtClean="0">
                <a:latin typeface="Arial" pitchFamily="34" charset="0"/>
                <a:ea typeface="微軟正黑體" pitchFamily="34" charset="-120"/>
                <a:cs typeface="Arial" pitchFamily="34" charset="0"/>
              </a:rPr>
              <a:t>Max/guaranteed and priority </a:t>
            </a:r>
          </a:p>
          <a:p>
            <a:pPr marL="514350" lvl="1" indent="-169863"/>
            <a:r>
              <a:rPr lang="en-US" sz="1400" dirty="0" smtClean="0">
                <a:latin typeface="Arial" pitchFamily="34" charset="0"/>
                <a:ea typeface="微軟正黑體" pitchFamily="34" charset="-120"/>
                <a:cs typeface="Arial" pitchFamily="34" charset="0"/>
              </a:rPr>
              <a:t>By user, app, interface, zone, &amp; more</a:t>
            </a:r>
          </a:p>
          <a:p>
            <a:pPr marL="514350" lvl="1" indent="-169863"/>
            <a:r>
              <a:rPr lang="en-US" sz="1400" dirty="0" smtClean="0">
                <a:latin typeface="Arial" pitchFamily="34" charset="0"/>
                <a:ea typeface="微軟正黑體" pitchFamily="34" charset="-120"/>
                <a:cs typeface="Arial" pitchFamily="34" charset="0"/>
              </a:rPr>
              <a:t>Real-time bandwidth monitor</a:t>
            </a:r>
          </a:p>
        </p:txBody>
      </p:sp>
      <p:sp>
        <p:nvSpPr>
          <p:cNvPr id="23558" name="Rectangle 5"/>
          <p:cNvSpPr>
            <a:spLocks noGrp="1" noChangeArrowheads="1"/>
          </p:cNvSpPr>
          <p:nvPr>
            <p:ph sz="half" idx="2"/>
          </p:nvPr>
        </p:nvSpPr>
        <p:spPr>
          <a:xfrm>
            <a:off x="3663837" y="1498500"/>
            <a:ext cx="3777818" cy="4339813"/>
          </a:xfrm>
        </p:spPr>
        <p:txBody>
          <a:bodyPr>
            <a:noAutofit/>
          </a:bodyPr>
          <a:lstStyle/>
          <a:p>
            <a:pPr marL="171450" indent="-171450"/>
            <a:r>
              <a:rPr lang="en-US" b="1" dirty="0" smtClean="0">
                <a:latin typeface="Arial" pitchFamily="34" charset="0"/>
                <a:ea typeface="微軟正黑體" pitchFamily="34" charset="-120"/>
                <a:cs typeface="Arial" pitchFamily="34" charset="0"/>
              </a:rPr>
              <a:t>Zone-based </a:t>
            </a:r>
            <a:r>
              <a:rPr lang="zh-TW" altLang="en-US" b="1" dirty="0" smtClean="0">
                <a:latin typeface="Arial" pitchFamily="34" charset="0"/>
                <a:ea typeface="微軟正黑體" pitchFamily="34" charset="-120"/>
                <a:cs typeface="Arial" pitchFamily="34" charset="0"/>
              </a:rPr>
              <a:t>架構</a:t>
            </a:r>
            <a:endParaRPr lang="en-US" b="1" dirty="0" smtClean="0">
              <a:latin typeface="Arial" pitchFamily="34" charset="0"/>
              <a:ea typeface="微軟正黑體" pitchFamily="34" charset="-120"/>
              <a:cs typeface="Arial" pitchFamily="34" charset="0"/>
            </a:endParaRPr>
          </a:p>
          <a:p>
            <a:pPr marL="514350" lvl="1" indent="-169863"/>
            <a:r>
              <a:rPr lang="en-US" sz="1400" dirty="0" smtClean="0">
                <a:latin typeface="Arial" pitchFamily="34" charset="0"/>
                <a:ea typeface="微軟正黑體" pitchFamily="34" charset="-120"/>
                <a:cs typeface="Arial" pitchFamily="34" charset="0"/>
              </a:rPr>
              <a:t>All interfaces assigned to security zones for policy enforcement </a:t>
            </a:r>
          </a:p>
          <a:p>
            <a:pPr marL="171450" indent="-171450"/>
            <a:r>
              <a:rPr lang="zh-TW" altLang="en-US" b="1" dirty="0" smtClean="0">
                <a:latin typeface="Arial" pitchFamily="34" charset="0"/>
                <a:ea typeface="微軟正黑體" pitchFamily="34" charset="-120"/>
                <a:cs typeface="Arial" pitchFamily="34" charset="0"/>
              </a:rPr>
              <a:t>高可用度部署</a:t>
            </a:r>
            <a:endParaRPr lang="en-US" b="1" dirty="0" smtClean="0">
              <a:latin typeface="Arial" pitchFamily="34" charset="0"/>
              <a:ea typeface="微軟正黑體" pitchFamily="34" charset="-120"/>
              <a:cs typeface="Arial" pitchFamily="34" charset="0"/>
            </a:endParaRPr>
          </a:p>
          <a:p>
            <a:pPr marL="514350" lvl="1" indent="-169863"/>
            <a:r>
              <a:rPr lang="en-US" sz="1400" dirty="0" smtClean="0">
                <a:latin typeface="Arial" pitchFamily="34" charset="0"/>
                <a:ea typeface="微軟正黑體" pitchFamily="34" charset="-120"/>
                <a:cs typeface="Arial" pitchFamily="34" charset="0"/>
              </a:rPr>
              <a:t>Active/active, active/passive </a:t>
            </a:r>
          </a:p>
          <a:p>
            <a:pPr marL="514350" lvl="1" indent="-169863"/>
            <a:r>
              <a:rPr lang="en-US" sz="1400" dirty="0" smtClean="0">
                <a:latin typeface="Arial" pitchFamily="34" charset="0"/>
                <a:ea typeface="微軟正黑體" pitchFamily="34" charset="-120"/>
                <a:cs typeface="Arial" pitchFamily="34" charset="0"/>
              </a:rPr>
              <a:t>Configuration and session synchronization</a:t>
            </a:r>
          </a:p>
          <a:p>
            <a:pPr marL="514350" lvl="1" indent="-169863"/>
            <a:r>
              <a:rPr lang="en-US" sz="1400" dirty="0" smtClean="0">
                <a:latin typeface="Arial" pitchFamily="34" charset="0"/>
                <a:ea typeface="微軟正黑體" pitchFamily="34" charset="-120"/>
                <a:cs typeface="Arial" pitchFamily="34" charset="0"/>
              </a:rPr>
              <a:t>Path, link, and HA monitoring</a:t>
            </a:r>
          </a:p>
          <a:p>
            <a:pPr marL="171450" indent="-171450"/>
            <a:r>
              <a:rPr lang="zh-TW" altLang="en-US" b="1" dirty="0" smtClean="0">
                <a:latin typeface="Arial" pitchFamily="34" charset="0"/>
                <a:ea typeface="微軟正黑體" pitchFamily="34" charset="-120"/>
                <a:cs typeface="Arial" pitchFamily="34" charset="0"/>
              </a:rPr>
              <a:t>虛擬系統</a:t>
            </a:r>
            <a:endParaRPr lang="en-US" b="1" dirty="0" smtClean="0">
              <a:latin typeface="Arial" pitchFamily="34" charset="0"/>
              <a:ea typeface="微軟正黑體" pitchFamily="34" charset="-120"/>
              <a:cs typeface="Arial" pitchFamily="34" charset="0"/>
            </a:endParaRPr>
          </a:p>
          <a:p>
            <a:pPr marL="514350" lvl="1" indent="-169863"/>
            <a:r>
              <a:rPr lang="en-US" sz="1400" dirty="0" smtClean="0">
                <a:latin typeface="Arial" pitchFamily="34" charset="0"/>
                <a:ea typeface="微軟正黑體" pitchFamily="34" charset="-120"/>
                <a:cs typeface="Arial" pitchFamily="34" charset="0"/>
              </a:rPr>
              <a:t>Establish multiple virtual firewalls in a single device (PA-5000, PA-4000, PA-3000, and PA-2000 Series)</a:t>
            </a:r>
          </a:p>
          <a:p>
            <a:pPr marL="171450" indent="-171450"/>
            <a:r>
              <a:rPr lang="zh-TW" altLang="en-US" b="1" dirty="0" smtClean="0">
                <a:latin typeface="Arial" pitchFamily="34" charset="0"/>
                <a:ea typeface="微軟正黑體" pitchFamily="34" charset="-120"/>
                <a:cs typeface="Arial" pitchFamily="34" charset="0"/>
              </a:rPr>
              <a:t>簡單與彈性的管理方式</a:t>
            </a:r>
            <a:endParaRPr lang="en-US" b="1" dirty="0" smtClean="0">
              <a:latin typeface="Arial" pitchFamily="34" charset="0"/>
              <a:ea typeface="微軟正黑體" pitchFamily="34" charset="-120"/>
              <a:cs typeface="Arial" pitchFamily="34" charset="0"/>
            </a:endParaRPr>
          </a:p>
          <a:p>
            <a:pPr marL="514350" lvl="1" indent="-169863"/>
            <a:r>
              <a:rPr lang="en-US" sz="1400" dirty="0" smtClean="0">
                <a:latin typeface="Arial" pitchFamily="34" charset="0"/>
                <a:ea typeface="微軟正黑體" pitchFamily="34" charset="-120"/>
                <a:cs typeface="Arial" pitchFamily="34" charset="0"/>
              </a:rPr>
              <a:t>CLI, Web, Panorama, SNMP, Syslog</a:t>
            </a:r>
          </a:p>
        </p:txBody>
      </p:sp>
      <p:sp>
        <p:nvSpPr>
          <p:cNvPr id="23555" name="AutoShape 2"/>
          <p:cNvSpPr>
            <a:spLocks noChangeArrowheads="1"/>
          </p:cNvSpPr>
          <p:nvPr/>
        </p:nvSpPr>
        <p:spPr bwMode="auto">
          <a:xfrm>
            <a:off x="7365128" y="73410"/>
            <a:ext cx="1677831" cy="6715102"/>
          </a:xfrm>
          <a:prstGeom prst="roundRect">
            <a:avLst>
              <a:gd name="adj" fmla="val 2287"/>
            </a:avLst>
          </a:prstGeom>
          <a:solidFill>
            <a:srgbClr val="F8F8F8"/>
          </a:solidFill>
          <a:ln w="28575">
            <a:solidFill>
              <a:srgbClr val="DDDDDD"/>
            </a:solidFill>
            <a:round/>
            <a:headEnd/>
            <a:tailEnd/>
          </a:ln>
        </p:spPr>
        <p:txBody>
          <a:bodyPr anchor="ctr"/>
          <a:lstStyle/>
          <a:p>
            <a:pPr algn="ctr" defTabSz="457200" eaLnBrk="0" hangingPunct="0">
              <a:lnSpc>
                <a:spcPct val="85000"/>
              </a:lnSpc>
              <a:spcBef>
                <a:spcPct val="50000"/>
              </a:spcBef>
              <a:spcAft>
                <a:spcPct val="5000"/>
              </a:spcAft>
              <a:buClr>
                <a:srgbClr val="FFFFFF"/>
              </a:buClr>
              <a:buSzPct val="100000"/>
              <a:buFont typeface="Times New Roman" pitchFamily="18" charset="0"/>
              <a:buChar char="•"/>
            </a:pPr>
            <a:endParaRPr lang="en-US">
              <a:solidFill>
                <a:srgbClr val="000000"/>
              </a:solidFill>
            </a:endParaRPr>
          </a:p>
        </p:txBody>
      </p:sp>
      <p:sp>
        <p:nvSpPr>
          <p:cNvPr id="23559" name="Rectangle 6"/>
          <p:cNvSpPr>
            <a:spLocks noChangeArrowheads="1"/>
          </p:cNvSpPr>
          <p:nvPr/>
        </p:nvSpPr>
        <p:spPr bwMode="auto">
          <a:xfrm>
            <a:off x="-16729" y="1012079"/>
            <a:ext cx="7201369" cy="353943"/>
          </a:xfrm>
          <a:prstGeom prst="rect">
            <a:avLst/>
          </a:prstGeom>
          <a:noFill/>
          <a:ln w="12700">
            <a:noFill/>
            <a:miter lim="800000"/>
            <a:headEnd/>
            <a:tailEnd/>
          </a:ln>
        </p:spPr>
        <p:txBody>
          <a:bodyPr wrap="square">
            <a:spAutoFit/>
          </a:bodyPr>
          <a:lstStyle/>
          <a:p>
            <a:pPr algn="ctr" defTabSz="457200" eaLnBrk="0" hangingPunct="0">
              <a:lnSpc>
                <a:spcPct val="85000"/>
              </a:lnSpc>
              <a:spcBef>
                <a:spcPct val="50000"/>
              </a:spcBef>
              <a:spcAft>
                <a:spcPct val="5000"/>
              </a:spcAft>
              <a:buClr>
                <a:srgbClr val="004167"/>
              </a:buClr>
              <a:buSzPct val="85000"/>
              <a:buFont typeface="Times" pitchFamily="18" charset="0"/>
              <a:buNone/>
            </a:pPr>
            <a:r>
              <a:rPr lang="zh-TW" altLang="en-US" sz="2000" b="1" dirty="0" smtClean="0">
                <a:solidFill>
                  <a:srgbClr val="004167"/>
                </a:solidFill>
                <a:latin typeface="標楷體" panose="03000509000000000000" pitchFamily="65" charset="-120"/>
                <a:ea typeface="標楷體" panose="03000509000000000000" pitchFamily="65" charset="-120"/>
                <a:cs typeface="Arial" pitchFamily="34" charset="0"/>
              </a:rPr>
              <a:t>應用程式、使用者與內容</a:t>
            </a:r>
            <a:r>
              <a:rPr lang="zh-TW" altLang="en-US" sz="2000" b="1" dirty="0">
                <a:solidFill>
                  <a:srgbClr val="004167"/>
                </a:solidFill>
                <a:latin typeface="標楷體" panose="03000509000000000000" pitchFamily="65" charset="-120"/>
                <a:ea typeface="標楷體" panose="03000509000000000000" pitchFamily="65" charset="-120"/>
                <a:cs typeface="Arial" pitchFamily="34" charset="0"/>
              </a:rPr>
              <a:t>的識別與</a:t>
            </a:r>
            <a:r>
              <a:rPr lang="zh-TW" altLang="en-US" sz="2000" b="1" dirty="0" smtClean="0">
                <a:solidFill>
                  <a:srgbClr val="004167"/>
                </a:solidFill>
                <a:latin typeface="標楷體" panose="03000509000000000000" pitchFamily="65" charset="-120"/>
                <a:ea typeface="標楷體" panose="03000509000000000000" pitchFamily="65" charset="-120"/>
                <a:cs typeface="Arial" pitchFamily="34" charset="0"/>
              </a:rPr>
              <a:t>管理補足了核心防火牆功能</a:t>
            </a:r>
            <a:endParaRPr lang="en-US" sz="2000" b="1" dirty="0">
              <a:solidFill>
                <a:srgbClr val="000000"/>
              </a:solidFill>
              <a:latin typeface="標楷體" panose="03000509000000000000" pitchFamily="65" charset="-120"/>
              <a:ea typeface="標楷體" panose="03000509000000000000" pitchFamily="65" charset="-120"/>
              <a:cs typeface="Arial" pitchFamily="34" charset="0"/>
            </a:endParaRPr>
          </a:p>
        </p:txBody>
      </p:sp>
      <p:grpSp>
        <p:nvGrpSpPr>
          <p:cNvPr id="8" name="Group 7"/>
          <p:cNvGrpSpPr/>
          <p:nvPr/>
        </p:nvGrpSpPr>
        <p:grpSpPr>
          <a:xfrm>
            <a:off x="7453370" y="3833685"/>
            <a:ext cx="1501346" cy="488870"/>
            <a:chOff x="7560717" y="3483137"/>
            <a:chExt cx="1501346" cy="488870"/>
          </a:xfrm>
        </p:grpSpPr>
        <p:pic>
          <p:nvPicPr>
            <p:cNvPr id="55"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560717" y="3483137"/>
              <a:ext cx="1501346" cy="365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998102" y="3725786"/>
              <a:ext cx="617477" cy="246221"/>
            </a:xfrm>
            <a:prstGeom prst="rect">
              <a:avLst/>
            </a:prstGeom>
            <a:noFill/>
          </p:spPr>
          <p:txBody>
            <a:bodyPr wrap="none" rtlCol="0">
              <a:spAutoFit/>
            </a:bodyPr>
            <a:lstStyle/>
            <a:p>
              <a:pPr algn="ctr" defTabSz="457200"/>
              <a:r>
                <a:rPr lang="en-US" sz="1000" b="1" dirty="0">
                  <a:solidFill>
                    <a:srgbClr val="000000">
                      <a:lumMod val="65000"/>
                      <a:lumOff val="35000"/>
                    </a:srgbClr>
                  </a:solidFill>
                  <a:latin typeface="Arial" pitchFamily="34" charset="0"/>
                  <a:cs typeface="Arial" pitchFamily="34" charset="0"/>
                </a:rPr>
                <a:t>PA-500</a:t>
              </a:r>
            </a:p>
          </p:txBody>
        </p:sp>
      </p:grpSp>
      <p:grpSp>
        <p:nvGrpSpPr>
          <p:cNvPr id="9" name="Group 8"/>
          <p:cNvGrpSpPr/>
          <p:nvPr/>
        </p:nvGrpSpPr>
        <p:grpSpPr>
          <a:xfrm>
            <a:off x="7451518" y="4466364"/>
            <a:ext cx="1505051" cy="488870"/>
            <a:chOff x="7560718" y="4550212"/>
            <a:chExt cx="1505051" cy="488870"/>
          </a:xfrm>
        </p:grpSpPr>
        <p:pic>
          <p:nvPicPr>
            <p:cNvPr id="54"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560718" y="4550212"/>
              <a:ext cx="1505051" cy="365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8010346" y="4792861"/>
              <a:ext cx="617477" cy="246221"/>
            </a:xfrm>
            <a:prstGeom prst="rect">
              <a:avLst/>
            </a:prstGeom>
            <a:noFill/>
          </p:spPr>
          <p:txBody>
            <a:bodyPr wrap="none" rtlCol="0">
              <a:spAutoFit/>
            </a:bodyPr>
            <a:lstStyle/>
            <a:p>
              <a:pPr algn="ctr" defTabSz="457200"/>
              <a:r>
                <a:rPr lang="en-US" sz="1000" b="1" dirty="0">
                  <a:solidFill>
                    <a:srgbClr val="000000">
                      <a:lumMod val="65000"/>
                      <a:lumOff val="35000"/>
                    </a:srgbClr>
                  </a:solidFill>
                  <a:latin typeface="Arial" pitchFamily="34" charset="0"/>
                  <a:cs typeface="Arial" pitchFamily="34" charset="0"/>
                </a:rPr>
                <a:t>PA-200</a:t>
              </a:r>
            </a:p>
          </p:txBody>
        </p:sp>
      </p:grpSp>
      <p:sp>
        <p:nvSpPr>
          <p:cNvPr id="30" name="TextBox 29"/>
          <p:cNvSpPr txBox="1"/>
          <p:nvPr/>
        </p:nvSpPr>
        <p:spPr>
          <a:xfrm>
            <a:off x="8111678" y="3533475"/>
            <a:ext cx="184731" cy="230832"/>
          </a:xfrm>
          <a:prstGeom prst="rect">
            <a:avLst/>
          </a:prstGeom>
          <a:noFill/>
        </p:spPr>
        <p:txBody>
          <a:bodyPr wrap="none" rtlCol="0">
            <a:spAutoFit/>
          </a:bodyPr>
          <a:lstStyle/>
          <a:p>
            <a:pPr algn="ctr" defTabSz="457200"/>
            <a:endParaRPr lang="en-US" sz="900" dirty="0">
              <a:solidFill>
                <a:srgbClr val="000000">
                  <a:lumMod val="65000"/>
                  <a:lumOff val="35000"/>
                </a:srgbClr>
              </a:solidFill>
              <a:latin typeface="Arial" pitchFamily="34" charset="0"/>
              <a:cs typeface="Arial" pitchFamily="34" charset="0"/>
            </a:endParaRPr>
          </a:p>
        </p:txBody>
      </p:sp>
      <p:grpSp>
        <p:nvGrpSpPr>
          <p:cNvPr id="7" name="Group 6"/>
          <p:cNvGrpSpPr/>
          <p:nvPr/>
        </p:nvGrpSpPr>
        <p:grpSpPr>
          <a:xfrm>
            <a:off x="7472523" y="3039789"/>
            <a:ext cx="1463040" cy="636968"/>
            <a:chOff x="7456311" y="2946756"/>
            <a:chExt cx="1463040" cy="636968"/>
          </a:xfrm>
        </p:grpSpPr>
        <p:pic>
          <p:nvPicPr>
            <p:cNvPr id="57" name="Picture 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56311" y="2946756"/>
              <a:ext cx="1463040" cy="3458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7656161" y="3199003"/>
              <a:ext cx="1146468" cy="384721"/>
            </a:xfrm>
            <a:prstGeom prst="rect">
              <a:avLst/>
            </a:prstGeom>
            <a:noFill/>
          </p:spPr>
          <p:txBody>
            <a:bodyPr wrap="none" rtlCol="0">
              <a:spAutoFit/>
            </a:bodyPr>
            <a:lstStyle/>
            <a:p>
              <a:pPr algn="ctr" defTabSz="457200"/>
              <a:r>
                <a:rPr lang="en-US" sz="1000" b="1" dirty="0">
                  <a:solidFill>
                    <a:srgbClr val="000000">
                      <a:lumMod val="65000"/>
                      <a:lumOff val="35000"/>
                    </a:srgbClr>
                  </a:solidFill>
                  <a:latin typeface="Arial" pitchFamily="34" charset="0"/>
                  <a:cs typeface="Arial" pitchFamily="34" charset="0"/>
                </a:rPr>
                <a:t>PA-2000 Series</a:t>
              </a:r>
              <a:br>
                <a:rPr lang="en-US" sz="1000" b="1" dirty="0">
                  <a:solidFill>
                    <a:srgbClr val="000000">
                      <a:lumMod val="65000"/>
                      <a:lumOff val="35000"/>
                    </a:srgbClr>
                  </a:solidFill>
                  <a:latin typeface="Arial" pitchFamily="34" charset="0"/>
                  <a:cs typeface="Arial" pitchFamily="34" charset="0"/>
                </a:rPr>
              </a:br>
              <a:r>
                <a:rPr lang="en-US" sz="900" i="1" dirty="0">
                  <a:solidFill>
                    <a:srgbClr val="000000">
                      <a:lumMod val="65000"/>
                      <a:lumOff val="35000"/>
                    </a:srgbClr>
                  </a:solidFill>
                  <a:latin typeface="Arial" pitchFamily="34" charset="0"/>
                  <a:cs typeface="Arial" pitchFamily="34" charset="0"/>
                </a:rPr>
                <a:t>PA-2050, PA-2020</a:t>
              </a:r>
            </a:p>
          </p:txBody>
        </p:sp>
      </p:grpSp>
      <p:grpSp>
        <p:nvGrpSpPr>
          <p:cNvPr id="14" name="Group 13"/>
          <p:cNvGrpSpPr/>
          <p:nvPr/>
        </p:nvGrpSpPr>
        <p:grpSpPr>
          <a:xfrm>
            <a:off x="7539509" y="2350699"/>
            <a:ext cx="1371600" cy="555914"/>
            <a:chOff x="7486344" y="2327914"/>
            <a:chExt cx="1371600" cy="555914"/>
          </a:xfrm>
        </p:grpSpPr>
        <p:pic>
          <p:nvPicPr>
            <p:cNvPr id="60" name="Picture 2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486344" y="2327914"/>
              <a:ext cx="1371600" cy="3099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7630809" y="2499107"/>
              <a:ext cx="1146468" cy="384721"/>
            </a:xfrm>
            <a:prstGeom prst="rect">
              <a:avLst/>
            </a:prstGeom>
            <a:noFill/>
          </p:spPr>
          <p:txBody>
            <a:bodyPr wrap="none" rtlCol="0">
              <a:spAutoFit/>
            </a:bodyPr>
            <a:lstStyle/>
            <a:p>
              <a:pPr algn="ctr" defTabSz="457200"/>
              <a:r>
                <a:rPr lang="en-US" sz="1000" b="1" dirty="0">
                  <a:solidFill>
                    <a:srgbClr val="000000">
                      <a:lumMod val="65000"/>
                      <a:lumOff val="35000"/>
                    </a:srgbClr>
                  </a:solidFill>
                  <a:latin typeface="Arial" pitchFamily="34" charset="0"/>
                  <a:cs typeface="Arial" pitchFamily="34" charset="0"/>
                </a:rPr>
                <a:t>PA-3000 Series</a:t>
              </a:r>
              <a:br>
                <a:rPr lang="en-US" sz="1000" b="1" dirty="0">
                  <a:solidFill>
                    <a:srgbClr val="000000">
                      <a:lumMod val="65000"/>
                      <a:lumOff val="35000"/>
                    </a:srgbClr>
                  </a:solidFill>
                  <a:latin typeface="Arial" pitchFamily="34" charset="0"/>
                  <a:cs typeface="Arial" pitchFamily="34" charset="0"/>
                </a:rPr>
              </a:br>
              <a:r>
                <a:rPr lang="en-US" sz="900" i="1" dirty="0">
                  <a:solidFill>
                    <a:srgbClr val="000000">
                      <a:lumMod val="65000"/>
                      <a:lumOff val="35000"/>
                    </a:srgbClr>
                  </a:solidFill>
                  <a:latin typeface="Arial" pitchFamily="34" charset="0"/>
                  <a:cs typeface="Arial" pitchFamily="34" charset="0"/>
                </a:rPr>
                <a:t>PA-3050, PA-3020</a:t>
              </a:r>
            </a:p>
          </p:txBody>
        </p:sp>
      </p:grpSp>
      <p:grpSp>
        <p:nvGrpSpPr>
          <p:cNvPr id="15" name="Group 14"/>
          <p:cNvGrpSpPr/>
          <p:nvPr/>
        </p:nvGrpSpPr>
        <p:grpSpPr>
          <a:xfrm>
            <a:off x="7390358" y="1461162"/>
            <a:ext cx="1627370" cy="756361"/>
            <a:chOff x="7390358" y="1284958"/>
            <a:chExt cx="1627370" cy="756361"/>
          </a:xfrm>
        </p:grpSpPr>
        <p:pic>
          <p:nvPicPr>
            <p:cNvPr id="5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459970" y="1284958"/>
              <a:ext cx="144561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7390358" y="1656598"/>
              <a:ext cx="1627370" cy="384721"/>
            </a:xfrm>
            <a:prstGeom prst="rect">
              <a:avLst/>
            </a:prstGeom>
            <a:noFill/>
          </p:spPr>
          <p:txBody>
            <a:bodyPr wrap="none" rtlCol="0">
              <a:spAutoFit/>
            </a:bodyPr>
            <a:lstStyle/>
            <a:p>
              <a:pPr algn="ctr" defTabSz="457200"/>
              <a:r>
                <a:rPr lang="en-US" sz="1000" b="1" dirty="0">
                  <a:solidFill>
                    <a:srgbClr val="000000">
                      <a:lumMod val="65000"/>
                      <a:lumOff val="35000"/>
                    </a:srgbClr>
                  </a:solidFill>
                  <a:latin typeface="Arial" pitchFamily="34" charset="0"/>
                  <a:cs typeface="Arial" pitchFamily="34" charset="0"/>
                </a:rPr>
                <a:t>PA-4000 Series</a:t>
              </a:r>
              <a:br>
                <a:rPr lang="en-US" sz="1000" b="1" dirty="0">
                  <a:solidFill>
                    <a:srgbClr val="000000">
                      <a:lumMod val="65000"/>
                      <a:lumOff val="35000"/>
                    </a:srgbClr>
                  </a:solidFill>
                  <a:latin typeface="Arial" pitchFamily="34" charset="0"/>
                  <a:cs typeface="Arial" pitchFamily="34" charset="0"/>
                </a:rPr>
              </a:br>
              <a:r>
                <a:rPr lang="en-US" sz="900" i="1" dirty="0">
                  <a:solidFill>
                    <a:srgbClr val="000000">
                      <a:lumMod val="65000"/>
                      <a:lumOff val="35000"/>
                    </a:srgbClr>
                  </a:solidFill>
                  <a:latin typeface="Arial" pitchFamily="34" charset="0"/>
                  <a:cs typeface="Arial" pitchFamily="34" charset="0"/>
                </a:rPr>
                <a:t>PA-4060, PA-4050 PA-4020</a:t>
              </a:r>
            </a:p>
          </p:txBody>
        </p:sp>
      </p:grpSp>
      <p:grpSp>
        <p:nvGrpSpPr>
          <p:cNvPr id="16" name="Group 15"/>
          <p:cNvGrpSpPr/>
          <p:nvPr/>
        </p:nvGrpSpPr>
        <p:grpSpPr>
          <a:xfrm>
            <a:off x="7390358" y="592891"/>
            <a:ext cx="1627370" cy="735095"/>
            <a:chOff x="7390358" y="295167"/>
            <a:chExt cx="1627370" cy="735095"/>
          </a:xfrm>
        </p:grpSpPr>
        <p:pic>
          <p:nvPicPr>
            <p:cNvPr id="53"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477210" y="295167"/>
              <a:ext cx="143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7390358" y="645541"/>
              <a:ext cx="1627370" cy="384721"/>
            </a:xfrm>
            <a:prstGeom prst="rect">
              <a:avLst/>
            </a:prstGeom>
            <a:noFill/>
          </p:spPr>
          <p:txBody>
            <a:bodyPr wrap="none" rtlCol="0">
              <a:spAutoFit/>
            </a:bodyPr>
            <a:lstStyle/>
            <a:p>
              <a:pPr algn="ctr" defTabSz="457200"/>
              <a:r>
                <a:rPr lang="en-US" sz="1000" b="1" dirty="0">
                  <a:solidFill>
                    <a:srgbClr val="000000">
                      <a:lumMod val="65000"/>
                      <a:lumOff val="35000"/>
                    </a:srgbClr>
                  </a:solidFill>
                  <a:latin typeface="Arial" pitchFamily="34" charset="0"/>
                  <a:cs typeface="Arial" pitchFamily="34" charset="0"/>
                </a:rPr>
                <a:t>PA-5000 Series</a:t>
              </a:r>
              <a:br>
                <a:rPr lang="en-US" sz="1000" b="1" dirty="0">
                  <a:solidFill>
                    <a:srgbClr val="000000">
                      <a:lumMod val="65000"/>
                      <a:lumOff val="35000"/>
                    </a:srgbClr>
                  </a:solidFill>
                  <a:latin typeface="Arial" pitchFamily="34" charset="0"/>
                  <a:cs typeface="Arial" pitchFamily="34" charset="0"/>
                </a:rPr>
              </a:br>
              <a:r>
                <a:rPr lang="en-US" sz="900" i="1" dirty="0">
                  <a:solidFill>
                    <a:srgbClr val="000000">
                      <a:lumMod val="65000"/>
                      <a:lumOff val="35000"/>
                    </a:srgbClr>
                  </a:solidFill>
                  <a:latin typeface="Arial" pitchFamily="34" charset="0"/>
                  <a:cs typeface="Arial" pitchFamily="34" charset="0"/>
                </a:rPr>
                <a:t>PA-5060, PA-5050 PA-5020</a:t>
              </a:r>
            </a:p>
          </p:txBody>
        </p:sp>
      </p:grpSp>
      <p:grpSp>
        <p:nvGrpSpPr>
          <p:cNvPr id="13" name="Group 12"/>
          <p:cNvGrpSpPr/>
          <p:nvPr/>
        </p:nvGrpSpPr>
        <p:grpSpPr>
          <a:xfrm>
            <a:off x="7441655" y="5141575"/>
            <a:ext cx="1524776" cy="1132950"/>
            <a:chOff x="7441655" y="5141575"/>
            <a:chExt cx="1524776" cy="1132950"/>
          </a:xfrm>
        </p:grpSpPr>
        <p:pic>
          <p:nvPicPr>
            <p:cNvPr id="2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8474" y="5141575"/>
              <a:ext cx="353670" cy="738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7441655" y="5889804"/>
              <a:ext cx="1524776" cy="384721"/>
            </a:xfrm>
            <a:prstGeom prst="rect">
              <a:avLst/>
            </a:prstGeom>
            <a:noFill/>
          </p:spPr>
          <p:txBody>
            <a:bodyPr wrap="none" rtlCol="0">
              <a:spAutoFit/>
            </a:bodyPr>
            <a:lstStyle/>
            <a:p>
              <a:pPr algn="ctr" defTabSz="457200"/>
              <a:r>
                <a:rPr lang="en-US" sz="1000" b="1" dirty="0">
                  <a:solidFill>
                    <a:srgbClr val="000000">
                      <a:lumMod val="65000"/>
                      <a:lumOff val="35000"/>
                    </a:srgbClr>
                  </a:solidFill>
                  <a:latin typeface="Arial" pitchFamily="34" charset="0"/>
                  <a:cs typeface="Arial" pitchFamily="34" charset="0"/>
                </a:rPr>
                <a:t>VM-Series</a:t>
              </a:r>
              <a:br>
                <a:rPr lang="en-US" sz="1000" b="1" dirty="0">
                  <a:solidFill>
                    <a:srgbClr val="000000">
                      <a:lumMod val="65000"/>
                      <a:lumOff val="35000"/>
                    </a:srgbClr>
                  </a:solidFill>
                  <a:latin typeface="Arial" pitchFamily="34" charset="0"/>
                  <a:cs typeface="Arial" pitchFamily="34" charset="0"/>
                </a:rPr>
              </a:br>
              <a:r>
                <a:rPr lang="en-US" sz="900" i="1" dirty="0">
                  <a:solidFill>
                    <a:srgbClr val="000000">
                      <a:lumMod val="65000"/>
                      <a:lumOff val="35000"/>
                    </a:srgbClr>
                  </a:solidFill>
                  <a:latin typeface="Arial" pitchFamily="34" charset="0"/>
                  <a:cs typeface="Arial" pitchFamily="34" charset="0"/>
                </a:rPr>
                <a:t>VM-300, VM-200, VM-100</a:t>
              </a:r>
            </a:p>
          </p:txBody>
        </p:sp>
      </p:grpSp>
    </p:spTree>
    <p:extLst>
      <p:ext uri="{BB962C8B-B14F-4D97-AF65-F5344CB8AC3E}">
        <p14:creationId xmlns:p14="http://schemas.microsoft.com/office/powerpoint/2010/main" val="6971573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Straight Connector 170"/>
          <p:cNvCxnSpPr/>
          <p:nvPr/>
        </p:nvCxnSpPr>
        <p:spPr bwMode="gray">
          <a:xfrm>
            <a:off x="4593083" y="2063585"/>
            <a:ext cx="1150750" cy="1722636"/>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p:nvCxnSpPr>
        <p:spPr bwMode="gray">
          <a:xfrm flipH="1">
            <a:off x="2703066" y="2042662"/>
            <a:ext cx="1178646" cy="1764482"/>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Group 2"/>
          <p:cNvGrpSpPr/>
          <p:nvPr/>
        </p:nvGrpSpPr>
        <p:grpSpPr>
          <a:xfrm>
            <a:off x="2733632" y="1961665"/>
            <a:ext cx="2974972" cy="1929711"/>
            <a:chOff x="3443593" y="1866934"/>
            <a:chExt cx="3305524" cy="2144123"/>
          </a:xfrm>
        </p:grpSpPr>
        <p:cxnSp>
          <p:nvCxnSpPr>
            <p:cNvPr id="68" name="Straight Connector 67"/>
            <p:cNvCxnSpPr/>
            <p:nvPr/>
          </p:nvCxnSpPr>
          <p:spPr bwMode="gray">
            <a:xfrm>
              <a:off x="5364817" y="1885394"/>
              <a:ext cx="1384300" cy="2074862"/>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bwMode="gray">
            <a:xfrm flipH="1">
              <a:off x="3443593" y="1866934"/>
              <a:ext cx="1431961" cy="2144123"/>
            </a:xfrm>
            <a:prstGeom prst="line">
              <a:avLst/>
            </a:prstGeom>
            <a:noFill/>
            <a:ln w="3810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p:cNvGrpSpPr/>
          <p:nvPr/>
        </p:nvGrpSpPr>
        <p:grpSpPr>
          <a:xfrm>
            <a:off x="2610512" y="1899076"/>
            <a:ext cx="3247132" cy="1948790"/>
            <a:chOff x="3306793" y="1794934"/>
            <a:chExt cx="3607924" cy="2165322"/>
          </a:xfrm>
        </p:grpSpPr>
        <p:cxnSp>
          <p:nvCxnSpPr>
            <p:cNvPr id="72" name="Straight Connector 71"/>
            <p:cNvCxnSpPr/>
            <p:nvPr/>
          </p:nvCxnSpPr>
          <p:spPr bwMode="gray">
            <a:xfrm>
              <a:off x="5530417" y="1885394"/>
              <a:ext cx="1384300" cy="2074862"/>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bwMode="gray">
            <a:xfrm flipH="1">
              <a:off x="3306793" y="1794934"/>
              <a:ext cx="1431961" cy="2144123"/>
            </a:xfrm>
            <a:prstGeom prst="line">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60" name="Group 159"/>
          <p:cNvGrpSpPr/>
          <p:nvPr/>
        </p:nvGrpSpPr>
        <p:grpSpPr bwMode="gray">
          <a:xfrm>
            <a:off x="2877961" y="2304775"/>
            <a:ext cx="2744069" cy="2028860"/>
            <a:chOff x="1891636" y="2186435"/>
            <a:chExt cx="3231042" cy="2388915"/>
          </a:xfrm>
        </p:grpSpPr>
        <p:sp>
          <p:nvSpPr>
            <p:cNvPr id="161" name="TextBox 160"/>
            <p:cNvSpPr txBox="1"/>
            <p:nvPr/>
          </p:nvSpPr>
          <p:spPr bwMode="gray">
            <a:xfrm>
              <a:off x="1891636" y="4022743"/>
              <a:ext cx="942044" cy="260925"/>
            </a:xfrm>
            <a:prstGeom prst="rect">
              <a:avLst/>
            </a:prstGeom>
            <a:noFill/>
          </p:spPr>
          <p:txBody>
            <a:bodyPr wrap="square" lIns="0" tIns="0" rIns="0" bIns="0" rtlCol="0">
              <a:spAutoFit/>
            </a:bodyPr>
            <a:lstStyle/>
            <a:p>
              <a:pPr algn="ctr"/>
              <a:r>
                <a:rPr lang="en-US" sz="720" b="1" dirty="0"/>
                <a:t>NATIVELY INTEGRATED</a:t>
              </a:r>
            </a:p>
          </p:txBody>
        </p:sp>
        <p:sp>
          <p:nvSpPr>
            <p:cNvPr id="162" name="TextBox 161"/>
            <p:cNvSpPr txBox="1"/>
            <p:nvPr/>
          </p:nvSpPr>
          <p:spPr bwMode="gray">
            <a:xfrm>
              <a:off x="4180634" y="4084298"/>
              <a:ext cx="942044" cy="130463"/>
            </a:xfrm>
            <a:prstGeom prst="rect">
              <a:avLst/>
            </a:prstGeom>
            <a:noFill/>
          </p:spPr>
          <p:txBody>
            <a:bodyPr wrap="square" lIns="0" tIns="0" rIns="0" bIns="0" rtlCol="0">
              <a:spAutoFit/>
            </a:bodyPr>
            <a:lstStyle/>
            <a:p>
              <a:pPr algn="ctr"/>
              <a:r>
                <a:rPr lang="en-US" sz="720" b="1" dirty="0"/>
                <a:t>EXTENSIBLE</a:t>
              </a:r>
            </a:p>
          </p:txBody>
        </p:sp>
        <p:sp>
          <p:nvSpPr>
            <p:cNvPr id="163" name="TextBox 162"/>
            <p:cNvSpPr txBox="1"/>
            <p:nvPr/>
          </p:nvSpPr>
          <p:spPr bwMode="gray">
            <a:xfrm>
              <a:off x="3025976" y="2186435"/>
              <a:ext cx="942044" cy="130463"/>
            </a:xfrm>
            <a:prstGeom prst="rect">
              <a:avLst/>
            </a:prstGeom>
            <a:noFill/>
          </p:spPr>
          <p:txBody>
            <a:bodyPr wrap="square" lIns="0" tIns="0" rIns="0" bIns="0" rtlCol="0">
              <a:spAutoFit/>
            </a:bodyPr>
            <a:lstStyle/>
            <a:p>
              <a:pPr algn="ctr"/>
              <a:r>
                <a:rPr lang="en-US" sz="720" b="1" dirty="0"/>
                <a:t>AUTOMATED</a:t>
              </a:r>
            </a:p>
          </p:txBody>
        </p:sp>
        <p:grpSp>
          <p:nvGrpSpPr>
            <p:cNvPr id="164" name="Group 163"/>
            <p:cNvGrpSpPr/>
            <p:nvPr/>
          </p:nvGrpSpPr>
          <p:grpSpPr bwMode="gray">
            <a:xfrm>
              <a:off x="2583180" y="2450592"/>
              <a:ext cx="1870357" cy="2124758"/>
              <a:chOff x="2792986" y="1480947"/>
              <a:chExt cx="1919703" cy="2180817"/>
            </a:xfrm>
          </p:grpSpPr>
          <p:grpSp>
            <p:nvGrpSpPr>
              <p:cNvPr id="165" name="Group 164"/>
              <p:cNvGrpSpPr/>
              <p:nvPr/>
            </p:nvGrpSpPr>
            <p:grpSpPr bwMode="gray">
              <a:xfrm>
                <a:off x="2792986" y="1480947"/>
                <a:ext cx="1919703" cy="2180817"/>
                <a:chOff x="2792986" y="1480947"/>
                <a:chExt cx="1919703" cy="2180817"/>
              </a:xfrm>
            </p:grpSpPr>
            <p:sp>
              <p:nvSpPr>
                <p:cNvPr id="168" name="Block Arc 38"/>
                <p:cNvSpPr/>
                <p:nvPr/>
              </p:nvSpPr>
              <p:spPr bwMode="gray">
                <a:xfrm>
                  <a:off x="2792986" y="1480947"/>
                  <a:ext cx="1616502" cy="849855"/>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502" h="849855">
                      <a:moveTo>
                        <a:pt x="0" y="701675"/>
                      </a:moveTo>
                      <a:cubicBezTo>
                        <a:pt x="93077" y="371279"/>
                        <a:pt x="408404" y="104607"/>
                        <a:pt x="677821" y="29587"/>
                      </a:cubicBezTo>
                      <a:cubicBezTo>
                        <a:pt x="947238" y="-45433"/>
                        <a:pt x="1363396" y="19963"/>
                        <a:pt x="1616502" y="251558"/>
                      </a:cubicBezTo>
                      <a:lnTo>
                        <a:pt x="1614438" y="658065"/>
                      </a:lnTo>
                      <a:lnTo>
                        <a:pt x="1228878" y="660536"/>
                      </a:lnTo>
                      <a:cubicBezTo>
                        <a:pt x="1120104" y="561456"/>
                        <a:pt x="973910" y="531836"/>
                        <a:pt x="832093" y="571862"/>
                      </a:cubicBezTo>
                      <a:cubicBezTo>
                        <a:pt x="689834" y="612013"/>
                        <a:pt x="585028" y="708105"/>
                        <a:pt x="544914" y="849855"/>
                      </a:cubicBezTo>
                      <a:lnTo>
                        <a:pt x="354505" y="512689"/>
                      </a:lnTo>
                      <a:lnTo>
                        <a:pt x="0" y="701675"/>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38"/>
                <p:cNvSpPr/>
                <p:nvPr/>
              </p:nvSpPr>
              <p:spPr bwMode="gray">
                <a:xfrm rot="7275031">
                  <a:off x="3477443" y="2203320"/>
                  <a:ext cx="1619705" cy="850787"/>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2578 w 1616502"/>
                    <a:gd name="connsiteY3" fmla="*/ 638522 h 849855"/>
                    <a:gd name="connsiteX4" fmla="*/ 1223937 w 1616502"/>
                    <a:gd name="connsiteY4" fmla="*/ 652393 h 849855"/>
                    <a:gd name="connsiteX5" fmla="*/ 832093 w 1616502"/>
                    <a:gd name="connsiteY5" fmla="*/ 571862 h 849855"/>
                    <a:gd name="connsiteX6" fmla="*/ 544914 w 1616502"/>
                    <a:gd name="connsiteY6" fmla="*/ 849855 h 849855"/>
                    <a:gd name="connsiteX7" fmla="*/ 341073 w 1616502"/>
                    <a:gd name="connsiteY7" fmla="*/ 505242 h 849855"/>
                    <a:gd name="connsiteX8" fmla="*/ 0 w 1616502"/>
                    <a:gd name="connsiteY8" fmla="*/ 701675 h 849855"/>
                    <a:gd name="connsiteX0" fmla="*/ 0 w 1619704"/>
                    <a:gd name="connsiteY0" fmla="*/ 715692 h 850787"/>
                    <a:gd name="connsiteX1" fmla="*/ 681023 w 1619704"/>
                    <a:gd name="connsiteY1" fmla="*/ 30519 h 850787"/>
                    <a:gd name="connsiteX2" fmla="*/ 1619704 w 1619704"/>
                    <a:gd name="connsiteY2" fmla="*/ 252490 h 850787"/>
                    <a:gd name="connsiteX3" fmla="*/ 1605780 w 1619704"/>
                    <a:gd name="connsiteY3" fmla="*/ 639454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530197 w 1619704"/>
                    <a:gd name="connsiteY3" fmla="*/ 551621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 name="connsiteX0" fmla="*/ 0 w 1619704"/>
                    <a:gd name="connsiteY0" fmla="*/ 715692 h 850787"/>
                    <a:gd name="connsiteX1" fmla="*/ 681023 w 1619704"/>
                    <a:gd name="connsiteY1" fmla="*/ 30519 h 850787"/>
                    <a:gd name="connsiteX2" fmla="*/ 1619704 w 1619704"/>
                    <a:gd name="connsiteY2" fmla="*/ 252490 h 850787"/>
                    <a:gd name="connsiteX3" fmla="*/ 1610666 w 1619704"/>
                    <a:gd name="connsiteY3" fmla="*/ 636489 h 850787"/>
                    <a:gd name="connsiteX4" fmla="*/ 1227139 w 1619704"/>
                    <a:gd name="connsiteY4" fmla="*/ 653325 h 850787"/>
                    <a:gd name="connsiteX5" fmla="*/ 835295 w 1619704"/>
                    <a:gd name="connsiteY5" fmla="*/ 572794 h 850787"/>
                    <a:gd name="connsiteX6" fmla="*/ 548116 w 1619704"/>
                    <a:gd name="connsiteY6" fmla="*/ 850787 h 850787"/>
                    <a:gd name="connsiteX7" fmla="*/ 344275 w 1619704"/>
                    <a:gd name="connsiteY7" fmla="*/ 506174 h 850787"/>
                    <a:gd name="connsiteX8" fmla="*/ 0 w 1619704"/>
                    <a:gd name="connsiteY8" fmla="*/ 715692 h 85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704" h="850787">
                      <a:moveTo>
                        <a:pt x="0" y="715692"/>
                      </a:moveTo>
                      <a:cubicBezTo>
                        <a:pt x="93077" y="385296"/>
                        <a:pt x="411072" y="107719"/>
                        <a:pt x="681023" y="30519"/>
                      </a:cubicBezTo>
                      <a:cubicBezTo>
                        <a:pt x="950974" y="-46681"/>
                        <a:pt x="1366598" y="20895"/>
                        <a:pt x="1619704" y="252490"/>
                      </a:cubicBezTo>
                      <a:lnTo>
                        <a:pt x="1610666" y="636489"/>
                      </a:lnTo>
                      <a:lnTo>
                        <a:pt x="1227139" y="653325"/>
                      </a:lnTo>
                      <a:cubicBezTo>
                        <a:pt x="1118365" y="554245"/>
                        <a:pt x="977112" y="532768"/>
                        <a:pt x="835295" y="572794"/>
                      </a:cubicBezTo>
                      <a:cubicBezTo>
                        <a:pt x="693036" y="612945"/>
                        <a:pt x="588230" y="709037"/>
                        <a:pt x="548116" y="850787"/>
                      </a:cubicBezTo>
                      <a:lnTo>
                        <a:pt x="344275" y="506174"/>
                      </a:lnTo>
                      <a:lnTo>
                        <a:pt x="0" y="715692"/>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38"/>
                <p:cNvSpPr/>
                <p:nvPr/>
              </p:nvSpPr>
              <p:spPr bwMode="gray">
                <a:xfrm rot="14443465">
                  <a:off x="2520458" y="2432737"/>
                  <a:ext cx="1607062" cy="850992"/>
                </a:xfrm>
                <a:custGeom>
                  <a:avLst/>
                  <a:gdLst>
                    <a:gd name="connsiteX0" fmla="*/ 36943 w 1978479"/>
                    <a:gd name="connsiteY0" fmla="*/ 720192 h 1975104"/>
                    <a:gd name="connsiteX1" fmla="*/ 718977 w 1978479"/>
                    <a:gd name="connsiteY1" fmla="*/ 37570 h 1975104"/>
                    <a:gd name="connsiteX2" fmla="*/ 1657658 w 1978479"/>
                    <a:gd name="connsiteY2" fmla="*/ 259541 h 1975104"/>
                    <a:gd name="connsiteX3" fmla="*/ 1276354 w 1978479"/>
                    <a:gd name="connsiteY3" fmla="*/ 674839 h 1975104"/>
                    <a:gd name="connsiteX4" fmla="*/ 873249 w 1978479"/>
                    <a:gd name="connsiteY4" fmla="*/ 579845 h 1975104"/>
                    <a:gd name="connsiteX5" fmla="*/ 579749 w 1978479"/>
                    <a:gd name="connsiteY5" fmla="*/ 872586 h 1975104"/>
                    <a:gd name="connsiteX6" fmla="*/ 36943 w 1978479"/>
                    <a:gd name="connsiteY6" fmla="*/ 720192 h 1975104"/>
                    <a:gd name="connsiteX0" fmla="*/ 0 w 1620715"/>
                    <a:gd name="connsiteY0" fmla="*/ 720209 h 872603"/>
                    <a:gd name="connsiteX1" fmla="*/ 682034 w 1620715"/>
                    <a:gd name="connsiteY1" fmla="*/ 37587 h 872603"/>
                    <a:gd name="connsiteX2" fmla="*/ 1620715 w 1620715"/>
                    <a:gd name="connsiteY2" fmla="*/ 259558 h 872603"/>
                    <a:gd name="connsiteX3" fmla="*/ 1439564 w 1620715"/>
                    <a:gd name="connsiteY3" fmla="*/ 461694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9411 w 1620715"/>
                    <a:gd name="connsiteY4" fmla="*/ 67485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4322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0 w 1620715"/>
                    <a:gd name="connsiteY7"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232303 w 1620715"/>
                    <a:gd name="connsiteY7" fmla="*/ 788267 h 872603"/>
                    <a:gd name="connsiteX8" fmla="*/ 0 w 1620715"/>
                    <a:gd name="connsiteY8" fmla="*/ 720209 h 872603"/>
                    <a:gd name="connsiteX0" fmla="*/ 0 w 1620715"/>
                    <a:gd name="connsiteY0" fmla="*/ 720209 h 872603"/>
                    <a:gd name="connsiteX1" fmla="*/ 682034 w 1620715"/>
                    <a:gd name="connsiteY1" fmla="*/ 37587 h 872603"/>
                    <a:gd name="connsiteX2" fmla="*/ 1620715 w 1620715"/>
                    <a:gd name="connsiteY2" fmla="*/ 259558 h 872603"/>
                    <a:gd name="connsiteX3" fmla="*/ 1618651 w 1620715"/>
                    <a:gd name="connsiteY3" fmla="*/ 666065 h 872603"/>
                    <a:gd name="connsiteX4" fmla="*/ 1233091 w 1620715"/>
                    <a:gd name="connsiteY4" fmla="*/ 668536 h 872603"/>
                    <a:gd name="connsiteX5" fmla="*/ 836306 w 1620715"/>
                    <a:gd name="connsiteY5" fmla="*/ 579862 h 872603"/>
                    <a:gd name="connsiteX6" fmla="*/ 542806 w 1620715"/>
                    <a:gd name="connsiteY6" fmla="*/ 872603 h 872603"/>
                    <a:gd name="connsiteX7" fmla="*/ 358718 w 1620715"/>
                    <a:gd name="connsiteY7" fmla="*/ 520689 h 872603"/>
                    <a:gd name="connsiteX8" fmla="*/ 0 w 1620715"/>
                    <a:gd name="connsiteY8" fmla="*/ 720209 h 872603"/>
                    <a:gd name="connsiteX0" fmla="*/ 0 w 1620715"/>
                    <a:gd name="connsiteY0" fmla="*/ 720209 h 857855"/>
                    <a:gd name="connsiteX1" fmla="*/ 682034 w 1620715"/>
                    <a:gd name="connsiteY1" fmla="*/ 37587 h 857855"/>
                    <a:gd name="connsiteX2" fmla="*/ 1620715 w 1620715"/>
                    <a:gd name="connsiteY2" fmla="*/ 259558 h 857855"/>
                    <a:gd name="connsiteX3" fmla="*/ 1618651 w 1620715"/>
                    <a:gd name="connsiteY3" fmla="*/ 666065 h 857855"/>
                    <a:gd name="connsiteX4" fmla="*/ 1233091 w 1620715"/>
                    <a:gd name="connsiteY4" fmla="*/ 668536 h 857855"/>
                    <a:gd name="connsiteX5" fmla="*/ 836306 w 1620715"/>
                    <a:gd name="connsiteY5" fmla="*/ 579862 h 857855"/>
                    <a:gd name="connsiteX6" fmla="*/ 549127 w 1620715"/>
                    <a:gd name="connsiteY6" fmla="*/ 857855 h 857855"/>
                    <a:gd name="connsiteX7" fmla="*/ 358718 w 1620715"/>
                    <a:gd name="connsiteY7" fmla="*/ 520689 h 857855"/>
                    <a:gd name="connsiteX8" fmla="*/ 0 w 1620715"/>
                    <a:gd name="connsiteY8" fmla="*/ 720209 h 857855"/>
                    <a:gd name="connsiteX0" fmla="*/ 0 w 1616502"/>
                    <a:gd name="connsiteY0" fmla="*/ 701675 h 849855"/>
                    <a:gd name="connsiteX1" fmla="*/ 677821 w 1616502"/>
                    <a:gd name="connsiteY1" fmla="*/ 29587 h 849855"/>
                    <a:gd name="connsiteX2" fmla="*/ 1616502 w 1616502"/>
                    <a:gd name="connsiteY2" fmla="*/ 251558 h 849855"/>
                    <a:gd name="connsiteX3" fmla="*/ 1614438 w 1616502"/>
                    <a:gd name="connsiteY3" fmla="*/ 658065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8878 w 1616502"/>
                    <a:gd name="connsiteY4" fmla="*/ 660536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6502"/>
                    <a:gd name="connsiteY0" fmla="*/ 701675 h 849855"/>
                    <a:gd name="connsiteX1" fmla="*/ 677821 w 1616502"/>
                    <a:gd name="connsiteY1" fmla="*/ 29587 h 849855"/>
                    <a:gd name="connsiteX2" fmla="*/ 1616502 w 1616502"/>
                    <a:gd name="connsiteY2" fmla="*/ 251558 h 849855"/>
                    <a:gd name="connsiteX3" fmla="*/ 1604140 w 1616502"/>
                    <a:gd name="connsiteY3" fmla="*/ 641371 h 849855"/>
                    <a:gd name="connsiteX4" fmla="*/ 1220570 w 1616502"/>
                    <a:gd name="connsiteY4" fmla="*/ 655879 h 849855"/>
                    <a:gd name="connsiteX5" fmla="*/ 832093 w 1616502"/>
                    <a:gd name="connsiteY5" fmla="*/ 571862 h 849855"/>
                    <a:gd name="connsiteX6" fmla="*/ 544914 w 1616502"/>
                    <a:gd name="connsiteY6" fmla="*/ 849855 h 849855"/>
                    <a:gd name="connsiteX7" fmla="*/ 354505 w 1616502"/>
                    <a:gd name="connsiteY7" fmla="*/ 512689 h 849855"/>
                    <a:gd name="connsiteX8" fmla="*/ 0 w 1616502"/>
                    <a:gd name="connsiteY8" fmla="*/ 701675 h 849855"/>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54505 w 1611718"/>
                    <a:gd name="connsiteY7" fmla="*/ 514423 h 851589"/>
                    <a:gd name="connsiteX8" fmla="*/ 0 w 1611718"/>
                    <a:gd name="connsiteY8" fmla="*/ 703409 h 851589"/>
                    <a:gd name="connsiteX0" fmla="*/ 0 w 1611718"/>
                    <a:gd name="connsiteY0" fmla="*/ 703409 h 851589"/>
                    <a:gd name="connsiteX1" fmla="*/ 677821 w 1611718"/>
                    <a:gd name="connsiteY1" fmla="*/ 31321 h 851589"/>
                    <a:gd name="connsiteX2" fmla="*/ 1611718 w 1611718"/>
                    <a:gd name="connsiteY2" fmla="*/ 246242 h 851589"/>
                    <a:gd name="connsiteX3" fmla="*/ 1604140 w 1611718"/>
                    <a:gd name="connsiteY3" fmla="*/ 643105 h 851589"/>
                    <a:gd name="connsiteX4" fmla="*/ 1220570 w 1611718"/>
                    <a:gd name="connsiteY4" fmla="*/ 657613 h 851589"/>
                    <a:gd name="connsiteX5" fmla="*/ 832093 w 1611718"/>
                    <a:gd name="connsiteY5" fmla="*/ 573596 h 851589"/>
                    <a:gd name="connsiteX6" fmla="*/ 544914 w 1611718"/>
                    <a:gd name="connsiteY6" fmla="*/ 851589 h 851589"/>
                    <a:gd name="connsiteX7" fmla="*/ 344862 w 1611718"/>
                    <a:gd name="connsiteY7" fmla="*/ 519937 h 851589"/>
                    <a:gd name="connsiteX8" fmla="*/ 0 w 1611718"/>
                    <a:gd name="connsiteY8" fmla="*/ 703409 h 851589"/>
                    <a:gd name="connsiteX0" fmla="*/ 0 w 1607061"/>
                    <a:gd name="connsiteY0" fmla="*/ 694503 h 850992"/>
                    <a:gd name="connsiteX1" fmla="*/ 673164 w 1607061"/>
                    <a:gd name="connsiteY1" fmla="*/ 30724 h 850992"/>
                    <a:gd name="connsiteX2" fmla="*/ 1607061 w 1607061"/>
                    <a:gd name="connsiteY2" fmla="*/ 245645 h 850992"/>
                    <a:gd name="connsiteX3" fmla="*/ 1599483 w 1607061"/>
                    <a:gd name="connsiteY3" fmla="*/ 642508 h 850992"/>
                    <a:gd name="connsiteX4" fmla="*/ 1215913 w 1607061"/>
                    <a:gd name="connsiteY4" fmla="*/ 657016 h 850992"/>
                    <a:gd name="connsiteX5" fmla="*/ 827436 w 1607061"/>
                    <a:gd name="connsiteY5" fmla="*/ 572999 h 850992"/>
                    <a:gd name="connsiteX6" fmla="*/ 540257 w 1607061"/>
                    <a:gd name="connsiteY6" fmla="*/ 850992 h 850992"/>
                    <a:gd name="connsiteX7" fmla="*/ 340205 w 1607061"/>
                    <a:gd name="connsiteY7" fmla="*/ 519340 h 850992"/>
                    <a:gd name="connsiteX8" fmla="*/ 0 w 1607061"/>
                    <a:gd name="connsiteY8" fmla="*/ 694503 h 8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61" h="850992">
                      <a:moveTo>
                        <a:pt x="0" y="694503"/>
                      </a:moveTo>
                      <a:cubicBezTo>
                        <a:pt x="93077" y="364107"/>
                        <a:pt x="405321" y="105534"/>
                        <a:pt x="673164" y="30724"/>
                      </a:cubicBezTo>
                      <a:cubicBezTo>
                        <a:pt x="941007" y="-44086"/>
                        <a:pt x="1353955" y="14050"/>
                        <a:pt x="1607061" y="245645"/>
                      </a:cubicBezTo>
                      <a:lnTo>
                        <a:pt x="1599483" y="642508"/>
                      </a:lnTo>
                      <a:lnTo>
                        <a:pt x="1215913" y="657016"/>
                      </a:lnTo>
                      <a:cubicBezTo>
                        <a:pt x="1107139" y="557936"/>
                        <a:pt x="969253" y="532973"/>
                        <a:pt x="827436" y="572999"/>
                      </a:cubicBezTo>
                      <a:cubicBezTo>
                        <a:pt x="685177" y="613150"/>
                        <a:pt x="580371" y="709242"/>
                        <a:pt x="540257" y="850992"/>
                      </a:cubicBezTo>
                      <a:lnTo>
                        <a:pt x="340205" y="519340"/>
                      </a:lnTo>
                      <a:lnTo>
                        <a:pt x="0" y="694503"/>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6" name="TextBox 165"/>
              <p:cNvSpPr txBox="1"/>
              <p:nvPr/>
            </p:nvSpPr>
            <p:spPr bwMode="gray">
              <a:xfrm>
                <a:off x="3281995" y="1778684"/>
                <a:ext cx="914999" cy="455946"/>
              </a:xfrm>
              <a:prstGeom prst="rect">
                <a:avLst/>
              </a:prstGeom>
              <a:noFill/>
            </p:spPr>
            <p:txBody>
              <a:bodyPr wrap="none" rtlCol="0">
                <a:prstTxWarp prst="textArchUp">
                  <a:avLst/>
                </a:prstTxWarp>
                <a:spAutoFit/>
              </a:bodyPr>
              <a:lstStyle/>
              <a:p>
                <a:pPr algn="ctr"/>
                <a:r>
                  <a:rPr lang="en-US" sz="1170" b="1" dirty="0">
                    <a:solidFill>
                      <a:schemeClr val="bg1"/>
                    </a:solidFill>
                  </a:rPr>
                  <a:t>CLOUD</a:t>
                </a:r>
              </a:p>
            </p:txBody>
          </p:sp>
          <p:sp>
            <p:nvSpPr>
              <p:cNvPr id="167" name="TextBox 166"/>
              <p:cNvSpPr txBox="1"/>
              <p:nvPr/>
            </p:nvSpPr>
            <p:spPr bwMode="gray">
              <a:xfrm>
                <a:off x="2989780" y="1720922"/>
                <a:ext cx="1494891" cy="1515438"/>
              </a:xfrm>
              <a:prstGeom prst="rect">
                <a:avLst/>
              </a:prstGeom>
              <a:noFill/>
            </p:spPr>
            <p:txBody>
              <a:bodyPr spcFirstLastPara="1" wrap="square" lIns="0" tIns="0" rIns="0" bIns="0" numCol="1" rtlCol="0">
                <a:prstTxWarp prst="textArchDown">
                  <a:avLst>
                    <a:gd name="adj" fmla="val 21089505"/>
                  </a:avLst>
                </a:prstTxWarp>
                <a:noAutofit/>
              </a:bodyPr>
              <a:lstStyle/>
              <a:p>
                <a:r>
                  <a:rPr lang="en-US" b="1" spc="108" dirty="0">
                    <a:solidFill>
                      <a:schemeClr val="bg1"/>
                    </a:solidFill>
                  </a:rPr>
                  <a:t> </a:t>
                </a:r>
                <a:r>
                  <a:rPr lang="en-US" b="1" spc="153" dirty="0">
                    <a:solidFill>
                      <a:schemeClr val="bg1"/>
                    </a:solidFill>
                  </a:rPr>
                  <a:t>NETWORK          ENDPOINT</a:t>
                </a:r>
              </a:p>
            </p:txBody>
          </p:sp>
        </p:grpSp>
      </p:grpSp>
      <p:cxnSp>
        <p:nvCxnSpPr>
          <p:cNvPr id="173" name="Straight Connector 172"/>
          <p:cNvCxnSpPr/>
          <p:nvPr/>
        </p:nvCxnSpPr>
        <p:spPr bwMode="gray">
          <a:xfrm>
            <a:off x="2867186" y="4273307"/>
            <a:ext cx="2788093" cy="10661"/>
          </a:xfrm>
          <a:prstGeom prst="lin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215" name="TextBox 214"/>
          <p:cNvSpPr txBox="1"/>
          <p:nvPr/>
        </p:nvSpPr>
        <p:spPr bwMode="gray">
          <a:xfrm>
            <a:off x="1715432" y="4755916"/>
            <a:ext cx="1221843" cy="249299"/>
          </a:xfrm>
          <a:prstGeom prst="rect">
            <a:avLst/>
          </a:prstGeom>
          <a:noFill/>
        </p:spPr>
        <p:txBody>
          <a:bodyPr wrap="square" lIns="0" tIns="0" rIns="0" bIns="0" rtlCol="0">
            <a:spAutoFit/>
          </a:bodyPr>
          <a:lstStyle/>
          <a:p>
            <a:pPr algn="ctr"/>
            <a:r>
              <a:rPr lang="en-US" sz="810" b="1" dirty="0"/>
              <a:t>NEXT-GENERATION FIREWALL</a:t>
            </a:r>
          </a:p>
        </p:txBody>
      </p:sp>
      <p:sp>
        <p:nvSpPr>
          <p:cNvPr id="218" name="Oval 217"/>
          <p:cNvSpPr/>
          <p:nvPr/>
        </p:nvSpPr>
        <p:spPr bwMode="gray">
          <a:xfrm>
            <a:off x="1783996" y="3628994"/>
            <a:ext cx="1083301" cy="1083301"/>
          </a:xfrm>
          <a:prstGeom prst="ellipse">
            <a:avLst/>
          </a:prstGeom>
          <a:gradFill>
            <a:gsLst>
              <a:gs pos="0">
                <a:schemeClr val="accent4">
                  <a:lumMod val="20000"/>
                  <a:lumOff val="80000"/>
                </a:schemeClr>
              </a:gs>
              <a:gs pos="100000">
                <a:schemeClr val="accent4"/>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pic>
        <p:nvPicPr>
          <p:cNvPr id="48" name="Picture 47" descr="trinity_graphics_ngfw_v2.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3135" y="3725193"/>
            <a:ext cx="773687" cy="767444"/>
          </a:xfrm>
          <a:prstGeom prst="rect">
            <a:avLst/>
          </a:prstGeom>
        </p:spPr>
      </p:pic>
      <p:grpSp>
        <p:nvGrpSpPr>
          <p:cNvPr id="4" name="Group 3"/>
          <p:cNvGrpSpPr/>
          <p:nvPr/>
        </p:nvGrpSpPr>
        <p:grpSpPr>
          <a:xfrm>
            <a:off x="5367538" y="3652131"/>
            <a:ext cx="1442790" cy="1333242"/>
            <a:chOff x="6370154" y="3671341"/>
            <a:chExt cx="1603100" cy="1481380"/>
          </a:xfrm>
        </p:grpSpPr>
        <p:grpSp>
          <p:nvGrpSpPr>
            <p:cNvPr id="5" name="Group 4"/>
            <p:cNvGrpSpPr/>
            <p:nvPr/>
          </p:nvGrpSpPr>
          <p:grpSpPr>
            <a:xfrm>
              <a:off x="6370154" y="3671341"/>
              <a:ext cx="1603100" cy="1481380"/>
              <a:chOff x="6370154" y="3671341"/>
              <a:chExt cx="1603100" cy="1481380"/>
            </a:xfrm>
          </p:grpSpPr>
          <p:sp>
            <p:nvSpPr>
              <p:cNvPr id="201" name="TextBox 200"/>
              <p:cNvSpPr txBox="1"/>
              <p:nvPr/>
            </p:nvSpPr>
            <p:spPr bwMode="gray">
              <a:xfrm>
                <a:off x="6370154" y="4875722"/>
                <a:ext cx="1603100" cy="276999"/>
              </a:xfrm>
              <a:prstGeom prst="rect">
                <a:avLst/>
              </a:prstGeom>
              <a:noFill/>
            </p:spPr>
            <p:txBody>
              <a:bodyPr wrap="square" lIns="0" tIns="0" rIns="0" bIns="0" rtlCol="0">
                <a:spAutoFit/>
              </a:bodyPr>
              <a:lstStyle/>
              <a:p>
                <a:pPr algn="ctr"/>
                <a:r>
                  <a:rPr lang="en-US" sz="810" b="1" dirty="0"/>
                  <a:t>ADVANCED ENDPOINT PROTECTION</a:t>
                </a:r>
              </a:p>
            </p:txBody>
          </p:sp>
          <p:sp>
            <p:nvSpPr>
              <p:cNvPr id="216" name="Oval 215"/>
              <p:cNvSpPr/>
              <p:nvPr/>
            </p:nvSpPr>
            <p:spPr bwMode="gray">
              <a:xfrm>
                <a:off x="6567054" y="3671341"/>
                <a:ext cx="1167236" cy="1162580"/>
              </a:xfrm>
              <a:prstGeom prst="ellipse">
                <a:avLst/>
              </a:prstGeom>
              <a:gradFill>
                <a:gsLst>
                  <a:gs pos="0">
                    <a:schemeClr val="bg1">
                      <a:lumMod val="85000"/>
                    </a:schemeClr>
                  </a:gs>
                  <a:gs pos="100000">
                    <a:schemeClr val="dk2">
                      <a:shade val="30000"/>
                      <a:satMod val="200000"/>
                    </a:schemeClr>
                  </a:gs>
                </a:gsLst>
              </a:gradFill>
              <a:ln w="28575">
                <a:solidFill>
                  <a:schemeClr val="bg1"/>
                </a:solidFill>
              </a:ln>
              <a:effectLst>
                <a:outerShdw blurRad="25400" dist="12700" algn="l" rotWithShape="0">
                  <a:prstClr val="black">
                    <a:alpha val="40000"/>
                  </a:prstClr>
                </a:outerShdw>
              </a:effectLst>
            </p:spPr>
            <p:style>
              <a:lnRef idx="1">
                <a:schemeClr val="accent1"/>
              </a:lnRef>
              <a:fillRef idx="1003">
                <a:schemeClr val="dk2"/>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dirty="0" err="1">
                  <a:latin typeface="Arial" pitchFamily="34" charset="0"/>
                  <a:cs typeface="Arial" pitchFamily="34" charset="0"/>
                </a:endParaRPr>
              </a:p>
            </p:txBody>
          </p:sp>
        </p:grpSp>
        <p:pic>
          <p:nvPicPr>
            <p:cNvPr id="49" name="Picture 48" descr="trinity_graphics_endpoint_v2.jpg"/>
            <p:cNvPicPr>
              <a:picLocks noChangeAspect="1"/>
            </p:cNvPicPr>
            <p:nvPr/>
          </p:nvPicPr>
          <p:blipFill rotWithShape="1">
            <a:blip r:embed="rId4">
              <a:extLst>
                <a:ext uri="{28A0092B-C50C-407E-A947-70E740481C1C}">
                  <a14:useLocalDpi xmlns:a14="http://schemas.microsoft.com/office/drawing/2010/main" val="0"/>
                </a:ext>
              </a:extLst>
            </a:blip>
            <a:srcRect t="-1"/>
            <a:stretch/>
          </p:blipFill>
          <p:spPr>
            <a:xfrm>
              <a:off x="6660518" y="3857474"/>
              <a:ext cx="997875" cy="747760"/>
            </a:xfrm>
            <a:prstGeom prst="rect">
              <a:avLst/>
            </a:prstGeom>
          </p:spPr>
        </p:pic>
      </p:grpSp>
      <p:sp>
        <p:nvSpPr>
          <p:cNvPr id="52" name="Freeform 51"/>
          <p:cNvSpPr>
            <a:spLocks/>
          </p:cNvSpPr>
          <p:nvPr/>
        </p:nvSpPr>
        <p:spPr bwMode="gray">
          <a:xfrm>
            <a:off x="3377015" y="1084524"/>
            <a:ext cx="1669453" cy="973030"/>
          </a:xfrm>
          <a:custGeom>
            <a:avLst/>
            <a:gdLst>
              <a:gd name="T0" fmla="*/ 266 w 670"/>
              <a:gd name="T1" fmla="*/ 386 h 386"/>
              <a:gd name="T2" fmla="*/ 149 w 670"/>
              <a:gd name="T3" fmla="*/ 325 h 386"/>
              <a:gd name="T4" fmla="*/ 142 w 670"/>
              <a:gd name="T5" fmla="*/ 316 h 386"/>
              <a:gd name="T6" fmla="*/ 131 w 670"/>
              <a:gd name="T7" fmla="*/ 320 h 386"/>
              <a:gd name="T8" fmla="*/ 101 w 670"/>
              <a:gd name="T9" fmla="*/ 324 h 386"/>
              <a:gd name="T10" fmla="*/ 0 w 670"/>
              <a:gd name="T11" fmla="*/ 230 h 386"/>
              <a:gd name="T12" fmla="*/ 106 w 670"/>
              <a:gd name="T13" fmla="*/ 143 h 386"/>
              <a:gd name="T14" fmla="*/ 109 w 670"/>
              <a:gd name="T15" fmla="*/ 143 h 386"/>
              <a:gd name="T16" fmla="*/ 123 w 670"/>
              <a:gd name="T17" fmla="*/ 143 h 386"/>
              <a:gd name="T18" fmla="*/ 127 w 670"/>
              <a:gd name="T19" fmla="*/ 131 h 386"/>
              <a:gd name="T20" fmla="*/ 197 w 670"/>
              <a:gd name="T21" fmla="*/ 80 h 386"/>
              <a:gd name="T22" fmla="*/ 203 w 670"/>
              <a:gd name="T23" fmla="*/ 80 h 386"/>
              <a:gd name="T24" fmla="*/ 216 w 670"/>
              <a:gd name="T25" fmla="*/ 82 h 386"/>
              <a:gd name="T26" fmla="*/ 221 w 670"/>
              <a:gd name="T27" fmla="*/ 70 h 386"/>
              <a:gd name="T28" fmla="*/ 305 w 670"/>
              <a:gd name="T29" fmla="*/ 2 h 386"/>
              <a:gd name="T30" fmla="*/ 396 w 670"/>
              <a:gd name="T31" fmla="*/ 64 h 386"/>
              <a:gd name="T32" fmla="*/ 402 w 670"/>
              <a:gd name="T33" fmla="*/ 76 h 386"/>
              <a:gd name="T34" fmla="*/ 416 w 670"/>
              <a:gd name="T35" fmla="*/ 72 h 386"/>
              <a:gd name="T36" fmla="*/ 449 w 670"/>
              <a:gd name="T37" fmla="*/ 68 h 386"/>
              <a:gd name="T38" fmla="*/ 576 w 670"/>
              <a:gd name="T39" fmla="*/ 162 h 386"/>
              <a:gd name="T40" fmla="*/ 580 w 670"/>
              <a:gd name="T41" fmla="*/ 172 h 386"/>
              <a:gd name="T42" fmla="*/ 591 w 670"/>
              <a:gd name="T43" fmla="*/ 174 h 386"/>
              <a:gd name="T44" fmla="*/ 670 w 670"/>
              <a:gd name="T45" fmla="*/ 248 h 386"/>
              <a:gd name="T46" fmla="*/ 581 w 670"/>
              <a:gd name="T47" fmla="*/ 326 h 386"/>
              <a:gd name="T48" fmla="*/ 569 w 670"/>
              <a:gd name="T49" fmla="*/ 326 h 386"/>
              <a:gd name="T50" fmla="*/ 559 w 670"/>
              <a:gd name="T51" fmla="*/ 324 h 386"/>
              <a:gd name="T52" fmla="*/ 553 w 670"/>
              <a:gd name="T53" fmla="*/ 331 h 386"/>
              <a:gd name="T54" fmla="*/ 482 w 670"/>
              <a:gd name="T55" fmla="*/ 380 h 386"/>
              <a:gd name="T56" fmla="*/ 395 w 670"/>
              <a:gd name="T57" fmla="*/ 346 h 386"/>
              <a:gd name="T58" fmla="*/ 385 w 670"/>
              <a:gd name="T59" fmla="*/ 338 h 386"/>
              <a:gd name="T60" fmla="*/ 374 w 670"/>
              <a:gd name="T61" fmla="*/ 345 h 386"/>
              <a:gd name="T62" fmla="*/ 266 w 670"/>
              <a:gd name="T6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0" h="386">
                <a:moveTo>
                  <a:pt x="266" y="386"/>
                </a:moveTo>
                <a:cubicBezTo>
                  <a:pt x="221" y="386"/>
                  <a:pt x="178" y="358"/>
                  <a:pt x="149" y="325"/>
                </a:cubicBezTo>
                <a:cubicBezTo>
                  <a:pt x="142" y="316"/>
                  <a:pt x="142" y="316"/>
                  <a:pt x="142" y="316"/>
                </a:cubicBezTo>
                <a:cubicBezTo>
                  <a:pt x="131" y="320"/>
                  <a:pt x="131" y="320"/>
                  <a:pt x="131" y="320"/>
                </a:cubicBezTo>
                <a:cubicBezTo>
                  <a:pt x="121" y="322"/>
                  <a:pt x="111" y="323"/>
                  <a:pt x="101" y="324"/>
                </a:cubicBezTo>
                <a:cubicBezTo>
                  <a:pt x="38" y="328"/>
                  <a:pt x="0" y="283"/>
                  <a:pt x="0" y="230"/>
                </a:cubicBezTo>
                <a:cubicBezTo>
                  <a:pt x="0" y="178"/>
                  <a:pt x="50" y="143"/>
                  <a:pt x="106" y="143"/>
                </a:cubicBezTo>
                <a:cubicBezTo>
                  <a:pt x="107" y="143"/>
                  <a:pt x="108" y="143"/>
                  <a:pt x="109" y="143"/>
                </a:cubicBezTo>
                <a:cubicBezTo>
                  <a:pt x="123" y="143"/>
                  <a:pt x="123" y="143"/>
                  <a:pt x="123" y="143"/>
                </a:cubicBezTo>
                <a:cubicBezTo>
                  <a:pt x="127" y="131"/>
                  <a:pt x="127" y="131"/>
                  <a:pt x="127" y="131"/>
                </a:cubicBezTo>
                <a:cubicBezTo>
                  <a:pt x="132" y="95"/>
                  <a:pt x="165" y="77"/>
                  <a:pt x="197" y="80"/>
                </a:cubicBezTo>
                <a:cubicBezTo>
                  <a:pt x="199" y="80"/>
                  <a:pt x="201" y="80"/>
                  <a:pt x="203" y="80"/>
                </a:cubicBezTo>
                <a:cubicBezTo>
                  <a:pt x="216" y="82"/>
                  <a:pt x="216" y="82"/>
                  <a:pt x="216" y="82"/>
                </a:cubicBezTo>
                <a:cubicBezTo>
                  <a:pt x="221" y="70"/>
                  <a:pt x="221" y="70"/>
                  <a:pt x="221" y="70"/>
                </a:cubicBezTo>
                <a:cubicBezTo>
                  <a:pt x="235" y="33"/>
                  <a:pt x="264" y="3"/>
                  <a:pt x="305" y="2"/>
                </a:cubicBezTo>
                <a:cubicBezTo>
                  <a:pt x="350" y="0"/>
                  <a:pt x="378" y="34"/>
                  <a:pt x="396" y="64"/>
                </a:cubicBezTo>
                <a:cubicBezTo>
                  <a:pt x="402" y="76"/>
                  <a:pt x="402" y="76"/>
                  <a:pt x="402" y="76"/>
                </a:cubicBezTo>
                <a:cubicBezTo>
                  <a:pt x="416" y="72"/>
                  <a:pt x="416" y="72"/>
                  <a:pt x="416" y="72"/>
                </a:cubicBezTo>
                <a:cubicBezTo>
                  <a:pt x="427" y="69"/>
                  <a:pt x="438" y="68"/>
                  <a:pt x="449" y="68"/>
                </a:cubicBezTo>
                <a:cubicBezTo>
                  <a:pt x="519" y="64"/>
                  <a:pt x="562" y="106"/>
                  <a:pt x="576" y="162"/>
                </a:cubicBezTo>
                <a:cubicBezTo>
                  <a:pt x="580" y="172"/>
                  <a:pt x="580" y="172"/>
                  <a:pt x="580" y="172"/>
                </a:cubicBezTo>
                <a:cubicBezTo>
                  <a:pt x="591" y="174"/>
                  <a:pt x="591" y="174"/>
                  <a:pt x="591" y="174"/>
                </a:cubicBezTo>
                <a:cubicBezTo>
                  <a:pt x="637" y="178"/>
                  <a:pt x="670" y="206"/>
                  <a:pt x="670" y="248"/>
                </a:cubicBezTo>
                <a:cubicBezTo>
                  <a:pt x="670" y="295"/>
                  <a:pt x="637" y="326"/>
                  <a:pt x="581" y="326"/>
                </a:cubicBezTo>
                <a:cubicBezTo>
                  <a:pt x="577" y="326"/>
                  <a:pt x="573" y="326"/>
                  <a:pt x="569" y="326"/>
                </a:cubicBezTo>
                <a:cubicBezTo>
                  <a:pt x="559" y="324"/>
                  <a:pt x="559" y="324"/>
                  <a:pt x="559" y="324"/>
                </a:cubicBezTo>
                <a:cubicBezTo>
                  <a:pt x="553" y="331"/>
                  <a:pt x="553" y="331"/>
                  <a:pt x="553" y="331"/>
                </a:cubicBezTo>
                <a:cubicBezTo>
                  <a:pt x="532" y="356"/>
                  <a:pt x="515" y="376"/>
                  <a:pt x="482" y="380"/>
                </a:cubicBezTo>
                <a:cubicBezTo>
                  <a:pt x="451" y="383"/>
                  <a:pt x="415" y="360"/>
                  <a:pt x="395" y="346"/>
                </a:cubicBezTo>
                <a:cubicBezTo>
                  <a:pt x="385" y="338"/>
                  <a:pt x="385" y="338"/>
                  <a:pt x="385" y="338"/>
                </a:cubicBezTo>
                <a:cubicBezTo>
                  <a:pt x="374" y="345"/>
                  <a:pt x="374" y="345"/>
                  <a:pt x="374" y="345"/>
                </a:cubicBezTo>
                <a:cubicBezTo>
                  <a:pt x="347" y="365"/>
                  <a:pt x="300" y="386"/>
                  <a:pt x="266" y="386"/>
                </a:cubicBezTo>
                <a:close/>
              </a:path>
            </a:pathLst>
          </a:custGeom>
          <a:gradFill flip="none" rotWithShape="1">
            <a:gsLst>
              <a:gs pos="0">
                <a:schemeClr val="accent2">
                  <a:lumMod val="60000"/>
                  <a:lumOff val="40000"/>
                </a:schemeClr>
              </a:gs>
              <a:gs pos="100000">
                <a:schemeClr val="accent2"/>
              </a:gs>
            </a:gsLst>
            <a:path path="circle">
              <a:fillToRect l="100000" t="100000"/>
            </a:path>
            <a:tileRect r="-100000" b="-100000"/>
          </a:gradFill>
          <a:ln w="28575">
            <a:solidFill>
              <a:schemeClr val="bg1"/>
            </a:solidFill>
          </a:ln>
          <a:effectLst/>
          <a:scene3d>
            <a:camera prst="orthographicFront">
              <a:rot lat="0" lon="0" rev="0"/>
            </a:camera>
            <a:lightRig rig="threePt" dir="t">
              <a:rot lat="0" lon="0" rev="1200000"/>
            </a:lightRig>
          </a:scene3d>
          <a:sp3d>
            <a:bevelT w="25400" h="25400"/>
          </a:sp3d>
          <a:extLst/>
        </p:spPr>
        <p:style>
          <a:lnRef idx="0">
            <a:schemeClr val="accent6"/>
          </a:lnRef>
          <a:fillRef idx="3">
            <a:schemeClr val="accent6"/>
          </a:fillRef>
          <a:effectRef idx="3">
            <a:schemeClr val="accent6"/>
          </a:effectRef>
          <a:fontRef idx="minor">
            <a:schemeClr val="lt1"/>
          </a:fontRef>
        </p:style>
        <p:txBody>
          <a:bodyPr vert="horz" wrap="square" lIns="82296" tIns="41148" rIns="82296" bIns="41148"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1620">
              <a:solidFill>
                <a:srgbClr val="000000"/>
              </a:solidFill>
              <a:latin typeface="Arial"/>
            </a:endParaRPr>
          </a:p>
        </p:txBody>
      </p:sp>
      <p:sp>
        <p:nvSpPr>
          <p:cNvPr id="53" name="TextBox 52"/>
          <p:cNvSpPr txBox="1"/>
          <p:nvPr/>
        </p:nvSpPr>
        <p:spPr bwMode="gray">
          <a:xfrm>
            <a:off x="3580314" y="1374560"/>
            <a:ext cx="1264240" cy="453080"/>
          </a:xfrm>
          <a:prstGeom prst="rect">
            <a:avLst/>
          </a:prstGeom>
          <a:noFill/>
          <a:ln w="28575">
            <a:noFill/>
          </a:ln>
          <a:effectLst/>
          <a:scene3d>
            <a:camera prst="orthographicFront">
              <a:rot lat="0" lon="0" rev="0"/>
            </a:camera>
            <a:lightRig rig="threePt" dir="t">
              <a:rot lat="0" lon="0" rev="1200000"/>
            </a:lightRig>
          </a:scene3d>
          <a:sp3d>
            <a:bevelT w="25400" h="25400"/>
          </a:sp3d>
        </p:spPr>
        <p:style>
          <a:lnRef idx="0">
            <a:schemeClr val="accent6"/>
          </a:lnRef>
          <a:fillRef idx="3">
            <a:schemeClr val="accent6"/>
          </a:fillRef>
          <a:effectRef idx="3">
            <a:schemeClr val="accent6"/>
          </a:effectRef>
          <a:fontRef idx="minor">
            <a:schemeClr val="lt1"/>
          </a:fontRef>
        </p:style>
        <p:txBody>
          <a:bodyPr vert="horz" wrap="square" lIns="82296" tIns="41148" rIns="82296" bIns="41148" numCol="1" anchor="t" anchorCtr="0" compatLnSpc="1">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900" b="1" dirty="0">
                <a:solidFill>
                  <a:schemeClr val="tx1"/>
                </a:solidFill>
              </a:rPr>
              <a:t>THREAT INTELLIGENCE CLOUD</a:t>
            </a:r>
          </a:p>
        </p:txBody>
      </p:sp>
      <p:sp>
        <p:nvSpPr>
          <p:cNvPr id="6" name="TextBox 5"/>
          <p:cNvSpPr txBox="1"/>
          <p:nvPr/>
        </p:nvSpPr>
        <p:spPr>
          <a:xfrm>
            <a:off x="4833686" y="1446535"/>
            <a:ext cx="4030270" cy="1089529"/>
          </a:xfrm>
          <a:prstGeom prst="rect">
            <a:avLst/>
          </a:prstGeom>
          <a:noFill/>
        </p:spPr>
        <p:txBody>
          <a:bodyPr wrap="none" rtlCol="0">
            <a:spAutoFit/>
          </a:bodyPr>
          <a:lstStyle/>
          <a:p>
            <a:pPr algn="ctr"/>
            <a:r>
              <a:rPr lang="en-US" sz="1620" b="1" dirty="0"/>
              <a:t>2015: Threat Intelligence Cloud</a:t>
            </a:r>
          </a:p>
          <a:p>
            <a:pPr algn="ctr"/>
            <a:r>
              <a:rPr lang="en-US" sz="1620" b="1" dirty="0"/>
              <a:t>5000+ Customers</a:t>
            </a:r>
          </a:p>
          <a:p>
            <a:pPr algn="ctr"/>
            <a:r>
              <a:rPr lang="en-US" sz="1620" b="1" dirty="0"/>
              <a:t>25000+ devices connected to the cloud</a:t>
            </a:r>
          </a:p>
          <a:p>
            <a:endParaRPr lang="en-US" sz="1620" dirty="0"/>
          </a:p>
        </p:txBody>
      </p:sp>
      <p:sp>
        <p:nvSpPr>
          <p:cNvPr id="34" name="TextBox 33"/>
          <p:cNvSpPr txBox="1"/>
          <p:nvPr/>
        </p:nvSpPr>
        <p:spPr>
          <a:xfrm>
            <a:off x="472764" y="1261879"/>
            <a:ext cx="2910822" cy="1588127"/>
          </a:xfrm>
          <a:prstGeom prst="rect">
            <a:avLst/>
          </a:prstGeom>
          <a:noFill/>
        </p:spPr>
        <p:txBody>
          <a:bodyPr wrap="square" rtlCol="0">
            <a:spAutoFit/>
          </a:bodyPr>
          <a:lstStyle/>
          <a:p>
            <a:r>
              <a:rPr lang="zh-TW" altLang="en-US" sz="1620" b="1" dirty="0" smtClean="0"/>
              <a:t>雲端強大的數據</a:t>
            </a:r>
            <a:r>
              <a:rPr lang="zh-TW" altLang="en-US" sz="1620" b="1" dirty="0"/>
              <a:t>服務</a:t>
            </a:r>
            <a:endParaRPr lang="en-US" altLang="zh-TW" sz="1620" b="1" dirty="0"/>
          </a:p>
          <a:p>
            <a:r>
              <a:rPr lang="en-US" altLang="zh-TW" sz="1620" b="1" dirty="0" smtClean="0"/>
              <a:t>Signatures</a:t>
            </a:r>
            <a:r>
              <a:rPr lang="zh-TW" altLang="en-US" sz="1620" b="1" dirty="0" smtClean="0"/>
              <a:t>更新</a:t>
            </a:r>
            <a:r>
              <a:rPr lang="en-US" sz="1620" b="1" dirty="0"/>
              <a:t>: </a:t>
            </a:r>
            <a:r>
              <a:rPr lang="zh-TW" altLang="en-US" sz="1620" b="1" dirty="0" smtClean="0"/>
              <a:t>每</a:t>
            </a:r>
            <a:r>
              <a:rPr lang="en-US" altLang="zh-TW" sz="1620" b="1" dirty="0" smtClean="0"/>
              <a:t>5</a:t>
            </a:r>
            <a:r>
              <a:rPr lang="zh-TW" altLang="en-US" sz="1620" b="1" dirty="0"/>
              <a:t>分鐘</a:t>
            </a:r>
            <a:endParaRPr lang="en-US" altLang="zh-TW" sz="1620" b="1" dirty="0"/>
          </a:p>
          <a:p>
            <a:r>
              <a:rPr lang="en-US" sz="1620" b="1" dirty="0" smtClean="0"/>
              <a:t>URL</a:t>
            </a:r>
            <a:r>
              <a:rPr lang="zh-TW" altLang="en-US" sz="1620" b="1" dirty="0"/>
              <a:t>更新</a:t>
            </a:r>
            <a:r>
              <a:rPr lang="en-US" sz="1620" b="1" dirty="0" smtClean="0"/>
              <a:t>:   </a:t>
            </a:r>
            <a:r>
              <a:rPr lang="zh-TW" altLang="en-US" sz="1620" b="1" dirty="0"/>
              <a:t>每</a:t>
            </a:r>
            <a:r>
              <a:rPr lang="en-US" sz="1620" b="1" dirty="0"/>
              <a:t>30 </a:t>
            </a:r>
            <a:r>
              <a:rPr lang="zh-TW" altLang="en-US" sz="1620" b="1" dirty="0"/>
              <a:t>分鐘</a:t>
            </a:r>
            <a:endParaRPr lang="en-US" altLang="zh-TW" sz="1620" b="1" dirty="0"/>
          </a:p>
          <a:p>
            <a:r>
              <a:rPr lang="en-US" sz="1620" b="1" dirty="0" smtClean="0"/>
              <a:t>DNS</a:t>
            </a:r>
            <a:r>
              <a:rPr lang="zh-TW" altLang="en-US" sz="1620" b="1" dirty="0"/>
              <a:t>更新</a:t>
            </a:r>
            <a:r>
              <a:rPr lang="en-US" sz="1620" b="1" dirty="0" smtClean="0"/>
              <a:t>:   </a:t>
            </a:r>
            <a:r>
              <a:rPr lang="zh-TW" altLang="en-US" sz="1620" b="1" dirty="0" smtClean="0"/>
              <a:t>每</a:t>
            </a:r>
            <a:r>
              <a:rPr lang="en-US" sz="1620" b="1" dirty="0"/>
              <a:t>24 </a:t>
            </a:r>
            <a:r>
              <a:rPr lang="zh-TW" altLang="en-US" sz="1620" b="1" dirty="0"/>
              <a:t>小時</a:t>
            </a:r>
            <a:endParaRPr lang="en-US" altLang="zh-TW" sz="1620" b="1" dirty="0"/>
          </a:p>
          <a:p>
            <a:r>
              <a:rPr lang="en-US" sz="1620" b="1" dirty="0" smtClean="0"/>
              <a:t>TP</a:t>
            </a:r>
            <a:r>
              <a:rPr lang="zh-TW" altLang="en-US" sz="1620" b="1" dirty="0"/>
              <a:t>更新</a:t>
            </a:r>
            <a:r>
              <a:rPr lang="en-US" sz="1620" b="1" dirty="0" smtClean="0"/>
              <a:t>:</a:t>
            </a:r>
            <a:r>
              <a:rPr lang="zh-TW" altLang="en-US" sz="1620" b="1" dirty="0" smtClean="0"/>
              <a:t>      每</a:t>
            </a:r>
            <a:r>
              <a:rPr lang="en-US" altLang="zh-TW" sz="1620" b="1" dirty="0"/>
              <a:t>24 </a:t>
            </a:r>
            <a:r>
              <a:rPr lang="zh-TW" altLang="en-US" sz="1620" b="1" dirty="0"/>
              <a:t>小時</a:t>
            </a:r>
            <a:endParaRPr lang="en-US" sz="1620" b="1" dirty="0"/>
          </a:p>
          <a:p>
            <a:endParaRPr lang="en-US" sz="1620" dirty="0"/>
          </a:p>
        </p:txBody>
      </p:sp>
      <p:sp>
        <p:nvSpPr>
          <p:cNvPr id="36" name="Title 1"/>
          <p:cNvSpPr>
            <a:spLocks noGrp="1"/>
          </p:cNvSpPr>
          <p:nvPr>
            <p:ph type="title"/>
          </p:nvPr>
        </p:nvSpPr>
        <p:spPr>
          <a:xfrm>
            <a:off x="467960" y="237874"/>
            <a:ext cx="8229600" cy="598564"/>
          </a:xfrm>
        </p:spPr>
        <p:txBody>
          <a:bodyPr>
            <a:normAutofit/>
          </a:bodyPr>
          <a:lstStyle/>
          <a:p>
            <a:r>
              <a:rPr lang="zh-CN" altLang="en-US" sz="2800" b="1" i="0" dirty="0">
                <a:latin typeface="標楷體" panose="03000509000000000000" pitchFamily="65" charset="-120"/>
                <a:ea typeface="標楷體" panose="03000509000000000000" pitchFamily="65" charset="-120"/>
              </a:rPr>
              <a:t>新世代資安防護平台</a:t>
            </a:r>
            <a:endParaRPr lang="en-US" sz="2800" b="1" i="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3877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remove"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2000"/>
                                        <p:tgtEl>
                                          <p:spTgt spid="71"/>
                                        </p:tgtEl>
                                      </p:cBhvr>
                                    </p:animEffect>
                                  </p:childTnLst>
                                  <p:subTnLst>
                                    <p:set>
                                      <p:cBhvr override="childStyle">
                                        <p:cTn dur="1" fill="hold" display="0" masterRel="sameClick" afterEffect="1">
                                          <p:stCondLst>
                                            <p:cond evt="end" delay="0">
                                              <p:tn val="5"/>
                                            </p:cond>
                                          </p:stCondLst>
                                        </p:cTn>
                                        <p:tgtEl>
                                          <p:spTgt spid="71"/>
                                        </p:tgtEl>
                                        <p:attrNameLst>
                                          <p:attrName>style.visibility</p:attrName>
                                        </p:attrNameLst>
                                      </p:cBhvr>
                                      <p:to>
                                        <p:strVal val="hidden"/>
                                      </p:to>
                                    </p:set>
                                  </p:subTnLst>
                                </p:cTn>
                              </p:par>
                              <p:par>
                                <p:cTn id="8" presetID="22" presetClass="entr" presetSubtype="1" repeatCount="indefinite" fill="remove"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subTnLst>
                                    <p:set>
                                      <p:cBhvr override="childStyle">
                                        <p:cTn dur="1" fill="hold" display="0" masterRel="sameClick" afterEffect="1">
                                          <p:stCondLst>
                                            <p:cond evt="end" delay="0">
                                              <p:tn val="8"/>
                                            </p:cond>
                                          </p:stCondLst>
                                        </p:cTn>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2800" i="0" dirty="0">
                <a:latin typeface="標楷體" panose="03000509000000000000" pitchFamily="65" charset="-120"/>
                <a:ea typeface="標楷體" panose="03000509000000000000" pitchFamily="65" charset="-120"/>
              </a:rPr>
              <a:t>為何選擇</a:t>
            </a:r>
            <a:r>
              <a:rPr lang="en-US" sz="2800" i="0" dirty="0" smtClean="0"/>
              <a:t>PALO ALTO NETWORKS</a:t>
            </a:r>
            <a:r>
              <a:rPr lang="zh-TW" altLang="en-US" sz="2800" i="0" dirty="0"/>
              <a:t> </a:t>
            </a:r>
            <a:r>
              <a:rPr lang="en-US" altLang="zh-TW" sz="2800" i="0" dirty="0" smtClean="0"/>
              <a:t>?</a:t>
            </a:r>
            <a:endParaRPr lang="en-US" sz="2800" i="0" dirty="0"/>
          </a:p>
        </p:txBody>
      </p:sp>
      <p:sp>
        <p:nvSpPr>
          <p:cNvPr id="3" name="TextBox 2"/>
          <p:cNvSpPr txBox="1"/>
          <p:nvPr/>
        </p:nvSpPr>
        <p:spPr bwMode="gray">
          <a:xfrm>
            <a:off x="3498393" y="2756880"/>
            <a:ext cx="2088200" cy="529376"/>
          </a:xfrm>
          <a:prstGeom prst="rect">
            <a:avLst/>
          </a:prstGeom>
          <a:noFill/>
        </p:spPr>
        <p:txBody>
          <a:bodyPr wrap="none" lIns="82296" tIns="41148" rIns="82296" bIns="41148" rtlCol="0">
            <a:spAutoFit/>
          </a:bodyPr>
          <a:lstStyle/>
          <a:p>
            <a:r>
              <a:rPr lang="en-US" sz="2900" b="1" dirty="0">
                <a:solidFill>
                  <a:schemeClr val="accent3">
                    <a:lumMod val="75000"/>
                  </a:schemeClr>
                </a:solidFill>
              </a:rPr>
              <a:t>Prevention</a:t>
            </a:r>
          </a:p>
        </p:txBody>
      </p:sp>
      <p:sp>
        <p:nvSpPr>
          <p:cNvPr id="4" name="TextBox 3"/>
          <p:cNvSpPr txBox="1"/>
          <p:nvPr/>
        </p:nvSpPr>
        <p:spPr bwMode="gray">
          <a:xfrm rot="5400000">
            <a:off x="4741615" y="1982983"/>
            <a:ext cx="1128001" cy="360099"/>
          </a:xfrm>
          <a:prstGeom prst="rect">
            <a:avLst/>
          </a:prstGeom>
          <a:noFill/>
        </p:spPr>
        <p:txBody>
          <a:bodyPr wrap="none" lIns="82296" tIns="41148" rIns="82296" bIns="41148" rtlCol="0">
            <a:spAutoFit/>
          </a:bodyPr>
          <a:lstStyle/>
          <a:p>
            <a:r>
              <a:rPr lang="en-US" dirty="0">
                <a:solidFill>
                  <a:schemeClr val="tx2"/>
                </a:solidFill>
              </a:rPr>
              <a:t>Zero-Day</a:t>
            </a:r>
          </a:p>
        </p:txBody>
      </p:sp>
      <p:sp>
        <p:nvSpPr>
          <p:cNvPr id="5" name="TextBox 4"/>
          <p:cNvSpPr txBox="1"/>
          <p:nvPr/>
        </p:nvSpPr>
        <p:spPr bwMode="gray">
          <a:xfrm>
            <a:off x="2002037" y="2190220"/>
            <a:ext cx="1474250" cy="360099"/>
          </a:xfrm>
          <a:prstGeom prst="rect">
            <a:avLst/>
          </a:prstGeom>
          <a:noFill/>
        </p:spPr>
        <p:txBody>
          <a:bodyPr wrap="none" lIns="82296" tIns="41148" rIns="82296" bIns="41148" rtlCol="0">
            <a:spAutoFit/>
          </a:bodyPr>
          <a:lstStyle/>
          <a:p>
            <a:r>
              <a:rPr lang="en-US" dirty="0">
                <a:solidFill>
                  <a:schemeClr val="tx2"/>
                </a:solidFill>
              </a:rPr>
              <a:t>Reduce Risk</a:t>
            </a:r>
          </a:p>
        </p:txBody>
      </p:sp>
      <p:sp>
        <p:nvSpPr>
          <p:cNvPr id="6" name="TextBox 5"/>
          <p:cNvSpPr txBox="1"/>
          <p:nvPr/>
        </p:nvSpPr>
        <p:spPr bwMode="gray">
          <a:xfrm>
            <a:off x="3327922" y="2053060"/>
            <a:ext cx="781752" cy="360099"/>
          </a:xfrm>
          <a:prstGeom prst="rect">
            <a:avLst/>
          </a:prstGeom>
          <a:noFill/>
        </p:spPr>
        <p:txBody>
          <a:bodyPr wrap="none" lIns="82296" tIns="41148" rIns="82296" bIns="41148" rtlCol="0">
            <a:spAutoFit/>
          </a:bodyPr>
          <a:lstStyle/>
          <a:p>
            <a:r>
              <a:rPr lang="en-US" dirty="0">
                <a:solidFill>
                  <a:schemeClr val="tx2"/>
                </a:solidFill>
              </a:rPr>
              <a:t>Policy</a:t>
            </a:r>
          </a:p>
        </p:txBody>
      </p:sp>
      <p:sp>
        <p:nvSpPr>
          <p:cNvPr id="7" name="TextBox 6"/>
          <p:cNvSpPr txBox="1"/>
          <p:nvPr/>
        </p:nvSpPr>
        <p:spPr bwMode="gray">
          <a:xfrm>
            <a:off x="3979428" y="2395960"/>
            <a:ext cx="995594" cy="360099"/>
          </a:xfrm>
          <a:prstGeom prst="rect">
            <a:avLst/>
          </a:prstGeom>
          <a:noFill/>
        </p:spPr>
        <p:txBody>
          <a:bodyPr wrap="none" lIns="82296" tIns="41148" rIns="82296" bIns="41148" rtlCol="0">
            <a:spAutoFit/>
          </a:bodyPr>
          <a:lstStyle/>
          <a:p>
            <a:r>
              <a:rPr lang="en-US" dirty="0">
                <a:solidFill>
                  <a:schemeClr val="tx2"/>
                </a:solidFill>
              </a:rPr>
              <a:t>Visibility</a:t>
            </a:r>
          </a:p>
        </p:txBody>
      </p:sp>
      <p:sp>
        <p:nvSpPr>
          <p:cNvPr id="8" name="TextBox 7"/>
          <p:cNvSpPr txBox="1"/>
          <p:nvPr/>
        </p:nvSpPr>
        <p:spPr bwMode="gray">
          <a:xfrm>
            <a:off x="2164208" y="4443055"/>
            <a:ext cx="1461426" cy="360099"/>
          </a:xfrm>
          <a:prstGeom prst="rect">
            <a:avLst/>
          </a:prstGeom>
          <a:noFill/>
        </p:spPr>
        <p:txBody>
          <a:bodyPr wrap="none" lIns="82296" tIns="41148" rIns="82296" bIns="41148" rtlCol="0">
            <a:spAutoFit/>
          </a:bodyPr>
          <a:lstStyle/>
          <a:p>
            <a:r>
              <a:rPr lang="en-US" dirty="0">
                <a:solidFill>
                  <a:schemeClr val="tx2"/>
                </a:solidFill>
              </a:rPr>
              <a:t>Remediation</a:t>
            </a:r>
          </a:p>
        </p:txBody>
      </p:sp>
      <p:sp>
        <p:nvSpPr>
          <p:cNvPr id="9" name="TextBox 8"/>
          <p:cNvSpPr txBox="1"/>
          <p:nvPr/>
        </p:nvSpPr>
        <p:spPr bwMode="gray">
          <a:xfrm>
            <a:off x="3007878" y="1710160"/>
            <a:ext cx="1217769" cy="360099"/>
          </a:xfrm>
          <a:prstGeom prst="rect">
            <a:avLst/>
          </a:prstGeom>
          <a:noFill/>
        </p:spPr>
        <p:txBody>
          <a:bodyPr wrap="none" lIns="82296" tIns="41148" rIns="82296" bIns="41148" rtlCol="0">
            <a:spAutoFit/>
          </a:bodyPr>
          <a:lstStyle/>
          <a:p>
            <a:r>
              <a:rPr lang="en-US" b="1" dirty="0">
                <a:solidFill>
                  <a:schemeClr val="tx2"/>
                </a:solidFill>
              </a:rPr>
              <a:t>Detection</a:t>
            </a:r>
          </a:p>
        </p:txBody>
      </p:sp>
      <p:sp>
        <p:nvSpPr>
          <p:cNvPr id="10" name="TextBox 9"/>
          <p:cNvSpPr txBox="1"/>
          <p:nvPr/>
        </p:nvSpPr>
        <p:spPr bwMode="gray">
          <a:xfrm>
            <a:off x="4436630" y="3344650"/>
            <a:ext cx="1076705" cy="360099"/>
          </a:xfrm>
          <a:prstGeom prst="rect">
            <a:avLst/>
          </a:prstGeom>
          <a:noFill/>
        </p:spPr>
        <p:txBody>
          <a:bodyPr wrap="none" lIns="82296" tIns="41148" rIns="82296" bIns="41148" rtlCol="0">
            <a:spAutoFit/>
          </a:bodyPr>
          <a:lstStyle/>
          <a:p>
            <a:r>
              <a:rPr lang="en-US" dirty="0">
                <a:solidFill>
                  <a:schemeClr val="tx2"/>
                </a:solidFill>
              </a:rPr>
              <a:t>Endpoint</a:t>
            </a:r>
          </a:p>
        </p:txBody>
      </p:sp>
      <p:sp>
        <p:nvSpPr>
          <p:cNvPr id="11" name="TextBox 10"/>
          <p:cNvSpPr txBox="1"/>
          <p:nvPr/>
        </p:nvSpPr>
        <p:spPr bwMode="gray">
          <a:xfrm>
            <a:off x="4405339" y="3722943"/>
            <a:ext cx="1410130" cy="360099"/>
          </a:xfrm>
          <a:prstGeom prst="rect">
            <a:avLst/>
          </a:prstGeom>
          <a:noFill/>
        </p:spPr>
        <p:txBody>
          <a:bodyPr wrap="none" lIns="82296" tIns="41148" rIns="82296" bIns="41148" rtlCol="0">
            <a:spAutoFit/>
          </a:bodyPr>
          <a:lstStyle/>
          <a:p>
            <a:r>
              <a:rPr lang="en-US" dirty="0">
                <a:solidFill>
                  <a:schemeClr val="tx2"/>
                </a:solidFill>
              </a:rPr>
              <a:t>Data Center</a:t>
            </a:r>
          </a:p>
        </p:txBody>
      </p:sp>
      <p:sp>
        <p:nvSpPr>
          <p:cNvPr id="12" name="TextBox 11"/>
          <p:cNvSpPr txBox="1"/>
          <p:nvPr/>
        </p:nvSpPr>
        <p:spPr bwMode="gray">
          <a:xfrm>
            <a:off x="5636783" y="1824460"/>
            <a:ext cx="948465" cy="360099"/>
          </a:xfrm>
          <a:prstGeom prst="rect">
            <a:avLst/>
          </a:prstGeom>
          <a:noFill/>
        </p:spPr>
        <p:txBody>
          <a:bodyPr wrap="none" lIns="82296" tIns="41148" rIns="82296" bIns="41148" rtlCol="0">
            <a:spAutoFit/>
          </a:bodyPr>
          <a:lstStyle/>
          <a:p>
            <a:r>
              <a:rPr lang="en-US" dirty="0">
                <a:solidFill>
                  <a:schemeClr val="tx2"/>
                </a:solidFill>
              </a:rPr>
              <a:t>Mobility</a:t>
            </a:r>
          </a:p>
        </p:txBody>
      </p:sp>
      <p:sp>
        <p:nvSpPr>
          <p:cNvPr id="13" name="TextBox 12"/>
          <p:cNvSpPr txBox="1"/>
          <p:nvPr/>
        </p:nvSpPr>
        <p:spPr bwMode="gray">
          <a:xfrm>
            <a:off x="2603880" y="2606187"/>
            <a:ext cx="820225" cy="360099"/>
          </a:xfrm>
          <a:prstGeom prst="rect">
            <a:avLst/>
          </a:prstGeom>
          <a:noFill/>
        </p:spPr>
        <p:txBody>
          <a:bodyPr wrap="none" lIns="82296" tIns="41148" rIns="82296" bIns="41148" rtlCol="0">
            <a:spAutoFit/>
          </a:bodyPr>
          <a:lstStyle/>
          <a:p>
            <a:r>
              <a:rPr lang="en-US" dirty="0">
                <a:solidFill>
                  <a:schemeClr val="tx2"/>
                </a:solidFill>
              </a:rPr>
              <a:t>BYOD</a:t>
            </a:r>
          </a:p>
        </p:txBody>
      </p:sp>
      <p:sp>
        <p:nvSpPr>
          <p:cNvPr id="14" name="TextBox 13"/>
          <p:cNvSpPr txBox="1"/>
          <p:nvPr/>
        </p:nvSpPr>
        <p:spPr bwMode="gray">
          <a:xfrm>
            <a:off x="5779479" y="2688869"/>
            <a:ext cx="1576842" cy="360099"/>
          </a:xfrm>
          <a:prstGeom prst="rect">
            <a:avLst/>
          </a:prstGeom>
          <a:noFill/>
        </p:spPr>
        <p:txBody>
          <a:bodyPr wrap="none" lIns="82296" tIns="41148" rIns="82296" bIns="41148" rtlCol="0">
            <a:spAutoFit/>
          </a:bodyPr>
          <a:lstStyle/>
          <a:p>
            <a:r>
              <a:rPr lang="en-US" b="1" dirty="0">
                <a:solidFill>
                  <a:schemeClr val="tx2"/>
                </a:solidFill>
              </a:rPr>
              <a:t>Management</a:t>
            </a:r>
          </a:p>
        </p:txBody>
      </p:sp>
      <p:sp>
        <p:nvSpPr>
          <p:cNvPr id="15" name="TextBox 14"/>
          <p:cNvSpPr txBox="1"/>
          <p:nvPr/>
        </p:nvSpPr>
        <p:spPr bwMode="gray">
          <a:xfrm>
            <a:off x="2413519" y="3733270"/>
            <a:ext cx="1135760" cy="298543"/>
          </a:xfrm>
          <a:prstGeom prst="rect">
            <a:avLst/>
          </a:prstGeom>
          <a:noFill/>
        </p:spPr>
        <p:txBody>
          <a:bodyPr wrap="none" lIns="82296" tIns="41148" rIns="82296" bIns="41148" rtlCol="0">
            <a:spAutoFit/>
          </a:bodyPr>
          <a:lstStyle/>
          <a:p>
            <a:r>
              <a:rPr lang="en-US" sz="1400" dirty="0">
                <a:solidFill>
                  <a:schemeClr val="tx2"/>
                </a:solidFill>
              </a:rPr>
              <a:t>Vulnerability</a:t>
            </a:r>
          </a:p>
        </p:txBody>
      </p:sp>
      <p:sp>
        <p:nvSpPr>
          <p:cNvPr id="16" name="TextBox 15"/>
          <p:cNvSpPr txBox="1"/>
          <p:nvPr/>
        </p:nvSpPr>
        <p:spPr bwMode="gray">
          <a:xfrm rot="5400000">
            <a:off x="1148450" y="2048223"/>
            <a:ext cx="1371658" cy="360099"/>
          </a:xfrm>
          <a:prstGeom prst="rect">
            <a:avLst/>
          </a:prstGeom>
          <a:noFill/>
        </p:spPr>
        <p:txBody>
          <a:bodyPr wrap="none" lIns="82296" tIns="41148" rIns="82296" bIns="41148" rtlCol="0">
            <a:spAutoFit/>
          </a:bodyPr>
          <a:lstStyle/>
          <a:p>
            <a:r>
              <a:rPr lang="en-US" dirty="0">
                <a:solidFill>
                  <a:schemeClr val="tx2"/>
                </a:solidFill>
              </a:rPr>
              <a:t>Responsive</a:t>
            </a:r>
          </a:p>
        </p:txBody>
      </p:sp>
      <p:sp>
        <p:nvSpPr>
          <p:cNvPr id="17" name="TextBox 16"/>
          <p:cNvSpPr txBox="1"/>
          <p:nvPr/>
        </p:nvSpPr>
        <p:spPr bwMode="gray">
          <a:xfrm>
            <a:off x="2562108" y="3081760"/>
            <a:ext cx="704808" cy="298543"/>
          </a:xfrm>
          <a:prstGeom prst="rect">
            <a:avLst/>
          </a:prstGeom>
          <a:noFill/>
        </p:spPr>
        <p:txBody>
          <a:bodyPr wrap="none" lIns="82296" tIns="41148" rIns="82296" bIns="41148" rtlCol="0">
            <a:spAutoFit/>
          </a:bodyPr>
          <a:lstStyle/>
          <a:p>
            <a:r>
              <a:rPr lang="en-US" sz="1400" dirty="0">
                <a:solidFill>
                  <a:schemeClr val="tx2"/>
                </a:solidFill>
              </a:rPr>
              <a:t>Exploit</a:t>
            </a:r>
          </a:p>
        </p:txBody>
      </p:sp>
      <p:sp>
        <p:nvSpPr>
          <p:cNvPr id="18" name="TextBox 17"/>
          <p:cNvSpPr txBox="1"/>
          <p:nvPr/>
        </p:nvSpPr>
        <p:spPr bwMode="gray">
          <a:xfrm>
            <a:off x="2299968" y="4087600"/>
            <a:ext cx="1211357" cy="298543"/>
          </a:xfrm>
          <a:prstGeom prst="rect">
            <a:avLst/>
          </a:prstGeom>
          <a:noFill/>
        </p:spPr>
        <p:txBody>
          <a:bodyPr wrap="none" lIns="82296" tIns="41148" rIns="82296" bIns="41148" rtlCol="0">
            <a:spAutoFit/>
          </a:bodyPr>
          <a:lstStyle/>
          <a:p>
            <a:r>
              <a:rPr lang="en-US" sz="1400" dirty="0">
                <a:solidFill>
                  <a:schemeClr val="tx2"/>
                </a:solidFill>
              </a:rPr>
              <a:t>Anti-Malware</a:t>
            </a:r>
          </a:p>
        </p:txBody>
      </p:sp>
      <p:sp>
        <p:nvSpPr>
          <p:cNvPr id="19" name="TextBox 18"/>
          <p:cNvSpPr txBox="1"/>
          <p:nvPr/>
        </p:nvSpPr>
        <p:spPr bwMode="gray">
          <a:xfrm>
            <a:off x="4116247" y="4109666"/>
            <a:ext cx="1010982" cy="298543"/>
          </a:xfrm>
          <a:prstGeom prst="rect">
            <a:avLst/>
          </a:prstGeom>
          <a:noFill/>
        </p:spPr>
        <p:txBody>
          <a:bodyPr wrap="none" lIns="82296" tIns="41148" rIns="82296" bIns="41148" rtlCol="0">
            <a:spAutoFit/>
          </a:bodyPr>
          <a:lstStyle/>
          <a:p>
            <a:r>
              <a:rPr lang="en-US" sz="1400" b="1" dirty="0">
                <a:solidFill>
                  <a:schemeClr val="tx2"/>
                </a:solidFill>
              </a:rPr>
              <a:t>Forensics</a:t>
            </a:r>
          </a:p>
        </p:txBody>
      </p:sp>
      <p:sp>
        <p:nvSpPr>
          <p:cNvPr id="20" name="TextBox 19"/>
          <p:cNvSpPr txBox="1"/>
          <p:nvPr/>
        </p:nvSpPr>
        <p:spPr bwMode="gray">
          <a:xfrm>
            <a:off x="2708934" y="3384448"/>
            <a:ext cx="1448602" cy="360099"/>
          </a:xfrm>
          <a:prstGeom prst="rect">
            <a:avLst/>
          </a:prstGeom>
          <a:noFill/>
        </p:spPr>
        <p:txBody>
          <a:bodyPr wrap="none" lIns="82296" tIns="41148" rIns="82296" bIns="41148" rtlCol="0">
            <a:spAutoFit/>
          </a:bodyPr>
          <a:lstStyle/>
          <a:p>
            <a:r>
              <a:rPr lang="en-US" b="1" dirty="0">
                <a:solidFill>
                  <a:schemeClr val="tx2"/>
                </a:solidFill>
              </a:rPr>
              <a:t>Automation</a:t>
            </a:r>
          </a:p>
        </p:txBody>
      </p:sp>
      <p:sp>
        <p:nvSpPr>
          <p:cNvPr id="21" name="TextBox 20"/>
          <p:cNvSpPr txBox="1"/>
          <p:nvPr/>
        </p:nvSpPr>
        <p:spPr bwMode="gray">
          <a:xfrm>
            <a:off x="5979682" y="3116050"/>
            <a:ext cx="1551194" cy="360099"/>
          </a:xfrm>
          <a:prstGeom prst="rect">
            <a:avLst/>
          </a:prstGeom>
          <a:noFill/>
        </p:spPr>
        <p:txBody>
          <a:bodyPr wrap="none" lIns="82296" tIns="41148" rIns="82296" bIns="41148" rtlCol="0">
            <a:spAutoFit/>
          </a:bodyPr>
          <a:lstStyle/>
          <a:p>
            <a:r>
              <a:rPr lang="en-US" dirty="0">
                <a:solidFill>
                  <a:schemeClr val="tx2"/>
                </a:solidFill>
              </a:rPr>
              <a:t>Private Cloud</a:t>
            </a:r>
          </a:p>
        </p:txBody>
      </p:sp>
      <p:sp>
        <p:nvSpPr>
          <p:cNvPr id="22" name="TextBox 21"/>
          <p:cNvSpPr txBox="1"/>
          <p:nvPr/>
        </p:nvSpPr>
        <p:spPr bwMode="gray">
          <a:xfrm>
            <a:off x="1224802" y="2807440"/>
            <a:ext cx="1461426" cy="360099"/>
          </a:xfrm>
          <a:prstGeom prst="rect">
            <a:avLst/>
          </a:prstGeom>
          <a:noFill/>
        </p:spPr>
        <p:txBody>
          <a:bodyPr wrap="none" lIns="82296" tIns="41148" rIns="82296" bIns="41148" rtlCol="0">
            <a:spAutoFit/>
          </a:bodyPr>
          <a:lstStyle/>
          <a:p>
            <a:r>
              <a:rPr lang="en-US" dirty="0">
                <a:solidFill>
                  <a:schemeClr val="tx2"/>
                </a:solidFill>
              </a:rPr>
              <a:t>Public Cloud</a:t>
            </a:r>
          </a:p>
        </p:txBody>
      </p:sp>
      <p:sp>
        <p:nvSpPr>
          <p:cNvPr id="23" name="TextBox 22"/>
          <p:cNvSpPr txBox="1"/>
          <p:nvPr/>
        </p:nvSpPr>
        <p:spPr bwMode="gray">
          <a:xfrm rot="5400000">
            <a:off x="3102102" y="4493704"/>
            <a:ext cx="1487074" cy="360099"/>
          </a:xfrm>
          <a:prstGeom prst="rect">
            <a:avLst/>
          </a:prstGeom>
          <a:noFill/>
        </p:spPr>
        <p:txBody>
          <a:bodyPr wrap="none" lIns="82296" tIns="41148" rIns="82296" bIns="41148" rtlCol="0">
            <a:spAutoFit/>
          </a:bodyPr>
          <a:lstStyle/>
          <a:p>
            <a:r>
              <a:rPr lang="en-US" dirty="0">
                <a:solidFill>
                  <a:schemeClr val="tx2"/>
                </a:solidFill>
              </a:rPr>
              <a:t>Performance</a:t>
            </a:r>
          </a:p>
        </p:txBody>
      </p:sp>
      <p:sp>
        <p:nvSpPr>
          <p:cNvPr id="24" name="TextBox 23"/>
          <p:cNvSpPr txBox="1"/>
          <p:nvPr/>
        </p:nvSpPr>
        <p:spPr bwMode="gray">
          <a:xfrm>
            <a:off x="6141625" y="3579553"/>
            <a:ext cx="1204945" cy="360099"/>
          </a:xfrm>
          <a:prstGeom prst="rect">
            <a:avLst/>
          </a:prstGeom>
          <a:noFill/>
        </p:spPr>
        <p:txBody>
          <a:bodyPr wrap="none" lIns="82296" tIns="41148" rIns="82296" bIns="41148" rtlCol="0">
            <a:spAutoFit/>
          </a:bodyPr>
          <a:lstStyle/>
          <a:p>
            <a:r>
              <a:rPr lang="en-US" dirty="0">
                <a:solidFill>
                  <a:schemeClr val="tx2"/>
                </a:solidFill>
              </a:rPr>
              <a:t>Scalability</a:t>
            </a:r>
          </a:p>
        </p:txBody>
      </p:sp>
      <p:sp>
        <p:nvSpPr>
          <p:cNvPr id="25" name="TextBox 24"/>
          <p:cNvSpPr txBox="1"/>
          <p:nvPr/>
        </p:nvSpPr>
        <p:spPr bwMode="gray">
          <a:xfrm>
            <a:off x="4042643" y="5421038"/>
            <a:ext cx="1102353" cy="360099"/>
          </a:xfrm>
          <a:prstGeom prst="rect">
            <a:avLst/>
          </a:prstGeom>
          <a:noFill/>
        </p:spPr>
        <p:txBody>
          <a:bodyPr wrap="none" lIns="82296" tIns="41148" rIns="82296" bIns="41148" rtlCol="0">
            <a:spAutoFit/>
          </a:bodyPr>
          <a:lstStyle/>
          <a:p>
            <a:r>
              <a:rPr lang="en-US" b="1" dirty="0">
                <a:solidFill>
                  <a:schemeClr val="tx2"/>
                </a:solidFill>
              </a:rPr>
              <a:t>Platform</a:t>
            </a:r>
          </a:p>
        </p:txBody>
      </p:sp>
      <p:sp>
        <p:nvSpPr>
          <p:cNvPr id="26" name="TextBox 25"/>
          <p:cNvSpPr txBox="1"/>
          <p:nvPr/>
        </p:nvSpPr>
        <p:spPr bwMode="gray">
          <a:xfrm rot="5400000">
            <a:off x="6882726" y="3089688"/>
            <a:ext cx="1692258" cy="360099"/>
          </a:xfrm>
          <a:prstGeom prst="rect">
            <a:avLst/>
          </a:prstGeom>
          <a:noFill/>
        </p:spPr>
        <p:txBody>
          <a:bodyPr wrap="none" lIns="82296" tIns="41148" rIns="82296" bIns="41148" rtlCol="0">
            <a:spAutoFit/>
          </a:bodyPr>
          <a:lstStyle/>
          <a:p>
            <a:r>
              <a:rPr lang="en-US" b="1" dirty="0">
                <a:solidFill>
                  <a:schemeClr val="tx2"/>
                </a:solidFill>
              </a:rPr>
              <a:t>Segmentation</a:t>
            </a:r>
          </a:p>
        </p:txBody>
      </p:sp>
      <p:sp>
        <p:nvSpPr>
          <p:cNvPr id="27" name="TextBox 26"/>
          <p:cNvSpPr txBox="1"/>
          <p:nvPr/>
        </p:nvSpPr>
        <p:spPr bwMode="gray">
          <a:xfrm>
            <a:off x="4345188" y="4487650"/>
            <a:ext cx="1132811" cy="298543"/>
          </a:xfrm>
          <a:prstGeom prst="rect">
            <a:avLst/>
          </a:prstGeom>
          <a:noFill/>
        </p:spPr>
        <p:txBody>
          <a:bodyPr wrap="none" lIns="82296" tIns="41148" rIns="82296" bIns="41148" rtlCol="0">
            <a:spAutoFit/>
          </a:bodyPr>
          <a:lstStyle/>
          <a:p>
            <a:r>
              <a:rPr lang="en-US" sz="1400" dirty="0">
                <a:solidFill>
                  <a:schemeClr val="tx2"/>
                </a:solidFill>
              </a:rPr>
              <a:t>Applications</a:t>
            </a:r>
          </a:p>
        </p:txBody>
      </p:sp>
      <p:sp>
        <p:nvSpPr>
          <p:cNvPr id="28" name="TextBox 27"/>
          <p:cNvSpPr txBox="1"/>
          <p:nvPr/>
        </p:nvSpPr>
        <p:spPr bwMode="gray">
          <a:xfrm>
            <a:off x="5554418" y="2265637"/>
            <a:ext cx="634276" cy="298543"/>
          </a:xfrm>
          <a:prstGeom prst="rect">
            <a:avLst/>
          </a:prstGeom>
          <a:noFill/>
        </p:spPr>
        <p:txBody>
          <a:bodyPr wrap="none" lIns="82296" tIns="41148" rIns="82296" bIns="41148" rtlCol="0">
            <a:spAutoFit/>
          </a:bodyPr>
          <a:lstStyle/>
          <a:p>
            <a:r>
              <a:rPr lang="en-US" sz="1400" dirty="0">
                <a:solidFill>
                  <a:schemeClr val="tx2"/>
                </a:solidFill>
              </a:rPr>
              <a:t>Users</a:t>
            </a:r>
          </a:p>
        </p:txBody>
      </p:sp>
      <p:sp>
        <p:nvSpPr>
          <p:cNvPr id="29" name="TextBox 28"/>
          <p:cNvSpPr txBox="1"/>
          <p:nvPr/>
        </p:nvSpPr>
        <p:spPr bwMode="gray">
          <a:xfrm>
            <a:off x="4253752" y="1927330"/>
            <a:ext cx="909993" cy="360099"/>
          </a:xfrm>
          <a:prstGeom prst="rect">
            <a:avLst/>
          </a:prstGeom>
          <a:noFill/>
        </p:spPr>
        <p:txBody>
          <a:bodyPr wrap="none" lIns="82296" tIns="41148" rIns="82296" bIns="41148" rtlCol="0">
            <a:spAutoFit/>
          </a:bodyPr>
          <a:lstStyle/>
          <a:p>
            <a:r>
              <a:rPr lang="en-US" dirty="0">
                <a:solidFill>
                  <a:schemeClr val="tx2"/>
                </a:solidFill>
              </a:rPr>
              <a:t>Control</a:t>
            </a:r>
          </a:p>
        </p:txBody>
      </p:sp>
      <p:sp>
        <p:nvSpPr>
          <p:cNvPr id="30" name="TextBox 29"/>
          <p:cNvSpPr txBox="1"/>
          <p:nvPr/>
        </p:nvSpPr>
        <p:spPr bwMode="gray">
          <a:xfrm rot="5400000">
            <a:off x="5411312" y="3216504"/>
            <a:ext cx="679160" cy="360099"/>
          </a:xfrm>
          <a:prstGeom prst="rect">
            <a:avLst/>
          </a:prstGeom>
          <a:noFill/>
        </p:spPr>
        <p:txBody>
          <a:bodyPr wrap="none" lIns="82296" tIns="41148" rIns="82296" bIns="41148" rtlCol="0">
            <a:spAutoFit/>
          </a:bodyPr>
          <a:lstStyle/>
          <a:p>
            <a:r>
              <a:rPr lang="en-US" dirty="0">
                <a:solidFill>
                  <a:schemeClr val="tx2"/>
                </a:solidFill>
              </a:rPr>
              <a:t>Agile</a:t>
            </a:r>
          </a:p>
        </p:txBody>
      </p:sp>
      <p:sp>
        <p:nvSpPr>
          <p:cNvPr id="31" name="TextBox 30"/>
          <p:cNvSpPr txBox="1"/>
          <p:nvPr/>
        </p:nvSpPr>
        <p:spPr bwMode="gray">
          <a:xfrm>
            <a:off x="2122827" y="4793841"/>
            <a:ext cx="1166473" cy="360099"/>
          </a:xfrm>
          <a:prstGeom prst="rect">
            <a:avLst/>
          </a:prstGeom>
          <a:noFill/>
        </p:spPr>
        <p:txBody>
          <a:bodyPr wrap="none" lIns="82296" tIns="41148" rIns="82296" bIns="41148" rtlCol="0">
            <a:spAutoFit/>
          </a:bodyPr>
          <a:lstStyle/>
          <a:p>
            <a:r>
              <a:rPr lang="en-US" dirty="0">
                <a:solidFill>
                  <a:schemeClr val="tx2"/>
                </a:solidFill>
              </a:rPr>
              <a:t>Perimeter</a:t>
            </a:r>
          </a:p>
        </p:txBody>
      </p:sp>
      <p:sp>
        <p:nvSpPr>
          <p:cNvPr id="32" name="TextBox 31"/>
          <p:cNvSpPr txBox="1"/>
          <p:nvPr/>
        </p:nvSpPr>
        <p:spPr bwMode="gray">
          <a:xfrm rot="5400000">
            <a:off x="5095150" y="4471384"/>
            <a:ext cx="1204945" cy="360099"/>
          </a:xfrm>
          <a:prstGeom prst="rect">
            <a:avLst/>
          </a:prstGeom>
          <a:noFill/>
        </p:spPr>
        <p:txBody>
          <a:bodyPr wrap="none" lIns="82296" tIns="41148" rIns="82296" bIns="41148" rtlCol="0">
            <a:spAutoFit/>
          </a:bodyPr>
          <a:lstStyle/>
          <a:p>
            <a:r>
              <a:rPr lang="en-US" dirty="0">
                <a:solidFill>
                  <a:schemeClr val="tx2"/>
                </a:solidFill>
              </a:rPr>
              <a:t>Integrated</a:t>
            </a:r>
          </a:p>
        </p:txBody>
      </p:sp>
      <p:sp>
        <p:nvSpPr>
          <p:cNvPr id="33" name="TextBox 32"/>
          <p:cNvSpPr txBox="1"/>
          <p:nvPr/>
        </p:nvSpPr>
        <p:spPr bwMode="gray">
          <a:xfrm>
            <a:off x="1407679" y="3150340"/>
            <a:ext cx="1051057" cy="360099"/>
          </a:xfrm>
          <a:prstGeom prst="rect">
            <a:avLst/>
          </a:prstGeom>
          <a:noFill/>
        </p:spPr>
        <p:txBody>
          <a:bodyPr wrap="none" lIns="82296" tIns="41148" rIns="82296" bIns="41148" rtlCol="0">
            <a:spAutoFit/>
          </a:bodyPr>
          <a:lstStyle/>
          <a:p>
            <a:r>
              <a:rPr lang="en-US" b="1" dirty="0">
                <a:solidFill>
                  <a:schemeClr val="tx2"/>
                </a:solidFill>
              </a:rPr>
              <a:t>Support</a:t>
            </a:r>
          </a:p>
        </p:txBody>
      </p:sp>
      <p:sp>
        <p:nvSpPr>
          <p:cNvPr id="34" name="TextBox 33"/>
          <p:cNvSpPr txBox="1"/>
          <p:nvPr/>
        </p:nvSpPr>
        <p:spPr bwMode="gray">
          <a:xfrm>
            <a:off x="3956570" y="4990570"/>
            <a:ext cx="1534203" cy="360099"/>
          </a:xfrm>
          <a:prstGeom prst="rect">
            <a:avLst/>
          </a:prstGeom>
          <a:noFill/>
        </p:spPr>
        <p:txBody>
          <a:bodyPr wrap="none" lIns="82296" tIns="41148" rIns="82296" bIns="41148" rtlCol="0">
            <a:spAutoFit/>
          </a:bodyPr>
          <a:lstStyle/>
          <a:p>
            <a:r>
              <a:rPr lang="en-US" dirty="0">
                <a:solidFill>
                  <a:schemeClr val="tx2"/>
                </a:solidFill>
              </a:rPr>
              <a:t>Web Security</a:t>
            </a:r>
          </a:p>
        </p:txBody>
      </p:sp>
      <p:sp>
        <p:nvSpPr>
          <p:cNvPr id="35" name="TextBox 34"/>
          <p:cNvSpPr txBox="1"/>
          <p:nvPr/>
        </p:nvSpPr>
        <p:spPr bwMode="gray">
          <a:xfrm rot="5400000">
            <a:off x="1022100" y="4376428"/>
            <a:ext cx="1807674" cy="298543"/>
          </a:xfrm>
          <a:prstGeom prst="rect">
            <a:avLst/>
          </a:prstGeom>
          <a:noFill/>
        </p:spPr>
        <p:txBody>
          <a:bodyPr wrap="none" lIns="82296" tIns="41148" rIns="82296" bIns="41148" rtlCol="0">
            <a:spAutoFit/>
          </a:bodyPr>
          <a:lstStyle/>
          <a:p>
            <a:r>
              <a:rPr lang="en-US" sz="1400" dirty="0">
                <a:solidFill>
                  <a:schemeClr val="tx2"/>
                </a:solidFill>
              </a:rPr>
              <a:t>Command-&amp;-Control</a:t>
            </a:r>
          </a:p>
        </p:txBody>
      </p:sp>
      <p:sp>
        <p:nvSpPr>
          <p:cNvPr id="36" name="TextBox 35"/>
          <p:cNvSpPr txBox="1"/>
          <p:nvPr/>
        </p:nvSpPr>
        <p:spPr bwMode="gray">
          <a:xfrm>
            <a:off x="6301320" y="2335924"/>
            <a:ext cx="1188852" cy="298543"/>
          </a:xfrm>
          <a:prstGeom prst="rect">
            <a:avLst/>
          </a:prstGeom>
          <a:noFill/>
        </p:spPr>
        <p:txBody>
          <a:bodyPr wrap="none" lIns="82296" tIns="41148" rIns="82296" bIns="41148" rtlCol="0">
            <a:spAutoFit/>
          </a:bodyPr>
          <a:lstStyle/>
          <a:p>
            <a:r>
              <a:rPr lang="en-US" sz="1400" dirty="0">
                <a:solidFill>
                  <a:schemeClr val="tx2"/>
                </a:solidFill>
              </a:rPr>
              <a:t>Virtualization</a:t>
            </a:r>
          </a:p>
        </p:txBody>
      </p:sp>
      <p:sp>
        <p:nvSpPr>
          <p:cNvPr id="37" name="TextBox 36"/>
          <p:cNvSpPr txBox="1"/>
          <p:nvPr/>
        </p:nvSpPr>
        <p:spPr bwMode="gray">
          <a:xfrm>
            <a:off x="6025397" y="4800742"/>
            <a:ext cx="1384482" cy="360099"/>
          </a:xfrm>
          <a:prstGeom prst="rect">
            <a:avLst/>
          </a:prstGeom>
          <a:noFill/>
        </p:spPr>
        <p:txBody>
          <a:bodyPr wrap="none" lIns="82296" tIns="41148" rIns="82296" bIns="41148" rtlCol="0">
            <a:spAutoFit/>
          </a:bodyPr>
          <a:lstStyle/>
          <a:p>
            <a:r>
              <a:rPr lang="en-US" b="1" dirty="0">
                <a:solidFill>
                  <a:schemeClr val="tx2"/>
                </a:solidFill>
              </a:rPr>
              <a:t>Ecosystem</a:t>
            </a:r>
          </a:p>
        </p:txBody>
      </p:sp>
      <p:sp>
        <p:nvSpPr>
          <p:cNvPr id="38" name="TextBox 37"/>
          <p:cNvSpPr txBox="1"/>
          <p:nvPr/>
        </p:nvSpPr>
        <p:spPr bwMode="gray">
          <a:xfrm>
            <a:off x="6177165" y="4458206"/>
            <a:ext cx="961289" cy="360099"/>
          </a:xfrm>
          <a:prstGeom prst="rect">
            <a:avLst/>
          </a:prstGeom>
          <a:noFill/>
        </p:spPr>
        <p:txBody>
          <a:bodyPr wrap="none" lIns="82296" tIns="41148" rIns="82296" bIns="41148" rtlCol="0">
            <a:spAutoFit/>
          </a:bodyPr>
          <a:lstStyle/>
          <a:p>
            <a:r>
              <a:rPr lang="en-US" dirty="0">
                <a:solidFill>
                  <a:schemeClr val="tx2"/>
                </a:solidFill>
              </a:rPr>
              <a:t>Context</a:t>
            </a:r>
          </a:p>
        </p:txBody>
      </p:sp>
      <p:sp>
        <p:nvSpPr>
          <p:cNvPr id="39" name="TextBox 38"/>
          <p:cNvSpPr txBox="1"/>
          <p:nvPr/>
        </p:nvSpPr>
        <p:spPr bwMode="gray">
          <a:xfrm>
            <a:off x="6626247" y="1879191"/>
            <a:ext cx="1294713" cy="360099"/>
          </a:xfrm>
          <a:prstGeom prst="rect">
            <a:avLst/>
          </a:prstGeom>
          <a:noFill/>
        </p:spPr>
        <p:txBody>
          <a:bodyPr wrap="none" lIns="82296" tIns="41148" rIns="82296" bIns="41148" rtlCol="0">
            <a:spAutoFit/>
          </a:bodyPr>
          <a:lstStyle/>
          <a:p>
            <a:r>
              <a:rPr lang="en-US" dirty="0">
                <a:solidFill>
                  <a:schemeClr val="tx2"/>
                </a:solidFill>
              </a:rPr>
              <a:t>Correlation</a:t>
            </a:r>
          </a:p>
        </p:txBody>
      </p:sp>
      <p:sp>
        <p:nvSpPr>
          <p:cNvPr id="41" name="TextBox 40"/>
          <p:cNvSpPr txBox="1"/>
          <p:nvPr/>
        </p:nvSpPr>
        <p:spPr bwMode="gray">
          <a:xfrm>
            <a:off x="2253499" y="5162020"/>
            <a:ext cx="1115177" cy="360099"/>
          </a:xfrm>
          <a:prstGeom prst="rect">
            <a:avLst/>
          </a:prstGeom>
          <a:noFill/>
        </p:spPr>
        <p:txBody>
          <a:bodyPr wrap="none" lIns="82296" tIns="41148" rIns="82296" bIns="41148" rtlCol="0">
            <a:spAutoFit/>
          </a:bodyPr>
          <a:lstStyle/>
          <a:p>
            <a:r>
              <a:rPr lang="en-US" b="1" dirty="0">
                <a:solidFill>
                  <a:schemeClr val="tx2"/>
                </a:solidFill>
              </a:rPr>
              <a:t>Services</a:t>
            </a:r>
          </a:p>
        </p:txBody>
      </p:sp>
      <p:sp>
        <p:nvSpPr>
          <p:cNvPr id="42" name="TextBox 41"/>
          <p:cNvSpPr txBox="1"/>
          <p:nvPr/>
        </p:nvSpPr>
        <p:spPr bwMode="gray">
          <a:xfrm>
            <a:off x="2036332" y="1744450"/>
            <a:ext cx="884345" cy="360099"/>
          </a:xfrm>
          <a:prstGeom prst="rect">
            <a:avLst/>
          </a:prstGeom>
          <a:noFill/>
        </p:spPr>
        <p:txBody>
          <a:bodyPr wrap="none" lIns="82296" tIns="41148" rIns="82296" bIns="41148" rtlCol="0">
            <a:spAutoFit/>
          </a:bodyPr>
          <a:lstStyle/>
          <a:p>
            <a:r>
              <a:rPr lang="en-US" dirty="0">
                <a:solidFill>
                  <a:schemeClr val="tx2"/>
                </a:solidFill>
              </a:rPr>
              <a:t>People</a:t>
            </a:r>
          </a:p>
        </p:txBody>
      </p:sp>
      <p:sp>
        <p:nvSpPr>
          <p:cNvPr id="43" name="TextBox 42"/>
          <p:cNvSpPr txBox="1"/>
          <p:nvPr/>
        </p:nvSpPr>
        <p:spPr bwMode="gray">
          <a:xfrm>
            <a:off x="5328172" y="5253460"/>
            <a:ext cx="909993" cy="360099"/>
          </a:xfrm>
          <a:prstGeom prst="rect">
            <a:avLst/>
          </a:prstGeom>
          <a:noFill/>
        </p:spPr>
        <p:txBody>
          <a:bodyPr wrap="none" lIns="82296" tIns="41148" rIns="82296" bIns="41148" rtlCol="0">
            <a:spAutoFit/>
          </a:bodyPr>
          <a:lstStyle/>
          <a:p>
            <a:r>
              <a:rPr lang="en-US" dirty="0">
                <a:solidFill>
                  <a:schemeClr val="tx2"/>
                </a:solidFill>
              </a:rPr>
              <a:t>Culture</a:t>
            </a:r>
          </a:p>
        </p:txBody>
      </p:sp>
      <p:sp>
        <p:nvSpPr>
          <p:cNvPr id="44" name="TextBox 43"/>
          <p:cNvSpPr txBox="1"/>
          <p:nvPr/>
        </p:nvSpPr>
        <p:spPr bwMode="gray">
          <a:xfrm>
            <a:off x="5808495" y="4035421"/>
            <a:ext cx="2025683" cy="360099"/>
          </a:xfrm>
          <a:prstGeom prst="rect">
            <a:avLst/>
          </a:prstGeom>
          <a:noFill/>
        </p:spPr>
        <p:txBody>
          <a:bodyPr wrap="none" lIns="82296" tIns="41148" rIns="82296" bIns="41148" rtlCol="0">
            <a:spAutoFit/>
          </a:bodyPr>
          <a:lstStyle/>
          <a:p>
            <a:r>
              <a:rPr lang="en-US" b="1" dirty="0">
                <a:solidFill>
                  <a:schemeClr val="tx2"/>
                </a:solidFill>
              </a:rPr>
              <a:t>Safe Enablement</a:t>
            </a:r>
          </a:p>
        </p:txBody>
      </p:sp>
      <p:sp>
        <p:nvSpPr>
          <p:cNvPr id="45" name="TextBox 44"/>
          <p:cNvSpPr txBox="1"/>
          <p:nvPr/>
        </p:nvSpPr>
        <p:spPr bwMode="gray">
          <a:xfrm>
            <a:off x="6548387" y="1552360"/>
            <a:ext cx="1422954" cy="360099"/>
          </a:xfrm>
          <a:prstGeom prst="rect">
            <a:avLst/>
          </a:prstGeom>
          <a:noFill/>
        </p:spPr>
        <p:txBody>
          <a:bodyPr wrap="none" lIns="82296" tIns="41148" rIns="82296" bIns="41148" rtlCol="0">
            <a:spAutoFit/>
          </a:bodyPr>
          <a:lstStyle/>
          <a:p>
            <a:r>
              <a:rPr lang="en-US" b="1" dirty="0">
                <a:solidFill>
                  <a:schemeClr val="tx2"/>
                </a:solidFill>
              </a:rPr>
              <a:t>Application</a:t>
            </a:r>
          </a:p>
        </p:txBody>
      </p:sp>
    </p:spTree>
    <p:extLst>
      <p:ext uri="{BB962C8B-B14F-4D97-AF65-F5344CB8AC3E}">
        <p14:creationId xmlns:p14="http://schemas.microsoft.com/office/powerpoint/2010/main" val="884949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500" fill="hold"/>
                                        <p:tgtEl>
                                          <p:spTgt spid="3"/>
                                        </p:tgtEl>
                                        <p:attrNameLst>
                                          <p:attrName>style.color</p:attrName>
                                        </p:attrNameLst>
                                      </p:cBhvr>
                                      <p:to>
                                        <a:srgbClr val="95A73A"/>
                                      </p:to>
                                    </p:animClr>
                                  </p:childTnLst>
                                </p:cTn>
                              </p:par>
                            </p:childTnLst>
                          </p:cTn>
                        </p:par>
                        <p:par>
                          <p:cTn id="7" fill="hold">
                            <p:stCondLst>
                              <p:cond delay="500"/>
                            </p:stCondLst>
                            <p:childTnLst>
                              <p:par>
                                <p:cTn id="8" presetID="3" presetClass="emph" presetSubtype="2" fill="hold" grpId="0" nodeType="afterEffect">
                                  <p:stCondLst>
                                    <p:cond delay="0"/>
                                  </p:stCondLst>
                                  <p:childTnLst>
                                    <p:animClr clrSpc="rgb" dir="cw">
                                      <p:cBhvr override="childStyle">
                                        <p:cTn id="9" dur="120" fill="hold"/>
                                        <p:tgtEl>
                                          <p:spTgt spid="35"/>
                                        </p:tgtEl>
                                        <p:attrNameLst>
                                          <p:attrName>style.color</p:attrName>
                                        </p:attrNameLst>
                                      </p:cBhvr>
                                      <p:to>
                                        <a:srgbClr val="95A73A"/>
                                      </p:to>
                                    </p:animClr>
                                  </p:childTnLst>
                                </p:cTn>
                              </p:par>
                            </p:childTnLst>
                          </p:cTn>
                        </p:par>
                        <p:par>
                          <p:cTn id="10" fill="hold">
                            <p:stCondLst>
                              <p:cond delay="620"/>
                            </p:stCondLst>
                            <p:childTnLst>
                              <p:par>
                                <p:cTn id="11" presetID="3" presetClass="emph" presetSubtype="2" fill="hold" grpId="0" nodeType="afterEffect">
                                  <p:stCondLst>
                                    <p:cond delay="0"/>
                                  </p:stCondLst>
                                  <p:childTnLst>
                                    <p:animClr clrSpc="rgb" dir="cw">
                                      <p:cBhvr override="childStyle">
                                        <p:cTn id="12" dur="120" fill="hold"/>
                                        <p:tgtEl>
                                          <p:spTgt spid="41"/>
                                        </p:tgtEl>
                                        <p:attrNameLst>
                                          <p:attrName>style.color</p:attrName>
                                        </p:attrNameLst>
                                      </p:cBhvr>
                                      <p:to>
                                        <a:srgbClr val="95A73A"/>
                                      </p:to>
                                    </p:animClr>
                                  </p:childTnLst>
                                </p:cTn>
                              </p:par>
                            </p:childTnLst>
                          </p:cTn>
                        </p:par>
                        <p:par>
                          <p:cTn id="13" fill="hold">
                            <p:stCondLst>
                              <p:cond delay="740"/>
                            </p:stCondLst>
                            <p:childTnLst>
                              <p:par>
                                <p:cTn id="14" presetID="3" presetClass="emph" presetSubtype="2" fill="hold" grpId="0" nodeType="afterEffect">
                                  <p:stCondLst>
                                    <p:cond delay="0"/>
                                  </p:stCondLst>
                                  <p:childTnLst>
                                    <p:animClr clrSpc="rgb" dir="cw">
                                      <p:cBhvr override="childStyle">
                                        <p:cTn id="15" dur="120" fill="hold"/>
                                        <p:tgtEl>
                                          <p:spTgt spid="31"/>
                                        </p:tgtEl>
                                        <p:attrNameLst>
                                          <p:attrName>style.color</p:attrName>
                                        </p:attrNameLst>
                                      </p:cBhvr>
                                      <p:to>
                                        <a:srgbClr val="95A73A"/>
                                      </p:to>
                                    </p:animClr>
                                  </p:childTnLst>
                                </p:cTn>
                              </p:par>
                            </p:childTnLst>
                          </p:cTn>
                        </p:par>
                        <p:par>
                          <p:cTn id="16" fill="hold">
                            <p:stCondLst>
                              <p:cond delay="860"/>
                            </p:stCondLst>
                            <p:childTnLst>
                              <p:par>
                                <p:cTn id="17" presetID="3" presetClass="emph" presetSubtype="2" fill="hold" grpId="0" nodeType="afterEffect">
                                  <p:stCondLst>
                                    <p:cond delay="0"/>
                                  </p:stCondLst>
                                  <p:childTnLst>
                                    <p:animClr clrSpc="rgb" dir="cw">
                                      <p:cBhvr override="childStyle">
                                        <p:cTn id="18" dur="120" fill="hold"/>
                                        <p:tgtEl>
                                          <p:spTgt spid="8"/>
                                        </p:tgtEl>
                                        <p:attrNameLst>
                                          <p:attrName>style.color</p:attrName>
                                        </p:attrNameLst>
                                      </p:cBhvr>
                                      <p:to>
                                        <a:srgbClr val="95A73A"/>
                                      </p:to>
                                    </p:animClr>
                                  </p:childTnLst>
                                </p:cTn>
                              </p:par>
                            </p:childTnLst>
                          </p:cTn>
                        </p:par>
                        <p:par>
                          <p:cTn id="19" fill="hold">
                            <p:stCondLst>
                              <p:cond delay="980"/>
                            </p:stCondLst>
                            <p:childTnLst>
                              <p:par>
                                <p:cTn id="20" presetID="3" presetClass="emph" presetSubtype="2" fill="hold" grpId="0" nodeType="afterEffect">
                                  <p:stCondLst>
                                    <p:cond delay="0"/>
                                  </p:stCondLst>
                                  <p:childTnLst>
                                    <p:animClr clrSpc="rgb" dir="cw">
                                      <p:cBhvr override="childStyle">
                                        <p:cTn id="21" dur="120" fill="hold"/>
                                        <p:tgtEl>
                                          <p:spTgt spid="20"/>
                                        </p:tgtEl>
                                        <p:attrNameLst>
                                          <p:attrName>style.color</p:attrName>
                                        </p:attrNameLst>
                                      </p:cBhvr>
                                      <p:to>
                                        <a:srgbClr val="95A73A"/>
                                      </p:to>
                                    </p:animClr>
                                  </p:childTnLst>
                                </p:cTn>
                              </p:par>
                            </p:childTnLst>
                          </p:cTn>
                        </p:par>
                        <p:par>
                          <p:cTn id="22" fill="hold">
                            <p:stCondLst>
                              <p:cond delay="1100"/>
                            </p:stCondLst>
                            <p:childTnLst>
                              <p:par>
                                <p:cTn id="23" presetID="3" presetClass="emph" presetSubtype="2" fill="hold" grpId="0" nodeType="afterEffect">
                                  <p:stCondLst>
                                    <p:cond delay="0"/>
                                  </p:stCondLst>
                                  <p:childTnLst>
                                    <p:animClr clrSpc="rgb" dir="cw">
                                      <p:cBhvr override="childStyle">
                                        <p:cTn id="24" dur="120" fill="hold"/>
                                        <p:tgtEl>
                                          <p:spTgt spid="33"/>
                                        </p:tgtEl>
                                        <p:attrNameLst>
                                          <p:attrName>style.color</p:attrName>
                                        </p:attrNameLst>
                                      </p:cBhvr>
                                      <p:to>
                                        <a:srgbClr val="95A73A"/>
                                      </p:to>
                                    </p:animClr>
                                  </p:childTnLst>
                                </p:cTn>
                              </p:par>
                            </p:childTnLst>
                          </p:cTn>
                        </p:par>
                        <p:par>
                          <p:cTn id="25" fill="hold">
                            <p:stCondLst>
                              <p:cond delay="1220"/>
                            </p:stCondLst>
                            <p:childTnLst>
                              <p:par>
                                <p:cTn id="26" presetID="3" presetClass="emph" presetSubtype="2" fill="hold" grpId="0" nodeType="afterEffect">
                                  <p:stCondLst>
                                    <p:cond delay="0"/>
                                  </p:stCondLst>
                                  <p:childTnLst>
                                    <p:animClr clrSpc="rgb" dir="cw">
                                      <p:cBhvr override="childStyle">
                                        <p:cTn id="27" dur="120" fill="hold"/>
                                        <p:tgtEl>
                                          <p:spTgt spid="18"/>
                                        </p:tgtEl>
                                        <p:attrNameLst>
                                          <p:attrName>style.color</p:attrName>
                                        </p:attrNameLst>
                                      </p:cBhvr>
                                      <p:to>
                                        <a:srgbClr val="95A73A"/>
                                      </p:to>
                                    </p:animClr>
                                  </p:childTnLst>
                                </p:cTn>
                              </p:par>
                            </p:childTnLst>
                          </p:cTn>
                        </p:par>
                        <p:par>
                          <p:cTn id="28" fill="hold">
                            <p:stCondLst>
                              <p:cond delay="1340"/>
                            </p:stCondLst>
                            <p:childTnLst>
                              <p:par>
                                <p:cTn id="29" presetID="3" presetClass="emph" presetSubtype="2" fill="hold" grpId="0" nodeType="afterEffect">
                                  <p:stCondLst>
                                    <p:cond delay="0"/>
                                  </p:stCondLst>
                                  <p:childTnLst>
                                    <p:animClr clrSpc="rgb" dir="cw">
                                      <p:cBhvr override="childStyle">
                                        <p:cTn id="30" dur="120" fill="hold"/>
                                        <p:tgtEl>
                                          <p:spTgt spid="15"/>
                                        </p:tgtEl>
                                        <p:attrNameLst>
                                          <p:attrName>style.color</p:attrName>
                                        </p:attrNameLst>
                                      </p:cBhvr>
                                      <p:to>
                                        <a:srgbClr val="95A73A"/>
                                      </p:to>
                                    </p:animClr>
                                  </p:childTnLst>
                                </p:cTn>
                              </p:par>
                            </p:childTnLst>
                          </p:cTn>
                        </p:par>
                        <p:par>
                          <p:cTn id="31" fill="hold">
                            <p:stCondLst>
                              <p:cond delay="1460"/>
                            </p:stCondLst>
                            <p:childTnLst>
                              <p:par>
                                <p:cTn id="32" presetID="3" presetClass="emph" presetSubtype="2" fill="hold" grpId="0" nodeType="afterEffect">
                                  <p:stCondLst>
                                    <p:cond delay="0"/>
                                  </p:stCondLst>
                                  <p:childTnLst>
                                    <p:animClr clrSpc="rgb" dir="cw">
                                      <p:cBhvr override="childStyle">
                                        <p:cTn id="33" dur="120" fill="hold"/>
                                        <p:tgtEl>
                                          <p:spTgt spid="11"/>
                                        </p:tgtEl>
                                        <p:attrNameLst>
                                          <p:attrName>style.color</p:attrName>
                                        </p:attrNameLst>
                                      </p:cBhvr>
                                      <p:to>
                                        <a:srgbClr val="95A73A"/>
                                      </p:to>
                                    </p:animClr>
                                  </p:childTnLst>
                                </p:cTn>
                              </p:par>
                            </p:childTnLst>
                          </p:cTn>
                        </p:par>
                        <p:par>
                          <p:cTn id="34" fill="hold">
                            <p:stCondLst>
                              <p:cond delay="1580"/>
                            </p:stCondLst>
                            <p:childTnLst>
                              <p:par>
                                <p:cTn id="35" presetID="3" presetClass="emph" presetSubtype="2" fill="hold" grpId="0" nodeType="afterEffect">
                                  <p:stCondLst>
                                    <p:cond delay="0"/>
                                  </p:stCondLst>
                                  <p:childTnLst>
                                    <p:animClr clrSpc="rgb" dir="cw">
                                      <p:cBhvr override="childStyle">
                                        <p:cTn id="36" dur="120" fill="hold"/>
                                        <p:tgtEl>
                                          <p:spTgt spid="17"/>
                                        </p:tgtEl>
                                        <p:attrNameLst>
                                          <p:attrName>style.color</p:attrName>
                                        </p:attrNameLst>
                                      </p:cBhvr>
                                      <p:to>
                                        <a:srgbClr val="95A73A"/>
                                      </p:to>
                                    </p:animClr>
                                  </p:childTnLst>
                                </p:cTn>
                              </p:par>
                            </p:childTnLst>
                          </p:cTn>
                        </p:par>
                        <p:par>
                          <p:cTn id="37" fill="hold">
                            <p:stCondLst>
                              <p:cond delay="1700"/>
                            </p:stCondLst>
                            <p:childTnLst>
                              <p:par>
                                <p:cTn id="38" presetID="3" presetClass="emph" presetSubtype="2" fill="hold" grpId="0" nodeType="afterEffect">
                                  <p:stCondLst>
                                    <p:cond delay="0"/>
                                  </p:stCondLst>
                                  <p:childTnLst>
                                    <p:animClr clrSpc="rgb" dir="cw">
                                      <p:cBhvr override="childStyle">
                                        <p:cTn id="39" dur="120" fill="hold"/>
                                        <p:tgtEl>
                                          <p:spTgt spid="22"/>
                                        </p:tgtEl>
                                        <p:attrNameLst>
                                          <p:attrName>style.color</p:attrName>
                                        </p:attrNameLst>
                                      </p:cBhvr>
                                      <p:to>
                                        <a:srgbClr val="95A73A"/>
                                      </p:to>
                                    </p:animClr>
                                  </p:childTnLst>
                                </p:cTn>
                              </p:par>
                            </p:childTnLst>
                          </p:cTn>
                        </p:par>
                        <p:par>
                          <p:cTn id="40" fill="hold">
                            <p:stCondLst>
                              <p:cond delay="1820"/>
                            </p:stCondLst>
                            <p:childTnLst>
                              <p:par>
                                <p:cTn id="41" presetID="3" presetClass="emph" presetSubtype="2" fill="hold" grpId="0" nodeType="afterEffect">
                                  <p:stCondLst>
                                    <p:cond delay="0"/>
                                  </p:stCondLst>
                                  <p:childTnLst>
                                    <p:animClr clrSpc="rgb" dir="cw">
                                      <p:cBhvr override="childStyle">
                                        <p:cTn id="42" dur="120" fill="hold"/>
                                        <p:tgtEl>
                                          <p:spTgt spid="16"/>
                                        </p:tgtEl>
                                        <p:attrNameLst>
                                          <p:attrName>style.color</p:attrName>
                                        </p:attrNameLst>
                                      </p:cBhvr>
                                      <p:to>
                                        <a:srgbClr val="95A73A"/>
                                      </p:to>
                                    </p:animClr>
                                  </p:childTnLst>
                                </p:cTn>
                              </p:par>
                            </p:childTnLst>
                          </p:cTn>
                        </p:par>
                        <p:par>
                          <p:cTn id="43" fill="hold">
                            <p:stCondLst>
                              <p:cond delay="1940"/>
                            </p:stCondLst>
                            <p:childTnLst>
                              <p:par>
                                <p:cTn id="44" presetID="3" presetClass="emph" presetSubtype="2" fill="hold" grpId="0" nodeType="afterEffect">
                                  <p:stCondLst>
                                    <p:cond delay="0"/>
                                  </p:stCondLst>
                                  <p:childTnLst>
                                    <p:animClr clrSpc="rgb" dir="cw">
                                      <p:cBhvr override="childStyle">
                                        <p:cTn id="45" dur="120" fill="hold"/>
                                        <p:tgtEl>
                                          <p:spTgt spid="42"/>
                                        </p:tgtEl>
                                        <p:attrNameLst>
                                          <p:attrName>style.color</p:attrName>
                                        </p:attrNameLst>
                                      </p:cBhvr>
                                      <p:to>
                                        <a:srgbClr val="95A73A"/>
                                      </p:to>
                                    </p:animClr>
                                  </p:childTnLst>
                                </p:cTn>
                              </p:par>
                            </p:childTnLst>
                          </p:cTn>
                        </p:par>
                        <p:par>
                          <p:cTn id="46" fill="hold">
                            <p:stCondLst>
                              <p:cond delay="2060"/>
                            </p:stCondLst>
                            <p:childTnLst>
                              <p:par>
                                <p:cTn id="47" presetID="3" presetClass="emph" presetSubtype="2" fill="hold" grpId="0" nodeType="afterEffect">
                                  <p:stCondLst>
                                    <p:cond delay="0"/>
                                  </p:stCondLst>
                                  <p:childTnLst>
                                    <p:animClr clrSpc="rgb" dir="cw">
                                      <p:cBhvr override="childStyle">
                                        <p:cTn id="48" dur="120" fill="hold"/>
                                        <p:tgtEl>
                                          <p:spTgt spid="5"/>
                                        </p:tgtEl>
                                        <p:attrNameLst>
                                          <p:attrName>style.color</p:attrName>
                                        </p:attrNameLst>
                                      </p:cBhvr>
                                      <p:to>
                                        <a:srgbClr val="95A73A"/>
                                      </p:to>
                                    </p:animClr>
                                  </p:childTnLst>
                                </p:cTn>
                              </p:par>
                            </p:childTnLst>
                          </p:cTn>
                        </p:par>
                        <p:par>
                          <p:cTn id="49" fill="hold">
                            <p:stCondLst>
                              <p:cond delay="2180"/>
                            </p:stCondLst>
                            <p:childTnLst>
                              <p:par>
                                <p:cTn id="50" presetID="3" presetClass="emph" presetSubtype="2" fill="hold" grpId="0" nodeType="afterEffect">
                                  <p:stCondLst>
                                    <p:cond delay="0"/>
                                  </p:stCondLst>
                                  <p:childTnLst>
                                    <p:animClr clrSpc="rgb" dir="cw">
                                      <p:cBhvr override="childStyle">
                                        <p:cTn id="51" dur="120" fill="hold"/>
                                        <p:tgtEl>
                                          <p:spTgt spid="13"/>
                                        </p:tgtEl>
                                        <p:attrNameLst>
                                          <p:attrName>style.color</p:attrName>
                                        </p:attrNameLst>
                                      </p:cBhvr>
                                      <p:to>
                                        <a:srgbClr val="95A73A"/>
                                      </p:to>
                                    </p:animClr>
                                  </p:childTnLst>
                                </p:cTn>
                              </p:par>
                            </p:childTnLst>
                          </p:cTn>
                        </p:par>
                        <p:par>
                          <p:cTn id="52" fill="hold">
                            <p:stCondLst>
                              <p:cond delay="2300"/>
                            </p:stCondLst>
                            <p:childTnLst>
                              <p:par>
                                <p:cTn id="53" presetID="3" presetClass="emph" presetSubtype="2" fill="hold" grpId="0" nodeType="afterEffect">
                                  <p:stCondLst>
                                    <p:cond delay="0"/>
                                  </p:stCondLst>
                                  <p:childTnLst>
                                    <p:animClr clrSpc="rgb" dir="cw">
                                      <p:cBhvr override="childStyle">
                                        <p:cTn id="54" dur="120" fill="hold"/>
                                        <p:tgtEl>
                                          <p:spTgt spid="23"/>
                                        </p:tgtEl>
                                        <p:attrNameLst>
                                          <p:attrName>style.color</p:attrName>
                                        </p:attrNameLst>
                                      </p:cBhvr>
                                      <p:to>
                                        <a:srgbClr val="95A73A"/>
                                      </p:to>
                                    </p:animClr>
                                  </p:childTnLst>
                                </p:cTn>
                              </p:par>
                            </p:childTnLst>
                          </p:cTn>
                        </p:par>
                        <p:par>
                          <p:cTn id="55" fill="hold">
                            <p:stCondLst>
                              <p:cond delay="2420"/>
                            </p:stCondLst>
                            <p:childTnLst>
                              <p:par>
                                <p:cTn id="56" presetID="3" presetClass="emph" presetSubtype="2" fill="hold" grpId="0" nodeType="afterEffect">
                                  <p:stCondLst>
                                    <p:cond delay="0"/>
                                  </p:stCondLst>
                                  <p:childTnLst>
                                    <p:animClr clrSpc="rgb" dir="cw">
                                      <p:cBhvr override="childStyle">
                                        <p:cTn id="57" dur="120" fill="hold"/>
                                        <p:tgtEl>
                                          <p:spTgt spid="34"/>
                                        </p:tgtEl>
                                        <p:attrNameLst>
                                          <p:attrName>style.color</p:attrName>
                                        </p:attrNameLst>
                                      </p:cBhvr>
                                      <p:to>
                                        <a:srgbClr val="95A73A"/>
                                      </p:to>
                                    </p:animClr>
                                  </p:childTnLst>
                                </p:cTn>
                              </p:par>
                            </p:childTnLst>
                          </p:cTn>
                        </p:par>
                        <p:par>
                          <p:cTn id="58" fill="hold">
                            <p:stCondLst>
                              <p:cond delay="2540"/>
                            </p:stCondLst>
                            <p:childTnLst>
                              <p:par>
                                <p:cTn id="59" presetID="3" presetClass="emph" presetSubtype="2" fill="hold" grpId="0" nodeType="afterEffect">
                                  <p:stCondLst>
                                    <p:cond delay="0"/>
                                  </p:stCondLst>
                                  <p:childTnLst>
                                    <p:animClr clrSpc="rgb" dir="cw">
                                      <p:cBhvr override="childStyle">
                                        <p:cTn id="60" dur="120" fill="hold"/>
                                        <p:tgtEl>
                                          <p:spTgt spid="27"/>
                                        </p:tgtEl>
                                        <p:attrNameLst>
                                          <p:attrName>style.color</p:attrName>
                                        </p:attrNameLst>
                                      </p:cBhvr>
                                      <p:to>
                                        <a:srgbClr val="95A73A"/>
                                      </p:to>
                                    </p:animClr>
                                  </p:childTnLst>
                                </p:cTn>
                              </p:par>
                            </p:childTnLst>
                          </p:cTn>
                        </p:par>
                        <p:par>
                          <p:cTn id="61" fill="hold">
                            <p:stCondLst>
                              <p:cond delay="2660"/>
                            </p:stCondLst>
                            <p:childTnLst>
                              <p:par>
                                <p:cTn id="62" presetID="3" presetClass="emph" presetSubtype="2" fill="hold" grpId="0" nodeType="afterEffect">
                                  <p:stCondLst>
                                    <p:cond delay="0"/>
                                  </p:stCondLst>
                                  <p:childTnLst>
                                    <p:animClr clrSpc="rgb" dir="cw">
                                      <p:cBhvr override="childStyle">
                                        <p:cTn id="63" dur="120" fill="hold"/>
                                        <p:tgtEl>
                                          <p:spTgt spid="19"/>
                                        </p:tgtEl>
                                        <p:attrNameLst>
                                          <p:attrName>style.color</p:attrName>
                                        </p:attrNameLst>
                                      </p:cBhvr>
                                      <p:to>
                                        <a:srgbClr val="95A73A"/>
                                      </p:to>
                                    </p:animClr>
                                  </p:childTnLst>
                                </p:cTn>
                              </p:par>
                            </p:childTnLst>
                          </p:cTn>
                        </p:par>
                        <p:par>
                          <p:cTn id="64" fill="hold">
                            <p:stCondLst>
                              <p:cond delay="2780"/>
                            </p:stCondLst>
                            <p:childTnLst>
                              <p:par>
                                <p:cTn id="65" presetID="3" presetClass="emph" presetSubtype="2" fill="hold" grpId="0" nodeType="afterEffect">
                                  <p:stCondLst>
                                    <p:cond delay="0"/>
                                  </p:stCondLst>
                                  <p:childTnLst>
                                    <p:animClr clrSpc="rgb" dir="cw">
                                      <p:cBhvr override="childStyle">
                                        <p:cTn id="66" dur="120" fill="hold"/>
                                        <p:tgtEl>
                                          <p:spTgt spid="6"/>
                                        </p:tgtEl>
                                        <p:attrNameLst>
                                          <p:attrName>style.color</p:attrName>
                                        </p:attrNameLst>
                                      </p:cBhvr>
                                      <p:to>
                                        <a:srgbClr val="95A73A"/>
                                      </p:to>
                                    </p:animClr>
                                  </p:childTnLst>
                                </p:cTn>
                              </p:par>
                            </p:childTnLst>
                          </p:cTn>
                        </p:par>
                        <p:par>
                          <p:cTn id="67" fill="hold">
                            <p:stCondLst>
                              <p:cond delay="2900"/>
                            </p:stCondLst>
                            <p:childTnLst>
                              <p:par>
                                <p:cTn id="68" presetID="3" presetClass="emph" presetSubtype="2" fill="hold" grpId="0" nodeType="afterEffect">
                                  <p:stCondLst>
                                    <p:cond delay="0"/>
                                  </p:stCondLst>
                                  <p:childTnLst>
                                    <p:animClr clrSpc="rgb" dir="cw">
                                      <p:cBhvr override="childStyle">
                                        <p:cTn id="69" dur="120" fill="hold"/>
                                        <p:tgtEl>
                                          <p:spTgt spid="9"/>
                                        </p:tgtEl>
                                        <p:attrNameLst>
                                          <p:attrName>style.color</p:attrName>
                                        </p:attrNameLst>
                                      </p:cBhvr>
                                      <p:to>
                                        <a:srgbClr val="95A73A"/>
                                      </p:to>
                                    </p:animClr>
                                  </p:childTnLst>
                                </p:cTn>
                              </p:par>
                            </p:childTnLst>
                          </p:cTn>
                        </p:par>
                        <p:par>
                          <p:cTn id="70" fill="hold">
                            <p:stCondLst>
                              <p:cond delay="3020"/>
                            </p:stCondLst>
                            <p:childTnLst>
                              <p:par>
                                <p:cTn id="71" presetID="3" presetClass="emph" presetSubtype="2" fill="hold" grpId="0" nodeType="afterEffect">
                                  <p:stCondLst>
                                    <p:cond delay="0"/>
                                  </p:stCondLst>
                                  <p:childTnLst>
                                    <p:animClr clrSpc="rgb" dir="cw">
                                      <p:cBhvr override="childStyle">
                                        <p:cTn id="72" dur="120" fill="hold"/>
                                        <p:tgtEl>
                                          <p:spTgt spid="29"/>
                                        </p:tgtEl>
                                        <p:attrNameLst>
                                          <p:attrName>style.color</p:attrName>
                                        </p:attrNameLst>
                                      </p:cBhvr>
                                      <p:to>
                                        <a:srgbClr val="95A73A"/>
                                      </p:to>
                                    </p:animClr>
                                  </p:childTnLst>
                                </p:cTn>
                              </p:par>
                            </p:childTnLst>
                          </p:cTn>
                        </p:par>
                        <p:par>
                          <p:cTn id="73" fill="hold">
                            <p:stCondLst>
                              <p:cond delay="3140"/>
                            </p:stCondLst>
                            <p:childTnLst>
                              <p:par>
                                <p:cTn id="74" presetID="3" presetClass="emph" presetSubtype="2" fill="hold" grpId="0" nodeType="afterEffect">
                                  <p:stCondLst>
                                    <p:cond delay="0"/>
                                  </p:stCondLst>
                                  <p:childTnLst>
                                    <p:animClr clrSpc="rgb" dir="cw">
                                      <p:cBhvr override="childStyle">
                                        <p:cTn id="75" dur="120" fill="hold"/>
                                        <p:tgtEl>
                                          <p:spTgt spid="7"/>
                                        </p:tgtEl>
                                        <p:attrNameLst>
                                          <p:attrName>style.color</p:attrName>
                                        </p:attrNameLst>
                                      </p:cBhvr>
                                      <p:to>
                                        <a:srgbClr val="95A73A"/>
                                      </p:to>
                                    </p:animClr>
                                  </p:childTnLst>
                                </p:cTn>
                              </p:par>
                            </p:childTnLst>
                          </p:cTn>
                        </p:par>
                        <p:par>
                          <p:cTn id="76" fill="hold">
                            <p:stCondLst>
                              <p:cond delay="3260"/>
                            </p:stCondLst>
                            <p:childTnLst>
                              <p:par>
                                <p:cTn id="77" presetID="3" presetClass="emph" presetSubtype="2" fill="hold" grpId="0" nodeType="afterEffect">
                                  <p:stCondLst>
                                    <p:cond delay="0"/>
                                  </p:stCondLst>
                                  <p:childTnLst>
                                    <p:animClr clrSpc="rgb" dir="cw">
                                      <p:cBhvr override="childStyle">
                                        <p:cTn id="78" dur="120" fill="hold"/>
                                        <p:tgtEl>
                                          <p:spTgt spid="10"/>
                                        </p:tgtEl>
                                        <p:attrNameLst>
                                          <p:attrName>style.color</p:attrName>
                                        </p:attrNameLst>
                                      </p:cBhvr>
                                      <p:to>
                                        <a:srgbClr val="95A73A"/>
                                      </p:to>
                                    </p:animClr>
                                  </p:childTnLst>
                                </p:cTn>
                              </p:par>
                            </p:childTnLst>
                          </p:cTn>
                        </p:par>
                        <p:par>
                          <p:cTn id="79" fill="hold">
                            <p:stCondLst>
                              <p:cond delay="3380"/>
                            </p:stCondLst>
                            <p:childTnLst>
                              <p:par>
                                <p:cTn id="80" presetID="3" presetClass="emph" presetSubtype="2" fill="hold" grpId="0" nodeType="afterEffect">
                                  <p:stCondLst>
                                    <p:cond delay="0"/>
                                  </p:stCondLst>
                                  <p:childTnLst>
                                    <p:animClr clrSpc="rgb" dir="cw">
                                      <p:cBhvr override="childStyle">
                                        <p:cTn id="81" dur="120" fill="hold"/>
                                        <p:tgtEl>
                                          <p:spTgt spid="14"/>
                                        </p:tgtEl>
                                        <p:attrNameLst>
                                          <p:attrName>style.color</p:attrName>
                                        </p:attrNameLst>
                                      </p:cBhvr>
                                      <p:to>
                                        <a:srgbClr val="95A73A"/>
                                      </p:to>
                                    </p:animClr>
                                  </p:childTnLst>
                                </p:cTn>
                              </p:par>
                            </p:childTnLst>
                          </p:cTn>
                        </p:par>
                        <p:par>
                          <p:cTn id="82" fill="hold">
                            <p:stCondLst>
                              <p:cond delay="3500"/>
                            </p:stCondLst>
                            <p:childTnLst>
                              <p:par>
                                <p:cTn id="83" presetID="3" presetClass="emph" presetSubtype="2" fill="hold" grpId="0" nodeType="afterEffect">
                                  <p:stCondLst>
                                    <p:cond delay="0"/>
                                  </p:stCondLst>
                                  <p:childTnLst>
                                    <p:animClr clrSpc="rgb" dir="cw">
                                      <p:cBhvr override="childStyle">
                                        <p:cTn id="84" dur="120" fill="hold"/>
                                        <p:tgtEl>
                                          <p:spTgt spid="32"/>
                                        </p:tgtEl>
                                        <p:attrNameLst>
                                          <p:attrName>style.color</p:attrName>
                                        </p:attrNameLst>
                                      </p:cBhvr>
                                      <p:to>
                                        <a:srgbClr val="95A73A"/>
                                      </p:to>
                                    </p:animClr>
                                  </p:childTnLst>
                                </p:cTn>
                              </p:par>
                            </p:childTnLst>
                          </p:cTn>
                        </p:par>
                        <p:par>
                          <p:cTn id="85" fill="hold">
                            <p:stCondLst>
                              <p:cond delay="3620"/>
                            </p:stCondLst>
                            <p:childTnLst>
                              <p:par>
                                <p:cTn id="86" presetID="3" presetClass="emph" presetSubtype="2" fill="hold" grpId="0" nodeType="afterEffect">
                                  <p:stCondLst>
                                    <p:cond delay="0"/>
                                  </p:stCondLst>
                                  <p:childTnLst>
                                    <p:animClr clrSpc="rgb" dir="cw">
                                      <p:cBhvr override="childStyle">
                                        <p:cTn id="87" dur="120" fill="hold"/>
                                        <p:tgtEl>
                                          <p:spTgt spid="43"/>
                                        </p:tgtEl>
                                        <p:attrNameLst>
                                          <p:attrName>style.color</p:attrName>
                                        </p:attrNameLst>
                                      </p:cBhvr>
                                      <p:to>
                                        <a:srgbClr val="95A73A"/>
                                      </p:to>
                                    </p:animClr>
                                  </p:childTnLst>
                                </p:cTn>
                              </p:par>
                            </p:childTnLst>
                          </p:cTn>
                        </p:par>
                        <p:par>
                          <p:cTn id="88" fill="hold">
                            <p:stCondLst>
                              <p:cond delay="3740"/>
                            </p:stCondLst>
                            <p:childTnLst>
                              <p:par>
                                <p:cTn id="89" presetID="3" presetClass="emph" presetSubtype="2" fill="hold" grpId="0" nodeType="afterEffect">
                                  <p:stCondLst>
                                    <p:cond delay="0"/>
                                  </p:stCondLst>
                                  <p:childTnLst>
                                    <p:animClr clrSpc="rgb" dir="cw">
                                      <p:cBhvr override="childStyle">
                                        <p:cTn id="90" dur="120" fill="hold"/>
                                        <p:tgtEl>
                                          <p:spTgt spid="37"/>
                                        </p:tgtEl>
                                        <p:attrNameLst>
                                          <p:attrName>style.color</p:attrName>
                                        </p:attrNameLst>
                                      </p:cBhvr>
                                      <p:to>
                                        <a:srgbClr val="95A73A"/>
                                      </p:to>
                                    </p:animClr>
                                  </p:childTnLst>
                                </p:cTn>
                              </p:par>
                            </p:childTnLst>
                          </p:cTn>
                        </p:par>
                        <p:par>
                          <p:cTn id="91" fill="hold">
                            <p:stCondLst>
                              <p:cond delay="3860"/>
                            </p:stCondLst>
                            <p:childTnLst>
                              <p:par>
                                <p:cTn id="92" presetID="3" presetClass="emph" presetSubtype="2" fill="hold" grpId="0" nodeType="afterEffect">
                                  <p:stCondLst>
                                    <p:cond delay="0"/>
                                  </p:stCondLst>
                                  <p:childTnLst>
                                    <p:animClr clrSpc="rgb" dir="cw">
                                      <p:cBhvr override="childStyle">
                                        <p:cTn id="93" dur="120" fill="hold"/>
                                        <p:tgtEl>
                                          <p:spTgt spid="36"/>
                                        </p:tgtEl>
                                        <p:attrNameLst>
                                          <p:attrName>style.color</p:attrName>
                                        </p:attrNameLst>
                                      </p:cBhvr>
                                      <p:to>
                                        <a:srgbClr val="95A73A"/>
                                      </p:to>
                                    </p:animClr>
                                  </p:childTnLst>
                                </p:cTn>
                              </p:par>
                            </p:childTnLst>
                          </p:cTn>
                        </p:par>
                        <p:par>
                          <p:cTn id="94" fill="hold">
                            <p:stCondLst>
                              <p:cond delay="3980"/>
                            </p:stCondLst>
                            <p:childTnLst>
                              <p:par>
                                <p:cTn id="95" presetID="3" presetClass="emph" presetSubtype="2" fill="hold" grpId="0" nodeType="afterEffect">
                                  <p:stCondLst>
                                    <p:cond delay="0"/>
                                  </p:stCondLst>
                                  <p:childTnLst>
                                    <p:animClr clrSpc="rgb" dir="cw">
                                      <p:cBhvr override="childStyle">
                                        <p:cTn id="96" dur="120" fill="hold"/>
                                        <p:tgtEl>
                                          <p:spTgt spid="25"/>
                                        </p:tgtEl>
                                        <p:attrNameLst>
                                          <p:attrName>style.color</p:attrName>
                                        </p:attrNameLst>
                                      </p:cBhvr>
                                      <p:to>
                                        <a:srgbClr val="95A73A"/>
                                      </p:to>
                                    </p:animClr>
                                  </p:childTnLst>
                                </p:cTn>
                              </p:par>
                            </p:childTnLst>
                          </p:cTn>
                        </p:par>
                        <p:par>
                          <p:cTn id="97" fill="hold">
                            <p:stCondLst>
                              <p:cond delay="4100"/>
                            </p:stCondLst>
                            <p:childTnLst>
                              <p:par>
                                <p:cTn id="98" presetID="3" presetClass="emph" presetSubtype="2" fill="hold" grpId="0" nodeType="afterEffect">
                                  <p:stCondLst>
                                    <p:cond delay="0"/>
                                  </p:stCondLst>
                                  <p:childTnLst>
                                    <p:animClr clrSpc="rgb" dir="cw">
                                      <p:cBhvr override="childStyle">
                                        <p:cTn id="99" dur="120" fill="hold"/>
                                        <p:tgtEl>
                                          <p:spTgt spid="30"/>
                                        </p:tgtEl>
                                        <p:attrNameLst>
                                          <p:attrName>style.color</p:attrName>
                                        </p:attrNameLst>
                                      </p:cBhvr>
                                      <p:to>
                                        <a:srgbClr val="95A73A"/>
                                      </p:to>
                                    </p:animClr>
                                  </p:childTnLst>
                                </p:cTn>
                              </p:par>
                            </p:childTnLst>
                          </p:cTn>
                        </p:par>
                        <p:par>
                          <p:cTn id="100" fill="hold">
                            <p:stCondLst>
                              <p:cond delay="4220"/>
                            </p:stCondLst>
                            <p:childTnLst>
                              <p:par>
                                <p:cTn id="101" presetID="3" presetClass="emph" presetSubtype="2" fill="hold" grpId="0" nodeType="afterEffect">
                                  <p:stCondLst>
                                    <p:cond delay="0"/>
                                  </p:stCondLst>
                                  <p:childTnLst>
                                    <p:animClr clrSpc="rgb" dir="cw">
                                      <p:cBhvr override="childStyle">
                                        <p:cTn id="102" dur="120" fill="hold"/>
                                        <p:tgtEl>
                                          <p:spTgt spid="4"/>
                                        </p:tgtEl>
                                        <p:attrNameLst>
                                          <p:attrName>style.color</p:attrName>
                                        </p:attrNameLst>
                                      </p:cBhvr>
                                      <p:to>
                                        <a:srgbClr val="95A73A"/>
                                      </p:to>
                                    </p:animClr>
                                  </p:childTnLst>
                                </p:cTn>
                              </p:par>
                            </p:childTnLst>
                          </p:cTn>
                        </p:par>
                        <p:par>
                          <p:cTn id="103" fill="hold">
                            <p:stCondLst>
                              <p:cond delay="4340"/>
                            </p:stCondLst>
                            <p:childTnLst>
                              <p:par>
                                <p:cTn id="104" presetID="3" presetClass="emph" presetSubtype="2" fill="hold" grpId="0" nodeType="afterEffect">
                                  <p:stCondLst>
                                    <p:cond delay="0"/>
                                  </p:stCondLst>
                                  <p:childTnLst>
                                    <p:animClr clrSpc="rgb" dir="cw">
                                      <p:cBhvr override="childStyle">
                                        <p:cTn id="105" dur="120" fill="hold"/>
                                        <p:tgtEl>
                                          <p:spTgt spid="12"/>
                                        </p:tgtEl>
                                        <p:attrNameLst>
                                          <p:attrName>style.color</p:attrName>
                                        </p:attrNameLst>
                                      </p:cBhvr>
                                      <p:to>
                                        <a:srgbClr val="95A73A"/>
                                      </p:to>
                                    </p:animClr>
                                  </p:childTnLst>
                                </p:cTn>
                              </p:par>
                            </p:childTnLst>
                          </p:cTn>
                        </p:par>
                        <p:par>
                          <p:cTn id="106" fill="hold">
                            <p:stCondLst>
                              <p:cond delay="4460"/>
                            </p:stCondLst>
                            <p:childTnLst>
                              <p:par>
                                <p:cTn id="107" presetID="3" presetClass="emph" presetSubtype="2" fill="hold" grpId="0" nodeType="afterEffect">
                                  <p:stCondLst>
                                    <p:cond delay="0"/>
                                  </p:stCondLst>
                                  <p:childTnLst>
                                    <p:animClr clrSpc="rgb" dir="cw">
                                      <p:cBhvr override="childStyle">
                                        <p:cTn id="108" dur="120" fill="hold"/>
                                        <p:tgtEl>
                                          <p:spTgt spid="28"/>
                                        </p:tgtEl>
                                        <p:attrNameLst>
                                          <p:attrName>style.color</p:attrName>
                                        </p:attrNameLst>
                                      </p:cBhvr>
                                      <p:to>
                                        <a:srgbClr val="95A73A"/>
                                      </p:to>
                                    </p:animClr>
                                  </p:childTnLst>
                                </p:cTn>
                              </p:par>
                            </p:childTnLst>
                          </p:cTn>
                        </p:par>
                        <p:par>
                          <p:cTn id="109" fill="hold">
                            <p:stCondLst>
                              <p:cond delay="4580"/>
                            </p:stCondLst>
                            <p:childTnLst>
                              <p:par>
                                <p:cTn id="110" presetID="3" presetClass="emph" presetSubtype="2" fill="hold" grpId="0" nodeType="afterEffect">
                                  <p:stCondLst>
                                    <p:cond delay="0"/>
                                  </p:stCondLst>
                                  <p:childTnLst>
                                    <p:animClr clrSpc="rgb" dir="cw">
                                      <p:cBhvr override="childStyle">
                                        <p:cTn id="111" dur="120" fill="hold"/>
                                        <p:tgtEl>
                                          <p:spTgt spid="21"/>
                                        </p:tgtEl>
                                        <p:attrNameLst>
                                          <p:attrName>style.color</p:attrName>
                                        </p:attrNameLst>
                                      </p:cBhvr>
                                      <p:to>
                                        <a:srgbClr val="95A73A"/>
                                      </p:to>
                                    </p:animClr>
                                  </p:childTnLst>
                                </p:cTn>
                              </p:par>
                            </p:childTnLst>
                          </p:cTn>
                        </p:par>
                        <p:par>
                          <p:cTn id="112" fill="hold">
                            <p:stCondLst>
                              <p:cond delay="4700"/>
                            </p:stCondLst>
                            <p:childTnLst>
                              <p:par>
                                <p:cTn id="113" presetID="3" presetClass="emph" presetSubtype="2" fill="hold" grpId="0" nodeType="afterEffect">
                                  <p:stCondLst>
                                    <p:cond delay="0"/>
                                  </p:stCondLst>
                                  <p:childTnLst>
                                    <p:animClr clrSpc="rgb" dir="cw">
                                      <p:cBhvr override="childStyle">
                                        <p:cTn id="114" dur="120" fill="hold"/>
                                        <p:tgtEl>
                                          <p:spTgt spid="38"/>
                                        </p:tgtEl>
                                        <p:attrNameLst>
                                          <p:attrName>style.color</p:attrName>
                                        </p:attrNameLst>
                                      </p:cBhvr>
                                      <p:to>
                                        <a:srgbClr val="95A73A"/>
                                      </p:to>
                                    </p:animClr>
                                  </p:childTnLst>
                                </p:cTn>
                              </p:par>
                            </p:childTnLst>
                          </p:cTn>
                        </p:par>
                        <p:par>
                          <p:cTn id="115" fill="hold">
                            <p:stCondLst>
                              <p:cond delay="4820"/>
                            </p:stCondLst>
                            <p:childTnLst>
                              <p:par>
                                <p:cTn id="116" presetID="3" presetClass="emph" presetSubtype="2" fill="hold" grpId="0" nodeType="afterEffect">
                                  <p:stCondLst>
                                    <p:cond delay="0"/>
                                  </p:stCondLst>
                                  <p:childTnLst>
                                    <p:animClr clrSpc="rgb" dir="cw">
                                      <p:cBhvr override="childStyle">
                                        <p:cTn id="117" dur="120" fill="hold"/>
                                        <p:tgtEl>
                                          <p:spTgt spid="26"/>
                                        </p:tgtEl>
                                        <p:attrNameLst>
                                          <p:attrName>style.color</p:attrName>
                                        </p:attrNameLst>
                                      </p:cBhvr>
                                      <p:to>
                                        <a:srgbClr val="95A73A"/>
                                      </p:to>
                                    </p:animClr>
                                  </p:childTnLst>
                                </p:cTn>
                              </p:par>
                            </p:childTnLst>
                          </p:cTn>
                        </p:par>
                        <p:par>
                          <p:cTn id="118" fill="hold">
                            <p:stCondLst>
                              <p:cond delay="4940"/>
                            </p:stCondLst>
                            <p:childTnLst>
                              <p:par>
                                <p:cTn id="119" presetID="3" presetClass="emph" presetSubtype="2" fill="hold" grpId="0" nodeType="afterEffect">
                                  <p:stCondLst>
                                    <p:cond delay="0"/>
                                  </p:stCondLst>
                                  <p:childTnLst>
                                    <p:animClr clrSpc="rgb" dir="cw">
                                      <p:cBhvr override="childStyle">
                                        <p:cTn id="120" dur="120" fill="hold"/>
                                        <p:tgtEl>
                                          <p:spTgt spid="24"/>
                                        </p:tgtEl>
                                        <p:attrNameLst>
                                          <p:attrName>style.color</p:attrName>
                                        </p:attrNameLst>
                                      </p:cBhvr>
                                      <p:to>
                                        <a:srgbClr val="95A73A"/>
                                      </p:to>
                                    </p:animClr>
                                  </p:childTnLst>
                                </p:cTn>
                              </p:par>
                            </p:childTnLst>
                          </p:cTn>
                        </p:par>
                        <p:par>
                          <p:cTn id="121" fill="hold">
                            <p:stCondLst>
                              <p:cond delay="5060"/>
                            </p:stCondLst>
                            <p:childTnLst>
                              <p:par>
                                <p:cTn id="122" presetID="3" presetClass="emph" presetSubtype="2" fill="hold" grpId="0" nodeType="afterEffect">
                                  <p:stCondLst>
                                    <p:cond delay="0"/>
                                  </p:stCondLst>
                                  <p:childTnLst>
                                    <p:animClr clrSpc="rgb" dir="cw">
                                      <p:cBhvr override="childStyle">
                                        <p:cTn id="123" dur="120" fill="hold"/>
                                        <p:tgtEl>
                                          <p:spTgt spid="39"/>
                                        </p:tgtEl>
                                        <p:attrNameLst>
                                          <p:attrName>style.color</p:attrName>
                                        </p:attrNameLst>
                                      </p:cBhvr>
                                      <p:to>
                                        <a:srgbClr val="95A73A"/>
                                      </p:to>
                                    </p:animClr>
                                  </p:childTnLst>
                                </p:cTn>
                              </p:par>
                            </p:childTnLst>
                          </p:cTn>
                        </p:par>
                        <p:par>
                          <p:cTn id="124" fill="hold">
                            <p:stCondLst>
                              <p:cond delay="5180"/>
                            </p:stCondLst>
                            <p:childTnLst>
                              <p:par>
                                <p:cTn id="125" presetID="3" presetClass="emph" presetSubtype="2" fill="hold" grpId="1" nodeType="afterEffect">
                                  <p:stCondLst>
                                    <p:cond delay="250"/>
                                  </p:stCondLst>
                                  <p:childTnLst>
                                    <p:animClr clrSpc="rgb" dir="cw">
                                      <p:cBhvr override="childStyle">
                                        <p:cTn id="126" dur="500" fill="hold"/>
                                        <p:tgtEl>
                                          <p:spTgt spid="3"/>
                                        </p:tgtEl>
                                        <p:attrNameLst>
                                          <p:attrName>style.color</p:attrName>
                                        </p:attrNameLst>
                                      </p:cBhvr>
                                      <p:to>
                                        <a:srgbClr val="3D6D89"/>
                                      </p:to>
                                    </p:animClr>
                                  </p:childTnLst>
                                </p:cTn>
                              </p:par>
                            </p:childTnLst>
                          </p:cTn>
                        </p:par>
                        <p:par>
                          <p:cTn id="127" fill="hold">
                            <p:stCondLst>
                              <p:cond delay="5930"/>
                            </p:stCondLst>
                            <p:childTnLst>
                              <p:par>
                                <p:cTn id="128" presetID="3" presetClass="emph" presetSubtype="2" fill="hold" grpId="0" nodeType="afterEffect">
                                  <p:stCondLst>
                                    <p:cond delay="0"/>
                                  </p:stCondLst>
                                  <p:childTnLst>
                                    <p:animClr clrSpc="rgb" dir="cw">
                                      <p:cBhvr override="childStyle">
                                        <p:cTn id="129" dur="120" fill="hold"/>
                                        <p:tgtEl>
                                          <p:spTgt spid="44"/>
                                        </p:tgtEl>
                                        <p:attrNameLst>
                                          <p:attrName>style.color</p:attrName>
                                        </p:attrNameLst>
                                      </p:cBhvr>
                                      <p:to>
                                        <a:srgbClr val="95A73A"/>
                                      </p:to>
                                    </p:animClr>
                                  </p:childTnLst>
                                </p:cTn>
                              </p:par>
                            </p:childTnLst>
                          </p:cTn>
                        </p:par>
                        <p:par>
                          <p:cTn id="130" fill="hold">
                            <p:stCondLst>
                              <p:cond delay="6050"/>
                            </p:stCondLst>
                            <p:childTnLst>
                              <p:par>
                                <p:cTn id="131" presetID="3" presetClass="emph" presetSubtype="2" fill="hold" grpId="0" nodeType="afterEffect">
                                  <p:stCondLst>
                                    <p:cond delay="0"/>
                                  </p:stCondLst>
                                  <p:childTnLst>
                                    <p:animClr clrSpc="rgb" dir="cw">
                                      <p:cBhvr override="childStyle">
                                        <p:cTn id="132" dur="120" fill="hold"/>
                                        <p:tgtEl>
                                          <p:spTgt spid="45"/>
                                        </p:tgtEl>
                                        <p:attrNameLst>
                                          <p:attrName>style.color</p:attrName>
                                        </p:attrNameLst>
                                      </p:cBhvr>
                                      <p:to>
                                        <a:srgbClr val="95A73A"/>
                                      </p:to>
                                    </p:animClr>
                                  </p:childTnLst>
                                </p:cTn>
                              </p:par>
                            </p:childTnLst>
                          </p:cTn>
                        </p:par>
                        <p:par>
                          <p:cTn id="133" fill="hold">
                            <p:stCondLst>
                              <p:cond delay="6170"/>
                            </p:stCondLst>
                            <p:childTnLst>
                              <p:par>
                                <p:cTn id="134" presetID="10" presetClass="exit" presetSubtype="0" fill="hold" grpId="1" nodeType="afterEffect">
                                  <p:stCondLst>
                                    <p:cond delay="0"/>
                                  </p:stCondLst>
                                  <p:childTnLst>
                                    <p:animEffect transition="out" filter="fade">
                                      <p:cBhvr>
                                        <p:cTn id="135" dur="500"/>
                                        <p:tgtEl>
                                          <p:spTgt spid="4"/>
                                        </p:tgtEl>
                                      </p:cBhvr>
                                    </p:animEffect>
                                    <p:set>
                                      <p:cBhvr>
                                        <p:cTn id="136" dur="1" fill="hold">
                                          <p:stCondLst>
                                            <p:cond delay="499"/>
                                          </p:stCondLst>
                                        </p:cTn>
                                        <p:tgtEl>
                                          <p:spTgt spid="4"/>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
                                        </p:tgtEl>
                                      </p:cBhvr>
                                    </p:animEffect>
                                    <p:set>
                                      <p:cBhvr>
                                        <p:cTn id="139" dur="1" fill="hold">
                                          <p:stCondLst>
                                            <p:cond delay="499"/>
                                          </p:stCondLst>
                                        </p:cTn>
                                        <p:tgtEl>
                                          <p:spTgt spid="5"/>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6"/>
                                        </p:tgtEl>
                                      </p:cBhvr>
                                    </p:animEffect>
                                    <p:set>
                                      <p:cBhvr>
                                        <p:cTn id="142" dur="1" fill="hold">
                                          <p:stCondLst>
                                            <p:cond delay="499"/>
                                          </p:stCondLst>
                                        </p:cTn>
                                        <p:tgtEl>
                                          <p:spTgt spid="6"/>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7"/>
                                        </p:tgtEl>
                                      </p:cBhvr>
                                    </p:animEffect>
                                    <p:set>
                                      <p:cBhvr>
                                        <p:cTn id="145" dur="1" fill="hold">
                                          <p:stCondLst>
                                            <p:cond delay="499"/>
                                          </p:stCondLst>
                                        </p:cTn>
                                        <p:tgtEl>
                                          <p:spTgt spid="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8"/>
                                        </p:tgtEl>
                                      </p:cBhvr>
                                    </p:animEffect>
                                    <p:set>
                                      <p:cBhvr>
                                        <p:cTn id="148" dur="1" fill="hold">
                                          <p:stCondLst>
                                            <p:cond delay="499"/>
                                          </p:stCondLst>
                                        </p:cTn>
                                        <p:tgtEl>
                                          <p:spTgt spid="8"/>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9"/>
                                        </p:tgtEl>
                                      </p:cBhvr>
                                    </p:animEffect>
                                    <p:set>
                                      <p:cBhvr>
                                        <p:cTn id="151" dur="1" fill="hold">
                                          <p:stCondLst>
                                            <p:cond delay="499"/>
                                          </p:stCondLst>
                                        </p:cTn>
                                        <p:tgtEl>
                                          <p:spTgt spid="9"/>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0"/>
                                        </p:tgtEl>
                                      </p:cBhvr>
                                    </p:animEffect>
                                    <p:set>
                                      <p:cBhvr>
                                        <p:cTn id="154" dur="1" fill="hold">
                                          <p:stCondLst>
                                            <p:cond delay="499"/>
                                          </p:stCondLst>
                                        </p:cTn>
                                        <p:tgtEl>
                                          <p:spTgt spid="1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11"/>
                                        </p:tgtEl>
                                      </p:cBhvr>
                                    </p:animEffect>
                                    <p:set>
                                      <p:cBhvr>
                                        <p:cTn id="157" dur="1" fill="hold">
                                          <p:stCondLst>
                                            <p:cond delay="499"/>
                                          </p:stCondLst>
                                        </p:cTn>
                                        <p:tgtEl>
                                          <p:spTgt spid="1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13"/>
                                        </p:tgtEl>
                                      </p:cBhvr>
                                    </p:animEffect>
                                    <p:set>
                                      <p:cBhvr>
                                        <p:cTn id="163" dur="1" fill="hold">
                                          <p:stCondLst>
                                            <p:cond delay="499"/>
                                          </p:stCondLst>
                                        </p:cTn>
                                        <p:tgtEl>
                                          <p:spTgt spid="13"/>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14"/>
                                        </p:tgtEl>
                                      </p:cBhvr>
                                    </p:animEffect>
                                    <p:set>
                                      <p:cBhvr>
                                        <p:cTn id="166" dur="1" fill="hold">
                                          <p:stCondLst>
                                            <p:cond delay="499"/>
                                          </p:stCondLst>
                                        </p:cTn>
                                        <p:tgtEl>
                                          <p:spTgt spid="14"/>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15"/>
                                        </p:tgtEl>
                                      </p:cBhvr>
                                    </p:animEffect>
                                    <p:set>
                                      <p:cBhvr>
                                        <p:cTn id="169" dur="1" fill="hold">
                                          <p:stCondLst>
                                            <p:cond delay="499"/>
                                          </p:stCondLst>
                                        </p:cTn>
                                        <p:tgtEl>
                                          <p:spTgt spid="15"/>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6"/>
                                        </p:tgtEl>
                                      </p:cBhvr>
                                    </p:animEffect>
                                    <p:set>
                                      <p:cBhvr>
                                        <p:cTn id="172" dur="1" fill="hold">
                                          <p:stCondLst>
                                            <p:cond delay="499"/>
                                          </p:stCondLst>
                                        </p:cTn>
                                        <p:tgtEl>
                                          <p:spTgt spid="16"/>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7"/>
                                        </p:tgtEl>
                                      </p:cBhvr>
                                    </p:animEffect>
                                    <p:set>
                                      <p:cBhvr>
                                        <p:cTn id="175" dur="1" fill="hold">
                                          <p:stCondLst>
                                            <p:cond delay="499"/>
                                          </p:stCondLst>
                                        </p:cTn>
                                        <p:tgtEl>
                                          <p:spTgt spid="1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8"/>
                                        </p:tgtEl>
                                      </p:cBhvr>
                                    </p:animEffect>
                                    <p:set>
                                      <p:cBhvr>
                                        <p:cTn id="178" dur="1" fill="hold">
                                          <p:stCondLst>
                                            <p:cond delay="499"/>
                                          </p:stCondLst>
                                        </p:cTn>
                                        <p:tgtEl>
                                          <p:spTgt spid="18"/>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9"/>
                                        </p:tgtEl>
                                      </p:cBhvr>
                                    </p:animEffect>
                                    <p:set>
                                      <p:cBhvr>
                                        <p:cTn id="181" dur="1" fill="hold">
                                          <p:stCondLst>
                                            <p:cond delay="499"/>
                                          </p:stCondLst>
                                        </p:cTn>
                                        <p:tgtEl>
                                          <p:spTgt spid="19"/>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20"/>
                                        </p:tgtEl>
                                      </p:cBhvr>
                                    </p:animEffect>
                                    <p:set>
                                      <p:cBhvr>
                                        <p:cTn id="184" dur="1" fill="hold">
                                          <p:stCondLst>
                                            <p:cond delay="499"/>
                                          </p:stCondLst>
                                        </p:cTn>
                                        <p:tgtEl>
                                          <p:spTgt spid="2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1"/>
                                        </p:tgtEl>
                                      </p:cBhvr>
                                    </p:animEffect>
                                    <p:set>
                                      <p:cBhvr>
                                        <p:cTn id="187" dur="1" fill="hold">
                                          <p:stCondLst>
                                            <p:cond delay="499"/>
                                          </p:stCondLst>
                                        </p:cTn>
                                        <p:tgtEl>
                                          <p:spTgt spid="21"/>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2"/>
                                        </p:tgtEl>
                                      </p:cBhvr>
                                    </p:animEffect>
                                    <p:set>
                                      <p:cBhvr>
                                        <p:cTn id="190" dur="1" fill="hold">
                                          <p:stCondLst>
                                            <p:cond delay="499"/>
                                          </p:stCondLst>
                                        </p:cTn>
                                        <p:tgtEl>
                                          <p:spTgt spid="2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3"/>
                                        </p:tgtEl>
                                      </p:cBhvr>
                                    </p:animEffect>
                                    <p:set>
                                      <p:cBhvr>
                                        <p:cTn id="193" dur="1" fill="hold">
                                          <p:stCondLst>
                                            <p:cond delay="499"/>
                                          </p:stCondLst>
                                        </p:cTn>
                                        <p:tgtEl>
                                          <p:spTgt spid="23"/>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24"/>
                                        </p:tgtEl>
                                      </p:cBhvr>
                                    </p:animEffect>
                                    <p:set>
                                      <p:cBhvr>
                                        <p:cTn id="196" dur="1" fill="hold">
                                          <p:stCondLst>
                                            <p:cond delay="499"/>
                                          </p:stCondLst>
                                        </p:cTn>
                                        <p:tgtEl>
                                          <p:spTgt spid="24"/>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25"/>
                                        </p:tgtEl>
                                      </p:cBhvr>
                                    </p:animEffect>
                                    <p:set>
                                      <p:cBhvr>
                                        <p:cTn id="199" dur="1" fill="hold">
                                          <p:stCondLst>
                                            <p:cond delay="499"/>
                                          </p:stCondLst>
                                        </p:cTn>
                                        <p:tgtEl>
                                          <p:spTgt spid="25"/>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6"/>
                                        </p:tgtEl>
                                      </p:cBhvr>
                                    </p:animEffect>
                                    <p:set>
                                      <p:cBhvr>
                                        <p:cTn id="202" dur="1" fill="hold">
                                          <p:stCondLst>
                                            <p:cond delay="499"/>
                                          </p:stCondLst>
                                        </p:cTn>
                                        <p:tgtEl>
                                          <p:spTgt spid="26"/>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27"/>
                                        </p:tgtEl>
                                      </p:cBhvr>
                                    </p:animEffect>
                                    <p:set>
                                      <p:cBhvr>
                                        <p:cTn id="205" dur="1" fill="hold">
                                          <p:stCondLst>
                                            <p:cond delay="499"/>
                                          </p:stCondLst>
                                        </p:cTn>
                                        <p:tgtEl>
                                          <p:spTgt spid="27"/>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8"/>
                                        </p:tgtEl>
                                      </p:cBhvr>
                                    </p:animEffect>
                                    <p:set>
                                      <p:cBhvr>
                                        <p:cTn id="208" dur="1" fill="hold">
                                          <p:stCondLst>
                                            <p:cond delay="499"/>
                                          </p:stCondLst>
                                        </p:cTn>
                                        <p:tgtEl>
                                          <p:spTgt spid="28"/>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9"/>
                                        </p:tgtEl>
                                      </p:cBhvr>
                                    </p:animEffect>
                                    <p:set>
                                      <p:cBhvr>
                                        <p:cTn id="211" dur="1" fill="hold">
                                          <p:stCondLst>
                                            <p:cond delay="499"/>
                                          </p:stCondLst>
                                        </p:cTn>
                                        <p:tgtEl>
                                          <p:spTgt spid="29"/>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31"/>
                                        </p:tgtEl>
                                      </p:cBhvr>
                                    </p:animEffect>
                                    <p:set>
                                      <p:cBhvr>
                                        <p:cTn id="217" dur="1" fill="hold">
                                          <p:stCondLst>
                                            <p:cond delay="499"/>
                                          </p:stCondLst>
                                        </p:cTn>
                                        <p:tgtEl>
                                          <p:spTgt spid="31"/>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32"/>
                                        </p:tgtEl>
                                      </p:cBhvr>
                                    </p:animEffect>
                                    <p:set>
                                      <p:cBhvr>
                                        <p:cTn id="220" dur="1" fill="hold">
                                          <p:stCondLst>
                                            <p:cond delay="499"/>
                                          </p:stCondLst>
                                        </p:cTn>
                                        <p:tgtEl>
                                          <p:spTgt spid="32"/>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33"/>
                                        </p:tgtEl>
                                      </p:cBhvr>
                                    </p:animEffect>
                                    <p:set>
                                      <p:cBhvr>
                                        <p:cTn id="223" dur="1" fill="hold">
                                          <p:stCondLst>
                                            <p:cond delay="499"/>
                                          </p:stCondLst>
                                        </p:cTn>
                                        <p:tgtEl>
                                          <p:spTgt spid="33"/>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34"/>
                                        </p:tgtEl>
                                      </p:cBhvr>
                                    </p:animEffect>
                                    <p:set>
                                      <p:cBhvr>
                                        <p:cTn id="226" dur="1" fill="hold">
                                          <p:stCondLst>
                                            <p:cond delay="499"/>
                                          </p:stCondLst>
                                        </p:cTn>
                                        <p:tgtEl>
                                          <p:spTgt spid="34"/>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35"/>
                                        </p:tgtEl>
                                      </p:cBhvr>
                                    </p:animEffect>
                                    <p:set>
                                      <p:cBhvr>
                                        <p:cTn id="229" dur="1" fill="hold">
                                          <p:stCondLst>
                                            <p:cond delay="499"/>
                                          </p:stCondLst>
                                        </p:cTn>
                                        <p:tgtEl>
                                          <p:spTgt spid="35"/>
                                        </p:tgtEl>
                                        <p:attrNameLst>
                                          <p:attrName>style.visibility</p:attrName>
                                        </p:attrNameLst>
                                      </p:cBhvr>
                                      <p:to>
                                        <p:strVal val="hidden"/>
                                      </p:to>
                                    </p:set>
                                  </p:childTnLst>
                                </p:cTn>
                              </p:par>
                              <p:par>
                                <p:cTn id="230" presetID="10" presetClass="exit" presetSubtype="0" fill="hold" grpId="1" nodeType="withEffect">
                                  <p:stCondLst>
                                    <p:cond delay="0"/>
                                  </p:stCondLst>
                                  <p:childTnLst>
                                    <p:animEffect transition="out" filter="fade">
                                      <p:cBhvr>
                                        <p:cTn id="231" dur="500"/>
                                        <p:tgtEl>
                                          <p:spTgt spid="36"/>
                                        </p:tgtEl>
                                      </p:cBhvr>
                                    </p:animEffect>
                                    <p:set>
                                      <p:cBhvr>
                                        <p:cTn id="232" dur="1" fill="hold">
                                          <p:stCondLst>
                                            <p:cond delay="499"/>
                                          </p:stCondLst>
                                        </p:cTn>
                                        <p:tgtEl>
                                          <p:spTgt spid="36"/>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500"/>
                                        <p:tgtEl>
                                          <p:spTgt spid="37"/>
                                        </p:tgtEl>
                                      </p:cBhvr>
                                    </p:animEffect>
                                    <p:set>
                                      <p:cBhvr>
                                        <p:cTn id="235" dur="1" fill="hold">
                                          <p:stCondLst>
                                            <p:cond delay="499"/>
                                          </p:stCondLst>
                                        </p:cTn>
                                        <p:tgtEl>
                                          <p:spTgt spid="37"/>
                                        </p:tgtEl>
                                        <p:attrNameLst>
                                          <p:attrName>style.visibility</p:attrName>
                                        </p:attrNameLst>
                                      </p:cBhvr>
                                      <p:to>
                                        <p:strVal val="hidden"/>
                                      </p:to>
                                    </p:set>
                                  </p:childTnLst>
                                </p:cTn>
                              </p:par>
                              <p:par>
                                <p:cTn id="236" presetID="10" presetClass="exit" presetSubtype="0" fill="hold" grpId="1" nodeType="withEffect">
                                  <p:stCondLst>
                                    <p:cond delay="0"/>
                                  </p:stCondLst>
                                  <p:childTnLst>
                                    <p:animEffect transition="out" filter="fade">
                                      <p:cBhvr>
                                        <p:cTn id="237" dur="500"/>
                                        <p:tgtEl>
                                          <p:spTgt spid="38"/>
                                        </p:tgtEl>
                                      </p:cBhvr>
                                    </p:animEffect>
                                    <p:set>
                                      <p:cBhvr>
                                        <p:cTn id="238" dur="1" fill="hold">
                                          <p:stCondLst>
                                            <p:cond delay="499"/>
                                          </p:stCondLst>
                                        </p:cTn>
                                        <p:tgtEl>
                                          <p:spTgt spid="38"/>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500"/>
                                        <p:tgtEl>
                                          <p:spTgt spid="39"/>
                                        </p:tgtEl>
                                      </p:cBhvr>
                                    </p:animEffect>
                                    <p:set>
                                      <p:cBhvr>
                                        <p:cTn id="241" dur="1" fill="hold">
                                          <p:stCondLst>
                                            <p:cond delay="499"/>
                                          </p:stCondLst>
                                        </p:cTn>
                                        <p:tgtEl>
                                          <p:spTgt spid="39"/>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41"/>
                                        </p:tgtEl>
                                      </p:cBhvr>
                                    </p:animEffect>
                                    <p:set>
                                      <p:cBhvr>
                                        <p:cTn id="244" dur="1" fill="hold">
                                          <p:stCondLst>
                                            <p:cond delay="499"/>
                                          </p:stCondLst>
                                        </p:cTn>
                                        <p:tgtEl>
                                          <p:spTgt spid="41"/>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500"/>
                                        <p:tgtEl>
                                          <p:spTgt spid="42"/>
                                        </p:tgtEl>
                                      </p:cBhvr>
                                    </p:animEffect>
                                    <p:set>
                                      <p:cBhvr>
                                        <p:cTn id="247" dur="1" fill="hold">
                                          <p:stCondLst>
                                            <p:cond delay="499"/>
                                          </p:stCondLst>
                                        </p:cTn>
                                        <p:tgtEl>
                                          <p:spTgt spid="42"/>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43"/>
                                        </p:tgtEl>
                                      </p:cBhvr>
                                    </p:animEffect>
                                    <p:set>
                                      <p:cBhvr>
                                        <p:cTn id="250" dur="1" fill="hold">
                                          <p:stCondLst>
                                            <p:cond delay="499"/>
                                          </p:stCondLst>
                                        </p:cTn>
                                        <p:tgtEl>
                                          <p:spTgt spid="43"/>
                                        </p:tgtEl>
                                        <p:attrNameLst>
                                          <p:attrName>style.visibility</p:attrName>
                                        </p:attrNameLst>
                                      </p:cBhvr>
                                      <p:to>
                                        <p:strVal val="hidden"/>
                                      </p:to>
                                    </p:set>
                                  </p:childTnLst>
                                </p:cTn>
                              </p:par>
                              <p:par>
                                <p:cTn id="251" presetID="10" presetClass="exit" presetSubtype="0" fill="hold" grpId="1" nodeType="withEffect">
                                  <p:stCondLst>
                                    <p:cond delay="0"/>
                                  </p:stCondLst>
                                  <p:childTnLst>
                                    <p:animEffect transition="out" filter="fade">
                                      <p:cBhvr>
                                        <p:cTn id="252" dur="500"/>
                                        <p:tgtEl>
                                          <p:spTgt spid="44"/>
                                        </p:tgtEl>
                                      </p:cBhvr>
                                    </p:animEffect>
                                    <p:set>
                                      <p:cBhvr>
                                        <p:cTn id="253" dur="1" fill="hold">
                                          <p:stCondLst>
                                            <p:cond delay="499"/>
                                          </p:stCondLst>
                                        </p:cTn>
                                        <p:tgtEl>
                                          <p:spTgt spid="44"/>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500"/>
                                        <p:tgtEl>
                                          <p:spTgt spid="45"/>
                                        </p:tgtEl>
                                      </p:cBhvr>
                                    </p:animEffect>
                                    <p:set>
                                      <p:cBhvr>
                                        <p:cTn id="256" dur="1" fill="hold">
                                          <p:stCondLst>
                                            <p:cond delay="499"/>
                                          </p:stCondLst>
                                        </p:cTn>
                                        <p:tgtEl>
                                          <p:spTgt spid="45"/>
                                        </p:tgtEl>
                                        <p:attrNameLst>
                                          <p:attrName>style.visibility</p:attrName>
                                        </p:attrNameLst>
                                      </p:cBhvr>
                                      <p:to>
                                        <p:strVal val="hidden"/>
                                      </p:to>
                                    </p:set>
                                  </p:childTnLst>
                                </p:cTn>
                              </p:par>
                            </p:childTnLst>
                          </p:cTn>
                        </p:par>
                        <p:par>
                          <p:cTn id="257" fill="hold">
                            <p:stCondLst>
                              <p:cond delay="6670"/>
                            </p:stCondLst>
                            <p:childTnLst>
                              <p:par>
                                <p:cTn id="258" presetID="6" presetClass="emph" presetSubtype="0" fill="hold" grpId="2" nodeType="afterEffect">
                                  <p:stCondLst>
                                    <p:cond delay="0"/>
                                  </p:stCondLst>
                                  <p:childTnLst>
                                    <p:animScale>
                                      <p:cBhvr>
                                        <p:cTn id="25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1" grpId="0"/>
      <p:bldP spid="41" grpId="1"/>
      <p:bldP spid="42" grpId="0"/>
      <p:bldP spid="42" grpId="1"/>
      <p:bldP spid="43" grpId="0"/>
      <p:bldP spid="43" grpId="1"/>
      <p:bldP spid="44" grpId="0"/>
      <p:bldP spid="44" grpId="1"/>
      <p:bldP spid="45" grpId="0"/>
      <p:bldP spid="4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2800" b="1" i="0" dirty="0">
                <a:latin typeface="標楷體" panose="03000509000000000000" pitchFamily="65" charset="-120"/>
                <a:ea typeface="標楷體" panose="03000509000000000000" pitchFamily="65" charset="-120"/>
              </a:rPr>
              <a:t>合作的夥伴</a:t>
            </a:r>
            <a:endParaRPr lang="en-US" sz="2800" b="1" i="0" dirty="0">
              <a:latin typeface="標楷體" panose="03000509000000000000" pitchFamily="65" charset="-120"/>
              <a:ea typeface="標楷體" panose="03000509000000000000" pitchFamily="65" charset="-120"/>
            </a:endParaRPr>
          </a:p>
        </p:txBody>
      </p:sp>
      <p:pic>
        <p:nvPicPr>
          <p:cNvPr id="4" name="Picture 3" descr="rs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519638" y="3068365"/>
            <a:ext cx="405723" cy="209009"/>
          </a:xfrm>
          <a:prstGeom prst="rect">
            <a:avLst/>
          </a:prstGeom>
          <a:noFill/>
          <a:ln>
            <a:noFill/>
          </a:ln>
        </p:spPr>
      </p:pic>
      <p:pic>
        <p:nvPicPr>
          <p:cNvPr id="5" name="Picture 4" descr="lancop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gray">
          <a:xfrm>
            <a:off x="5786906" y="4613319"/>
            <a:ext cx="747738" cy="157418"/>
          </a:xfrm>
          <a:prstGeom prst="rect">
            <a:avLst/>
          </a:prstGeom>
          <a:noFill/>
          <a:ln>
            <a:noFill/>
          </a:ln>
        </p:spPr>
      </p:pic>
      <p:pic>
        <p:nvPicPr>
          <p:cNvPr id="6" name="Picture 5" descr="redseal.png"/>
          <p:cNvPicPr>
            <a:picLocks noChangeAspect="1"/>
          </p:cNvPicPr>
          <p:nvPr/>
        </p:nvPicPr>
        <p:blipFill rotWithShape="1">
          <a:blip r:embed="rId5" cstate="print">
            <a:extLst>
              <a:ext uri="{28A0092B-C50C-407E-A947-70E740481C1C}">
                <a14:useLocalDpi xmlns:a14="http://schemas.microsoft.com/office/drawing/2010/main"/>
              </a:ext>
            </a:extLst>
          </a:blip>
          <a:srcRect t="22538" b="24269"/>
          <a:stretch/>
        </p:blipFill>
        <p:spPr bwMode="gray">
          <a:xfrm>
            <a:off x="7268820" y="3866533"/>
            <a:ext cx="907358" cy="232664"/>
          </a:xfrm>
          <a:prstGeom prst="rect">
            <a:avLst/>
          </a:prstGeom>
          <a:noFill/>
          <a:ln>
            <a:noFill/>
          </a:ln>
        </p:spPr>
      </p:pic>
      <p:pic>
        <p:nvPicPr>
          <p:cNvPr id="7" name="Picture 6" descr="algosec.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bwMode="gray">
          <a:xfrm>
            <a:off x="7404084" y="3464219"/>
            <a:ext cx="636829" cy="215468"/>
          </a:xfrm>
          <a:prstGeom prst="rect">
            <a:avLst/>
          </a:prstGeom>
          <a:noFill/>
          <a:ln>
            <a:noFill/>
          </a:ln>
        </p:spPr>
      </p:pic>
      <p:pic>
        <p:nvPicPr>
          <p:cNvPr id="9" name="Picture 8" descr="firemon.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gray">
          <a:xfrm>
            <a:off x="7241721" y="4286042"/>
            <a:ext cx="961555" cy="138124"/>
          </a:xfrm>
          <a:prstGeom prst="rect">
            <a:avLst/>
          </a:prstGeom>
          <a:noFill/>
          <a:ln>
            <a:noFill/>
          </a:ln>
        </p:spPr>
      </p:pic>
      <p:pic>
        <p:nvPicPr>
          <p:cNvPr id="11" name="Picture 10" descr="tufin.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gray">
          <a:xfrm>
            <a:off x="7500600" y="2720138"/>
            <a:ext cx="443798" cy="161382"/>
          </a:xfrm>
          <a:prstGeom prst="rect">
            <a:avLst/>
          </a:prstGeom>
          <a:noFill/>
          <a:ln>
            <a:noFill/>
          </a:ln>
        </p:spPr>
      </p:pic>
      <p:sp>
        <p:nvSpPr>
          <p:cNvPr id="17" name="TextBox 16"/>
          <p:cNvSpPr txBox="1"/>
          <p:nvPr/>
        </p:nvSpPr>
        <p:spPr bwMode="gray">
          <a:xfrm>
            <a:off x="7007476" y="1668576"/>
            <a:ext cx="1440180" cy="438592"/>
          </a:xfrm>
          <a:prstGeom prst="roundRect">
            <a:avLst/>
          </a:prstGeom>
        </p:spPr>
        <p:style>
          <a:lnRef idx="0">
            <a:scrgbClr r="0" g="0" b="0"/>
          </a:lnRef>
          <a:fillRef idx="1003">
            <a:schemeClr val="dk2"/>
          </a:fillRef>
          <a:effectRef idx="0">
            <a:scrgbClr r="0" g="0" b="0"/>
          </a:effectRef>
          <a:fontRef idx="major"/>
        </p:style>
        <p:txBody>
          <a:bodyPr wrap="square" lIns="0" tIns="0" rIns="0" bIns="0" rtlCol="0" anchor="ctr" anchorCtr="0">
            <a:noAutofit/>
          </a:bodyPr>
          <a:lstStyle/>
          <a:p>
            <a:pPr algn="ctr"/>
            <a:r>
              <a:rPr lang="en-US" sz="1080" b="1" dirty="0">
                <a:solidFill>
                  <a:schemeClr val="bg1"/>
                </a:solidFill>
                <a:latin typeface="+mn-lt"/>
              </a:rPr>
              <a:t>Enterprise Security</a:t>
            </a:r>
          </a:p>
        </p:txBody>
      </p:sp>
      <p:sp>
        <p:nvSpPr>
          <p:cNvPr id="18" name="TextBox 17"/>
          <p:cNvSpPr txBox="1"/>
          <p:nvPr/>
        </p:nvSpPr>
        <p:spPr bwMode="gray">
          <a:xfrm>
            <a:off x="716939" y="1668576"/>
            <a:ext cx="1440180" cy="438592"/>
          </a:xfrm>
          <a:prstGeom prst="roundRect">
            <a:avLst/>
          </a:prstGeom>
        </p:spPr>
        <p:style>
          <a:lnRef idx="0">
            <a:scrgbClr r="0" g="0" b="0"/>
          </a:lnRef>
          <a:fillRef idx="1003">
            <a:schemeClr val="dk2"/>
          </a:fillRef>
          <a:effectRef idx="0">
            <a:scrgbClr r="0" g="0" b="0"/>
          </a:effectRef>
          <a:fontRef idx="major"/>
        </p:style>
        <p:txBody>
          <a:bodyPr wrap="square" lIns="0" tIns="0" rIns="0" bIns="0" rtlCol="0" anchor="ctr" anchorCtr="0">
            <a:noAutofit/>
          </a:bodyPr>
          <a:lstStyle/>
          <a:p>
            <a:pPr algn="ctr"/>
            <a:r>
              <a:rPr lang="en-US" sz="1080" b="1" dirty="0">
                <a:solidFill>
                  <a:schemeClr val="bg1"/>
                </a:solidFill>
                <a:latin typeface="+mn-lt"/>
              </a:rPr>
              <a:t>Virtualization</a:t>
            </a:r>
          </a:p>
        </p:txBody>
      </p:sp>
      <p:sp>
        <p:nvSpPr>
          <p:cNvPr id="19" name="TextBox 18"/>
          <p:cNvSpPr txBox="1"/>
          <p:nvPr/>
        </p:nvSpPr>
        <p:spPr bwMode="gray">
          <a:xfrm>
            <a:off x="2284429" y="1668576"/>
            <a:ext cx="1440180" cy="440439"/>
          </a:xfrm>
          <a:prstGeom prst="roundRect">
            <a:avLst/>
          </a:prstGeom>
        </p:spPr>
        <p:style>
          <a:lnRef idx="0">
            <a:scrgbClr r="0" g="0" b="0"/>
          </a:lnRef>
          <a:fillRef idx="1003">
            <a:schemeClr val="dk2"/>
          </a:fillRef>
          <a:effectRef idx="0">
            <a:scrgbClr r="0" g="0" b="0"/>
          </a:effectRef>
          <a:fontRef idx="major"/>
        </p:style>
        <p:txBody>
          <a:bodyPr wrap="square" lIns="0" tIns="0" rIns="0" bIns="0" rtlCol="0" anchor="ctr" anchorCtr="0">
            <a:noAutofit/>
          </a:bodyPr>
          <a:lstStyle/>
          <a:p>
            <a:pPr algn="ctr"/>
            <a:r>
              <a:rPr lang="en-US" sz="1080" b="1" dirty="0">
                <a:solidFill>
                  <a:schemeClr val="bg1"/>
                </a:solidFill>
                <a:latin typeface="+mn-lt"/>
              </a:rPr>
              <a:t>Networking</a:t>
            </a:r>
          </a:p>
        </p:txBody>
      </p:sp>
      <p:sp>
        <p:nvSpPr>
          <p:cNvPr id="20" name="TextBox 19"/>
          <p:cNvSpPr txBox="1"/>
          <p:nvPr/>
        </p:nvSpPr>
        <p:spPr bwMode="gray">
          <a:xfrm>
            <a:off x="3851920" y="1668576"/>
            <a:ext cx="1440180" cy="440439"/>
          </a:xfrm>
          <a:prstGeom prst="roundRect">
            <a:avLst/>
          </a:prstGeom>
        </p:spPr>
        <p:style>
          <a:lnRef idx="0">
            <a:scrgbClr r="0" g="0" b="0"/>
          </a:lnRef>
          <a:fillRef idx="1003">
            <a:schemeClr val="dk2"/>
          </a:fillRef>
          <a:effectRef idx="0">
            <a:scrgbClr r="0" g="0" b="0"/>
          </a:effectRef>
          <a:fontRef idx="major"/>
        </p:style>
        <p:txBody>
          <a:bodyPr wrap="square" lIns="0" tIns="0" rIns="0" bIns="0" rtlCol="0" anchor="ctr" anchorCtr="0">
            <a:noAutofit/>
          </a:bodyPr>
          <a:lstStyle/>
          <a:p>
            <a:pPr algn="ctr"/>
            <a:r>
              <a:rPr lang="en-US" sz="1080" b="1" dirty="0">
                <a:solidFill>
                  <a:schemeClr val="bg1"/>
                </a:solidFill>
                <a:latin typeface="+mn-lt"/>
              </a:rPr>
              <a:t>Mobility</a:t>
            </a:r>
          </a:p>
        </p:txBody>
      </p:sp>
      <p:sp>
        <p:nvSpPr>
          <p:cNvPr id="21" name="TextBox 20"/>
          <p:cNvSpPr txBox="1"/>
          <p:nvPr/>
        </p:nvSpPr>
        <p:spPr bwMode="gray">
          <a:xfrm>
            <a:off x="5419410" y="1668576"/>
            <a:ext cx="1460754" cy="438592"/>
          </a:xfrm>
          <a:prstGeom prst="roundRect">
            <a:avLst/>
          </a:prstGeom>
        </p:spPr>
        <p:style>
          <a:lnRef idx="0">
            <a:scrgbClr r="0" g="0" b="0"/>
          </a:lnRef>
          <a:fillRef idx="1003">
            <a:schemeClr val="dk2"/>
          </a:fillRef>
          <a:effectRef idx="0">
            <a:scrgbClr r="0" g="0" b="0"/>
          </a:effectRef>
          <a:fontRef idx="major"/>
        </p:style>
        <p:txBody>
          <a:bodyPr wrap="square" lIns="0" tIns="0" rIns="0" bIns="0" rtlCol="0" anchor="ctr" anchorCtr="0">
            <a:noAutofit/>
          </a:bodyPr>
          <a:lstStyle/>
          <a:p>
            <a:pPr algn="ctr"/>
            <a:r>
              <a:rPr lang="en-US" sz="1080" b="1" dirty="0">
                <a:solidFill>
                  <a:schemeClr val="bg1"/>
                </a:solidFill>
                <a:latin typeface="+mn-lt"/>
              </a:rPr>
              <a:t>Security Analytics</a:t>
            </a:r>
          </a:p>
        </p:txBody>
      </p:sp>
      <p:pic>
        <p:nvPicPr>
          <p:cNvPr id="22" name="Picture 21" descr="vmware.png"/>
          <p:cNvPicPr>
            <a:picLocks noChangeAspect="1"/>
          </p:cNvPicPr>
          <p:nvPr/>
        </p:nvPicPr>
        <p:blipFill rotWithShape="1">
          <a:blip r:embed="rId9" cstate="print">
            <a:extLst>
              <a:ext uri="{28A0092B-C50C-407E-A947-70E740481C1C}">
                <a14:useLocalDpi xmlns:a14="http://schemas.microsoft.com/office/drawing/2010/main"/>
              </a:ext>
            </a:extLst>
          </a:blip>
          <a:srcRect b="18186"/>
          <a:stretch/>
        </p:blipFill>
        <p:spPr bwMode="gray">
          <a:xfrm>
            <a:off x="901353" y="2188450"/>
            <a:ext cx="968895" cy="370332"/>
          </a:xfrm>
          <a:prstGeom prst="rect">
            <a:avLst/>
          </a:prstGeom>
          <a:noFill/>
          <a:ln>
            <a:noFill/>
          </a:ln>
        </p:spPr>
      </p:pic>
      <p:pic>
        <p:nvPicPr>
          <p:cNvPr id="24" name="Picture 23" descr="arista.png"/>
          <p:cNvPicPr>
            <a:picLocks noChangeAspect="1"/>
          </p:cNvPicPr>
          <p:nvPr/>
        </p:nvPicPr>
        <p:blipFill rotWithShape="1">
          <a:blip r:embed="rId10" cstate="print">
            <a:extLst>
              <a:ext uri="{28A0092B-C50C-407E-A947-70E740481C1C}">
                <a14:useLocalDpi xmlns:a14="http://schemas.microsoft.com/office/drawing/2010/main"/>
              </a:ext>
            </a:extLst>
          </a:blip>
          <a:srcRect t="23930" b="27684"/>
          <a:stretch/>
        </p:blipFill>
        <p:spPr bwMode="gray">
          <a:xfrm>
            <a:off x="1029025" y="4196969"/>
            <a:ext cx="713552" cy="251096"/>
          </a:xfrm>
          <a:prstGeom prst="rect">
            <a:avLst/>
          </a:prstGeom>
          <a:noFill/>
          <a:ln>
            <a:noFill/>
          </a:ln>
        </p:spPr>
      </p:pic>
      <p:pic>
        <p:nvPicPr>
          <p:cNvPr id="30" name="Picture 29" descr="avaya.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bwMode="gray">
          <a:xfrm>
            <a:off x="2690834" y="4383231"/>
            <a:ext cx="598838" cy="172006"/>
          </a:xfrm>
          <a:prstGeom prst="rect">
            <a:avLst/>
          </a:prstGeom>
          <a:noFill/>
          <a:ln>
            <a:noFill/>
          </a:ln>
        </p:spPr>
      </p:pic>
      <p:pic>
        <p:nvPicPr>
          <p:cNvPr id="32" name="Picture 31" descr="alcatel.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gray">
          <a:xfrm>
            <a:off x="2616492" y="3188200"/>
            <a:ext cx="747521" cy="563132"/>
          </a:xfrm>
          <a:prstGeom prst="rect">
            <a:avLst/>
          </a:prstGeom>
          <a:noFill/>
          <a:ln>
            <a:noFill/>
          </a:ln>
        </p:spPr>
      </p:pic>
      <p:pic>
        <p:nvPicPr>
          <p:cNvPr id="37" name="Picture 36" descr="bradford.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bwMode="gray">
          <a:xfrm>
            <a:off x="4179137" y="4018395"/>
            <a:ext cx="884796" cy="233806"/>
          </a:xfrm>
          <a:prstGeom prst="rect">
            <a:avLst/>
          </a:prstGeom>
          <a:noFill/>
          <a:ln>
            <a:noFill/>
          </a:ln>
        </p:spPr>
      </p:pic>
      <p:pic>
        <p:nvPicPr>
          <p:cNvPr id="38" name="Picture 37" descr="splunk.png"/>
          <p:cNvPicPr>
            <a:picLocks noChangeAspect="1"/>
          </p:cNvPicPr>
          <p:nvPr/>
        </p:nvPicPr>
        <p:blipFill rotWithShape="1">
          <a:blip r:embed="rId14" cstate="print">
            <a:extLst>
              <a:ext uri="{28A0092B-C50C-407E-A947-70E740481C1C}">
                <a14:useLocalDpi xmlns:a14="http://schemas.microsoft.com/office/drawing/2010/main"/>
              </a:ext>
            </a:extLst>
          </a:blip>
          <a:srcRect t="13333" b="11068"/>
          <a:stretch/>
        </p:blipFill>
        <p:spPr bwMode="gray">
          <a:xfrm>
            <a:off x="5698912" y="2270799"/>
            <a:ext cx="938968" cy="274320"/>
          </a:xfrm>
          <a:prstGeom prst="rect">
            <a:avLst/>
          </a:prstGeom>
          <a:noFill/>
          <a:ln>
            <a:noFill/>
          </a:ln>
        </p:spPr>
      </p:pic>
      <p:pic>
        <p:nvPicPr>
          <p:cNvPr id="39" name="Picture 38" descr="arcsight.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bwMode="gray">
          <a:xfrm>
            <a:off x="5787752" y="3565555"/>
            <a:ext cx="761289" cy="277122"/>
          </a:xfrm>
          <a:prstGeom prst="rect">
            <a:avLst/>
          </a:prstGeom>
          <a:noFill/>
          <a:ln>
            <a:noFill/>
          </a:ln>
        </p:spPr>
      </p:pic>
      <p:pic>
        <p:nvPicPr>
          <p:cNvPr id="40" name="Picture 39" descr="q1labs.png"/>
          <p:cNvPicPr>
            <a:picLocks noChangeAspect="1"/>
          </p:cNvPicPr>
          <p:nvPr/>
        </p:nvPicPr>
        <p:blipFill rotWithShape="1">
          <a:blip r:embed="rId16" cstate="print">
            <a:extLst>
              <a:ext uri="{28A0092B-C50C-407E-A947-70E740481C1C}">
                <a14:useLocalDpi xmlns:a14="http://schemas.microsoft.com/office/drawing/2010/main"/>
              </a:ext>
            </a:extLst>
          </a:blip>
          <a:srcRect l="13141" t="23562" r="12787" b="18907"/>
          <a:stretch/>
        </p:blipFill>
        <p:spPr bwMode="gray">
          <a:xfrm>
            <a:off x="5790000" y="4061572"/>
            <a:ext cx="756793" cy="332850"/>
          </a:xfrm>
          <a:prstGeom prst="rect">
            <a:avLst/>
          </a:prstGeom>
          <a:noFill/>
          <a:ln>
            <a:noFill/>
          </a:ln>
        </p:spPr>
      </p:pic>
      <p:pic>
        <p:nvPicPr>
          <p:cNvPr id="41" name="Picture 40" descr="rsa.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bwMode="gray">
          <a:xfrm>
            <a:off x="5962909" y="3137630"/>
            <a:ext cx="410975" cy="209030"/>
          </a:xfrm>
          <a:prstGeom prst="rect">
            <a:avLst/>
          </a:prstGeom>
          <a:noFill/>
          <a:ln>
            <a:noFill/>
          </a:ln>
        </p:spPr>
      </p:pic>
      <p:pic>
        <p:nvPicPr>
          <p:cNvPr id="42" name="Picture 41" descr="symantec.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bwMode="gray">
          <a:xfrm>
            <a:off x="7317281" y="4611011"/>
            <a:ext cx="803042" cy="210220"/>
          </a:xfrm>
          <a:prstGeom prst="rect">
            <a:avLst/>
          </a:prstGeom>
          <a:noFill/>
          <a:ln>
            <a:noFill/>
          </a:ln>
        </p:spPr>
      </p:pic>
      <p:pic>
        <p:nvPicPr>
          <p:cNvPr id="43" name="Picture 42" descr="logrythm.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gray">
          <a:xfrm>
            <a:off x="5726058" y="2764015"/>
            <a:ext cx="884678" cy="154720"/>
          </a:xfrm>
          <a:prstGeom prst="rect">
            <a:avLst/>
          </a:prstGeom>
          <a:noFill/>
          <a:ln>
            <a:noFill/>
          </a:ln>
        </p:spPr>
      </p:pic>
      <p:pic>
        <p:nvPicPr>
          <p:cNvPr id="46" name="Picture 45" descr="brocade.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bwMode="gray">
          <a:xfrm>
            <a:off x="2597175" y="3961822"/>
            <a:ext cx="786154" cy="210920"/>
          </a:xfrm>
          <a:prstGeom prst="rect">
            <a:avLst/>
          </a:prstGeom>
          <a:noFill/>
          <a:ln>
            <a:noFill/>
          </a:ln>
        </p:spPr>
      </p:pic>
      <p:pic>
        <p:nvPicPr>
          <p:cNvPr id="47" name="Picture 4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gray">
          <a:xfrm>
            <a:off x="1083771" y="2752396"/>
            <a:ext cx="604058" cy="258882"/>
          </a:xfrm>
          <a:prstGeom prst="rect">
            <a:avLst/>
          </a:prstGeom>
          <a:noFill/>
          <a:ln>
            <a:noFill/>
          </a:ln>
        </p:spPr>
      </p:pic>
      <p:cxnSp>
        <p:nvCxnSpPr>
          <p:cNvPr id="34" name="Straight Connector 33"/>
          <p:cNvCxnSpPr/>
          <p:nvPr/>
        </p:nvCxnSpPr>
        <p:spPr bwMode="gray">
          <a:xfrm>
            <a:off x="6945129" y="2162115"/>
            <a:ext cx="0" cy="2923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2218288" y="2162115"/>
            <a:ext cx="0" cy="2923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3791231" y="2162115"/>
            <a:ext cx="0" cy="2923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5358630" y="2162115"/>
            <a:ext cx="0" cy="289589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gray">
          <a:xfrm>
            <a:off x="2688223" y="2264378"/>
            <a:ext cx="604058" cy="258882"/>
          </a:xfrm>
          <a:prstGeom prst="rect">
            <a:avLst/>
          </a:prstGeom>
          <a:noFill/>
          <a:ln>
            <a:noFill/>
          </a:ln>
        </p:spPr>
      </p:pic>
      <p:pic>
        <p:nvPicPr>
          <p:cNvPr id="54" name="Picture 5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gray">
          <a:xfrm>
            <a:off x="4319505" y="2864343"/>
            <a:ext cx="604058" cy="258882"/>
          </a:xfrm>
          <a:prstGeom prst="rect">
            <a:avLst/>
          </a:prstGeom>
          <a:noFill/>
          <a:ln>
            <a:noFill/>
          </a:ln>
        </p:spPr>
      </p:pic>
      <p:grpSp>
        <p:nvGrpSpPr>
          <p:cNvPr id="56" name="Group 55"/>
          <p:cNvGrpSpPr/>
          <p:nvPr/>
        </p:nvGrpSpPr>
        <p:grpSpPr bwMode="gray">
          <a:xfrm>
            <a:off x="2543034" y="2733750"/>
            <a:ext cx="894436" cy="243959"/>
            <a:chOff x="3970020" y="2897292"/>
            <a:chExt cx="1167165" cy="318347"/>
          </a:xfrm>
        </p:grpSpPr>
        <p:pic>
          <p:nvPicPr>
            <p:cNvPr id="28" name="Picture 27" descr="erissson.png"/>
            <p:cNvPicPr>
              <a:picLocks noChangeAspect="1"/>
            </p:cNvPicPr>
            <p:nvPr/>
          </p:nvPicPr>
          <p:blipFill rotWithShape="1">
            <a:blip r:embed="rId22" cstate="print">
              <a:extLst>
                <a:ext uri="{28A0092B-C50C-407E-A947-70E740481C1C}">
                  <a14:useLocalDpi xmlns:a14="http://schemas.microsoft.com/office/drawing/2010/main"/>
                </a:ext>
              </a:extLst>
            </a:blip>
            <a:srcRect t="69710"/>
            <a:stretch/>
          </p:blipFill>
          <p:spPr bwMode="gray">
            <a:xfrm>
              <a:off x="4297680" y="2941320"/>
              <a:ext cx="839505" cy="223678"/>
            </a:xfrm>
            <a:prstGeom prst="rect">
              <a:avLst/>
            </a:prstGeom>
            <a:noFill/>
            <a:ln>
              <a:noFill/>
            </a:ln>
          </p:spPr>
        </p:pic>
        <p:pic>
          <p:nvPicPr>
            <p:cNvPr id="55" name="Picture 54" descr="erissson.png"/>
            <p:cNvPicPr>
              <a:picLocks noChangeAspect="1"/>
            </p:cNvPicPr>
            <p:nvPr/>
          </p:nvPicPr>
          <p:blipFill rotWithShape="1">
            <a:blip r:embed="rId22" cstate="print">
              <a:extLst>
                <a:ext uri="{28A0092B-C50C-407E-A947-70E740481C1C}">
                  <a14:useLocalDpi xmlns:a14="http://schemas.microsoft.com/office/drawing/2010/main"/>
                </a:ext>
              </a:extLst>
            </a:blip>
            <a:srcRect l="19108" r="18943" b="26443"/>
            <a:stretch/>
          </p:blipFill>
          <p:spPr bwMode="gray">
            <a:xfrm>
              <a:off x="3970020" y="2897292"/>
              <a:ext cx="304800" cy="318347"/>
            </a:xfrm>
            <a:prstGeom prst="rect">
              <a:avLst/>
            </a:prstGeom>
            <a:noFill/>
            <a:ln>
              <a:noFill/>
            </a:ln>
          </p:spPr>
        </p:pic>
      </p:grpSp>
      <p:pic>
        <p:nvPicPr>
          <p:cNvPr id="48" name="Picture 47" descr="vmware.png"/>
          <p:cNvPicPr>
            <a:picLocks noChangeAspect="1"/>
          </p:cNvPicPr>
          <p:nvPr/>
        </p:nvPicPr>
        <p:blipFill rotWithShape="1">
          <a:blip r:embed="rId9" cstate="print">
            <a:extLst>
              <a:ext uri="{28A0092B-C50C-407E-A947-70E740481C1C}">
                <a14:useLocalDpi xmlns:a14="http://schemas.microsoft.com/office/drawing/2010/main"/>
              </a:ext>
            </a:extLst>
          </a:blip>
          <a:srcRect b="18186"/>
          <a:stretch/>
        </p:blipFill>
        <p:spPr bwMode="gray">
          <a:xfrm>
            <a:off x="4137087" y="3385643"/>
            <a:ext cx="968895" cy="370332"/>
          </a:xfrm>
          <a:prstGeom prst="rect">
            <a:avLst/>
          </a:prstGeom>
          <a:noFill/>
          <a:ln>
            <a:noFill/>
          </a:ln>
        </p:spPr>
      </p:pic>
      <p:pic>
        <p:nvPicPr>
          <p:cNvPr id="14" name="Picture 13" descr="Rapid7_logo.jpg"/>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5470" y1="4965" x2="2021" y2="95035"/>
                        <a14:foregroundMark x1="29251" y1="11348" x2="33175" y2="90071"/>
                        <a14:foregroundMark x1="39239" y1="90071" x2="43757" y2="8511"/>
                        <a14:foregroundMark x1="60166" y1="7801" x2="56361" y2="89362"/>
                        <a14:foregroundMark x1="26754" y1="19858" x2="19857" y2="91489"/>
                        <a14:foregroundMark x1="66944" y1="9220" x2="64328" y2="90071"/>
                        <a14:foregroundMark x1="79905" y1="4255" x2="94293" y2="4255"/>
                        <a14:foregroundMark x1="82164" y1="24823" x2="81688" y2="94326"/>
                        <a14:foregroundMark x1="97622" y1="17730" x2="97384" y2="79433"/>
                        <a14:foregroundMark x1="91082" y1="53191" x2="91082" y2="53191"/>
                        <a14:foregroundMark x1="88704" y1="90780" x2="92628" y2="30496"/>
                        <a14:backgroundMark x1="50178" y1="78723" x2="50178" y2="78723"/>
                      </a14:backgroundRemoval>
                    </a14:imgEffect>
                  </a14:imgLayer>
                </a14:imgProps>
              </a:ext>
              <a:ext uri="{28A0092B-C50C-407E-A947-70E740481C1C}">
                <a14:useLocalDpi xmlns:a14="http://schemas.microsoft.com/office/drawing/2010/main" val="0"/>
              </a:ext>
            </a:extLst>
          </a:blip>
          <a:stretch>
            <a:fillRect/>
          </a:stretch>
        </p:blipFill>
        <p:spPr>
          <a:xfrm>
            <a:off x="7211023" y="2302907"/>
            <a:ext cx="1022951" cy="171505"/>
          </a:xfrm>
          <a:prstGeom prst="rect">
            <a:avLst/>
          </a:prstGeom>
        </p:spPr>
      </p:pic>
      <p:pic>
        <p:nvPicPr>
          <p:cNvPr id="15" name="Picture 14" descr="amazon.com_web_services.png"/>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27179" b="71795" l="0" r="100000">
                        <a14:foregroundMark x1="34872" y1="52308" x2="34872" y2="52308"/>
                        <a14:foregroundMark x1="53846" y1="52821" x2="53846" y2="52821"/>
                        <a14:foregroundMark x1="61538" y1="53333" x2="61538" y2="53333"/>
                        <a14:foregroundMark x1="72821" y1="53333" x2="72821" y2="53333"/>
                        <a14:foregroundMark x1="81026" y1="53846" x2="81026" y2="53846"/>
                        <a14:foregroundMark x1="92821" y1="54359" x2="92821" y2="54359"/>
                        <a14:foregroundMark x1="96923" y1="65128" x2="96923" y2="65128"/>
                        <a14:foregroundMark x1="89744" y1="66154" x2="89744" y2="66154"/>
                        <a14:foregroundMark x1="82051" y1="66667" x2="82051" y2="66667"/>
                        <a14:foregroundMark x1="79487" y1="67692" x2="79487" y2="67692"/>
                        <a14:foregroundMark x1="78974" y1="61026" x2="78974" y2="61026"/>
                        <a14:foregroundMark x1="75385" y1="67179" x2="75385" y2="67179"/>
                        <a14:foregroundMark x1="68205" y1="67179" x2="68205" y2="67179"/>
                        <a14:foregroundMark x1="62564" y1="65128" x2="62564" y2="65128"/>
                        <a14:foregroundMark x1="45641" y1="62051" x2="45641" y2="62051"/>
                        <a14:foregroundMark x1="33846" y1="66154" x2="33846" y2="66154"/>
                        <a14:foregroundMark x1="40000" y1="64615" x2="40000" y2="64615"/>
                        <a14:foregroundMark x1="56923" y1="68205" x2="56923" y2="68205"/>
                        <a14:foregroundMark x1="88205" y1="66667" x2="88205" y2="66667"/>
                        <a14:foregroundMark x1="29744" y1="65128" x2="29744" y2="65128"/>
                        <a14:foregroundMark x1="96923" y1="61538" x2="96923" y2="61538"/>
                        <a14:foregroundMark x1="91795" y1="68205" x2="91795" y2="68205"/>
                        <a14:foregroundMark x1="42564" y1="68205" x2="42564" y2="68205"/>
                        <a14:foregroundMark x1="43590" y1="67179" x2="43590" y2="67179"/>
                        <a14:foregroundMark x1="44615" y1="67692" x2="44615" y2="67692"/>
                        <a14:backgroundMark x1="90256" y1="63590" x2="90256" y2="63590"/>
                        <a14:backgroundMark x1="63590" y1="63590" x2="63590" y2="63590"/>
                        <a14:backgroundMark x1="33333" y1="54359" x2="33333" y2="54359"/>
                        <a14:backgroundMark x1="62564" y1="53846" x2="62564" y2="53846"/>
                        <a14:backgroundMark x1="42564" y1="66154" x2="42564" y2="66154"/>
                        <a14:backgroundMark x1="41538" y1="63590" x2="41538" y2="63590"/>
                        <a14:backgroundMark x1="91795" y1="66667" x2="91795" y2="66667"/>
                        <a14:backgroundMark x1="98462" y1="64103" x2="98462" y2="64103"/>
                        <a14:backgroundMark x1="44103" y1="63077" x2="44103" y2="63077"/>
                        <a14:backgroundMark x1="44615" y1="65641" x2="44615" y2="65641"/>
                      </a14:backgroundRemoval>
                    </a14:imgEffect>
                  </a14:imgLayer>
                </a14:imgProps>
              </a:ext>
              <a:ext uri="{28A0092B-C50C-407E-A947-70E740481C1C}">
                <a14:useLocalDpi xmlns:a14="http://schemas.microsoft.com/office/drawing/2010/main" val="0"/>
              </a:ext>
            </a:extLst>
          </a:blip>
          <a:srcRect t="28950" b="27885"/>
          <a:stretch/>
        </p:blipFill>
        <p:spPr>
          <a:xfrm>
            <a:off x="981399" y="3204891"/>
            <a:ext cx="808803" cy="349124"/>
          </a:xfrm>
          <a:prstGeom prst="rect">
            <a:avLst/>
          </a:prstGeom>
        </p:spPr>
      </p:pic>
      <p:pic>
        <p:nvPicPr>
          <p:cNvPr id="16" name="Picture 15" descr="kvm.gif"/>
          <p:cNvPicPr>
            <a:picLocks noChangeAspect="1"/>
          </p:cNvPicPr>
          <p:nvPr/>
        </p:nvPicPr>
        <p:blipFill>
          <a:blip r:embed="rId27" cstate="print">
            <a:extLst>
              <a:ext uri="{BEBA8EAE-BF5A-486C-A8C5-ECC9F3942E4B}">
                <a14:imgProps xmlns:a14="http://schemas.microsoft.com/office/drawing/2010/main">
                  <a14:imgLayer r:embed="rId28">
                    <a14:imgEffect>
                      <a14:backgroundRemoval t="0" b="100000" l="0" r="99667">
                        <a14:foregroundMark x1="54167" y1="45673" x2="54167" y2="45673"/>
                        <a14:foregroundMark x1="17167" y1="76923" x2="17167" y2="76923"/>
                        <a14:foregroundMark x1="38333" y1="48077" x2="38333" y2="48077"/>
                        <a14:foregroundMark x1="8500" y1="10577" x2="8500" y2="10577"/>
                        <a14:foregroundMark x1="22500" y1="35577" x2="22500" y2="35577"/>
                        <a14:foregroundMark x1="13167" y1="65385" x2="13167" y2="65385"/>
                        <a14:foregroundMark x1="5667" y1="61538" x2="5667" y2="61538"/>
                      </a14:backgroundRemoval>
                    </a14:imgEffect>
                  </a14:imgLayer>
                </a14:imgProps>
              </a:ext>
              <a:ext uri="{28A0092B-C50C-407E-A947-70E740481C1C}">
                <a14:useLocalDpi xmlns:a14="http://schemas.microsoft.com/office/drawing/2010/main" val="0"/>
              </a:ext>
            </a:extLst>
          </a:blip>
          <a:stretch>
            <a:fillRect/>
          </a:stretch>
        </p:blipFill>
        <p:spPr>
          <a:xfrm>
            <a:off x="1016963" y="3747628"/>
            <a:ext cx="737677" cy="255728"/>
          </a:xfrm>
          <a:prstGeom prst="rect">
            <a:avLst/>
          </a:prstGeom>
        </p:spPr>
      </p:pic>
      <p:pic>
        <p:nvPicPr>
          <p:cNvPr id="23" name="Picture 22" descr="ARUB_logo_RGB_lg.800x410.jpg"/>
          <p:cNvPicPr>
            <a:picLocks noChangeAspect="1"/>
          </p:cNvPicPr>
          <p:nvPr/>
        </p:nvPicPr>
        <p:blipFill rotWithShape="1">
          <a:blip r:embed="rId29" cstate="print">
            <a:extLst>
              <a:ext uri="{BEBA8EAE-BF5A-486C-A8C5-ECC9F3942E4B}">
                <a14:imgProps xmlns:a14="http://schemas.microsoft.com/office/drawing/2010/main">
                  <a14:imgLayer r:embed="rId30">
                    <a14:imgEffect>
                      <a14:backgroundRemoval t="16341" b="81951" l="12250" r="92750">
                        <a14:foregroundMark x1="21125" y1="51707" x2="21125" y2="51707"/>
                        <a14:foregroundMark x1="32375" y1="45122" x2="32375" y2="45122"/>
                        <a14:foregroundMark x1="44125" y1="48049" x2="44125" y2="48049"/>
                        <a14:foregroundMark x1="80375" y1="52195" x2="80375" y2="52195"/>
                        <a14:foregroundMark x1="86750" y1="31463" x2="86750" y2="31463"/>
                        <a14:foregroundMark x1="71875" y1="72439" x2="71875" y2="72439"/>
                        <a14:foregroundMark x1="65125" y1="71220" x2="65125" y2="71220"/>
                        <a14:foregroundMark x1="60250" y1="71707" x2="60250" y2="71707"/>
                        <a14:foregroundMark x1="53875" y1="72439" x2="53875" y2="72439"/>
                        <a14:foregroundMark x1="49000" y1="71220" x2="49000" y2="71220"/>
                        <a14:foregroundMark x1="42375" y1="72439" x2="42375" y2="72439"/>
                        <a14:foregroundMark x1="37500" y1="72439" x2="37500" y2="72439"/>
                        <a14:foregroundMark x1="31750" y1="72439" x2="31750" y2="72439"/>
                      </a14:backgroundRemoval>
                    </a14:imgEffect>
                  </a14:imgLayer>
                </a14:imgProps>
              </a:ext>
              <a:ext uri="{28A0092B-C50C-407E-A947-70E740481C1C}">
                <a14:useLocalDpi xmlns:a14="http://schemas.microsoft.com/office/drawing/2010/main" val="0"/>
              </a:ext>
            </a:extLst>
          </a:blip>
          <a:srcRect l="13759" t="18635" r="11151" b="21706"/>
          <a:stretch/>
        </p:blipFill>
        <p:spPr>
          <a:xfrm>
            <a:off x="4191277" y="2251534"/>
            <a:ext cx="860515" cy="350390"/>
          </a:xfrm>
          <a:prstGeom prst="rect">
            <a:avLst/>
          </a:prstGeom>
        </p:spPr>
      </p:pic>
    </p:spTree>
    <p:extLst>
      <p:ext uri="{BB962C8B-B14F-4D97-AF65-F5344CB8AC3E}">
        <p14:creationId xmlns:p14="http://schemas.microsoft.com/office/powerpoint/2010/main" val="15554539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圓角矩形 248"/>
          <p:cNvSpPr/>
          <p:nvPr/>
        </p:nvSpPr>
        <p:spPr>
          <a:xfrm>
            <a:off x="6201821" y="3167975"/>
            <a:ext cx="1462435" cy="546179"/>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28" name="圓角矩形 227"/>
          <p:cNvSpPr/>
          <p:nvPr/>
        </p:nvSpPr>
        <p:spPr>
          <a:xfrm>
            <a:off x="1956133" y="4152062"/>
            <a:ext cx="1163243" cy="174512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9" name="圓角矩形 48"/>
          <p:cNvSpPr/>
          <p:nvPr/>
        </p:nvSpPr>
        <p:spPr>
          <a:xfrm>
            <a:off x="5616977" y="4171274"/>
            <a:ext cx="1163243" cy="1725917"/>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102" name="直線接點 101"/>
          <p:cNvCxnSpPr/>
          <p:nvPr/>
        </p:nvCxnSpPr>
        <p:spPr>
          <a:xfrm>
            <a:off x="3926972" y="2590985"/>
            <a:ext cx="732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標題 5"/>
          <p:cNvSpPr>
            <a:spLocks noGrp="1"/>
          </p:cNvSpPr>
          <p:nvPr>
            <p:ph type="title"/>
          </p:nvPr>
        </p:nvSpPr>
        <p:spPr>
          <a:xfrm>
            <a:off x="609527" y="338960"/>
            <a:ext cx="5744311" cy="454998"/>
          </a:xfrm>
        </p:spPr>
        <p:txBody>
          <a:bodyPr>
            <a:normAutofit/>
          </a:bodyPr>
          <a:lstStyle/>
          <a:p>
            <a:r>
              <a:rPr lang="zh-TW" altLang="en-US" sz="2800" b="1" i="0" dirty="0">
                <a:latin typeface="標楷體" panose="03000509000000000000" pitchFamily="65" charset="-120"/>
                <a:ea typeface="標楷體" panose="03000509000000000000" pitchFamily="65" charset="-120"/>
              </a:rPr>
              <a:t>智慧型資安聯合防禦系統</a:t>
            </a:r>
          </a:p>
        </p:txBody>
      </p:sp>
      <p:cxnSp>
        <p:nvCxnSpPr>
          <p:cNvPr id="62" name="直線接點 61"/>
          <p:cNvCxnSpPr/>
          <p:nvPr/>
        </p:nvCxnSpPr>
        <p:spPr bwMode="auto">
          <a:xfrm>
            <a:off x="4782621" y="1912876"/>
            <a:ext cx="8025" cy="461028"/>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a:ln>
          <a:effectLst/>
        </p:spPr>
      </p:cxnSp>
      <p:cxnSp>
        <p:nvCxnSpPr>
          <p:cNvPr id="63" name="直線接點 62"/>
          <p:cNvCxnSpPr/>
          <p:nvPr/>
        </p:nvCxnSpPr>
        <p:spPr bwMode="auto">
          <a:xfrm flipH="1">
            <a:off x="3753703" y="1894159"/>
            <a:ext cx="1721" cy="398818"/>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a:ln>
          <a:effectLst/>
        </p:spPr>
      </p:cxnSp>
      <p:cxnSp>
        <p:nvCxnSpPr>
          <p:cNvPr id="67" name="直線接點 66"/>
          <p:cNvCxnSpPr/>
          <p:nvPr/>
        </p:nvCxnSpPr>
        <p:spPr bwMode="auto">
          <a:xfrm flipV="1">
            <a:off x="3755422" y="2273006"/>
            <a:ext cx="1" cy="829683"/>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68" name="直線接點 67"/>
          <p:cNvCxnSpPr/>
          <p:nvPr/>
        </p:nvCxnSpPr>
        <p:spPr bwMode="auto">
          <a:xfrm flipV="1">
            <a:off x="4790646" y="2292977"/>
            <a:ext cx="1" cy="829683"/>
          </a:xfrm>
          <a:prstGeom prst="line">
            <a:avLst/>
          </a:prstGeom>
          <a:solidFill>
            <a:schemeClr val="accent1"/>
          </a:solidFill>
          <a:ln w="19050" cap="flat" cmpd="sng" algn="ctr">
            <a:solidFill>
              <a:schemeClr val="tx1"/>
            </a:solidFill>
            <a:prstDash val="solid"/>
            <a:round/>
            <a:headEnd type="none" w="med" len="med"/>
            <a:tailEnd type="none"/>
          </a:ln>
          <a:effectLst/>
        </p:spPr>
      </p:cxnSp>
      <p:pic>
        <p:nvPicPr>
          <p:cNvPr id="69" name="Picture 27" descr="ICON_Cloud_Q308"/>
          <p:cNvPicPr>
            <a:picLocks noChangeAspect="1" noChangeArrowheads="1"/>
          </p:cNvPicPr>
          <p:nvPr/>
        </p:nvPicPr>
        <p:blipFill>
          <a:blip r:embed="rId3" cstate="print"/>
          <a:srcRect/>
          <a:stretch>
            <a:fillRect/>
          </a:stretch>
        </p:blipFill>
        <p:spPr bwMode="auto">
          <a:xfrm>
            <a:off x="3163825" y="1232949"/>
            <a:ext cx="2223824" cy="781556"/>
          </a:xfrm>
          <a:prstGeom prst="rect">
            <a:avLst/>
          </a:prstGeom>
          <a:noFill/>
          <a:ln w="9525">
            <a:noFill/>
            <a:miter lim="800000"/>
            <a:headEnd/>
            <a:tailEnd/>
          </a:ln>
        </p:spPr>
      </p:pic>
      <p:sp>
        <p:nvSpPr>
          <p:cNvPr id="70" name="文字方塊 69"/>
          <p:cNvSpPr txBox="1"/>
          <p:nvPr/>
        </p:nvSpPr>
        <p:spPr>
          <a:xfrm>
            <a:off x="3827238" y="1492330"/>
            <a:ext cx="859531" cy="323165"/>
          </a:xfrm>
          <a:prstGeom prst="rect">
            <a:avLst/>
          </a:prstGeom>
          <a:noFill/>
        </p:spPr>
        <p:txBody>
          <a:bodyPr wrap="none" rtlCol="0">
            <a:spAutoFit/>
          </a:bodyPr>
          <a:lstStyle/>
          <a:p>
            <a:pPr algn="ctr"/>
            <a:r>
              <a:rPr lang="en-US" altLang="zh-TW" sz="1500" b="1" dirty="0">
                <a:solidFill>
                  <a:srgbClr val="000000"/>
                </a:solidFill>
                <a:latin typeface="Candara" panose="020E0502030303020204" pitchFamily="34" charset="0"/>
              </a:rPr>
              <a:t>Internet</a:t>
            </a:r>
            <a:endParaRPr lang="zh-TW" altLang="en-US" sz="1500" b="1" dirty="0">
              <a:solidFill>
                <a:srgbClr val="000000"/>
              </a:solidFill>
              <a:latin typeface="Candara" panose="020E0502030303020204" pitchFamily="34" charset="0"/>
            </a:endParaRPr>
          </a:p>
        </p:txBody>
      </p:sp>
      <p:sp>
        <p:nvSpPr>
          <p:cNvPr id="96" name="文字方塊 95"/>
          <p:cNvSpPr txBox="1"/>
          <p:nvPr/>
        </p:nvSpPr>
        <p:spPr>
          <a:xfrm>
            <a:off x="6876825" y="4176777"/>
            <a:ext cx="683358" cy="346249"/>
          </a:xfrm>
          <a:prstGeom prst="rect">
            <a:avLst/>
          </a:prstGeom>
          <a:noFill/>
        </p:spPr>
        <p:txBody>
          <a:bodyPr wrap="square" rtlCol="0">
            <a:spAutoFit/>
          </a:bodyPr>
          <a:lstStyle/>
          <a:p>
            <a:pPr algn="ctr"/>
            <a:r>
              <a:rPr lang="zh-TW" altLang="en-US" sz="825"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接取層</a:t>
            </a:r>
            <a:endParaRPr lang="en-US" altLang="zh-TW" sz="825"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endParaRPr>
          </a:p>
          <a:p>
            <a:pPr algn="ctr"/>
            <a:r>
              <a:rPr lang="en-US" altLang="zh-TW" sz="825"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825"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各樓層</a:t>
            </a:r>
            <a:r>
              <a:rPr lang="en-US" altLang="zh-TW" sz="825"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a:t>
            </a:r>
          </a:p>
        </p:txBody>
      </p:sp>
      <p:sp>
        <p:nvSpPr>
          <p:cNvPr id="100" name="文字方塊 99"/>
          <p:cNvSpPr txBox="1"/>
          <p:nvPr/>
        </p:nvSpPr>
        <p:spPr>
          <a:xfrm>
            <a:off x="6879483" y="4833776"/>
            <a:ext cx="761747" cy="369332"/>
          </a:xfrm>
          <a:prstGeom prst="rect">
            <a:avLst/>
          </a:prstGeom>
          <a:noFill/>
        </p:spPr>
        <p:txBody>
          <a:bodyPr wrap="none" rtlCol="0">
            <a:spAutoFit/>
          </a:bodyPr>
          <a:lstStyle/>
          <a:p>
            <a:pPr algn="ctr"/>
            <a:r>
              <a:rPr lang="zh-TW" altLang="en-US"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有線無線層</a:t>
            </a:r>
            <a:endParaRPr lang="en-US" altLang="zh-TW"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endParaRPr>
          </a:p>
          <a:p>
            <a:pPr algn="ctr"/>
            <a:r>
              <a:rPr lang="en-US" altLang="zh-TW"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各樓層</a:t>
            </a:r>
            <a:r>
              <a:rPr lang="en-US" altLang="zh-TW"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a:t>
            </a:r>
          </a:p>
        </p:txBody>
      </p:sp>
      <p:sp>
        <p:nvSpPr>
          <p:cNvPr id="105" name="文字方塊 104"/>
          <p:cNvSpPr txBox="1"/>
          <p:nvPr/>
        </p:nvSpPr>
        <p:spPr>
          <a:xfrm>
            <a:off x="5225103" y="3033157"/>
            <a:ext cx="761747" cy="230832"/>
          </a:xfrm>
          <a:prstGeom prst="rect">
            <a:avLst/>
          </a:prstGeom>
          <a:noFill/>
        </p:spPr>
        <p:txBody>
          <a:bodyPr wrap="none" rtlCol="0">
            <a:spAutoFit/>
          </a:bodyPr>
          <a:lstStyle/>
          <a:p>
            <a:pPr algn="ctr"/>
            <a:r>
              <a:rPr lang="zh-TW" altLang="en-US"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核心交換層</a:t>
            </a:r>
          </a:p>
        </p:txBody>
      </p:sp>
      <p:sp>
        <p:nvSpPr>
          <p:cNvPr id="106" name="文字方塊 105"/>
          <p:cNvSpPr txBox="1"/>
          <p:nvPr/>
        </p:nvSpPr>
        <p:spPr>
          <a:xfrm>
            <a:off x="5230224" y="2482073"/>
            <a:ext cx="770559" cy="230832"/>
          </a:xfrm>
          <a:prstGeom prst="rect">
            <a:avLst/>
          </a:prstGeom>
          <a:noFill/>
        </p:spPr>
        <p:txBody>
          <a:bodyPr wrap="square" rtlCol="0">
            <a:spAutoFit/>
          </a:bodyPr>
          <a:lstStyle/>
          <a:p>
            <a:pPr algn="ctr"/>
            <a:r>
              <a:rPr lang="zh-TW" altLang="en-US"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資安管制層</a:t>
            </a:r>
          </a:p>
        </p:txBody>
      </p:sp>
      <p:sp>
        <p:nvSpPr>
          <p:cNvPr id="148" name="文字方塊 147"/>
          <p:cNvSpPr txBox="1"/>
          <p:nvPr/>
        </p:nvSpPr>
        <p:spPr>
          <a:xfrm>
            <a:off x="4096934" y="2960225"/>
            <a:ext cx="341760" cy="230832"/>
          </a:xfrm>
          <a:prstGeom prst="rect">
            <a:avLst/>
          </a:prstGeom>
          <a:noFill/>
        </p:spPr>
        <p:txBody>
          <a:bodyPr wrap="none" rtlCol="0">
            <a:spAutoFit/>
          </a:bodyPr>
          <a:lstStyle/>
          <a:p>
            <a:pPr algn="ctr"/>
            <a:r>
              <a:rPr lang="en-US" altLang="zh-TW"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HA</a:t>
            </a:r>
            <a:endParaRPr lang="zh-TW" altLang="en-US"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endParaRPr>
          </a:p>
        </p:txBody>
      </p:sp>
      <p:pic>
        <p:nvPicPr>
          <p:cNvPr id="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664" y="2475572"/>
            <a:ext cx="814313" cy="214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9332" y="2483838"/>
            <a:ext cx="814313" cy="214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 name="直線接點 3"/>
          <p:cNvCxnSpPr/>
          <p:nvPr/>
        </p:nvCxnSpPr>
        <p:spPr>
          <a:xfrm>
            <a:off x="3946545" y="3176241"/>
            <a:ext cx="732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4" name="文字方塊 103"/>
          <p:cNvSpPr txBox="1"/>
          <p:nvPr/>
        </p:nvSpPr>
        <p:spPr>
          <a:xfrm>
            <a:off x="4097645" y="2373904"/>
            <a:ext cx="341760" cy="230832"/>
          </a:xfrm>
          <a:prstGeom prst="rect">
            <a:avLst/>
          </a:prstGeom>
          <a:noFill/>
        </p:spPr>
        <p:txBody>
          <a:bodyPr wrap="none" rtlCol="0">
            <a:spAutoFit/>
          </a:bodyPr>
          <a:lstStyle/>
          <a:p>
            <a:pPr algn="ctr"/>
            <a:r>
              <a:rPr lang="en-US" altLang="zh-TW"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HA</a:t>
            </a:r>
            <a:endParaRPr lang="zh-TW" altLang="en-US" sz="900"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endParaRPr>
          </a:p>
        </p:txBody>
      </p:sp>
      <p:sp>
        <p:nvSpPr>
          <p:cNvPr id="80" name="文字方塊 79"/>
          <p:cNvSpPr txBox="1"/>
          <p:nvPr/>
        </p:nvSpPr>
        <p:spPr>
          <a:xfrm>
            <a:off x="3494657" y="3320880"/>
            <a:ext cx="518092" cy="369332"/>
          </a:xfrm>
          <a:prstGeom prst="rect">
            <a:avLst/>
          </a:prstGeom>
          <a:noFill/>
        </p:spPr>
        <p:txBody>
          <a:bodyPr wrap="none" rtlCol="0">
            <a:spAutoFit/>
          </a:bodyPr>
          <a:lstStyle/>
          <a:p>
            <a:pPr algn="ctr"/>
            <a:r>
              <a:rPr lang="en-US" altLang="zh-TW" sz="900" b="1" dirty="0">
                <a:latin typeface="新細明體" panose="02020500000000000000" pitchFamily="18" charset="-120"/>
                <a:ea typeface="新細明體" panose="02020500000000000000" pitchFamily="18" charset="-120"/>
              </a:rPr>
              <a:t>Core</a:t>
            </a:r>
          </a:p>
          <a:p>
            <a:pPr algn="ctr"/>
            <a:r>
              <a:rPr lang="en-US" altLang="zh-TW" sz="900" b="1" dirty="0">
                <a:latin typeface="新細明體" panose="02020500000000000000" pitchFamily="18" charset="-120"/>
                <a:ea typeface="新細明體" panose="02020500000000000000" pitchFamily="18" charset="-120"/>
              </a:rPr>
              <a:t> Switch</a:t>
            </a:r>
            <a:endParaRPr lang="zh-TW" altLang="en-US" sz="900" b="1" dirty="0">
              <a:latin typeface="新細明體" panose="02020500000000000000" pitchFamily="18" charset="-120"/>
              <a:ea typeface="新細明體" panose="02020500000000000000" pitchFamily="18" charset="-120"/>
            </a:endParaRPr>
          </a:p>
        </p:txBody>
      </p:sp>
      <p:sp>
        <p:nvSpPr>
          <p:cNvPr id="112" name="文字方塊 111"/>
          <p:cNvSpPr txBox="1"/>
          <p:nvPr/>
        </p:nvSpPr>
        <p:spPr>
          <a:xfrm>
            <a:off x="4526625" y="3311852"/>
            <a:ext cx="518092" cy="369332"/>
          </a:xfrm>
          <a:prstGeom prst="rect">
            <a:avLst/>
          </a:prstGeom>
          <a:noFill/>
        </p:spPr>
        <p:txBody>
          <a:bodyPr wrap="none" rtlCol="0">
            <a:spAutoFit/>
          </a:bodyPr>
          <a:lstStyle/>
          <a:p>
            <a:pPr algn="ctr"/>
            <a:r>
              <a:rPr lang="en-US" altLang="zh-TW" sz="900" b="1" dirty="0">
                <a:latin typeface="新細明體" panose="02020500000000000000" pitchFamily="18" charset="-120"/>
                <a:ea typeface="新細明體" panose="02020500000000000000" pitchFamily="18" charset="-120"/>
              </a:rPr>
              <a:t>Core</a:t>
            </a:r>
          </a:p>
          <a:p>
            <a:pPr algn="ctr"/>
            <a:r>
              <a:rPr lang="en-US" altLang="zh-TW" sz="900" b="1" dirty="0">
                <a:latin typeface="新細明體" panose="02020500000000000000" pitchFamily="18" charset="-120"/>
                <a:ea typeface="新細明體" panose="02020500000000000000" pitchFamily="18" charset="-120"/>
              </a:rPr>
              <a:t> Switch</a:t>
            </a:r>
            <a:endParaRPr lang="zh-TW" altLang="en-US" sz="900" b="1" dirty="0">
              <a:latin typeface="新細明體" panose="02020500000000000000" pitchFamily="18" charset="-120"/>
              <a:ea typeface="新細明體" panose="02020500000000000000" pitchFamily="18" charset="-120"/>
            </a:endParaRPr>
          </a:p>
        </p:txBody>
      </p:sp>
      <p:pic>
        <p:nvPicPr>
          <p:cNvPr id="5" name="圖片 4"/>
          <p:cNvPicPr>
            <a:picLocks noChangeAspect="1"/>
          </p:cNvPicPr>
          <p:nvPr/>
        </p:nvPicPr>
        <p:blipFill>
          <a:blip r:embed="rId5"/>
          <a:stretch>
            <a:fillRect/>
          </a:stretch>
        </p:blipFill>
        <p:spPr>
          <a:xfrm>
            <a:off x="2198793" y="4833777"/>
            <a:ext cx="254419" cy="254419"/>
          </a:xfrm>
          <a:prstGeom prst="rect">
            <a:avLst/>
          </a:prstGeom>
        </p:spPr>
      </p:pic>
      <p:pic>
        <p:nvPicPr>
          <p:cNvPr id="131" name="圖片 130"/>
          <p:cNvPicPr>
            <a:picLocks noChangeAspect="1"/>
          </p:cNvPicPr>
          <p:nvPr/>
        </p:nvPicPr>
        <p:blipFill>
          <a:blip r:embed="rId5"/>
          <a:stretch>
            <a:fillRect/>
          </a:stretch>
        </p:blipFill>
        <p:spPr>
          <a:xfrm>
            <a:off x="3407052" y="4833777"/>
            <a:ext cx="254419" cy="254419"/>
          </a:xfrm>
          <a:prstGeom prst="rect">
            <a:avLst/>
          </a:prstGeom>
        </p:spPr>
      </p:pic>
      <p:pic>
        <p:nvPicPr>
          <p:cNvPr id="138" name="圖片 137"/>
          <p:cNvPicPr>
            <a:picLocks noChangeAspect="1"/>
          </p:cNvPicPr>
          <p:nvPr/>
        </p:nvPicPr>
        <p:blipFill>
          <a:blip r:embed="rId5"/>
          <a:stretch>
            <a:fillRect/>
          </a:stretch>
        </p:blipFill>
        <p:spPr>
          <a:xfrm>
            <a:off x="4524160" y="4833777"/>
            <a:ext cx="254419" cy="254419"/>
          </a:xfrm>
          <a:prstGeom prst="rect">
            <a:avLst/>
          </a:prstGeom>
        </p:spPr>
      </p:pic>
      <p:pic>
        <p:nvPicPr>
          <p:cNvPr id="139" name="圖片 138"/>
          <p:cNvPicPr>
            <a:picLocks noChangeAspect="1"/>
          </p:cNvPicPr>
          <p:nvPr/>
        </p:nvPicPr>
        <p:blipFill>
          <a:blip r:embed="rId5"/>
          <a:stretch>
            <a:fillRect/>
          </a:stretch>
        </p:blipFill>
        <p:spPr>
          <a:xfrm>
            <a:off x="5837046" y="4833777"/>
            <a:ext cx="254419" cy="254419"/>
          </a:xfrm>
          <a:prstGeom prst="rect">
            <a:avLst/>
          </a:prstGeom>
        </p:spPr>
      </p:pic>
      <p:grpSp>
        <p:nvGrpSpPr>
          <p:cNvPr id="15" name="群組 14"/>
          <p:cNvGrpSpPr/>
          <p:nvPr/>
        </p:nvGrpSpPr>
        <p:grpSpPr>
          <a:xfrm>
            <a:off x="2165757" y="5246165"/>
            <a:ext cx="878998" cy="418234"/>
            <a:chOff x="2887675" y="5851886"/>
            <a:chExt cx="1171997" cy="557645"/>
          </a:xfrm>
        </p:grpSpPr>
        <p:grpSp>
          <p:nvGrpSpPr>
            <p:cNvPr id="10" name="群組 9"/>
            <p:cNvGrpSpPr/>
            <p:nvPr/>
          </p:nvGrpSpPr>
          <p:grpSpPr>
            <a:xfrm>
              <a:off x="2887675" y="5851886"/>
              <a:ext cx="278652" cy="419310"/>
              <a:chOff x="3002090" y="5839386"/>
              <a:chExt cx="278652" cy="419310"/>
            </a:xfrm>
          </p:grpSpPr>
          <p:grpSp>
            <p:nvGrpSpPr>
              <p:cNvPr id="144" name="Group 200"/>
              <p:cNvGrpSpPr/>
              <p:nvPr/>
            </p:nvGrpSpPr>
            <p:grpSpPr bwMode="gray">
              <a:xfrm>
                <a:off x="3011980" y="6058578"/>
                <a:ext cx="258968" cy="200118"/>
                <a:chOff x="2286426" y="5045243"/>
                <a:chExt cx="754548" cy="438876"/>
              </a:xfrm>
            </p:grpSpPr>
            <p:sp>
              <p:nvSpPr>
                <p:cNvPr id="145"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6"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147"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9"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0"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1"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pic>
            <p:nvPicPr>
              <p:cNvPr id="8" name="圖片 7"/>
              <p:cNvPicPr>
                <a:picLocks noChangeAspect="1"/>
              </p:cNvPicPr>
              <p:nvPr/>
            </p:nvPicPr>
            <p:blipFill>
              <a:blip r:embed="rId6"/>
              <a:stretch>
                <a:fillRect/>
              </a:stretch>
            </p:blipFill>
            <p:spPr>
              <a:xfrm>
                <a:off x="3002090" y="5839386"/>
                <a:ext cx="278652" cy="210366"/>
              </a:xfrm>
              <a:prstGeom prst="rect">
                <a:avLst/>
              </a:prstGeom>
            </p:spPr>
          </p:pic>
        </p:grpSp>
        <p:pic>
          <p:nvPicPr>
            <p:cNvPr id="12" name="圖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8067" y="5881798"/>
              <a:ext cx="414081" cy="220778"/>
            </a:xfrm>
            <a:prstGeom prst="rect">
              <a:avLst/>
            </a:prstGeom>
          </p:spPr>
        </p:pic>
        <p:pic>
          <p:nvPicPr>
            <p:cNvPr id="14" name="圖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5684" y="6147436"/>
              <a:ext cx="350476" cy="262095"/>
            </a:xfrm>
            <a:prstGeom prst="rect">
              <a:avLst/>
            </a:prstGeom>
          </p:spPr>
        </p:pic>
        <p:grpSp>
          <p:nvGrpSpPr>
            <p:cNvPr id="154" name="Group 200"/>
            <p:cNvGrpSpPr/>
            <p:nvPr/>
          </p:nvGrpSpPr>
          <p:grpSpPr bwMode="gray">
            <a:xfrm>
              <a:off x="3683888" y="6017623"/>
              <a:ext cx="375784" cy="224351"/>
              <a:chOff x="2286426" y="5045243"/>
              <a:chExt cx="754548" cy="438876"/>
            </a:xfrm>
          </p:grpSpPr>
          <p:sp>
            <p:nvSpPr>
              <p:cNvPr id="155"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9"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160"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1"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2"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3"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grpSp>
      <p:grpSp>
        <p:nvGrpSpPr>
          <p:cNvPr id="164" name="群組 163"/>
          <p:cNvGrpSpPr/>
          <p:nvPr/>
        </p:nvGrpSpPr>
        <p:grpSpPr>
          <a:xfrm>
            <a:off x="3384165" y="5268599"/>
            <a:ext cx="878998" cy="418234"/>
            <a:chOff x="2887675" y="5851886"/>
            <a:chExt cx="1171997" cy="557645"/>
          </a:xfrm>
        </p:grpSpPr>
        <p:grpSp>
          <p:nvGrpSpPr>
            <p:cNvPr id="165" name="群組 164"/>
            <p:cNvGrpSpPr/>
            <p:nvPr/>
          </p:nvGrpSpPr>
          <p:grpSpPr>
            <a:xfrm>
              <a:off x="2887675" y="5851886"/>
              <a:ext cx="278652" cy="419310"/>
              <a:chOff x="3002090" y="5839386"/>
              <a:chExt cx="278652" cy="419310"/>
            </a:xfrm>
          </p:grpSpPr>
          <p:grpSp>
            <p:nvGrpSpPr>
              <p:cNvPr id="176" name="Group 200"/>
              <p:cNvGrpSpPr/>
              <p:nvPr/>
            </p:nvGrpSpPr>
            <p:grpSpPr bwMode="gray">
              <a:xfrm>
                <a:off x="3011980" y="6058578"/>
                <a:ext cx="258968" cy="200118"/>
                <a:chOff x="2286426" y="5045243"/>
                <a:chExt cx="754548" cy="438876"/>
              </a:xfrm>
            </p:grpSpPr>
            <p:sp>
              <p:nvSpPr>
                <p:cNvPr id="178"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0"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181"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2"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3"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4"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pic>
            <p:nvPicPr>
              <p:cNvPr id="177" name="圖片 176"/>
              <p:cNvPicPr>
                <a:picLocks noChangeAspect="1"/>
              </p:cNvPicPr>
              <p:nvPr/>
            </p:nvPicPr>
            <p:blipFill>
              <a:blip r:embed="rId6"/>
              <a:stretch>
                <a:fillRect/>
              </a:stretch>
            </p:blipFill>
            <p:spPr>
              <a:xfrm>
                <a:off x="3002090" y="5839386"/>
                <a:ext cx="278652" cy="210366"/>
              </a:xfrm>
              <a:prstGeom prst="rect">
                <a:avLst/>
              </a:prstGeom>
            </p:spPr>
          </p:pic>
        </p:grpSp>
        <p:pic>
          <p:nvPicPr>
            <p:cNvPr id="166" name="圖片 1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8067" y="5881798"/>
              <a:ext cx="414081" cy="220778"/>
            </a:xfrm>
            <a:prstGeom prst="rect">
              <a:avLst/>
            </a:prstGeom>
          </p:spPr>
        </p:pic>
        <p:pic>
          <p:nvPicPr>
            <p:cNvPr id="167" name="圖片 1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5684" y="6147436"/>
              <a:ext cx="350476" cy="262095"/>
            </a:xfrm>
            <a:prstGeom prst="rect">
              <a:avLst/>
            </a:prstGeom>
          </p:spPr>
        </p:pic>
        <p:grpSp>
          <p:nvGrpSpPr>
            <p:cNvPr id="168" name="Group 200"/>
            <p:cNvGrpSpPr/>
            <p:nvPr/>
          </p:nvGrpSpPr>
          <p:grpSpPr bwMode="gray">
            <a:xfrm>
              <a:off x="3683888" y="6017623"/>
              <a:ext cx="375784" cy="224351"/>
              <a:chOff x="2286426" y="5045243"/>
              <a:chExt cx="754548" cy="438876"/>
            </a:xfrm>
          </p:grpSpPr>
          <p:sp>
            <p:nvSpPr>
              <p:cNvPr id="169"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0"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171"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2"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3"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5"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grpSp>
      <p:grpSp>
        <p:nvGrpSpPr>
          <p:cNvPr id="185" name="群組 184"/>
          <p:cNvGrpSpPr/>
          <p:nvPr/>
        </p:nvGrpSpPr>
        <p:grpSpPr>
          <a:xfrm>
            <a:off x="4491955" y="5270892"/>
            <a:ext cx="878998" cy="418234"/>
            <a:chOff x="2887675" y="5851886"/>
            <a:chExt cx="1171997" cy="557645"/>
          </a:xfrm>
        </p:grpSpPr>
        <p:grpSp>
          <p:nvGrpSpPr>
            <p:cNvPr id="186" name="群組 185"/>
            <p:cNvGrpSpPr/>
            <p:nvPr/>
          </p:nvGrpSpPr>
          <p:grpSpPr>
            <a:xfrm>
              <a:off x="2887675" y="5851886"/>
              <a:ext cx="278652" cy="419310"/>
              <a:chOff x="3002090" y="5839386"/>
              <a:chExt cx="278652" cy="419310"/>
            </a:xfrm>
          </p:grpSpPr>
          <p:grpSp>
            <p:nvGrpSpPr>
              <p:cNvPr id="196" name="Group 200"/>
              <p:cNvGrpSpPr/>
              <p:nvPr/>
            </p:nvGrpSpPr>
            <p:grpSpPr bwMode="gray">
              <a:xfrm>
                <a:off x="3011980" y="6058578"/>
                <a:ext cx="258968" cy="200118"/>
                <a:chOff x="2286426" y="5045243"/>
                <a:chExt cx="754548" cy="438876"/>
              </a:xfrm>
            </p:grpSpPr>
            <p:sp>
              <p:nvSpPr>
                <p:cNvPr id="198"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9"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200"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1"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2"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3"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pic>
            <p:nvPicPr>
              <p:cNvPr id="197" name="圖片 196"/>
              <p:cNvPicPr>
                <a:picLocks noChangeAspect="1"/>
              </p:cNvPicPr>
              <p:nvPr/>
            </p:nvPicPr>
            <p:blipFill>
              <a:blip r:embed="rId6"/>
              <a:stretch>
                <a:fillRect/>
              </a:stretch>
            </p:blipFill>
            <p:spPr>
              <a:xfrm>
                <a:off x="3002090" y="5839386"/>
                <a:ext cx="278652" cy="210366"/>
              </a:xfrm>
              <a:prstGeom prst="rect">
                <a:avLst/>
              </a:prstGeom>
            </p:spPr>
          </p:pic>
        </p:grpSp>
        <p:pic>
          <p:nvPicPr>
            <p:cNvPr id="187" name="圖片 1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8067" y="5881798"/>
              <a:ext cx="414081" cy="220778"/>
            </a:xfrm>
            <a:prstGeom prst="rect">
              <a:avLst/>
            </a:prstGeom>
          </p:spPr>
        </p:pic>
        <p:pic>
          <p:nvPicPr>
            <p:cNvPr id="188" name="圖片 1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5684" y="6147436"/>
              <a:ext cx="350476" cy="262095"/>
            </a:xfrm>
            <a:prstGeom prst="rect">
              <a:avLst/>
            </a:prstGeom>
          </p:spPr>
        </p:pic>
        <p:grpSp>
          <p:nvGrpSpPr>
            <p:cNvPr id="189" name="Group 200"/>
            <p:cNvGrpSpPr/>
            <p:nvPr/>
          </p:nvGrpSpPr>
          <p:grpSpPr bwMode="gray">
            <a:xfrm>
              <a:off x="3683888" y="6017623"/>
              <a:ext cx="375784" cy="224351"/>
              <a:chOff x="2286426" y="5045243"/>
              <a:chExt cx="754548" cy="438876"/>
            </a:xfrm>
          </p:grpSpPr>
          <p:sp>
            <p:nvSpPr>
              <p:cNvPr id="190"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1"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192"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3"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4"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5"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grpSp>
      <p:grpSp>
        <p:nvGrpSpPr>
          <p:cNvPr id="204" name="群組 203"/>
          <p:cNvGrpSpPr/>
          <p:nvPr/>
        </p:nvGrpSpPr>
        <p:grpSpPr>
          <a:xfrm>
            <a:off x="5754777" y="5274157"/>
            <a:ext cx="878998" cy="418234"/>
            <a:chOff x="2887675" y="5851886"/>
            <a:chExt cx="1171997" cy="557645"/>
          </a:xfrm>
        </p:grpSpPr>
        <p:grpSp>
          <p:nvGrpSpPr>
            <p:cNvPr id="205" name="群組 204"/>
            <p:cNvGrpSpPr/>
            <p:nvPr/>
          </p:nvGrpSpPr>
          <p:grpSpPr>
            <a:xfrm>
              <a:off x="2887675" y="5851886"/>
              <a:ext cx="278652" cy="419310"/>
              <a:chOff x="3002090" y="5839386"/>
              <a:chExt cx="278652" cy="419310"/>
            </a:xfrm>
          </p:grpSpPr>
          <p:grpSp>
            <p:nvGrpSpPr>
              <p:cNvPr id="215" name="Group 200"/>
              <p:cNvGrpSpPr/>
              <p:nvPr/>
            </p:nvGrpSpPr>
            <p:grpSpPr bwMode="gray">
              <a:xfrm>
                <a:off x="3011980" y="6058578"/>
                <a:ext cx="258968" cy="200118"/>
                <a:chOff x="2286426" y="5045243"/>
                <a:chExt cx="754548" cy="438876"/>
              </a:xfrm>
            </p:grpSpPr>
            <p:sp>
              <p:nvSpPr>
                <p:cNvPr id="217"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8"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219"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0"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1"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2"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pic>
            <p:nvPicPr>
              <p:cNvPr id="216" name="圖片 215"/>
              <p:cNvPicPr>
                <a:picLocks noChangeAspect="1"/>
              </p:cNvPicPr>
              <p:nvPr/>
            </p:nvPicPr>
            <p:blipFill>
              <a:blip r:embed="rId6"/>
              <a:stretch>
                <a:fillRect/>
              </a:stretch>
            </p:blipFill>
            <p:spPr>
              <a:xfrm>
                <a:off x="3002090" y="5839386"/>
                <a:ext cx="278652" cy="210366"/>
              </a:xfrm>
              <a:prstGeom prst="rect">
                <a:avLst/>
              </a:prstGeom>
            </p:spPr>
          </p:pic>
        </p:grpSp>
        <p:pic>
          <p:nvPicPr>
            <p:cNvPr id="206" name="圖片 2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8067" y="5881798"/>
              <a:ext cx="414081" cy="220778"/>
            </a:xfrm>
            <a:prstGeom prst="rect">
              <a:avLst/>
            </a:prstGeom>
          </p:spPr>
        </p:pic>
        <p:pic>
          <p:nvPicPr>
            <p:cNvPr id="207" name="圖片 20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5684" y="6147436"/>
              <a:ext cx="350476" cy="262095"/>
            </a:xfrm>
            <a:prstGeom prst="rect">
              <a:avLst/>
            </a:prstGeom>
          </p:spPr>
        </p:pic>
        <p:grpSp>
          <p:nvGrpSpPr>
            <p:cNvPr id="208" name="Group 200"/>
            <p:cNvGrpSpPr/>
            <p:nvPr/>
          </p:nvGrpSpPr>
          <p:grpSpPr bwMode="gray">
            <a:xfrm>
              <a:off x="3683888" y="6017623"/>
              <a:ext cx="375784" cy="224351"/>
              <a:chOff x="2286426" y="5045243"/>
              <a:chExt cx="754548" cy="438876"/>
            </a:xfrm>
          </p:grpSpPr>
          <p:sp>
            <p:nvSpPr>
              <p:cNvPr id="209" name="Freeform 5"/>
              <p:cNvSpPr>
                <a:spLocks/>
              </p:cNvSpPr>
              <p:nvPr/>
            </p:nvSpPr>
            <p:spPr bwMode="gray">
              <a:xfrm>
                <a:off x="2345593" y="5045243"/>
                <a:ext cx="635938" cy="401330"/>
              </a:xfrm>
              <a:custGeom>
                <a:avLst/>
                <a:gdLst>
                  <a:gd name="T0" fmla="*/ 744 w 763"/>
                  <a:gd name="T1" fmla="*/ 0 h 480"/>
                  <a:gd name="T2" fmla="*/ 19 w 763"/>
                  <a:gd name="T3" fmla="*/ 0 h 480"/>
                  <a:gd name="T4" fmla="*/ 0 w 763"/>
                  <a:gd name="T5" fmla="*/ 19 h 480"/>
                  <a:gd name="T6" fmla="*/ 0 w 763"/>
                  <a:gd name="T7" fmla="*/ 461 h 480"/>
                  <a:gd name="T8" fmla="*/ 19 w 763"/>
                  <a:gd name="T9" fmla="*/ 480 h 480"/>
                  <a:gd name="T10" fmla="*/ 744 w 763"/>
                  <a:gd name="T11" fmla="*/ 480 h 480"/>
                  <a:gd name="T12" fmla="*/ 763 w 763"/>
                  <a:gd name="T13" fmla="*/ 461 h 480"/>
                  <a:gd name="T14" fmla="*/ 763 w 763"/>
                  <a:gd name="T15" fmla="*/ 19 h 480"/>
                  <a:gd name="T16" fmla="*/ 744 w 7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 h="480">
                    <a:moveTo>
                      <a:pt x="744" y="0"/>
                    </a:moveTo>
                    <a:cubicBezTo>
                      <a:pt x="19" y="0"/>
                      <a:pt x="19" y="0"/>
                      <a:pt x="19" y="0"/>
                    </a:cubicBezTo>
                    <a:cubicBezTo>
                      <a:pt x="9" y="0"/>
                      <a:pt x="0" y="9"/>
                      <a:pt x="0" y="19"/>
                    </a:cubicBezTo>
                    <a:cubicBezTo>
                      <a:pt x="0" y="461"/>
                      <a:pt x="0" y="461"/>
                      <a:pt x="0" y="461"/>
                    </a:cubicBezTo>
                    <a:cubicBezTo>
                      <a:pt x="0" y="472"/>
                      <a:pt x="9" y="480"/>
                      <a:pt x="19" y="480"/>
                    </a:cubicBezTo>
                    <a:cubicBezTo>
                      <a:pt x="744" y="480"/>
                      <a:pt x="744" y="480"/>
                      <a:pt x="744" y="480"/>
                    </a:cubicBezTo>
                    <a:cubicBezTo>
                      <a:pt x="755" y="480"/>
                      <a:pt x="763" y="472"/>
                      <a:pt x="763" y="461"/>
                    </a:cubicBezTo>
                    <a:cubicBezTo>
                      <a:pt x="763" y="19"/>
                      <a:pt x="763" y="19"/>
                      <a:pt x="763" y="19"/>
                    </a:cubicBezTo>
                    <a:cubicBezTo>
                      <a:pt x="763" y="9"/>
                      <a:pt x="755" y="0"/>
                      <a:pt x="744" y="0"/>
                    </a:cubicBez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0" name="Rectangle 6"/>
              <p:cNvSpPr>
                <a:spLocks noChangeArrowheads="1"/>
              </p:cNvSpPr>
              <p:nvPr/>
            </p:nvSpPr>
            <p:spPr bwMode="gray">
              <a:xfrm>
                <a:off x="2377249" y="5076196"/>
                <a:ext cx="572625" cy="338370"/>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sp>
            <p:nvSpPr>
              <p:cNvPr id="211" name="Freeform 7"/>
              <p:cNvSpPr>
                <a:spLocks/>
              </p:cNvSpPr>
              <p:nvPr/>
            </p:nvSpPr>
            <p:spPr bwMode="gray">
              <a:xfrm>
                <a:off x="2286426" y="5440799"/>
                <a:ext cx="754548" cy="43033"/>
              </a:xfrm>
              <a:custGeom>
                <a:avLst/>
                <a:gdLst>
                  <a:gd name="T0" fmla="*/ 905 w 905"/>
                  <a:gd name="T1" fmla="*/ 0 h 38"/>
                  <a:gd name="T2" fmla="*/ 1 w 905"/>
                  <a:gd name="T3" fmla="*/ 0 h 38"/>
                  <a:gd name="T4" fmla="*/ 0 w 905"/>
                  <a:gd name="T5" fmla="*/ 3 h 38"/>
                  <a:gd name="T6" fmla="*/ 0 w 905"/>
                  <a:gd name="T7" fmla="*/ 12 h 38"/>
                  <a:gd name="T8" fmla="*/ 41 w 905"/>
                  <a:gd name="T9" fmla="*/ 38 h 38"/>
                  <a:gd name="T10" fmla="*/ 864 w 905"/>
                  <a:gd name="T11" fmla="*/ 38 h 38"/>
                  <a:gd name="T12" fmla="*/ 905 w 905"/>
                  <a:gd name="T13" fmla="*/ 12 h 38"/>
                  <a:gd name="T14" fmla="*/ 905 w 905"/>
                  <a:gd name="T15" fmla="*/ 3 h 38"/>
                  <a:gd name="T16" fmla="*/ 905 w 905"/>
                  <a:gd name="T17" fmla="*/ 0 h 38"/>
                  <a:gd name="connsiteX0" fmla="*/ 10000 w 10000"/>
                  <a:gd name="connsiteY0" fmla="*/ 3594 h 13594"/>
                  <a:gd name="connsiteX1" fmla="*/ 11 w 10000"/>
                  <a:gd name="connsiteY1" fmla="*/ 0 h 13594"/>
                  <a:gd name="connsiteX2" fmla="*/ 0 w 10000"/>
                  <a:gd name="connsiteY2" fmla="*/ 4383 h 13594"/>
                  <a:gd name="connsiteX3" fmla="*/ 0 w 10000"/>
                  <a:gd name="connsiteY3" fmla="*/ 6752 h 13594"/>
                  <a:gd name="connsiteX4" fmla="*/ 453 w 10000"/>
                  <a:gd name="connsiteY4" fmla="*/ 13594 h 13594"/>
                  <a:gd name="connsiteX5" fmla="*/ 9547 w 10000"/>
                  <a:gd name="connsiteY5" fmla="*/ 13594 h 13594"/>
                  <a:gd name="connsiteX6" fmla="*/ 10000 w 10000"/>
                  <a:gd name="connsiteY6" fmla="*/ 6752 h 13594"/>
                  <a:gd name="connsiteX7" fmla="*/ 10000 w 10000"/>
                  <a:gd name="connsiteY7" fmla="*/ 4383 h 13594"/>
                  <a:gd name="connsiteX8" fmla="*/ 10000 w 10000"/>
                  <a:gd name="connsiteY8" fmla="*/ 3594 h 13594"/>
                  <a:gd name="connsiteX0" fmla="*/ 10731 w 10731"/>
                  <a:gd name="connsiteY0" fmla="*/ 1299 h 13695"/>
                  <a:gd name="connsiteX1" fmla="*/ 742 w 10731"/>
                  <a:gd name="connsiteY1" fmla="*/ 101 h 13695"/>
                  <a:gd name="connsiteX2" fmla="*/ 731 w 10731"/>
                  <a:gd name="connsiteY2" fmla="*/ 4484 h 13695"/>
                  <a:gd name="connsiteX3" fmla="*/ 731 w 10731"/>
                  <a:gd name="connsiteY3" fmla="*/ 6853 h 13695"/>
                  <a:gd name="connsiteX4" fmla="*/ 1184 w 10731"/>
                  <a:gd name="connsiteY4" fmla="*/ 13695 h 13695"/>
                  <a:gd name="connsiteX5" fmla="*/ 10278 w 10731"/>
                  <a:gd name="connsiteY5" fmla="*/ 13695 h 13695"/>
                  <a:gd name="connsiteX6" fmla="*/ 10731 w 10731"/>
                  <a:gd name="connsiteY6" fmla="*/ 6853 h 13695"/>
                  <a:gd name="connsiteX7" fmla="*/ 10731 w 10731"/>
                  <a:gd name="connsiteY7" fmla="*/ 4484 h 13695"/>
                  <a:gd name="connsiteX8" fmla="*/ 10731 w 10731"/>
                  <a:gd name="connsiteY8" fmla="*/ 1299 h 13695"/>
                  <a:gd name="connsiteX0" fmla="*/ 10731 w 10731"/>
                  <a:gd name="connsiteY0" fmla="*/ 1198 h 13594"/>
                  <a:gd name="connsiteX1" fmla="*/ 742 w 10731"/>
                  <a:gd name="connsiteY1" fmla="*/ 0 h 13594"/>
                  <a:gd name="connsiteX2" fmla="*/ 731 w 10731"/>
                  <a:gd name="connsiteY2" fmla="*/ 4383 h 13594"/>
                  <a:gd name="connsiteX3" fmla="*/ 731 w 10731"/>
                  <a:gd name="connsiteY3" fmla="*/ 6752 h 13594"/>
                  <a:gd name="connsiteX4" fmla="*/ 1184 w 10731"/>
                  <a:gd name="connsiteY4" fmla="*/ 13594 h 13594"/>
                  <a:gd name="connsiteX5" fmla="*/ 10278 w 10731"/>
                  <a:gd name="connsiteY5" fmla="*/ 13594 h 13594"/>
                  <a:gd name="connsiteX6" fmla="*/ 10731 w 10731"/>
                  <a:gd name="connsiteY6" fmla="*/ 6752 h 13594"/>
                  <a:gd name="connsiteX7" fmla="*/ 10731 w 10731"/>
                  <a:gd name="connsiteY7" fmla="*/ 4383 h 13594"/>
                  <a:gd name="connsiteX8" fmla="*/ 10731 w 10731"/>
                  <a:gd name="connsiteY8" fmla="*/ 1198 h 13594"/>
                  <a:gd name="connsiteX0" fmla="*/ 10001 w 10001"/>
                  <a:gd name="connsiteY0" fmla="*/ 1198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1198 h 13594"/>
                  <a:gd name="connsiteX0" fmla="*/ 10001 w 10001"/>
                  <a:gd name="connsiteY0" fmla="*/ 21 h 13594"/>
                  <a:gd name="connsiteX1" fmla="*/ 12 w 10001"/>
                  <a:gd name="connsiteY1" fmla="*/ 0 h 13594"/>
                  <a:gd name="connsiteX2" fmla="*/ 1 w 10001"/>
                  <a:gd name="connsiteY2" fmla="*/ 4383 h 13594"/>
                  <a:gd name="connsiteX3" fmla="*/ 1 w 10001"/>
                  <a:gd name="connsiteY3" fmla="*/ 6752 h 13594"/>
                  <a:gd name="connsiteX4" fmla="*/ 454 w 10001"/>
                  <a:gd name="connsiteY4" fmla="*/ 13594 h 13594"/>
                  <a:gd name="connsiteX5" fmla="*/ 9548 w 10001"/>
                  <a:gd name="connsiteY5" fmla="*/ 13594 h 13594"/>
                  <a:gd name="connsiteX6" fmla="*/ 10001 w 10001"/>
                  <a:gd name="connsiteY6" fmla="*/ 6752 h 13594"/>
                  <a:gd name="connsiteX7" fmla="*/ 10001 w 10001"/>
                  <a:gd name="connsiteY7" fmla="*/ 4383 h 13594"/>
                  <a:gd name="connsiteX8" fmla="*/ 10001 w 10001"/>
                  <a:gd name="connsiteY8" fmla="*/ 21 h 1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 h="13594">
                    <a:moveTo>
                      <a:pt x="10001" y="21"/>
                    </a:moveTo>
                    <a:cubicBezTo>
                      <a:pt x="12" y="21"/>
                      <a:pt x="5006" y="599"/>
                      <a:pt x="12" y="0"/>
                    </a:cubicBezTo>
                    <a:cubicBezTo>
                      <a:pt x="6" y="941"/>
                      <a:pt x="3" y="3258"/>
                      <a:pt x="1" y="4383"/>
                    </a:cubicBezTo>
                    <a:cubicBezTo>
                      <a:pt x="-1" y="5508"/>
                      <a:pt x="1" y="6752"/>
                      <a:pt x="1" y="6752"/>
                    </a:cubicBezTo>
                    <a:cubicBezTo>
                      <a:pt x="1" y="10436"/>
                      <a:pt x="211" y="13594"/>
                      <a:pt x="454" y="13594"/>
                    </a:cubicBezTo>
                    <a:lnTo>
                      <a:pt x="9548" y="13594"/>
                    </a:lnTo>
                    <a:cubicBezTo>
                      <a:pt x="9802" y="13594"/>
                      <a:pt x="10001" y="10436"/>
                      <a:pt x="10001" y="6752"/>
                    </a:cubicBezTo>
                    <a:lnTo>
                      <a:pt x="10001" y="4383"/>
                    </a:lnTo>
                    <a:lnTo>
                      <a:pt x="10001" y="21"/>
                    </a:lnTo>
                    <a:close/>
                  </a:path>
                </a:pathLst>
              </a:custGeom>
              <a:solidFill>
                <a:srgbClr val="5D9ED9"/>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2" name="Freeform 8"/>
              <p:cNvSpPr>
                <a:spLocks/>
              </p:cNvSpPr>
              <p:nvPr/>
            </p:nvSpPr>
            <p:spPr bwMode="gray">
              <a:xfrm>
                <a:off x="2288963" y="5470753"/>
                <a:ext cx="749197" cy="13366"/>
              </a:xfrm>
              <a:custGeom>
                <a:avLst/>
                <a:gdLst>
                  <a:gd name="T0" fmla="*/ 0 w 899"/>
                  <a:gd name="T1" fmla="*/ 0 h 16"/>
                  <a:gd name="T2" fmla="*/ 38 w 899"/>
                  <a:gd name="T3" fmla="*/ 16 h 16"/>
                  <a:gd name="T4" fmla="*/ 861 w 899"/>
                  <a:gd name="T5" fmla="*/ 16 h 16"/>
                  <a:gd name="T6" fmla="*/ 899 w 899"/>
                  <a:gd name="T7" fmla="*/ 0 h 16"/>
                  <a:gd name="T8" fmla="*/ 0 w 899"/>
                  <a:gd name="T9" fmla="*/ 0 h 16"/>
                </a:gdLst>
                <a:ahLst/>
                <a:cxnLst>
                  <a:cxn ang="0">
                    <a:pos x="T0" y="T1"/>
                  </a:cxn>
                  <a:cxn ang="0">
                    <a:pos x="T2" y="T3"/>
                  </a:cxn>
                  <a:cxn ang="0">
                    <a:pos x="T4" y="T5"/>
                  </a:cxn>
                  <a:cxn ang="0">
                    <a:pos x="T6" y="T7"/>
                  </a:cxn>
                  <a:cxn ang="0">
                    <a:pos x="T8" y="T9"/>
                  </a:cxn>
                </a:cxnLst>
                <a:rect l="0" t="0" r="r" b="b"/>
                <a:pathLst>
                  <a:path w="899" h="16">
                    <a:moveTo>
                      <a:pt x="0" y="0"/>
                    </a:moveTo>
                    <a:cubicBezTo>
                      <a:pt x="7" y="9"/>
                      <a:pt x="21" y="16"/>
                      <a:pt x="38" y="16"/>
                    </a:cubicBezTo>
                    <a:cubicBezTo>
                      <a:pt x="861" y="16"/>
                      <a:pt x="861" y="16"/>
                      <a:pt x="861" y="16"/>
                    </a:cubicBezTo>
                    <a:cubicBezTo>
                      <a:pt x="878" y="16"/>
                      <a:pt x="893" y="9"/>
                      <a:pt x="899"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3" name="Freeform 9"/>
              <p:cNvSpPr>
                <a:spLocks/>
              </p:cNvSpPr>
              <p:nvPr/>
            </p:nvSpPr>
            <p:spPr bwMode="gray">
              <a:xfrm>
                <a:off x="2609043" y="5445387"/>
                <a:ext cx="110093" cy="14182"/>
              </a:xfrm>
              <a:custGeom>
                <a:avLst/>
                <a:gdLst>
                  <a:gd name="T0" fmla="*/ 0 w 132"/>
                  <a:gd name="T1" fmla="*/ 0 h 9"/>
                  <a:gd name="T2" fmla="*/ 0 w 132"/>
                  <a:gd name="T3" fmla="*/ 4 h 9"/>
                  <a:gd name="T4" fmla="*/ 8 w 132"/>
                  <a:gd name="T5" fmla="*/ 9 h 9"/>
                  <a:gd name="T6" fmla="*/ 124 w 132"/>
                  <a:gd name="T7" fmla="*/ 9 h 9"/>
                  <a:gd name="T8" fmla="*/ 132 w 132"/>
                  <a:gd name="T9" fmla="*/ 4 h 9"/>
                  <a:gd name="T10" fmla="*/ 132 w 132"/>
                  <a:gd name="T11" fmla="*/ 0 h 9"/>
                  <a:gd name="T12" fmla="*/ 0 w 13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2" h="9">
                    <a:moveTo>
                      <a:pt x="0" y="0"/>
                    </a:moveTo>
                    <a:cubicBezTo>
                      <a:pt x="0" y="4"/>
                      <a:pt x="0" y="4"/>
                      <a:pt x="0" y="4"/>
                    </a:cubicBezTo>
                    <a:cubicBezTo>
                      <a:pt x="0" y="7"/>
                      <a:pt x="3" y="9"/>
                      <a:pt x="8" y="9"/>
                    </a:cubicBezTo>
                    <a:cubicBezTo>
                      <a:pt x="124" y="9"/>
                      <a:pt x="124" y="9"/>
                      <a:pt x="124" y="9"/>
                    </a:cubicBezTo>
                    <a:cubicBezTo>
                      <a:pt x="128" y="9"/>
                      <a:pt x="132" y="7"/>
                      <a:pt x="132" y="4"/>
                    </a:cubicBezTo>
                    <a:cubicBezTo>
                      <a:pt x="132" y="0"/>
                      <a:pt x="132" y="0"/>
                      <a:pt x="132" y="0"/>
                    </a:cubicBezTo>
                    <a:lnTo>
                      <a:pt x="0" y="0"/>
                    </a:lnTo>
                    <a:close/>
                  </a:path>
                </a:pathLst>
              </a:custGeom>
              <a:solidFill>
                <a:srgbClr val="00628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4" name="Rectangle 77"/>
              <p:cNvSpPr/>
              <p:nvPr/>
            </p:nvSpPr>
            <p:spPr bwMode="gray">
              <a:xfrm flipH="1">
                <a:off x="2377261" y="5076135"/>
                <a:ext cx="572612" cy="325952"/>
              </a:xfrm>
              <a:custGeom>
                <a:avLst/>
                <a:gdLst>
                  <a:gd name="connsiteX0" fmla="*/ 0 w 564931"/>
                  <a:gd name="connsiteY0" fmla="*/ 0 h 365760"/>
                  <a:gd name="connsiteX1" fmla="*/ 564931 w 564931"/>
                  <a:gd name="connsiteY1" fmla="*/ 0 h 365760"/>
                  <a:gd name="connsiteX2" fmla="*/ 564931 w 564931"/>
                  <a:gd name="connsiteY2" fmla="*/ 365760 h 365760"/>
                  <a:gd name="connsiteX3" fmla="*/ 0 w 564931"/>
                  <a:gd name="connsiteY3" fmla="*/ 365760 h 365760"/>
                  <a:gd name="connsiteX4" fmla="*/ 0 w 564931"/>
                  <a:gd name="connsiteY4"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0 w 564931"/>
                  <a:gd name="connsiteY5"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0 w 564931"/>
                  <a:gd name="connsiteY4" fmla="*/ 365760 h 365760"/>
                  <a:gd name="connsiteX5" fmla="*/ 393 w 564931"/>
                  <a:gd name="connsiteY5" fmla="*/ 308413 h 365760"/>
                  <a:gd name="connsiteX6" fmla="*/ 0 w 564931"/>
                  <a:gd name="connsiteY6" fmla="*/ 0 h 365760"/>
                  <a:gd name="connsiteX0" fmla="*/ 0 w 564931"/>
                  <a:gd name="connsiteY0" fmla="*/ 0 h 365760"/>
                  <a:gd name="connsiteX1" fmla="*/ 564931 w 564931"/>
                  <a:gd name="connsiteY1" fmla="*/ 0 h 365760"/>
                  <a:gd name="connsiteX2" fmla="*/ 562368 w 564931"/>
                  <a:gd name="connsiteY2" fmla="*/ 146488 h 365760"/>
                  <a:gd name="connsiteX3" fmla="*/ 564931 w 564931"/>
                  <a:gd name="connsiteY3" fmla="*/ 365760 h 365760"/>
                  <a:gd name="connsiteX4" fmla="*/ 393 w 564931"/>
                  <a:gd name="connsiteY4" fmla="*/ 308413 h 365760"/>
                  <a:gd name="connsiteX5" fmla="*/ 0 w 564931"/>
                  <a:gd name="connsiteY5" fmla="*/ 0 h 365760"/>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9181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42986 w 564931"/>
                  <a:gd name="connsiteY3" fmla="*/ 17145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9656 w 564931"/>
                  <a:gd name="connsiteY3" fmla="*/ 16764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73466 w 564931"/>
                  <a:gd name="connsiteY3" fmla="*/ 175260 h 308413"/>
                  <a:gd name="connsiteX4" fmla="*/ 393 w 564931"/>
                  <a:gd name="connsiteY4" fmla="*/ 308413 h 308413"/>
                  <a:gd name="connsiteX5" fmla="*/ 0 w 564931"/>
                  <a:gd name="connsiteY5" fmla="*/ 0 h 308413"/>
                  <a:gd name="connsiteX0" fmla="*/ 0 w 564931"/>
                  <a:gd name="connsiteY0" fmla="*/ 0 h 308413"/>
                  <a:gd name="connsiteX1" fmla="*/ 564931 w 564931"/>
                  <a:gd name="connsiteY1" fmla="*/ 0 h 308413"/>
                  <a:gd name="connsiteX2" fmla="*/ 562368 w 564931"/>
                  <a:gd name="connsiteY2" fmla="*/ 146488 h 308413"/>
                  <a:gd name="connsiteX3" fmla="*/ 263941 w 564931"/>
                  <a:gd name="connsiteY3" fmla="*/ 175260 h 308413"/>
                  <a:gd name="connsiteX4" fmla="*/ 393 w 564931"/>
                  <a:gd name="connsiteY4" fmla="*/ 308413 h 308413"/>
                  <a:gd name="connsiteX5" fmla="*/ 0 w 564931"/>
                  <a:gd name="connsiteY5" fmla="*/ 0 h 308413"/>
                  <a:gd name="connsiteX0" fmla="*/ 0 w 565112"/>
                  <a:gd name="connsiteY0" fmla="*/ 0 h 308413"/>
                  <a:gd name="connsiteX1" fmla="*/ 564931 w 565112"/>
                  <a:gd name="connsiteY1" fmla="*/ 0 h 308413"/>
                  <a:gd name="connsiteX2" fmla="*/ 564644 w 565112"/>
                  <a:gd name="connsiteY2" fmla="*/ 146488 h 308413"/>
                  <a:gd name="connsiteX3" fmla="*/ 263941 w 565112"/>
                  <a:gd name="connsiteY3" fmla="*/ 175260 h 308413"/>
                  <a:gd name="connsiteX4" fmla="*/ 393 w 565112"/>
                  <a:gd name="connsiteY4" fmla="*/ 308413 h 308413"/>
                  <a:gd name="connsiteX5" fmla="*/ 0 w 565112"/>
                  <a:gd name="connsiteY5" fmla="*/ 0 h 308413"/>
                  <a:gd name="connsiteX0" fmla="*/ 0 w 565112"/>
                  <a:gd name="connsiteY0" fmla="*/ 0 h 311338"/>
                  <a:gd name="connsiteX1" fmla="*/ 564931 w 565112"/>
                  <a:gd name="connsiteY1" fmla="*/ 0 h 311338"/>
                  <a:gd name="connsiteX2" fmla="*/ 564644 w 565112"/>
                  <a:gd name="connsiteY2" fmla="*/ 146488 h 311338"/>
                  <a:gd name="connsiteX3" fmla="*/ 393 w 565112"/>
                  <a:gd name="connsiteY3" fmla="*/ 308413 h 311338"/>
                  <a:gd name="connsiteX4" fmla="*/ 0 w 565112"/>
                  <a:gd name="connsiteY4" fmla="*/ 0 h 311338"/>
                  <a:gd name="connsiteX0" fmla="*/ 0 w 565112"/>
                  <a:gd name="connsiteY0" fmla="*/ 0 h 308469"/>
                  <a:gd name="connsiteX1" fmla="*/ 564931 w 565112"/>
                  <a:gd name="connsiteY1" fmla="*/ 0 h 308469"/>
                  <a:gd name="connsiteX2" fmla="*/ 564644 w 565112"/>
                  <a:gd name="connsiteY2" fmla="*/ 146488 h 308469"/>
                  <a:gd name="connsiteX3" fmla="*/ 393 w 565112"/>
                  <a:gd name="connsiteY3" fmla="*/ 308413 h 308469"/>
                  <a:gd name="connsiteX4" fmla="*/ 0 w 565112"/>
                  <a:gd name="connsiteY4" fmla="*/ 0 h 308469"/>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4648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515"/>
                  <a:gd name="connsiteX1" fmla="*/ 564931 w 565112"/>
                  <a:gd name="connsiteY1" fmla="*/ 0 h 308515"/>
                  <a:gd name="connsiteX2" fmla="*/ 564644 w 565112"/>
                  <a:gd name="connsiteY2" fmla="*/ 126078 h 308515"/>
                  <a:gd name="connsiteX3" fmla="*/ 393 w 565112"/>
                  <a:gd name="connsiteY3" fmla="*/ 308413 h 308515"/>
                  <a:gd name="connsiteX4" fmla="*/ 0 w 565112"/>
                  <a:gd name="connsiteY4" fmla="*/ 0 h 308515"/>
                  <a:gd name="connsiteX0" fmla="*/ 0 w 565112"/>
                  <a:gd name="connsiteY0" fmla="*/ 0 h 308413"/>
                  <a:gd name="connsiteX1" fmla="*/ 564931 w 565112"/>
                  <a:gd name="connsiteY1" fmla="*/ 0 h 308413"/>
                  <a:gd name="connsiteX2" fmla="*/ 564644 w 565112"/>
                  <a:gd name="connsiteY2" fmla="*/ 126078 h 308413"/>
                  <a:gd name="connsiteX3" fmla="*/ 393 w 565112"/>
                  <a:gd name="connsiteY3" fmla="*/ 308413 h 308413"/>
                  <a:gd name="connsiteX4" fmla="*/ 0 w 565112"/>
                  <a:gd name="connsiteY4" fmla="*/ 0 h 308413"/>
                  <a:gd name="connsiteX0" fmla="*/ 0 w 565112"/>
                  <a:gd name="connsiteY0" fmla="*/ 0 h 308413"/>
                  <a:gd name="connsiteX1" fmla="*/ 564931 w 565112"/>
                  <a:gd name="connsiteY1" fmla="*/ 0 h 308413"/>
                  <a:gd name="connsiteX2" fmla="*/ 564644 w 565112"/>
                  <a:gd name="connsiteY2" fmla="*/ 99545 h 308413"/>
                  <a:gd name="connsiteX3" fmla="*/ 393 w 565112"/>
                  <a:gd name="connsiteY3" fmla="*/ 308413 h 308413"/>
                  <a:gd name="connsiteX4" fmla="*/ 0 w 565112"/>
                  <a:gd name="connsiteY4" fmla="*/ 0 h 308413"/>
                  <a:gd name="connsiteX0" fmla="*/ 0 w 565112"/>
                  <a:gd name="connsiteY0" fmla="*/ 0 h 339028"/>
                  <a:gd name="connsiteX1" fmla="*/ 564931 w 565112"/>
                  <a:gd name="connsiteY1" fmla="*/ 0 h 339028"/>
                  <a:gd name="connsiteX2" fmla="*/ 564644 w 565112"/>
                  <a:gd name="connsiteY2" fmla="*/ 99545 h 339028"/>
                  <a:gd name="connsiteX3" fmla="*/ 393 w 565112"/>
                  <a:gd name="connsiteY3" fmla="*/ 339028 h 339028"/>
                  <a:gd name="connsiteX4" fmla="*/ 0 w 565112"/>
                  <a:gd name="connsiteY4" fmla="*/ 0 h 339028"/>
                  <a:gd name="connsiteX0" fmla="*/ 0 w 568908"/>
                  <a:gd name="connsiteY0" fmla="*/ 0 h 339028"/>
                  <a:gd name="connsiteX1" fmla="*/ 564931 w 568908"/>
                  <a:gd name="connsiteY1" fmla="*/ 0 h 339028"/>
                  <a:gd name="connsiteX2" fmla="*/ 568727 w 568908"/>
                  <a:gd name="connsiteY2" fmla="*/ 42707 h 339028"/>
                  <a:gd name="connsiteX3" fmla="*/ 393 w 568908"/>
                  <a:gd name="connsiteY3" fmla="*/ 339028 h 339028"/>
                  <a:gd name="connsiteX4" fmla="*/ 0 w 568908"/>
                  <a:gd name="connsiteY4" fmla="*/ 0 h 339028"/>
                  <a:gd name="connsiteX0" fmla="*/ 0 w 568727"/>
                  <a:gd name="connsiteY0" fmla="*/ 0 h 339028"/>
                  <a:gd name="connsiteX1" fmla="*/ 564931 w 568727"/>
                  <a:gd name="connsiteY1" fmla="*/ 0 h 339028"/>
                  <a:gd name="connsiteX2" fmla="*/ 568727 w 568727"/>
                  <a:gd name="connsiteY2" fmla="*/ 42707 h 339028"/>
                  <a:gd name="connsiteX3" fmla="*/ 393 w 568727"/>
                  <a:gd name="connsiteY3" fmla="*/ 339028 h 339028"/>
                  <a:gd name="connsiteX4" fmla="*/ 0 w 568727"/>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93224"/>
                  <a:gd name="connsiteY0" fmla="*/ 0 h 339028"/>
                  <a:gd name="connsiteX1" fmla="*/ 564931 w 593224"/>
                  <a:gd name="connsiteY1" fmla="*/ 0 h 339028"/>
                  <a:gd name="connsiteX2" fmla="*/ 593224 w 593224"/>
                  <a:gd name="connsiteY2" fmla="*/ 93861 h 339028"/>
                  <a:gd name="connsiteX3" fmla="*/ 393 w 593224"/>
                  <a:gd name="connsiteY3" fmla="*/ 339028 h 339028"/>
                  <a:gd name="connsiteX4" fmla="*/ 0 w 593224"/>
                  <a:gd name="connsiteY4" fmla="*/ 0 h 339028"/>
                  <a:gd name="connsiteX0" fmla="*/ 0 w 568727"/>
                  <a:gd name="connsiteY0" fmla="*/ 0 h 339028"/>
                  <a:gd name="connsiteX1" fmla="*/ 564931 w 568727"/>
                  <a:gd name="connsiteY1" fmla="*/ 0 h 339028"/>
                  <a:gd name="connsiteX2" fmla="*/ 568727 w 568727"/>
                  <a:gd name="connsiteY2" fmla="*/ 44601 h 339028"/>
                  <a:gd name="connsiteX3" fmla="*/ 393 w 568727"/>
                  <a:gd name="connsiteY3" fmla="*/ 339028 h 339028"/>
                  <a:gd name="connsiteX4" fmla="*/ 0 w 568727"/>
                  <a:gd name="connsiteY4" fmla="*/ 0 h 339028"/>
                  <a:gd name="connsiteX0" fmla="*/ 0 w 564931"/>
                  <a:gd name="connsiteY0" fmla="*/ 0 h 339028"/>
                  <a:gd name="connsiteX1" fmla="*/ 564931 w 564931"/>
                  <a:gd name="connsiteY1" fmla="*/ 0 h 339028"/>
                  <a:gd name="connsiteX2" fmla="*/ 562603 w 564931"/>
                  <a:gd name="connsiteY2" fmla="*/ 44601 h 339028"/>
                  <a:gd name="connsiteX3" fmla="*/ 393 w 564931"/>
                  <a:gd name="connsiteY3" fmla="*/ 339028 h 339028"/>
                  <a:gd name="connsiteX4" fmla="*/ 0 w 564931"/>
                  <a:gd name="connsiteY4" fmla="*/ 0 h 339028"/>
                  <a:gd name="connsiteX0" fmla="*/ 0 w 566686"/>
                  <a:gd name="connsiteY0" fmla="*/ 0 h 339028"/>
                  <a:gd name="connsiteX1" fmla="*/ 564931 w 566686"/>
                  <a:gd name="connsiteY1" fmla="*/ 0 h 339028"/>
                  <a:gd name="connsiteX2" fmla="*/ 566686 w 566686"/>
                  <a:gd name="connsiteY2" fmla="*/ 48390 h 339028"/>
                  <a:gd name="connsiteX3" fmla="*/ 393 w 566686"/>
                  <a:gd name="connsiteY3" fmla="*/ 339028 h 339028"/>
                  <a:gd name="connsiteX4" fmla="*/ 0 w 566686"/>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 name="connsiteX0" fmla="*/ 0 w 640879"/>
                  <a:gd name="connsiteY0" fmla="*/ 0 h 339028"/>
                  <a:gd name="connsiteX1" fmla="*/ 564931 w 640879"/>
                  <a:gd name="connsiteY1" fmla="*/ 0 h 339028"/>
                  <a:gd name="connsiteX2" fmla="*/ 564495 w 640879"/>
                  <a:gd name="connsiteY2" fmla="*/ 47577 h 339028"/>
                  <a:gd name="connsiteX3" fmla="*/ 393 w 640879"/>
                  <a:gd name="connsiteY3" fmla="*/ 339028 h 339028"/>
                  <a:gd name="connsiteX4" fmla="*/ 0 w 640879"/>
                  <a:gd name="connsiteY4" fmla="*/ 0 h 339028"/>
                  <a:gd name="connsiteX0" fmla="*/ 0 w 606681"/>
                  <a:gd name="connsiteY0" fmla="*/ 0 h 339028"/>
                  <a:gd name="connsiteX1" fmla="*/ 564931 w 606681"/>
                  <a:gd name="connsiteY1" fmla="*/ 0 h 339028"/>
                  <a:gd name="connsiteX2" fmla="*/ 564495 w 606681"/>
                  <a:gd name="connsiteY2" fmla="*/ 47577 h 339028"/>
                  <a:gd name="connsiteX3" fmla="*/ 393 w 606681"/>
                  <a:gd name="connsiteY3" fmla="*/ 339028 h 339028"/>
                  <a:gd name="connsiteX4" fmla="*/ 0 w 606681"/>
                  <a:gd name="connsiteY4" fmla="*/ 0 h 339028"/>
                  <a:gd name="connsiteX0" fmla="*/ 0 w 564931"/>
                  <a:gd name="connsiteY0" fmla="*/ 0 h 339028"/>
                  <a:gd name="connsiteX1" fmla="*/ 564931 w 564931"/>
                  <a:gd name="connsiteY1" fmla="*/ 0 h 339028"/>
                  <a:gd name="connsiteX2" fmla="*/ 564495 w 564931"/>
                  <a:gd name="connsiteY2" fmla="*/ 47577 h 339028"/>
                  <a:gd name="connsiteX3" fmla="*/ 393 w 564931"/>
                  <a:gd name="connsiteY3" fmla="*/ 339028 h 339028"/>
                  <a:gd name="connsiteX4" fmla="*/ 0 w 564931"/>
                  <a:gd name="connsiteY4" fmla="*/ 0 h 3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31" h="339028">
                    <a:moveTo>
                      <a:pt x="0" y="0"/>
                    </a:moveTo>
                    <a:lnTo>
                      <a:pt x="564931" y="0"/>
                    </a:lnTo>
                    <a:cubicBezTo>
                      <a:pt x="564814" y="7117"/>
                      <a:pt x="564713" y="23788"/>
                      <a:pt x="564495" y="47577"/>
                    </a:cubicBezTo>
                    <a:cubicBezTo>
                      <a:pt x="551794" y="49269"/>
                      <a:pt x="11826" y="333917"/>
                      <a:pt x="393" y="339028"/>
                    </a:cubicBezTo>
                    <a:lnTo>
                      <a:pt x="0" y="0"/>
                    </a:lnTo>
                    <a:close/>
                  </a:path>
                </a:pathLst>
              </a:custGeom>
              <a:solidFill>
                <a:srgbClr val="E4E4E4"/>
              </a:solidFill>
              <a:ln w="3175">
                <a:noFill/>
              </a:ln>
            </p:spPr>
            <p:txBody>
              <a:bodyPr vert="horz" wrap="square" lIns="68580" tIns="34290" rIns="68580" bIns="34290" numCol="1" anchor="t" anchorCtr="0" compatLnSpc="1">
                <a:prstTxWarp prst="textNoShape">
                  <a:avLst/>
                </a:prstTxWarp>
              </a:bodyPr>
              <a:lstStyle/>
              <a:p>
                <a:endParaRPr lang="en-US" sz="1350" dirty="0" err="1">
                  <a:solidFill>
                    <a:srgbClr val="000000"/>
                  </a:solidFill>
                </a:endParaRPr>
              </a:p>
            </p:txBody>
          </p:sp>
        </p:grpSp>
      </p:grpSp>
      <p:cxnSp>
        <p:nvCxnSpPr>
          <p:cNvPr id="18" name="直線接點 17"/>
          <p:cNvCxnSpPr/>
          <p:nvPr/>
        </p:nvCxnSpPr>
        <p:spPr>
          <a:xfrm flipH="1">
            <a:off x="2665785" y="3283092"/>
            <a:ext cx="1087917" cy="883112"/>
          </a:xfrm>
          <a:prstGeom prst="line">
            <a:avLst/>
          </a:prstGeom>
          <a:ln/>
        </p:spPr>
        <p:style>
          <a:lnRef idx="2">
            <a:schemeClr val="dk1"/>
          </a:lnRef>
          <a:fillRef idx="0">
            <a:schemeClr val="dk1"/>
          </a:fillRef>
          <a:effectRef idx="1">
            <a:schemeClr val="dk1"/>
          </a:effectRef>
          <a:fontRef idx="minor">
            <a:schemeClr val="tx1"/>
          </a:fontRef>
        </p:style>
      </p:cxnSp>
      <p:cxnSp>
        <p:nvCxnSpPr>
          <p:cNvPr id="28" name="直線接點 27"/>
          <p:cNvCxnSpPr/>
          <p:nvPr/>
        </p:nvCxnSpPr>
        <p:spPr>
          <a:xfrm flipH="1">
            <a:off x="3746836" y="3283093"/>
            <a:ext cx="22151" cy="988364"/>
          </a:xfrm>
          <a:prstGeom prst="line">
            <a:avLst/>
          </a:prstGeom>
          <a:ln/>
        </p:spPr>
        <p:style>
          <a:lnRef idx="2">
            <a:schemeClr val="dk1"/>
          </a:lnRef>
          <a:fillRef idx="0">
            <a:schemeClr val="dk1"/>
          </a:fillRef>
          <a:effectRef idx="1">
            <a:schemeClr val="dk1"/>
          </a:effectRef>
          <a:fontRef idx="minor">
            <a:schemeClr val="tx1"/>
          </a:fontRef>
        </p:style>
      </p:cxnSp>
      <p:cxnSp>
        <p:nvCxnSpPr>
          <p:cNvPr id="30" name="直線接點 29"/>
          <p:cNvCxnSpPr>
            <a:stCxn id="129" idx="2"/>
          </p:cNvCxnSpPr>
          <p:nvPr/>
        </p:nvCxnSpPr>
        <p:spPr>
          <a:xfrm>
            <a:off x="3768988" y="3368997"/>
            <a:ext cx="1094954" cy="797207"/>
          </a:xfrm>
          <a:prstGeom prst="line">
            <a:avLst/>
          </a:prstGeom>
          <a:ln/>
        </p:spPr>
        <p:style>
          <a:lnRef idx="2">
            <a:schemeClr val="dk1"/>
          </a:lnRef>
          <a:fillRef idx="0">
            <a:schemeClr val="dk1"/>
          </a:fillRef>
          <a:effectRef idx="1">
            <a:schemeClr val="dk1"/>
          </a:effectRef>
          <a:fontRef idx="minor">
            <a:schemeClr val="tx1"/>
          </a:fontRef>
        </p:style>
      </p:cxnSp>
      <p:cxnSp>
        <p:nvCxnSpPr>
          <p:cNvPr id="32" name="直線接點 31"/>
          <p:cNvCxnSpPr>
            <a:stCxn id="80" idx="0"/>
          </p:cNvCxnSpPr>
          <p:nvPr/>
        </p:nvCxnSpPr>
        <p:spPr>
          <a:xfrm>
            <a:off x="3753703" y="3320880"/>
            <a:ext cx="2477081" cy="921392"/>
          </a:xfrm>
          <a:prstGeom prst="line">
            <a:avLst/>
          </a:prstGeom>
          <a:ln/>
        </p:spPr>
        <p:style>
          <a:lnRef idx="2">
            <a:schemeClr val="dk1"/>
          </a:lnRef>
          <a:fillRef idx="0">
            <a:schemeClr val="dk1"/>
          </a:fillRef>
          <a:effectRef idx="1">
            <a:schemeClr val="dk1"/>
          </a:effectRef>
          <a:fontRef idx="minor">
            <a:schemeClr val="tx1"/>
          </a:fontRef>
        </p:style>
      </p:cxnSp>
      <p:cxnSp>
        <p:nvCxnSpPr>
          <p:cNvPr id="34" name="直線接點 33"/>
          <p:cNvCxnSpPr>
            <a:stCxn id="112" idx="0"/>
          </p:cNvCxnSpPr>
          <p:nvPr/>
        </p:nvCxnSpPr>
        <p:spPr>
          <a:xfrm flipH="1">
            <a:off x="2665786" y="3311852"/>
            <a:ext cx="2119885" cy="854352"/>
          </a:xfrm>
          <a:prstGeom prst="line">
            <a:avLst/>
          </a:prstGeom>
          <a:ln/>
        </p:spPr>
        <p:style>
          <a:lnRef idx="2">
            <a:schemeClr val="dk1"/>
          </a:lnRef>
          <a:fillRef idx="0">
            <a:schemeClr val="dk1"/>
          </a:fillRef>
          <a:effectRef idx="1">
            <a:schemeClr val="dk1"/>
          </a:effectRef>
          <a:fontRef idx="minor">
            <a:schemeClr val="tx1"/>
          </a:fontRef>
        </p:style>
      </p:cxnSp>
      <p:cxnSp>
        <p:nvCxnSpPr>
          <p:cNvPr id="36" name="直線接點 35"/>
          <p:cNvCxnSpPr>
            <a:stCxn id="130" idx="2"/>
          </p:cNvCxnSpPr>
          <p:nvPr/>
        </p:nvCxnSpPr>
        <p:spPr>
          <a:xfrm flipH="1">
            <a:off x="3746836" y="3378036"/>
            <a:ext cx="1076664" cy="802474"/>
          </a:xfrm>
          <a:prstGeom prst="line">
            <a:avLst/>
          </a:prstGeom>
          <a:ln/>
        </p:spPr>
        <p:style>
          <a:lnRef idx="2">
            <a:schemeClr val="dk1"/>
          </a:lnRef>
          <a:fillRef idx="0">
            <a:schemeClr val="dk1"/>
          </a:fillRef>
          <a:effectRef idx="1">
            <a:schemeClr val="dk1"/>
          </a:effectRef>
          <a:fontRef idx="minor">
            <a:schemeClr val="tx1"/>
          </a:fontRef>
        </p:style>
      </p:cxnSp>
      <p:cxnSp>
        <p:nvCxnSpPr>
          <p:cNvPr id="38" name="直線接點 37"/>
          <p:cNvCxnSpPr/>
          <p:nvPr/>
        </p:nvCxnSpPr>
        <p:spPr>
          <a:xfrm>
            <a:off x="4829642" y="3391275"/>
            <a:ext cx="34300" cy="774929"/>
          </a:xfrm>
          <a:prstGeom prst="line">
            <a:avLst/>
          </a:prstGeom>
          <a:ln/>
        </p:spPr>
        <p:style>
          <a:lnRef idx="2">
            <a:schemeClr val="dk1"/>
          </a:lnRef>
          <a:fillRef idx="0">
            <a:schemeClr val="dk1"/>
          </a:fillRef>
          <a:effectRef idx="1">
            <a:schemeClr val="dk1"/>
          </a:effectRef>
          <a:fontRef idx="minor">
            <a:schemeClr val="tx1"/>
          </a:fontRef>
        </p:style>
      </p:cxnSp>
      <p:cxnSp>
        <p:nvCxnSpPr>
          <p:cNvPr id="40" name="直線接點 39"/>
          <p:cNvCxnSpPr>
            <a:stCxn id="112" idx="0"/>
          </p:cNvCxnSpPr>
          <p:nvPr/>
        </p:nvCxnSpPr>
        <p:spPr>
          <a:xfrm>
            <a:off x="4785671" y="3311852"/>
            <a:ext cx="1416150" cy="948710"/>
          </a:xfrm>
          <a:prstGeom prst="line">
            <a:avLst/>
          </a:prstGeom>
          <a:ln/>
        </p:spPr>
        <p:style>
          <a:lnRef idx="2">
            <a:schemeClr val="dk1"/>
          </a:lnRef>
          <a:fillRef idx="0">
            <a:schemeClr val="dk1"/>
          </a:fillRef>
          <a:effectRef idx="1">
            <a:schemeClr val="dk1"/>
          </a:effectRef>
          <a:fontRef idx="minor">
            <a:schemeClr val="tx1"/>
          </a:fontRef>
        </p:style>
      </p:cxnSp>
      <p:pic>
        <p:nvPicPr>
          <p:cNvPr id="129" name="Picture 55" descr="A:\DataCenterSwitch.pc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9942" y="2983486"/>
            <a:ext cx="418091" cy="38551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55" descr="A:\DataCenterSwitch.pc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4454" y="2992525"/>
            <a:ext cx="418091" cy="385511"/>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線接點 44"/>
          <p:cNvCxnSpPr>
            <a:endCxn id="140" idx="0"/>
          </p:cNvCxnSpPr>
          <p:nvPr/>
        </p:nvCxnSpPr>
        <p:spPr>
          <a:xfrm>
            <a:off x="2665786" y="4348097"/>
            <a:ext cx="118043" cy="56045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23" name="直線接點 222"/>
          <p:cNvCxnSpPr/>
          <p:nvPr/>
        </p:nvCxnSpPr>
        <p:spPr>
          <a:xfrm>
            <a:off x="3746836" y="4362403"/>
            <a:ext cx="254368" cy="601381"/>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24" name="直線接點 223"/>
          <p:cNvCxnSpPr/>
          <p:nvPr/>
        </p:nvCxnSpPr>
        <p:spPr>
          <a:xfrm>
            <a:off x="4863942" y="4348097"/>
            <a:ext cx="182326" cy="59266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25" name="直線接點 224"/>
          <p:cNvCxnSpPr>
            <a:stCxn id="125" idx="2"/>
          </p:cNvCxnSpPr>
          <p:nvPr/>
        </p:nvCxnSpPr>
        <p:spPr>
          <a:xfrm>
            <a:off x="6090684" y="4364146"/>
            <a:ext cx="272410" cy="611441"/>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pic>
        <p:nvPicPr>
          <p:cNvPr id="143" name="Picture 5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2112" y="4911460"/>
            <a:ext cx="271439" cy="11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5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22206" y="4911417"/>
            <a:ext cx="271439" cy="11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5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3738" y="4910392"/>
            <a:ext cx="271439" cy="11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5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8109" y="4908547"/>
            <a:ext cx="271439" cy="11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文字方塊 49"/>
          <p:cNvSpPr txBox="1"/>
          <p:nvPr/>
        </p:nvSpPr>
        <p:spPr>
          <a:xfrm>
            <a:off x="5714972" y="5692391"/>
            <a:ext cx="996071" cy="253916"/>
          </a:xfrm>
          <a:prstGeom prst="rect">
            <a:avLst/>
          </a:prstGeom>
          <a:noFill/>
        </p:spPr>
        <p:txBody>
          <a:bodyPr wrap="square" rtlCol="0">
            <a:spAutoFit/>
          </a:bodyPr>
          <a:lstStyle/>
          <a:p>
            <a:pPr algn="ctr"/>
            <a:r>
              <a:rPr lang="en-US" altLang="zh-TW" sz="1050" b="1" dirty="0"/>
              <a:t>OA</a:t>
            </a:r>
            <a:r>
              <a:rPr lang="zh-TW" altLang="en-US" sz="1050" b="1" dirty="0"/>
              <a:t>辦公室</a:t>
            </a:r>
          </a:p>
        </p:txBody>
      </p:sp>
      <p:pic>
        <p:nvPicPr>
          <p:cNvPr id="226"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49026" y="2080203"/>
            <a:ext cx="425148" cy="181893"/>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3097" y="2078042"/>
            <a:ext cx="425148" cy="181893"/>
          </a:xfrm>
          <a:prstGeom prst="rect">
            <a:avLst/>
          </a:prstGeom>
          <a:noFill/>
          <a:extLst>
            <a:ext uri="{909E8E84-426E-40DD-AFC4-6F175D3DCCD1}">
              <a14:hiddenFill xmlns:a14="http://schemas.microsoft.com/office/drawing/2010/main">
                <a:solidFill>
                  <a:srgbClr val="FFFFFF"/>
                </a:solidFill>
              </a14:hiddenFill>
            </a:ext>
          </a:extLst>
        </p:spPr>
      </p:pic>
      <p:sp>
        <p:nvSpPr>
          <p:cNvPr id="229" name="文字方塊 228"/>
          <p:cNvSpPr txBox="1"/>
          <p:nvPr/>
        </p:nvSpPr>
        <p:spPr>
          <a:xfrm>
            <a:off x="2045156" y="5672927"/>
            <a:ext cx="1068437" cy="253916"/>
          </a:xfrm>
          <a:prstGeom prst="rect">
            <a:avLst/>
          </a:prstGeom>
          <a:noFill/>
        </p:spPr>
        <p:txBody>
          <a:bodyPr wrap="square" rtlCol="0">
            <a:spAutoFit/>
          </a:bodyPr>
          <a:lstStyle/>
          <a:p>
            <a:pPr algn="ctr"/>
            <a:r>
              <a:rPr lang="en-US" altLang="zh-TW" sz="1050" b="1" dirty="0"/>
              <a:t>Branch</a:t>
            </a:r>
            <a:r>
              <a:rPr lang="zh-TW" altLang="en-US" sz="1050" b="1" dirty="0"/>
              <a:t>辦公室</a:t>
            </a:r>
          </a:p>
        </p:txBody>
      </p:sp>
      <p:grpSp>
        <p:nvGrpSpPr>
          <p:cNvPr id="56" name="群組 55"/>
          <p:cNvGrpSpPr/>
          <p:nvPr/>
        </p:nvGrpSpPr>
        <p:grpSpPr>
          <a:xfrm>
            <a:off x="5832420" y="4182252"/>
            <a:ext cx="525698" cy="547531"/>
            <a:chOff x="7776559" y="4359201"/>
            <a:chExt cx="700931" cy="730042"/>
          </a:xfrm>
        </p:grpSpPr>
        <p:sp>
          <p:nvSpPr>
            <p:cNvPr id="120" name="文字方塊 119"/>
            <p:cNvSpPr txBox="1"/>
            <p:nvPr/>
          </p:nvSpPr>
          <p:spPr>
            <a:xfrm>
              <a:off x="7776559" y="4596800"/>
              <a:ext cx="690790" cy="492443"/>
            </a:xfrm>
            <a:prstGeom prst="rect">
              <a:avLst/>
            </a:prstGeom>
            <a:noFill/>
          </p:spPr>
          <p:txBody>
            <a:bodyPr wrap="none" rtlCol="0">
              <a:spAutoFit/>
            </a:bodyPr>
            <a:lstStyle/>
            <a:p>
              <a:pPr algn="ctr"/>
              <a:r>
                <a:rPr lang="en-US" altLang="zh-TW" sz="900" b="1" dirty="0">
                  <a:latin typeface="新細明體" panose="02020500000000000000" pitchFamily="18" charset="-120"/>
                  <a:ea typeface="新細明體" panose="02020500000000000000" pitchFamily="18" charset="-120"/>
                </a:rPr>
                <a:t>Edge</a:t>
              </a:r>
            </a:p>
            <a:p>
              <a:pPr algn="ctr"/>
              <a:r>
                <a:rPr lang="en-US" altLang="zh-TW" sz="900" b="1" dirty="0">
                  <a:latin typeface="新細明體" panose="02020500000000000000" pitchFamily="18" charset="-120"/>
                  <a:ea typeface="新細明體" panose="02020500000000000000" pitchFamily="18" charset="-120"/>
                </a:rPr>
                <a:t> Switch</a:t>
              </a:r>
              <a:endParaRPr lang="zh-TW" altLang="en-US" sz="900" b="1" dirty="0">
                <a:latin typeface="新細明體" panose="02020500000000000000" pitchFamily="18" charset="-120"/>
                <a:ea typeface="新細明體" panose="02020500000000000000" pitchFamily="18" charset="-120"/>
              </a:endParaRPr>
            </a:p>
          </p:txBody>
        </p:sp>
        <p:pic>
          <p:nvPicPr>
            <p:cNvPr id="125"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7479" y="4359201"/>
              <a:ext cx="566864" cy="242524"/>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0626" y="4433819"/>
              <a:ext cx="566864" cy="242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2" name="群組 231"/>
          <p:cNvGrpSpPr/>
          <p:nvPr/>
        </p:nvGrpSpPr>
        <p:grpSpPr>
          <a:xfrm>
            <a:off x="4584268" y="4171274"/>
            <a:ext cx="525698" cy="547531"/>
            <a:chOff x="7776559" y="4359201"/>
            <a:chExt cx="700931" cy="730042"/>
          </a:xfrm>
        </p:grpSpPr>
        <p:sp>
          <p:nvSpPr>
            <p:cNvPr id="233" name="文字方塊 232"/>
            <p:cNvSpPr txBox="1"/>
            <p:nvPr/>
          </p:nvSpPr>
          <p:spPr>
            <a:xfrm>
              <a:off x="7776559" y="4596800"/>
              <a:ext cx="690790" cy="492443"/>
            </a:xfrm>
            <a:prstGeom prst="rect">
              <a:avLst/>
            </a:prstGeom>
            <a:noFill/>
          </p:spPr>
          <p:txBody>
            <a:bodyPr wrap="none" rtlCol="0">
              <a:spAutoFit/>
            </a:bodyPr>
            <a:lstStyle/>
            <a:p>
              <a:pPr algn="ctr"/>
              <a:r>
                <a:rPr lang="en-US" altLang="zh-TW" sz="900" b="1" dirty="0">
                  <a:latin typeface="新細明體" panose="02020500000000000000" pitchFamily="18" charset="-120"/>
                  <a:ea typeface="新細明體" panose="02020500000000000000" pitchFamily="18" charset="-120"/>
                </a:rPr>
                <a:t>Edge</a:t>
              </a:r>
            </a:p>
            <a:p>
              <a:pPr algn="ctr"/>
              <a:r>
                <a:rPr lang="en-US" altLang="zh-TW" sz="900" b="1" dirty="0">
                  <a:latin typeface="新細明體" panose="02020500000000000000" pitchFamily="18" charset="-120"/>
                  <a:ea typeface="新細明體" panose="02020500000000000000" pitchFamily="18" charset="-120"/>
                </a:rPr>
                <a:t> Switch</a:t>
              </a:r>
              <a:endParaRPr lang="zh-TW" altLang="en-US" sz="900" b="1" dirty="0">
                <a:latin typeface="新細明體" panose="02020500000000000000" pitchFamily="18" charset="-120"/>
                <a:ea typeface="新細明體" panose="02020500000000000000" pitchFamily="18" charset="-120"/>
              </a:endParaRPr>
            </a:p>
          </p:txBody>
        </p:sp>
        <p:pic>
          <p:nvPicPr>
            <p:cNvPr id="234"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7479" y="4359201"/>
              <a:ext cx="566864" cy="242524"/>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0626" y="4433819"/>
              <a:ext cx="566864" cy="242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 name="群組 235"/>
          <p:cNvGrpSpPr/>
          <p:nvPr/>
        </p:nvGrpSpPr>
        <p:grpSpPr>
          <a:xfrm>
            <a:off x="3471959" y="4176777"/>
            <a:ext cx="525698" cy="547531"/>
            <a:chOff x="7776559" y="4359201"/>
            <a:chExt cx="700931" cy="730042"/>
          </a:xfrm>
        </p:grpSpPr>
        <p:sp>
          <p:nvSpPr>
            <p:cNvPr id="237" name="文字方塊 236"/>
            <p:cNvSpPr txBox="1"/>
            <p:nvPr/>
          </p:nvSpPr>
          <p:spPr>
            <a:xfrm>
              <a:off x="7776559" y="4596800"/>
              <a:ext cx="690790" cy="492443"/>
            </a:xfrm>
            <a:prstGeom prst="rect">
              <a:avLst/>
            </a:prstGeom>
            <a:noFill/>
          </p:spPr>
          <p:txBody>
            <a:bodyPr wrap="none" rtlCol="0">
              <a:spAutoFit/>
            </a:bodyPr>
            <a:lstStyle/>
            <a:p>
              <a:pPr algn="ctr"/>
              <a:r>
                <a:rPr lang="en-US" altLang="zh-TW" sz="900" b="1" dirty="0">
                  <a:latin typeface="新細明體" panose="02020500000000000000" pitchFamily="18" charset="-120"/>
                  <a:ea typeface="新細明體" panose="02020500000000000000" pitchFamily="18" charset="-120"/>
                </a:rPr>
                <a:t>Edge</a:t>
              </a:r>
            </a:p>
            <a:p>
              <a:pPr algn="ctr"/>
              <a:r>
                <a:rPr lang="en-US" altLang="zh-TW" sz="900" b="1" dirty="0">
                  <a:latin typeface="新細明體" panose="02020500000000000000" pitchFamily="18" charset="-120"/>
                  <a:ea typeface="新細明體" panose="02020500000000000000" pitchFamily="18" charset="-120"/>
                </a:rPr>
                <a:t> Switch</a:t>
              </a:r>
              <a:endParaRPr lang="zh-TW" altLang="en-US" sz="900" b="1" dirty="0">
                <a:latin typeface="新細明體" panose="02020500000000000000" pitchFamily="18" charset="-120"/>
                <a:ea typeface="新細明體" panose="02020500000000000000" pitchFamily="18" charset="-120"/>
              </a:endParaRPr>
            </a:p>
          </p:txBody>
        </p:sp>
        <p:pic>
          <p:nvPicPr>
            <p:cNvPr id="238"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7479" y="4359201"/>
              <a:ext cx="566864" cy="242524"/>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0626" y="4433819"/>
              <a:ext cx="566864" cy="242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0" name="群組 239"/>
          <p:cNvGrpSpPr/>
          <p:nvPr/>
        </p:nvGrpSpPr>
        <p:grpSpPr>
          <a:xfrm>
            <a:off x="2349811" y="4144785"/>
            <a:ext cx="525698" cy="547531"/>
            <a:chOff x="7776559" y="4359201"/>
            <a:chExt cx="700931" cy="730042"/>
          </a:xfrm>
        </p:grpSpPr>
        <p:sp>
          <p:nvSpPr>
            <p:cNvPr id="241" name="文字方塊 240"/>
            <p:cNvSpPr txBox="1"/>
            <p:nvPr/>
          </p:nvSpPr>
          <p:spPr>
            <a:xfrm>
              <a:off x="7776559" y="4596800"/>
              <a:ext cx="690790" cy="492443"/>
            </a:xfrm>
            <a:prstGeom prst="rect">
              <a:avLst/>
            </a:prstGeom>
            <a:noFill/>
          </p:spPr>
          <p:txBody>
            <a:bodyPr wrap="none" rtlCol="0">
              <a:spAutoFit/>
            </a:bodyPr>
            <a:lstStyle/>
            <a:p>
              <a:pPr algn="ctr"/>
              <a:r>
                <a:rPr lang="en-US" altLang="zh-TW" sz="900" b="1" dirty="0">
                  <a:latin typeface="新細明體" panose="02020500000000000000" pitchFamily="18" charset="-120"/>
                  <a:ea typeface="新細明體" panose="02020500000000000000" pitchFamily="18" charset="-120"/>
                </a:rPr>
                <a:t>Edge</a:t>
              </a:r>
            </a:p>
            <a:p>
              <a:pPr algn="ctr"/>
              <a:r>
                <a:rPr lang="en-US" altLang="zh-TW" sz="900" b="1" dirty="0">
                  <a:latin typeface="新細明體" panose="02020500000000000000" pitchFamily="18" charset="-120"/>
                  <a:ea typeface="新細明體" panose="02020500000000000000" pitchFamily="18" charset="-120"/>
                </a:rPr>
                <a:t> Switch</a:t>
              </a:r>
              <a:endParaRPr lang="zh-TW" altLang="en-US" sz="900" b="1" dirty="0">
                <a:latin typeface="新細明體" panose="02020500000000000000" pitchFamily="18" charset="-120"/>
                <a:ea typeface="新細明體" panose="02020500000000000000" pitchFamily="18" charset="-120"/>
              </a:endParaRPr>
            </a:p>
          </p:txBody>
        </p:sp>
        <p:pic>
          <p:nvPicPr>
            <p:cNvPr id="242"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7479" y="4359201"/>
              <a:ext cx="566864" cy="242524"/>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0626" y="4433819"/>
              <a:ext cx="566864" cy="242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4" name="群組 243"/>
          <p:cNvGrpSpPr/>
          <p:nvPr/>
        </p:nvGrpSpPr>
        <p:grpSpPr>
          <a:xfrm>
            <a:off x="6197347" y="3189705"/>
            <a:ext cx="525698" cy="547531"/>
            <a:chOff x="7776559" y="4359201"/>
            <a:chExt cx="700931" cy="730042"/>
          </a:xfrm>
        </p:grpSpPr>
        <p:sp>
          <p:nvSpPr>
            <p:cNvPr id="245" name="文字方塊 244"/>
            <p:cNvSpPr txBox="1"/>
            <p:nvPr/>
          </p:nvSpPr>
          <p:spPr>
            <a:xfrm>
              <a:off x="7776559" y="4596800"/>
              <a:ext cx="690790" cy="492443"/>
            </a:xfrm>
            <a:prstGeom prst="rect">
              <a:avLst/>
            </a:prstGeom>
            <a:noFill/>
          </p:spPr>
          <p:txBody>
            <a:bodyPr wrap="none" rtlCol="0">
              <a:spAutoFit/>
            </a:bodyPr>
            <a:lstStyle/>
            <a:p>
              <a:pPr algn="ctr"/>
              <a:r>
                <a:rPr lang="en-US" altLang="zh-TW" sz="900" b="1" dirty="0">
                  <a:latin typeface="新細明體" panose="02020500000000000000" pitchFamily="18" charset="-120"/>
                  <a:ea typeface="新細明體" panose="02020500000000000000" pitchFamily="18" charset="-120"/>
                </a:rPr>
                <a:t>Edge</a:t>
              </a:r>
            </a:p>
            <a:p>
              <a:pPr algn="ctr"/>
              <a:r>
                <a:rPr lang="en-US" altLang="zh-TW" sz="900" b="1" dirty="0">
                  <a:latin typeface="新細明體" panose="02020500000000000000" pitchFamily="18" charset="-120"/>
                  <a:ea typeface="新細明體" panose="02020500000000000000" pitchFamily="18" charset="-120"/>
                </a:rPr>
                <a:t> Switch</a:t>
              </a:r>
              <a:endParaRPr lang="zh-TW" altLang="en-US" sz="900" b="1" dirty="0">
                <a:latin typeface="新細明體" panose="02020500000000000000" pitchFamily="18" charset="-120"/>
                <a:ea typeface="新細明體" panose="02020500000000000000" pitchFamily="18" charset="-120"/>
              </a:endParaRPr>
            </a:p>
          </p:txBody>
        </p:sp>
        <p:pic>
          <p:nvPicPr>
            <p:cNvPr id="246"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7479" y="4359201"/>
              <a:ext cx="566864" cy="242524"/>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162" descr="E:\Corp ID Astro\Private\FORMATS\Flash Formats\Icon Conversion\WMF Icons\WorkgroupSwitchVoice.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0626" y="4433819"/>
              <a:ext cx="566864" cy="24252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8" name="直線接點 57"/>
          <p:cNvCxnSpPr>
            <a:stCxn id="71" idx="2"/>
            <a:endCxn id="246" idx="0"/>
          </p:cNvCxnSpPr>
          <p:nvPr/>
        </p:nvCxnSpPr>
        <p:spPr>
          <a:xfrm>
            <a:off x="3766820" y="2689865"/>
            <a:ext cx="2688791" cy="499841"/>
          </a:xfrm>
          <a:prstGeom prst="line">
            <a:avLst/>
          </a:prstGeom>
          <a:solidFill>
            <a:schemeClr val="accent1"/>
          </a:solidFill>
          <a:ln w="19050" cap="flat" cmpd="sng" algn="ctr">
            <a:solidFill>
              <a:schemeClr val="accent2">
                <a:lumMod val="60000"/>
                <a:lumOff val="40000"/>
              </a:schemeClr>
            </a:solidFill>
            <a:prstDash val="solid"/>
            <a:round/>
            <a:headEnd type="none" w="med" len="med"/>
            <a:tailEnd type="none"/>
          </a:ln>
          <a:effectLst/>
        </p:spPr>
      </p:cxnSp>
      <p:cxnSp>
        <p:nvCxnSpPr>
          <p:cNvPr id="248" name="直線接點 247"/>
          <p:cNvCxnSpPr>
            <a:stCxn id="73" idx="2"/>
            <a:endCxn id="246" idx="0"/>
          </p:cNvCxnSpPr>
          <p:nvPr/>
        </p:nvCxnSpPr>
        <p:spPr>
          <a:xfrm>
            <a:off x="4786488" y="2698131"/>
            <a:ext cx="1669123" cy="491575"/>
          </a:xfrm>
          <a:prstGeom prst="line">
            <a:avLst/>
          </a:prstGeom>
          <a:solidFill>
            <a:schemeClr val="accent1"/>
          </a:solidFill>
          <a:ln w="19050" cap="flat" cmpd="sng" algn="ctr">
            <a:solidFill>
              <a:schemeClr val="accent2">
                <a:lumMod val="60000"/>
                <a:lumOff val="40000"/>
              </a:schemeClr>
            </a:solidFill>
            <a:prstDash val="solid"/>
            <a:round/>
            <a:headEnd type="none" w="med" len="med"/>
            <a:tailEnd type="none"/>
          </a:ln>
          <a:effectLst/>
        </p:spPr>
      </p:cxnSp>
      <p:sp>
        <p:nvSpPr>
          <p:cNvPr id="250" name="文字方塊 249"/>
          <p:cNvSpPr txBox="1"/>
          <p:nvPr/>
        </p:nvSpPr>
        <p:spPr>
          <a:xfrm>
            <a:off x="6668185" y="3303207"/>
            <a:ext cx="996071" cy="253916"/>
          </a:xfrm>
          <a:prstGeom prst="rect">
            <a:avLst/>
          </a:prstGeom>
          <a:noFill/>
        </p:spPr>
        <p:txBody>
          <a:bodyPr wrap="square" rtlCol="0">
            <a:spAutoFit/>
          </a:bodyPr>
          <a:lstStyle/>
          <a:p>
            <a:pPr algn="ctr"/>
            <a:r>
              <a:rPr lang="en-US" altLang="zh-TW" sz="1050" b="1" dirty="0"/>
              <a:t>DMZ</a:t>
            </a:r>
            <a:r>
              <a:rPr lang="zh-TW" altLang="en-US" sz="1050" b="1" dirty="0"/>
              <a:t>辦公室</a:t>
            </a:r>
          </a:p>
        </p:txBody>
      </p:sp>
      <p:sp>
        <p:nvSpPr>
          <p:cNvPr id="251" name="文字方塊 250"/>
          <p:cNvSpPr txBox="1"/>
          <p:nvPr/>
        </p:nvSpPr>
        <p:spPr>
          <a:xfrm>
            <a:off x="5216108" y="2069947"/>
            <a:ext cx="1003155" cy="219291"/>
          </a:xfrm>
          <a:prstGeom prst="rect">
            <a:avLst/>
          </a:prstGeom>
          <a:noFill/>
        </p:spPr>
        <p:txBody>
          <a:bodyPr wrap="square" rtlCol="0">
            <a:spAutoFit/>
          </a:bodyPr>
          <a:lstStyle/>
          <a:p>
            <a:pPr algn="ctr"/>
            <a:r>
              <a:rPr lang="zh-TW" altLang="en-US" sz="825"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對外存取的</a:t>
            </a:r>
            <a:r>
              <a:rPr lang="en-US" altLang="zh-TW" sz="825" b="1"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rPr>
              <a:t>Switch</a:t>
            </a:r>
          </a:p>
        </p:txBody>
      </p:sp>
      <p:grpSp>
        <p:nvGrpSpPr>
          <p:cNvPr id="254" name="群組 253"/>
          <p:cNvGrpSpPr/>
          <p:nvPr/>
        </p:nvGrpSpPr>
        <p:grpSpPr>
          <a:xfrm>
            <a:off x="33409" y="2413824"/>
            <a:ext cx="1569660" cy="950358"/>
            <a:chOff x="44545" y="2075432"/>
            <a:chExt cx="2092880" cy="1267144"/>
          </a:xfrm>
        </p:grpSpPr>
        <p:pic>
          <p:nvPicPr>
            <p:cNvPr id="252" name="圖片 2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1641" y="2075432"/>
              <a:ext cx="1028608" cy="1028608"/>
            </a:xfrm>
            <a:prstGeom prst="rect">
              <a:avLst/>
            </a:prstGeom>
          </p:spPr>
        </p:pic>
        <p:sp>
          <p:nvSpPr>
            <p:cNvPr id="253" name="矩形 252"/>
            <p:cNvSpPr/>
            <p:nvPr/>
          </p:nvSpPr>
          <p:spPr>
            <a:xfrm>
              <a:off x="44545" y="2942467"/>
              <a:ext cx="2092880" cy="400109"/>
            </a:xfrm>
            <a:prstGeom prst="rect">
              <a:avLst/>
            </a:prstGeom>
          </p:spPr>
          <p:txBody>
            <a:bodyPr wrap="none">
              <a:spAutoFit/>
            </a:bodyPr>
            <a:lstStyle/>
            <a:p>
              <a:r>
                <a:rPr lang="zh-TW" altLang="en-US" sz="1350" dirty="0">
                  <a:latin typeface="標楷體" panose="03000509000000000000" pitchFamily="65" charset="-120"/>
                  <a:ea typeface="標楷體" panose="03000509000000000000" pitchFamily="65" charset="-120"/>
                </a:rPr>
                <a:t>資安聯合防禦系統</a:t>
              </a:r>
              <a:endParaRPr lang="zh-TW" altLang="en-US" sz="1350" dirty="0"/>
            </a:p>
          </p:txBody>
        </p:sp>
      </p:grpSp>
      <p:cxnSp>
        <p:nvCxnSpPr>
          <p:cNvPr id="260" name="直線單箭頭接點 259"/>
          <p:cNvCxnSpPr/>
          <p:nvPr/>
        </p:nvCxnSpPr>
        <p:spPr>
          <a:xfrm flipV="1">
            <a:off x="8025713" y="1705232"/>
            <a:ext cx="0" cy="39816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直線單箭頭接點 263"/>
          <p:cNvCxnSpPr/>
          <p:nvPr/>
        </p:nvCxnSpPr>
        <p:spPr>
          <a:xfrm>
            <a:off x="8183263" y="1746937"/>
            <a:ext cx="13901" cy="39454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1" name="文字方塊 260"/>
          <p:cNvSpPr txBox="1"/>
          <p:nvPr/>
        </p:nvSpPr>
        <p:spPr>
          <a:xfrm>
            <a:off x="7488163" y="1808229"/>
            <a:ext cx="1339180" cy="715581"/>
          </a:xfrm>
          <a:prstGeom prst="rect">
            <a:avLst/>
          </a:prstGeom>
          <a:noFill/>
        </p:spPr>
        <p:txBody>
          <a:bodyPr wrap="square" rtlCol="0">
            <a:spAutoFit/>
          </a:bodyPr>
          <a:lstStyle/>
          <a:p>
            <a:r>
              <a:rPr lang="en-US" altLang="zh-TW" sz="1350" b="1" dirty="0">
                <a:solidFill>
                  <a:srgbClr val="0070C0"/>
                </a:solidFill>
              </a:rPr>
              <a:t>1. </a:t>
            </a:r>
            <a:r>
              <a:rPr lang="zh-TW" altLang="en-US" sz="1350" b="1" dirty="0">
                <a:solidFill>
                  <a:srgbClr val="0070C0"/>
                </a:solidFill>
              </a:rPr>
              <a:t>內往外與外往內資安攻擊事件</a:t>
            </a:r>
          </a:p>
        </p:txBody>
      </p:sp>
      <p:cxnSp>
        <p:nvCxnSpPr>
          <p:cNvPr id="266" name="直線單箭頭接點 265"/>
          <p:cNvCxnSpPr>
            <a:stCxn id="252" idx="3"/>
          </p:cNvCxnSpPr>
          <p:nvPr/>
        </p:nvCxnSpPr>
        <p:spPr>
          <a:xfrm>
            <a:off x="1177687" y="2799553"/>
            <a:ext cx="1453651" cy="1327736"/>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8" name="文字方塊 267"/>
          <p:cNvSpPr txBox="1"/>
          <p:nvPr/>
        </p:nvSpPr>
        <p:spPr>
          <a:xfrm>
            <a:off x="1553746" y="2681075"/>
            <a:ext cx="1913846" cy="507831"/>
          </a:xfrm>
          <a:prstGeom prst="rect">
            <a:avLst/>
          </a:prstGeom>
          <a:noFill/>
        </p:spPr>
        <p:txBody>
          <a:bodyPr wrap="square" rtlCol="0">
            <a:spAutoFit/>
          </a:bodyPr>
          <a:lstStyle/>
          <a:p>
            <a:r>
              <a:rPr lang="en-US" altLang="zh-TW" sz="1350" b="1" dirty="0">
                <a:solidFill>
                  <a:srgbClr val="0070C0"/>
                </a:solidFill>
              </a:rPr>
              <a:t>2. </a:t>
            </a:r>
            <a:r>
              <a:rPr lang="zh-TW" altLang="en-US" sz="1350" b="1" dirty="0">
                <a:solidFill>
                  <a:srgbClr val="0070C0"/>
                </a:solidFill>
              </a:rPr>
              <a:t>收到重大事件告警後</a:t>
            </a:r>
            <a:r>
              <a:rPr lang="en-US" altLang="zh-TW" sz="1350" b="1" dirty="0">
                <a:solidFill>
                  <a:srgbClr val="0070C0"/>
                </a:solidFill>
              </a:rPr>
              <a:t>,</a:t>
            </a:r>
            <a:r>
              <a:rPr lang="zh-TW" altLang="en-US" sz="1350" b="1" dirty="0">
                <a:solidFill>
                  <a:srgbClr val="0070C0"/>
                </a:solidFill>
              </a:rPr>
              <a:t>同時執行</a:t>
            </a:r>
            <a:r>
              <a:rPr lang="en-US" altLang="zh-TW" sz="1350" b="1" dirty="0">
                <a:solidFill>
                  <a:srgbClr val="0070C0"/>
                </a:solidFill>
              </a:rPr>
              <a:t>3,4,5</a:t>
            </a:r>
            <a:r>
              <a:rPr lang="zh-TW" altLang="en-US" sz="1350" b="1" dirty="0">
                <a:solidFill>
                  <a:srgbClr val="0070C0"/>
                </a:solidFill>
              </a:rPr>
              <a:t>步驟</a:t>
            </a:r>
          </a:p>
        </p:txBody>
      </p:sp>
      <p:cxnSp>
        <p:nvCxnSpPr>
          <p:cNvPr id="270" name="直線單箭頭接點 269"/>
          <p:cNvCxnSpPr>
            <a:stCxn id="252" idx="3"/>
            <a:endCxn id="226" idx="1"/>
          </p:cNvCxnSpPr>
          <p:nvPr/>
        </p:nvCxnSpPr>
        <p:spPr>
          <a:xfrm flipV="1">
            <a:off x="1177687" y="2171149"/>
            <a:ext cx="2371339" cy="628403"/>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1" name="文字方塊 270"/>
          <p:cNvSpPr txBox="1"/>
          <p:nvPr/>
        </p:nvSpPr>
        <p:spPr>
          <a:xfrm>
            <a:off x="88534" y="3700408"/>
            <a:ext cx="2231697" cy="507831"/>
          </a:xfrm>
          <a:prstGeom prst="rect">
            <a:avLst/>
          </a:prstGeom>
          <a:noFill/>
        </p:spPr>
        <p:txBody>
          <a:bodyPr wrap="square" rtlCol="0">
            <a:spAutoFit/>
          </a:bodyPr>
          <a:lstStyle/>
          <a:p>
            <a:r>
              <a:rPr lang="en-US" altLang="zh-TW" sz="1350" b="1" dirty="0">
                <a:solidFill>
                  <a:srgbClr val="0070C0"/>
                </a:solidFill>
              </a:rPr>
              <a:t>4. </a:t>
            </a:r>
            <a:r>
              <a:rPr lang="zh-TW" altLang="en-US" sz="1350" b="1" dirty="0">
                <a:solidFill>
                  <a:srgbClr val="0070C0"/>
                </a:solidFill>
              </a:rPr>
              <a:t>從後端</a:t>
            </a:r>
            <a:r>
              <a:rPr lang="en-US" altLang="zh-TW" sz="1350" b="1" dirty="0">
                <a:solidFill>
                  <a:srgbClr val="0070C0"/>
                </a:solidFill>
              </a:rPr>
              <a:t>Switch</a:t>
            </a:r>
            <a:r>
              <a:rPr lang="zh-TW" altLang="en-US" sz="1350" b="1" dirty="0">
                <a:solidFill>
                  <a:srgbClr val="0070C0"/>
                </a:solidFill>
              </a:rPr>
              <a:t>設備</a:t>
            </a:r>
            <a:r>
              <a:rPr lang="en-US" altLang="zh-TW" sz="1350" b="1" dirty="0">
                <a:solidFill>
                  <a:srgbClr val="0070C0"/>
                </a:solidFill>
              </a:rPr>
              <a:t>,</a:t>
            </a:r>
            <a:r>
              <a:rPr lang="zh-TW" altLang="en-US" sz="1350" b="1" dirty="0">
                <a:solidFill>
                  <a:srgbClr val="0070C0"/>
                </a:solidFill>
              </a:rPr>
              <a:t>把實體</a:t>
            </a:r>
            <a:r>
              <a:rPr lang="en-US" altLang="zh-TW" sz="1350" b="1" dirty="0">
                <a:solidFill>
                  <a:srgbClr val="0070C0"/>
                </a:solidFill>
              </a:rPr>
              <a:t>port</a:t>
            </a:r>
            <a:r>
              <a:rPr lang="zh-TW" altLang="en-US" sz="1350" b="1" dirty="0">
                <a:solidFill>
                  <a:srgbClr val="0070C0"/>
                </a:solidFill>
              </a:rPr>
              <a:t>阻斷或是阻擋</a:t>
            </a:r>
            <a:r>
              <a:rPr lang="en-US" altLang="zh-TW" sz="1350" b="1" dirty="0">
                <a:solidFill>
                  <a:srgbClr val="0070C0"/>
                </a:solidFill>
              </a:rPr>
              <a:t>IP</a:t>
            </a:r>
            <a:endParaRPr lang="zh-TW" altLang="en-US" sz="1350" b="1" dirty="0">
              <a:solidFill>
                <a:srgbClr val="0070C0"/>
              </a:solidFill>
            </a:endParaRPr>
          </a:p>
        </p:txBody>
      </p:sp>
      <p:cxnSp>
        <p:nvCxnSpPr>
          <p:cNvPr id="272" name="直線單箭頭接點 271"/>
          <p:cNvCxnSpPr/>
          <p:nvPr/>
        </p:nvCxnSpPr>
        <p:spPr>
          <a:xfrm>
            <a:off x="1164043" y="2798713"/>
            <a:ext cx="5073608" cy="552295"/>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5" name="文字方塊 274"/>
          <p:cNvSpPr txBox="1"/>
          <p:nvPr/>
        </p:nvSpPr>
        <p:spPr>
          <a:xfrm>
            <a:off x="6145543" y="2812537"/>
            <a:ext cx="1814378" cy="507831"/>
          </a:xfrm>
          <a:prstGeom prst="rect">
            <a:avLst/>
          </a:prstGeom>
          <a:noFill/>
        </p:spPr>
        <p:txBody>
          <a:bodyPr wrap="square" rtlCol="0">
            <a:spAutoFit/>
          </a:bodyPr>
          <a:lstStyle/>
          <a:p>
            <a:r>
              <a:rPr lang="en-US" altLang="zh-TW" sz="1350" b="1" dirty="0">
                <a:solidFill>
                  <a:srgbClr val="0070C0"/>
                </a:solidFill>
              </a:rPr>
              <a:t>5. </a:t>
            </a:r>
            <a:r>
              <a:rPr lang="zh-TW" altLang="en-US" sz="1350" b="1" dirty="0">
                <a:solidFill>
                  <a:srgbClr val="0070C0"/>
                </a:solidFill>
              </a:rPr>
              <a:t>從</a:t>
            </a:r>
            <a:r>
              <a:rPr lang="en-US" altLang="zh-TW" sz="1350" b="1" dirty="0">
                <a:solidFill>
                  <a:srgbClr val="0070C0"/>
                </a:solidFill>
              </a:rPr>
              <a:t>Switch</a:t>
            </a:r>
            <a:r>
              <a:rPr lang="zh-TW" altLang="en-US" sz="1350" b="1" dirty="0">
                <a:solidFill>
                  <a:srgbClr val="0070C0"/>
                </a:solidFill>
              </a:rPr>
              <a:t>設備阻擋</a:t>
            </a:r>
            <a:r>
              <a:rPr lang="en-US" altLang="zh-TW" sz="1350" b="1" dirty="0">
                <a:solidFill>
                  <a:srgbClr val="0070C0"/>
                </a:solidFill>
              </a:rPr>
              <a:t>IP</a:t>
            </a:r>
            <a:endParaRPr lang="zh-TW" altLang="en-US" sz="1350" b="1" dirty="0">
              <a:solidFill>
                <a:srgbClr val="0070C0"/>
              </a:solidFill>
            </a:endParaRPr>
          </a:p>
        </p:txBody>
      </p:sp>
      <p:cxnSp>
        <p:nvCxnSpPr>
          <p:cNvPr id="3" name="直線單箭頭接點 2"/>
          <p:cNvCxnSpPr>
            <a:stCxn id="71" idx="1"/>
          </p:cNvCxnSpPr>
          <p:nvPr/>
        </p:nvCxnSpPr>
        <p:spPr>
          <a:xfrm flipH="1">
            <a:off x="1114168" y="2582718"/>
            <a:ext cx="2245496" cy="81718"/>
          </a:xfrm>
          <a:prstGeom prst="straightConnector1">
            <a:avLst/>
          </a:prstGeom>
          <a:ln w="63500"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文字方塊 173"/>
          <p:cNvSpPr txBox="1"/>
          <p:nvPr/>
        </p:nvSpPr>
        <p:spPr>
          <a:xfrm>
            <a:off x="1314187" y="2006494"/>
            <a:ext cx="2002074" cy="507831"/>
          </a:xfrm>
          <a:prstGeom prst="rect">
            <a:avLst/>
          </a:prstGeom>
          <a:noFill/>
        </p:spPr>
        <p:txBody>
          <a:bodyPr wrap="square" rtlCol="0">
            <a:spAutoFit/>
          </a:bodyPr>
          <a:lstStyle/>
          <a:p>
            <a:r>
              <a:rPr lang="en-US" altLang="zh-TW" sz="1350" b="1" dirty="0">
                <a:solidFill>
                  <a:srgbClr val="0070C0"/>
                </a:solidFill>
              </a:rPr>
              <a:t>3. </a:t>
            </a:r>
            <a:r>
              <a:rPr lang="zh-TW" altLang="en-US" sz="1350" b="1" dirty="0">
                <a:solidFill>
                  <a:srgbClr val="0070C0"/>
                </a:solidFill>
              </a:rPr>
              <a:t>從前端</a:t>
            </a:r>
            <a:r>
              <a:rPr lang="en-US" altLang="zh-TW" sz="1350" b="1" dirty="0">
                <a:solidFill>
                  <a:srgbClr val="0070C0"/>
                </a:solidFill>
              </a:rPr>
              <a:t>Switch</a:t>
            </a:r>
            <a:r>
              <a:rPr lang="zh-TW" altLang="en-US" sz="1350" b="1" dirty="0">
                <a:solidFill>
                  <a:srgbClr val="0070C0"/>
                </a:solidFill>
              </a:rPr>
              <a:t>設備阻斷</a:t>
            </a:r>
          </a:p>
        </p:txBody>
      </p:sp>
    </p:spTree>
    <p:extLst>
      <p:ext uri="{BB962C8B-B14F-4D97-AF65-F5344CB8AC3E}">
        <p14:creationId xmlns:p14="http://schemas.microsoft.com/office/powerpoint/2010/main" val="1856994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fill="hold"/>
                                        <p:tgtEl>
                                          <p:spTgt spid="260"/>
                                        </p:tgtEl>
                                        <p:attrNameLst>
                                          <p:attrName>ppt_x</p:attrName>
                                        </p:attrNameLst>
                                      </p:cBhvr>
                                      <p:tavLst>
                                        <p:tav tm="0">
                                          <p:val>
                                            <p:strVal val="#ppt_x"/>
                                          </p:val>
                                        </p:tav>
                                        <p:tav tm="100000">
                                          <p:val>
                                            <p:strVal val="#ppt_x"/>
                                          </p:val>
                                        </p:tav>
                                      </p:tavLst>
                                    </p:anim>
                                    <p:anim calcmode="lin" valueType="num">
                                      <p:cBhvr additive="base">
                                        <p:cTn id="8" dur="500" fill="hold"/>
                                        <p:tgtEl>
                                          <p:spTgt spid="2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4"/>
                                        </p:tgtEl>
                                        <p:attrNameLst>
                                          <p:attrName>style.visibility</p:attrName>
                                        </p:attrNameLst>
                                      </p:cBhvr>
                                      <p:to>
                                        <p:strVal val="visible"/>
                                      </p:to>
                                    </p:set>
                                    <p:anim calcmode="lin" valueType="num">
                                      <p:cBhvr additive="base">
                                        <p:cTn id="11" dur="500" fill="hold"/>
                                        <p:tgtEl>
                                          <p:spTgt spid="264"/>
                                        </p:tgtEl>
                                        <p:attrNameLst>
                                          <p:attrName>ppt_x</p:attrName>
                                        </p:attrNameLst>
                                      </p:cBhvr>
                                      <p:tavLst>
                                        <p:tav tm="0">
                                          <p:val>
                                            <p:strVal val="#ppt_x"/>
                                          </p:val>
                                        </p:tav>
                                        <p:tav tm="100000">
                                          <p:val>
                                            <p:strVal val="#ppt_x"/>
                                          </p:val>
                                        </p:tav>
                                      </p:tavLst>
                                    </p:anim>
                                    <p:anim calcmode="lin" valueType="num">
                                      <p:cBhvr additive="base">
                                        <p:cTn id="12" dur="500" fill="hold"/>
                                        <p:tgtEl>
                                          <p:spTgt spid="2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1"/>
                                        </p:tgtEl>
                                        <p:attrNameLst>
                                          <p:attrName>style.visibility</p:attrName>
                                        </p:attrNameLst>
                                      </p:cBhvr>
                                      <p:to>
                                        <p:strVal val="visible"/>
                                      </p:to>
                                    </p:set>
                                    <p:anim calcmode="lin" valueType="num">
                                      <p:cBhvr additive="base">
                                        <p:cTn id="15" dur="500" fill="hold"/>
                                        <p:tgtEl>
                                          <p:spTgt spid="261"/>
                                        </p:tgtEl>
                                        <p:attrNameLst>
                                          <p:attrName>ppt_x</p:attrName>
                                        </p:attrNameLst>
                                      </p:cBhvr>
                                      <p:tavLst>
                                        <p:tav tm="0">
                                          <p:val>
                                            <p:strVal val="#ppt_x"/>
                                          </p:val>
                                        </p:tav>
                                        <p:tav tm="100000">
                                          <p:val>
                                            <p:strVal val="#ppt_x"/>
                                          </p:val>
                                        </p:tav>
                                      </p:tavLst>
                                    </p:anim>
                                    <p:anim calcmode="lin" valueType="num">
                                      <p:cBhvr additive="base">
                                        <p:cTn id="16"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8"/>
                                        </p:tgtEl>
                                        <p:attrNameLst>
                                          <p:attrName>style.visibility</p:attrName>
                                        </p:attrNameLst>
                                      </p:cBhvr>
                                      <p:to>
                                        <p:strVal val="visible"/>
                                      </p:to>
                                    </p:set>
                                    <p:anim calcmode="lin" valueType="num">
                                      <p:cBhvr additive="base">
                                        <p:cTn id="21" dur="500" fill="hold"/>
                                        <p:tgtEl>
                                          <p:spTgt spid="268"/>
                                        </p:tgtEl>
                                        <p:attrNameLst>
                                          <p:attrName>ppt_x</p:attrName>
                                        </p:attrNameLst>
                                      </p:cBhvr>
                                      <p:tavLst>
                                        <p:tav tm="0">
                                          <p:val>
                                            <p:strVal val="#ppt_x"/>
                                          </p:val>
                                        </p:tav>
                                        <p:tav tm="100000">
                                          <p:val>
                                            <p:strVal val="#ppt_x"/>
                                          </p:val>
                                        </p:tav>
                                      </p:tavLst>
                                    </p:anim>
                                    <p:anim calcmode="lin" valueType="num">
                                      <p:cBhvr additive="base">
                                        <p:cTn id="22" dur="500" fill="hold"/>
                                        <p:tgtEl>
                                          <p:spTgt spid="26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
                                        </p:tgtEl>
                                        <p:attrNameLst>
                                          <p:attrName>style.visibility</p:attrName>
                                        </p:attrNameLst>
                                      </p:cBhvr>
                                      <p:to>
                                        <p:strVal val="visible"/>
                                      </p:to>
                                    </p:set>
                                    <p:anim calcmode="lin" valueType="num">
                                      <p:cBhvr additive="base">
                                        <p:cTn id="31" dur="500" fill="hold"/>
                                        <p:tgtEl>
                                          <p:spTgt spid="174"/>
                                        </p:tgtEl>
                                        <p:attrNameLst>
                                          <p:attrName>ppt_x</p:attrName>
                                        </p:attrNameLst>
                                      </p:cBhvr>
                                      <p:tavLst>
                                        <p:tav tm="0">
                                          <p:val>
                                            <p:strVal val="#ppt_x"/>
                                          </p:val>
                                        </p:tav>
                                        <p:tav tm="100000">
                                          <p:val>
                                            <p:strVal val="#ppt_x"/>
                                          </p:val>
                                        </p:tav>
                                      </p:tavLst>
                                    </p:anim>
                                    <p:anim calcmode="lin" valueType="num">
                                      <p:cBhvr additive="base">
                                        <p:cTn id="32" dur="500" fill="hold"/>
                                        <p:tgtEl>
                                          <p:spTgt spid="17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0"/>
                                        </p:tgtEl>
                                        <p:attrNameLst>
                                          <p:attrName>style.visibility</p:attrName>
                                        </p:attrNameLst>
                                      </p:cBhvr>
                                      <p:to>
                                        <p:strVal val="visible"/>
                                      </p:to>
                                    </p:set>
                                    <p:anim calcmode="lin" valueType="num">
                                      <p:cBhvr additive="base">
                                        <p:cTn id="35" dur="500" fill="hold"/>
                                        <p:tgtEl>
                                          <p:spTgt spid="270"/>
                                        </p:tgtEl>
                                        <p:attrNameLst>
                                          <p:attrName>ppt_x</p:attrName>
                                        </p:attrNameLst>
                                      </p:cBhvr>
                                      <p:tavLst>
                                        <p:tav tm="0">
                                          <p:val>
                                            <p:strVal val="#ppt_x"/>
                                          </p:val>
                                        </p:tav>
                                        <p:tav tm="100000">
                                          <p:val>
                                            <p:strVal val="#ppt_x"/>
                                          </p:val>
                                        </p:tav>
                                      </p:tavLst>
                                    </p:anim>
                                    <p:anim calcmode="lin" valueType="num">
                                      <p:cBhvr additive="base">
                                        <p:cTn id="36"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66"/>
                                        </p:tgtEl>
                                        <p:attrNameLst>
                                          <p:attrName>style.visibility</p:attrName>
                                        </p:attrNameLst>
                                      </p:cBhvr>
                                      <p:to>
                                        <p:strVal val="visible"/>
                                      </p:to>
                                    </p:set>
                                    <p:anim calcmode="lin" valueType="num">
                                      <p:cBhvr additive="base">
                                        <p:cTn id="41" dur="500" fill="hold"/>
                                        <p:tgtEl>
                                          <p:spTgt spid="266"/>
                                        </p:tgtEl>
                                        <p:attrNameLst>
                                          <p:attrName>ppt_x</p:attrName>
                                        </p:attrNameLst>
                                      </p:cBhvr>
                                      <p:tavLst>
                                        <p:tav tm="0">
                                          <p:val>
                                            <p:strVal val="#ppt_x"/>
                                          </p:val>
                                        </p:tav>
                                        <p:tav tm="100000">
                                          <p:val>
                                            <p:strVal val="#ppt_x"/>
                                          </p:val>
                                        </p:tav>
                                      </p:tavLst>
                                    </p:anim>
                                    <p:anim calcmode="lin" valueType="num">
                                      <p:cBhvr additive="base">
                                        <p:cTn id="42" dur="500" fill="hold"/>
                                        <p:tgtEl>
                                          <p:spTgt spid="26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1"/>
                                        </p:tgtEl>
                                        <p:attrNameLst>
                                          <p:attrName>style.visibility</p:attrName>
                                        </p:attrNameLst>
                                      </p:cBhvr>
                                      <p:to>
                                        <p:strVal val="visible"/>
                                      </p:to>
                                    </p:set>
                                    <p:anim calcmode="lin" valueType="num">
                                      <p:cBhvr additive="base">
                                        <p:cTn id="45" dur="500" fill="hold"/>
                                        <p:tgtEl>
                                          <p:spTgt spid="271"/>
                                        </p:tgtEl>
                                        <p:attrNameLst>
                                          <p:attrName>ppt_x</p:attrName>
                                        </p:attrNameLst>
                                      </p:cBhvr>
                                      <p:tavLst>
                                        <p:tav tm="0">
                                          <p:val>
                                            <p:strVal val="#ppt_x"/>
                                          </p:val>
                                        </p:tav>
                                        <p:tav tm="100000">
                                          <p:val>
                                            <p:strVal val="#ppt_x"/>
                                          </p:val>
                                        </p:tav>
                                      </p:tavLst>
                                    </p:anim>
                                    <p:anim calcmode="lin" valueType="num">
                                      <p:cBhvr additive="base">
                                        <p:cTn id="46"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72"/>
                                        </p:tgtEl>
                                        <p:attrNameLst>
                                          <p:attrName>style.visibility</p:attrName>
                                        </p:attrNameLst>
                                      </p:cBhvr>
                                      <p:to>
                                        <p:strVal val="visible"/>
                                      </p:to>
                                    </p:set>
                                    <p:anim calcmode="lin" valueType="num">
                                      <p:cBhvr additive="base">
                                        <p:cTn id="51" dur="500" fill="hold"/>
                                        <p:tgtEl>
                                          <p:spTgt spid="272"/>
                                        </p:tgtEl>
                                        <p:attrNameLst>
                                          <p:attrName>ppt_x</p:attrName>
                                        </p:attrNameLst>
                                      </p:cBhvr>
                                      <p:tavLst>
                                        <p:tav tm="0">
                                          <p:val>
                                            <p:strVal val="#ppt_x"/>
                                          </p:val>
                                        </p:tav>
                                        <p:tav tm="100000">
                                          <p:val>
                                            <p:strVal val="#ppt_x"/>
                                          </p:val>
                                        </p:tav>
                                      </p:tavLst>
                                    </p:anim>
                                    <p:anim calcmode="lin" valueType="num">
                                      <p:cBhvr additive="base">
                                        <p:cTn id="52" dur="500" fill="hold"/>
                                        <p:tgtEl>
                                          <p:spTgt spid="27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5"/>
                                        </p:tgtEl>
                                        <p:attrNameLst>
                                          <p:attrName>style.visibility</p:attrName>
                                        </p:attrNameLst>
                                      </p:cBhvr>
                                      <p:to>
                                        <p:strVal val="visible"/>
                                      </p:to>
                                    </p:set>
                                    <p:anim calcmode="lin" valueType="num">
                                      <p:cBhvr additive="base">
                                        <p:cTn id="55" dur="500" fill="hold"/>
                                        <p:tgtEl>
                                          <p:spTgt spid="275"/>
                                        </p:tgtEl>
                                        <p:attrNameLst>
                                          <p:attrName>ppt_x</p:attrName>
                                        </p:attrNameLst>
                                      </p:cBhvr>
                                      <p:tavLst>
                                        <p:tav tm="0">
                                          <p:val>
                                            <p:strVal val="#ppt_x"/>
                                          </p:val>
                                        </p:tav>
                                        <p:tav tm="100000">
                                          <p:val>
                                            <p:strVal val="#ppt_x"/>
                                          </p:val>
                                        </p:tav>
                                      </p:tavLst>
                                    </p:anim>
                                    <p:anim calcmode="lin" valueType="num">
                                      <p:cBhvr additive="base">
                                        <p:cTn id="56"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268" grpId="0"/>
      <p:bldP spid="271" grpId="0"/>
      <p:bldP spid="275" grpId="0"/>
      <p:bldP spid="1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5"/>
          <p:cNvSpPr>
            <a:spLocks noGrp="1"/>
          </p:cNvSpPr>
          <p:nvPr>
            <p:ph type="title"/>
          </p:nvPr>
        </p:nvSpPr>
        <p:spPr/>
        <p:txBody>
          <a:bodyPr/>
          <a:lstStyle/>
          <a:p>
            <a:r>
              <a:rPr lang="en-US" smtClean="0"/>
              <a:t>Thank You</a:t>
            </a:r>
          </a:p>
        </p:txBody>
      </p:sp>
      <p:sp>
        <p:nvSpPr>
          <p:cNvPr id="26627" name="Slide Number Placeholder 4"/>
          <p:cNvSpPr>
            <a:spLocks noGrp="1"/>
          </p:cNvSpPr>
          <p:nvPr>
            <p:ph type="sldNum" sz="quarter" idx="4294967295"/>
          </p:nvPr>
        </p:nvSpPr>
        <p:spPr>
          <a:xfrm>
            <a:off x="0" y="6423025"/>
            <a:ext cx="2695575" cy="365125"/>
          </a:xfrm>
          <a:prstGeom prst="rect">
            <a:avLst/>
          </a:prstGeom>
        </p:spPr>
        <p:txBody>
          <a:bodyPr/>
          <a:lstStyle/>
          <a:p>
            <a:r>
              <a:rPr lang="en-US" smtClean="0">
                <a:solidFill>
                  <a:srgbClr val="000000">
                    <a:lumMod val="65000"/>
                    <a:lumOff val="35000"/>
                  </a:srgbClr>
                </a:solidFill>
              </a:rPr>
              <a:t>Page </a:t>
            </a:r>
            <a:fld id="{99FCD813-9754-486C-B7A8-1CAF8C29F340}" type="slidenum">
              <a:rPr lang="en-US" smtClean="0">
                <a:solidFill>
                  <a:srgbClr val="000000">
                    <a:lumMod val="65000"/>
                    <a:lumOff val="35000"/>
                  </a:srgbClr>
                </a:solidFill>
              </a:rPr>
              <a:pPr/>
              <a:t>27</a:t>
            </a:fld>
            <a:r>
              <a:rPr lang="en-US" smtClean="0">
                <a:solidFill>
                  <a:srgbClr val="000000">
                    <a:lumMod val="65000"/>
                    <a:lumOff val="35000"/>
                  </a:srgbClr>
                </a:solidFill>
              </a:rPr>
              <a:t>   |   </a:t>
            </a:r>
          </a:p>
        </p:txBody>
      </p:sp>
      <p:sp>
        <p:nvSpPr>
          <p:cNvPr id="26626" name="Footer Placeholder 3"/>
          <p:cNvSpPr>
            <a:spLocks noGrp="1"/>
          </p:cNvSpPr>
          <p:nvPr>
            <p:ph type="ftr" sz="quarter" idx="4294967295"/>
          </p:nvPr>
        </p:nvSpPr>
        <p:spPr>
          <a:xfrm>
            <a:off x="0" y="6350000"/>
            <a:ext cx="5951538" cy="457200"/>
          </a:xfrm>
          <a:prstGeom prst="rect">
            <a:avLst/>
          </a:prstGeom>
          <a:noFill/>
        </p:spPr>
        <p:txBody>
          <a:bodyPr/>
          <a:lstStyle/>
          <a:p>
            <a:pPr defTabSz="457200"/>
            <a:r>
              <a:rPr lang="en-US">
                <a:solidFill>
                  <a:srgbClr val="000000"/>
                </a:solidFill>
              </a:rPr>
              <a:t>© 2010 Palo Alto Networks. Proprietary and Confidential.</a:t>
            </a:r>
          </a:p>
        </p:txBody>
      </p:sp>
      <p:sp>
        <p:nvSpPr>
          <p:cNvPr id="26630" name="Rectangle 6"/>
          <p:cNvSpPr>
            <a:spLocks noChangeArrowheads="1"/>
          </p:cNvSpPr>
          <p:nvPr/>
        </p:nvSpPr>
        <p:spPr bwMode="auto">
          <a:xfrm>
            <a:off x="0" y="6191250"/>
            <a:ext cx="9144000" cy="666750"/>
          </a:xfrm>
          <a:prstGeom prst="rect">
            <a:avLst/>
          </a:prstGeom>
          <a:solidFill>
            <a:schemeClr val="bg1"/>
          </a:solidFill>
          <a:ln w="9525">
            <a:noFill/>
            <a:miter lim="800000"/>
            <a:headEnd/>
            <a:tailEnd/>
          </a:ln>
          <a:effectLst/>
        </p:spPr>
        <p:txBody>
          <a:bodyPr wrap="none" anchor="ctr"/>
          <a:lstStyle/>
          <a:p>
            <a:pPr defTabSz="457200"/>
            <a:endParaRPr lang="en-US">
              <a:solidFill>
                <a:srgbClr val="000000"/>
              </a:solidFill>
            </a:endParaRPr>
          </a:p>
        </p:txBody>
      </p:sp>
      <p:grpSp>
        <p:nvGrpSpPr>
          <p:cNvPr id="6" name="Group 2"/>
          <p:cNvGrpSpPr>
            <a:grpSpLocks/>
          </p:cNvGrpSpPr>
          <p:nvPr/>
        </p:nvGrpSpPr>
        <p:grpSpPr bwMode="auto">
          <a:xfrm>
            <a:off x="0" y="0"/>
            <a:ext cx="9258300" cy="6858000"/>
            <a:chOff x="0" y="0"/>
            <a:chExt cx="5832" cy="4320"/>
          </a:xfrm>
        </p:grpSpPr>
        <p:sp>
          <p:nvSpPr>
            <p:cNvPr id="7" name="Rectangle 3"/>
            <p:cNvSpPr>
              <a:spLocks noChangeArrowheads="1"/>
            </p:cNvSpPr>
            <p:nvPr/>
          </p:nvSpPr>
          <p:spPr bwMode="auto">
            <a:xfrm>
              <a:off x="0" y="0"/>
              <a:ext cx="5832" cy="4320"/>
            </a:xfrm>
            <a:prstGeom prst="rect">
              <a:avLst/>
            </a:prstGeom>
            <a:solidFill>
              <a:schemeClr val="bg1"/>
            </a:solidFill>
            <a:ln w="12700" algn="ctr">
              <a:solidFill>
                <a:schemeClr val="bg1"/>
              </a:solidFill>
              <a:miter lim="800000"/>
              <a:headEnd/>
              <a:tailEnd/>
            </a:ln>
            <a:effectLst/>
          </p:spPr>
          <p:txBody>
            <a:bodyPr wrap="none" anchor="ctr">
              <a:spAutoFit/>
            </a:bodyPr>
            <a:lstStyle/>
            <a:p>
              <a:pPr defTabSz="457200"/>
              <a:endParaRPr lang="en-US">
                <a:solidFill>
                  <a:srgbClr val="000000"/>
                </a:solidFill>
              </a:endParaRPr>
            </a:p>
          </p:txBody>
        </p:sp>
        <p:pic>
          <p:nvPicPr>
            <p:cNvPr id="8" name="Picture 10" descr="vid-big.psd"/>
            <p:cNvPicPr>
              <a:picLocks noChangeAspect="1"/>
            </p:cNvPicPr>
            <p:nvPr/>
          </p:nvPicPr>
          <p:blipFill>
            <a:blip r:embed="rId2"/>
            <a:srcRect/>
            <a:stretch>
              <a:fillRect/>
            </a:stretch>
          </p:blipFill>
          <p:spPr bwMode="auto">
            <a:xfrm>
              <a:off x="633" y="983"/>
              <a:ext cx="4500" cy="2532"/>
            </a:xfrm>
            <a:prstGeom prst="rect">
              <a:avLst/>
            </a:prstGeom>
            <a:noFill/>
            <a:ln w="9525">
              <a:noFill/>
              <a:miter lim="800000"/>
              <a:headEnd/>
              <a:tailEnd/>
            </a:ln>
          </p:spPr>
        </p:pic>
      </p:grpSp>
    </p:spTree>
    <p:extLst>
      <p:ext uri="{BB962C8B-B14F-4D97-AF65-F5344CB8AC3E}">
        <p14:creationId xmlns:p14="http://schemas.microsoft.com/office/powerpoint/2010/main" val="33546983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24936" cy="638402"/>
          </a:xfrm>
        </p:spPr>
        <p:txBody>
          <a:bodyPr/>
          <a:lstStyle/>
          <a:p>
            <a:pPr algn="ctr"/>
            <a:r>
              <a:rPr lang="zh-CN" altLang="en-US" sz="3000" b="1" i="0" dirty="0">
                <a:latin typeface="標楷體" panose="03000509000000000000" pitchFamily="65" charset="-120"/>
                <a:ea typeface="標楷體" panose="03000509000000000000" pitchFamily="65" charset="-120"/>
              </a:rPr>
              <a:t>犯罪成本越来越低：三步即可傻瓜化制作</a:t>
            </a:r>
            <a:r>
              <a:rPr lang="zh-CN" altLang="en-US" sz="3000" b="1" i="0" dirty="0" smtClean="0">
                <a:latin typeface="標楷體" panose="03000509000000000000" pitchFamily="65" charset="-120"/>
                <a:ea typeface="標楷體" panose="03000509000000000000" pitchFamily="65" charset="-120"/>
              </a:rPr>
              <a:t>勒索</a:t>
            </a:r>
            <a:r>
              <a:rPr lang="zh-TW" altLang="en-US" sz="3000" b="1" i="0" dirty="0" smtClean="0">
                <a:latin typeface="標楷體" panose="03000509000000000000" pitchFamily="65" charset="-120"/>
                <a:ea typeface="標楷體" panose="03000509000000000000" pitchFamily="65" charset="-120"/>
              </a:rPr>
              <a:t>軟</a:t>
            </a:r>
            <a:r>
              <a:rPr lang="zh-TW" altLang="en-US" sz="3000" b="1" i="0" dirty="0">
                <a:latin typeface="標楷體" panose="03000509000000000000" pitchFamily="65" charset="-120"/>
                <a:ea typeface="標楷體" panose="03000509000000000000" pitchFamily="65" charset="-120"/>
              </a:rPr>
              <a:t>體</a:t>
            </a:r>
            <a:endParaRPr lang="en-US" sz="3000" b="1" i="0"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3"/>
          <a:stretch>
            <a:fillRect/>
          </a:stretch>
        </p:blipFill>
        <p:spPr>
          <a:xfrm>
            <a:off x="1763688" y="1071203"/>
            <a:ext cx="5305822" cy="4429344"/>
          </a:xfrm>
          <a:prstGeom prst="rect">
            <a:avLst/>
          </a:prstGeom>
        </p:spPr>
      </p:pic>
      <p:sp>
        <p:nvSpPr>
          <p:cNvPr id="9" name="文字方塊 8"/>
          <p:cNvSpPr txBox="1"/>
          <p:nvPr/>
        </p:nvSpPr>
        <p:spPr>
          <a:xfrm>
            <a:off x="539552" y="5500547"/>
            <a:ext cx="8424936" cy="1077218"/>
          </a:xfrm>
          <a:prstGeom prst="rect">
            <a:avLst/>
          </a:prstGeom>
          <a:noFill/>
        </p:spPr>
        <p:txBody>
          <a:bodyPr wrap="square" rtlCol="0">
            <a:spAutoFit/>
          </a:bodyPr>
          <a:lstStyle/>
          <a:p>
            <a:pPr marL="342900" indent="-342900">
              <a:buAutoNum type="arabicPeriod"/>
            </a:pPr>
            <a:r>
              <a:rPr lang="zh-TW" altLang="en-US" sz="1600" dirty="0" smtClean="0"/>
              <a:t>決定</a:t>
            </a:r>
            <a:r>
              <a:rPr lang="zh-TW" altLang="en-US" sz="1600" dirty="0" smtClean="0"/>
              <a:t>贖金數量  </a:t>
            </a:r>
            <a:r>
              <a:rPr lang="en-US" altLang="zh-TW" sz="1600" dirty="0" smtClean="0"/>
              <a:t>2. </a:t>
            </a:r>
            <a:r>
              <a:rPr lang="zh-TW" altLang="en-US" sz="1600" dirty="0" smtClean="0"/>
              <a:t>輸入</a:t>
            </a:r>
            <a:r>
              <a:rPr lang="en-US" altLang="zh-TW" sz="1600" dirty="0" smtClean="0"/>
              <a:t>email</a:t>
            </a:r>
            <a:r>
              <a:rPr lang="zh-TW" altLang="en-US" sz="1600" dirty="0" smtClean="0"/>
              <a:t>釣魚 </a:t>
            </a:r>
            <a:r>
              <a:rPr lang="en-US" altLang="zh-TW" sz="1600" dirty="0" smtClean="0"/>
              <a:t>3. </a:t>
            </a:r>
            <a:r>
              <a:rPr lang="zh-TW" altLang="en-US" sz="1600" dirty="0" smtClean="0"/>
              <a:t>提交驗証碼 </a:t>
            </a:r>
            <a:r>
              <a:rPr lang="en-US" altLang="zh-TW" sz="1600" dirty="0"/>
              <a:t> </a:t>
            </a:r>
            <a:r>
              <a:rPr lang="en-US" altLang="zh-TW" sz="1600" dirty="0" smtClean="0"/>
              <a:t>  </a:t>
            </a:r>
          </a:p>
          <a:p>
            <a:r>
              <a:rPr lang="zh-TW" altLang="en-US" sz="1600" dirty="0" smtClean="0"/>
              <a:t>惡意</a:t>
            </a:r>
            <a:r>
              <a:rPr lang="zh-TW" altLang="en-US" sz="1600" dirty="0" smtClean="0"/>
              <a:t>軟體產生一個</a:t>
            </a:r>
            <a:r>
              <a:rPr lang="en-US" altLang="zh-TW" sz="1600" dirty="0" smtClean="0"/>
              <a:t>2MB</a:t>
            </a:r>
            <a:r>
              <a:rPr lang="zh-TW" altLang="en-US" sz="1600" dirty="0" smtClean="0"/>
              <a:t>的可執行檔案</a:t>
            </a:r>
            <a:r>
              <a:rPr lang="en-US" altLang="zh-TW" sz="1600" dirty="0" smtClean="0"/>
              <a:t>,</a:t>
            </a:r>
            <a:r>
              <a:rPr lang="zh-TW" altLang="en-US" sz="1600" dirty="0" smtClean="0"/>
              <a:t>偽裝為</a:t>
            </a:r>
            <a:r>
              <a:rPr lang="en-US" altLang="zh-TW" sz="1600" dirty="0" smtClean="0"/>
              <a:t>.</a:t>
            </a:r>
            <a:r>
              <a:rPr lang="en-US" altLang="zh-TW" sz="1600" dirty="0" err="1" smtClean="0"/>
              <a:t>scr</a:t>
            </a:r>
            <a:r>
              <a:rPr lang="zh-TW" altLang="en-US" sz="1600" dirty="0" smtClean="0"/>
              <a:t>文件</a:t>
            </a:r>
            <a:endParaRPr lang="en-US" altLang="zh-TW" sz="1600" dirty="0" smtClean="0"/>
          </a:p>
          <a:p>
            <a:r>
              <a:rPr lang="zh-TW" altLang="en-US" sz="1600" dirty="0" smtClean="0"/>
              <a:t>贖</a:t>
            </a:r>
            <a:r>
              <a:rPr lang="zh-CN" altLang="en-US" sz="1600" dirty="0" smtClean="0"/>
              <a:t>金</a:t>
            </a:r>
            <a:r>
              <a:rPr lang="en-US" altLang="zh-CN" sz="1600" dirty="0"/>
              <a:t>73</a:t>
            </a:r>
            <a:r>
              <a:rPr lang="zh-CN" altLang="en-US" sz="1600" dirty="0" smtClean="0"/>
              <a:t>分</a:t>
            </a:r>
            <a:r>
              <a:rPr lang="zh-TW" altLang="en-US" sz="1600" dirty="0" smtClean="0"/>
              <a:t>帳</a:t>
            </a:r>
            <a:r>
              <a:rPr lang="en-US" altLang="zh-CN" sz="1600" dirty="0" smtClean="0"/>
              <a:t>, </a:t>
            </a:r>
            <a:r>
              <a:rPr lang="zh-TW" altLang="en-US" sz="1600" dirty="0" smtClean="0"/>
              <a:t>使用比特幣和</a:t>
            </a:r>
            <a:r>
              <a:rPr lang="en-US" altLang="zh-TW" sz="1600" dirty="0" smtClean="0"/>
              <a:t>Tor</a:t>
            </a:r>
            <a:r>
              <a:rPr lang="zh-TW" altLang="en-US" sz="1600" dirty="0" smtClean="0"/>
              <a:t>網路</a:t>
            </a:r>
            <a:r>
              <a:rPr lang="en-US" altLang="zh-TW" sz="1600" dirty="0" smtClean="0"/>
              <a:t>,</a:t>
            </a:r>
            <a:r>
              <a:rPr lang="zh-TW" altLang="en-US" sz="1600" dirty="0" smtClean="0"/>
              <a:t>來確保支付與匿名性的惡意軟體傳播</a:t>
            </a:r>
            <a:r>
              <a:rPr lang="en-US" altLang="zh-TW" sz="1600" dirty="0"/>
              <a:t>,</a:t>
            </a:r>
            <a:r>
              <a:rPr lang="en-US" altLang="zh-CN" sz="1600" dirty="0" err="1" smtClean="0"/>
              <a:t>Tox</a:t>
            </a:r>
            <a:r>
              <a:rPr lang="zh-CN" altLang="en-US" sz="1600" dirty="0"/>
              <a:t>的</a:t>
            </a:r>
            <a:r>
              <a:rPr lang="zh-CN" altLang="en-US" sz="1600" dirty="0" smtClean="0"/>
              <a:t>作者保</a:t>
            </a:r>
            <a:r>
              <a:rPr lang="zh-TW" altLang="en-US" sz="1600" dirty="0" smtClean="0"/>
              <a:t>證利用網站產生的惡意軟體</a:t>
            </a:r>
            <a:r>
              <a:rPr lang="en-US" altLang="zh-TW" sz="1600" dirty="0" smtClean="0"/>
              <a:t>,</a:t>
            </a:r>
            <a:r>
              <a:rPr lang="zh-TW" altLang="en-US" sz="1600" dirty="0" smtClean="0"/>
              <a:t>可以讓防毒軟體檢測率非常低。</a:t>
            </a:r>
            <a:endParaRPr lang="zh-TW" altLang="en-US" sz="1600" dirty="0"/>
          </a:p>
        </p:txBody>
      </p:sp>
      <p:pic>
        <p:nvPicPr>
          <p:cNvPr id="10" name="圖片 9"/>
          <p:cNvPicPr>
            <a:picLocks noChangeAspect="1"/>
          </p:cNvPicPr>
          <p:nvPr/>
        </p:nvPicPr>
        <p:blipFill>
          <a:blip r:embed="rId4"/>
          <a:stretch>
            <a:fillRect/>
          </a:stretch>
        </p:blipFill>
        <p:spPr>
          <a:xfrm>
            <a:off x="1763688" y="1071203"/>
            <a:ext cx="5302208" cy="4429344"/>
          </a:xfrm>
          <a:prstGeom prst="rect">
            <a:avLst/>
          </a:prstGeom>
        </p:spPr>
      </p:pic>
    </p:spTree>
    <p:extLst>
      <p:ext uri="{BB962C8B-B14F-4D97-AF65-F5344CB8AC3E}">
        <p14:creationId xmlns:p14="http://schemas.microsoft.com/office/powerpoint/2010/main" val="2665312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5802"/>
            <a:ext cx="9036496" cy="638402"/>
          </a:xfrm>
        </p:spPr>
        <p:txBody>
          <a:bodyPr/>
          <a:lstStyle/>
          <a:p>
            <a:pPr algn="ctr"/>
            <a:r>
              <a:rPr lang="en-US" sz="3000" b="1" i="0" dirty="0">
                <a:latin typeface="標楷體" panose="03000509000000000000" pitchFamily="65" charset="-120"/>
                <a:ea typeface="標楷體" panose="03000509000000000000" pitchFamily="65" charset="-120"/>
              </a:rPr>
              <a:t>Ghost </a:t>
            </a:r>
            <a:r>
              <a:rPr lang="en-US" sz="3000" b="1" i="0" dirty="0" smtClean="0">
                <a:latin typeface="標楷體" panose="03000509000000000000" pitchFamily="65" charset="-120"/>
                <a:ea typeface="標楷體" panose="03000509000000000000" pitchFamily="65" charset="-120"/>
              </a:rPr>
              <a:t>Push</a:t>
            </a:r>
            <a:r>
              <a:rPr lang="zh-TW" altLang="en-US" sz="3000" b="1" i="0" dirty="0">
                <a:latin typeface="標楷體" panose="03000509000000000000" pitchFamily="65" charset="-120"/>
                <a:ea typeface="標楷體" panose="03000509000000000000" pitchFamily="65" charset="-120"/>
              </a:rPr>
              <a:t> </a:t>
            </a:r>
            <a:r>
              <a:rPr lang="zh-TW" altLang="en-US" sz="3000" b="1" i="0" dirty="0" smtClean="0">
                <a:latin typeface="標楷體" panose="03000509000000000000" pitchFamily="65" charset="-120"/>
                <a:ea typeface="標楷體" panose="03000509000000000000" pitchFamily="65" charset="-120"/>
              </a:rPr>
              <a:t>這個</a:t>
            </a:r>
            <a:r>
              <a:rPr lang="zh-TW" altLang="en-US" sz="3000" b="1" i="0" dirty="0">
                <a:latin typeface="標楷體" panose="03000509000000000000" pitchFamily="65" charset="-120"/>
                <a:ea typeface="標楷體" panose="03000509000000000000" pitchFamily="65" charset="-120"/>
              </a:rPr>
              <a:t>病毒能感染地球上所有的手機品牌！</a:t>
            </a:r>
            <a:endParaRPr lang="en-US" sz="3000" b="1" i="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sz="quarter" idx="11"/>
          </p:nvPr>
        </p:nvSpPr>
        <p:spPr>
          <a:xfrm>
            <a:off x="395536" y="5229200"/>
            <a:ext cx="8424936" cy="1224136"/>
          </a:xfrm>
        </p:spPr>
        <p:txBody>
          <a:bodyPr>
            <a:noAutofit/>
          </a:bodyPr>
          <a:lstStyle/>
          <a:p>
            <a:pPr marL="0" indent="0">
              <a:buNone/>
            </a:pPr>
            <a:r>
              <a:rPr lang="zh-TW" altLang="en-US" sz="1600" dirty="0"/>
              <a:t>一個名為“幽靈推”（</a:t>
            </a:r>
            <a:r>
              <a:rPr lang="en-US" altLang="zh-TW" sz="1600" dirty="0"/>
              <a:t>Ghost Push</a:t>
            </a:r>
            <a:r>
              <a:rPr lang="zh-TW" altLang="en-US" sz="1600" dirty="0"/>
              <a:t>）的病毒感染了全球大量</a:t>
            </a:r>
            <a:r>
              <a:rPr lang="en-US" altLang="zh-TW" sz="1600" dirty="0"/>
              <a:t>Android</a:t>
            </a:r>
            <a:r>
              <a:rPr lang="zh-TW" altLang="en-US" sz="1600" dirty="0"/>
              <a:t>手機。根據獵豹移動的統計，每日就有超過</a:t>
            </a:r>
            <a:r>
              <a:rPr lang="en-US" altLang="zh-TW" sz="1600" dirty="0"/>
              <a:t>60</a:t>
            </a:r>
            <a:r>
              <a:rPr lang="zh-TW" altLang="en-US" sz="1600" dirty="0"/>
              <a:t>萬台手機中毒，預計真實受害用戶應更多。受害用戶主要集中在美國、印度、中國、墨西哥等，其中中國的雲南、廣東等省受害嚴重</a:t>
            </a:r>
            <a:r>
              <a:rPr lang="zh-TW" altLang="en-US" sz="1600" dirty="0" smtClean="0"/>
              <a:t>。</a:t>
            </a:r>
            <a:r>
              <a:rPr lang="zh-TW" altLang="en-US" sz="1600" dirty="0"/>
              <a:t>全球已有</a:t>
            </a:r>
            <a:r>
              <a:rPr lang="en-US" altLang="zh-TW" sz="1600" dirty="0"/>
              <a:t>3658</a:t>
            </a:r>
            <a:r>
              <a:rPr lang="zh-TW" altLang="en-US" sz="1600" dirty="0"/>
              <a:t>個手機品牌</a:t>
            </a:r>
            <a:r>
              <a:rPr lang="en-US" altLang="zh-TW" sz="1600" dirty="0"/>
              <a:t>14847</a:t>
            </a:r>
            <a:r>
              <a:rPr lang="zh-TW" altLang="en-US" sz="1600" dirty="0"/>
              <a:t>款機型被感染。當使用者安裝包含惡意程式碼的工具軟體時，病毒自帶</a:t>
            </a:r>
            <a:r>
              <a:rPr lang="en-US" altLang="zh-TW" sz="1600" dirty="0"/>
              <a:t>Root</a:t>
            </a:r>
            <a:r>
              <a:rPr lang="zh-TW" altLang="en-US" sz="1600" dirty="0"/>
              <a:t>功能，會首先對手機進行</a:t>
            </a:r>
            <a:r>
              <a:rPr lang="en-US" altLang="zh-TW" sz="1600" dirty="0"/>
              <a:t>Root</a:t>
            </a:r>
            <a:r>
              <a:rPr lang="zh-TW" altLang="en-US" sz="1600" dirty="0"/>
              <a:t>操作，以獲取系統最高權限。</a:t>
            </a:r>
            <a:endParaRPr lang="en-US" sz="1600" dirty="0"/>
          </a:p>
        </p:txBody>
      </p:sp>
      <p:pic>
        <p:nvPicPr>
          <p:cNvPr id="5" name="圖片 4"/>
          <p:cNvPicPr>
            <a:picLocks noChangeAspect="1"/>
          </p:cNvPicPr>
          <p:nvPr/>
        </p:nvPicPr>
        <p:blipFill>
          <a:blip r:embed="rId2"/>
          <a:stretch>
            <a:fillRect/>
          </a:stretch>
        </p:blipFill>
        <p:spPr>
          <a:xfrm>
            <a:off x="1187624" y="908720"/>
            <a:ext cx="6840760" cy="3960440"/>
          </a:xfrm>
          <a:prstGeom prst="rect">
            <a:avLst/>
          </a:prstGeom>
        </p:spPr>
      </p:pic>
      <p:pic>
        <p:nvPicPr>
          <p:cNvPr id="6" name="圖片 5"/>
          <p:cNvPicPr>
            <a:picLocks noChangeAspect="1"/>
          </p:cNvPicPr>
          <p:nvPr/>
        </p:nvPicPr>
        <p:blipFill>
          <a:blip r:embed="rId3"/>
          <a:stretch>
            <a:fillRect/>
          </a:stretch>
        </p:blipFill>
        <p:spPr>
          <a:xfrm>
            <a:off x="1187624" y="908720"/>
            <a:ext cx="7200800" cy="4133850"/>
          </a:xfrm>
          <a:prstGeom prst="rect">
            <a:avLst/>
          </a:prstGeom>
        </p:spPr>
      </p:pic>
    </p:spTree>
    <p:extLst>
      <p:ext uri="{BB962C8B-B14F-4D97-AF65-F5344CB8AC3E}">
        <p14:creationId xmlns:p14="http://schemas.microsoft.com/office/powerpoint/2010/main" val="826008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66" y="181271"/>
            <a:ext cx="8718937" cy="638402"/>
          </a:xfrm>
        </p:spPr>
        <p:txBody>
          <a:bodyPr>
            <a:normAutofit/>
          </a:bodyPr>
          <a:lstStyle/>
          <a:p>
            <a:r>
              <a:rPr lang="en-US" sz="3000" b="1" i="0" dirty="0">
                <a:latin typeface="標楷體" panose="03000509000000000000" pitchFamily="65" charset="-120"/>
                <a:ea typeface="標楷體" panose="03000509000000000000" pitchFamily="65" charset="-120"/>
              </a:rPr>
              <a:t>Command &amp; Control Traffic </a:t>
            </a:r>
            <a:r>
              <a:rPr lang="zh-TW" altLang="en-US" sz="3000" b="1" i="0" dirty="0" smtClean="0">
                <a:latin typeface="標楷體" panose="03000509000000000000" pitchFamily="65" charset="-120"/>
                <a:ea typeface="標楷體" panose="03000509000000000000" pitchFamily="65" charset="-120"/>
              </a:rPr>
              <a:t>每天</a:t>
            </a:r>
            <a:r>
              <a:rPr lang="zh-TW" altLang="en-US" sz="3000" b="1" i="0" dirty="0">
                <a:latin typeface="標楷體" panose="03000509000000000000" pitchFamily="65" charset="-120"/>
                <a:ea typeface="標楷體" panose="03000509000000000000" pitchFamily="65" charset="-120"/>
              </a:rPr>
              <a:t>都在快速成長中</a:t>
            </a:r>
            <a:endParaRPr lang="en-US" sz="3000" b="1" i="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sz="quarter" idx="11"/>
          </p:nvPr>
        </p:nvSpPr>
        <p:spPr>
          <a:xfrm>
            <a:off x="389567" y="1268760"/>
            <a:ext cx="4326449" cy="2005430"/>
          </a:xfrm>
        </p:spPr>
        <p:txBody>
          <a:bodyPr>
            <a:normAutofit fontScale="92500"/>
          </a:bodyPr>
          <a:lstStyle/>
          <a:p>
            <a:r>
              <a:rPr lang="en-US" dirty="0" smtClean="0"/>
              <a:t>C&amp;C </a:t>
            </a:r>
            <a:r>
              <a:rPr lang="zh-TW" altLang="en-US" dirty="0" smtClean="0"/>
              <a:t>的流量從</a:t>
            </a:r>
            <a:r>
              <a:rPr lang="en-US" altLang="zh-TW" dirty="0" smtClean="0"/>
              <a:t>2014,7-8</a:t>
            </a:r>
            <a:r>
              <a:rPr lang="zh-TW" altLang="en-US" dirty="0" smtClean="0"/>
              <a:t>月之後持續成長</a:t>
            </a:r>
            <a:endParaRPr lang="en-US" dirty="0" smtClean="0"/>
          </a:p>
          <a:p>
            <a:r>
              <a:rPr lang="zh-TW" altLang="en-US" dirty="0" smtClean="0"/>
              <a:t>代表惡意軟體的快速成長中且是有目標型的</a:t>
            </a:r>
            <a:endParaRPr lang="en-US" altLang="zh-TW" dirty="0" smtClean="0"/>
          </a:p>
          <a:p>
            <a:r>
              <a:rPr lang="zh-TW" altLang="en-US" dirty="0" smtClean="0"/>
              <a:t>每</a:t>
            </a:r>
            <a:r>
              <a:rPr lang="en-US" dirty="0" smtClean="0"/>
              <a:t>30</a:t>
            </a:r>
            <a:r>
              <a:rPr lang="zh-TW" altLang="en-US" dirty="0" smtClean="0"/>
              <a:t>分鐘都有將近</a:t>
            </a:r>
            <a:r>
              <a:rPr lang="en-US" altLang="zh-TW" dirty="0" smtClean="0"/>
              <a:t>280</a:t>
            </a:r>
            <a:r>
              <a:rPr lang="zh-TW" altLang="en-US" dirty="0" smtClean="0"/>
              <a:t>筆新的</a:t>
            </a:r>
            <a:r>
              <a:rPr lang="en-US" altLang="zh-TW" dirty="0" smtClean="0"/>
              <a:t>URL</a:t>
            </a:r>
            <a:r>
              <a:rPr lang="zh-TW" altLang="en-US" dirty="0" smtClean="0"/>
              <a:t>產生</a:t>
            </a:r>
            <a:endParaRPr lang="en-US" altLang="zh-TW" dirty="0"/>
          </a:p>
          <a:p>
            <a:r>
              <a:rPr lang="zh-TW" altLang="en-US" dirty="0" smtClean="0"/>
              <a:t>惡意網站中繼站只存活</a:t>
            </a:r>
            <a:r>
              <a:rPr lang="en-US" altLang="zh-TW" dirty="0" smtClean="0"/>
              <a:t>2</a:t>
            </a:r>
            <a:r>
              <a:rPr lang="zh-TW" altLang="en-US" dirty="0" smtClean="0"/>
              <a:t>個小時</a:t>
            </a:r>
            <a:endParaRPr lang="en-US" dirty="0"/>
          </a:p>
        </p:txBody>
      </p:sp>
      <p:pic>
        <p:nvPicPr>
          <p:cNvPr id="8" name="Picture 7"/>
          <p:cNvPicPr>
            <a:picLocks noChangeAspect="1"/>
          </p:cNvPicPr>
          <p:nvPr/>
        </p:nvPicPr>
        <p:blipFill>
          <a:blip r:embed="rId2"/>
          <a:stretch>
            <a:fillRect/>
          </a:stretch>
        </p:blipFill>
        <p:spPr>
          <a:xfrm>
            <a:off x="1403648" y="3648471"/>
            <a:ext cx="4597401" cy="2491740"/>
          </a:xfrm>
          <a:prstGeom prst="rect">
            <a:avLst/>
          </a:prstGeom>
        </p:spPr>
        <p:style>
          <a:lnRef idx="0">
            <a:schemeClr val="accent4"/>
          </a:lnRef>
          <a:fillRef idx="3">
            <a:schemeClr val="accent4"/>
          </a:fillRef>
          <a:effectRef idx="3">
            <a:schemeClr val="accent4"/>
          </a:effectRef>
          <a:fontRef idx="minor">
            <a:schemeClr val="lt1"/>
          </a:fontRef>
        </p:style>
      </p:pic>
      <p:pic>
        <p:nvPicPr>
          <p:cNvPr id="4" name="Picture 3"/>
          <p:cNvPicPr>
            <a:picLocks noChangeAspect="1"/>
          </p:cNvPicPr>
          <p:nvPr/>
        </p:nvPicPr>
        <p:blipFill>
          <a:blip r:embed="rId3"/>
          <a:stretch>
            <a:fillRect/>
          </a:stretch>
        </p:blipFill>
        <p:spPr>
          <a:xfrm>
            <a:off x="4716016" y="1124744"/>
            <a:ext cx="4137660" cy="2491740"/>
          </a:xfrm>
          <a:prstGeom prst="rect">
            <a:avLst/>
          </a:prstGeom>
        </p:spPr>
      </p:pic>
    </p:spTree>
    <p:extLst>
      <p:ext uri="{BB962C8B-B14F-4D97-AF65-F5344CB8AC3E}">
        <p14:creationId xmlns:p14="http://schemas.microsoft.com/office/powerpoint/2010/main" val="18364556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2800" b="1" i="0" dirty="0">
                <a:latin typeface="標楷體" panose="03000509000000000000" pitchFamily="65" charset="-120"/>
                <a:ea typeface="標楷體" panose="03000509000000000000" pitchFamily="65" charset="-120"/>
              </a:rPr>
              <a:t>對</a:t>
            </a:r>
            <a:r>
              <a:rPr lang="en-US" altLang="zh-TW" sz="2800" b="1" i="0" dirty="0">
                <a:latin typeface="標楷體" panose="03000509000000000000" pitchFamily="65" charset="-120"/>
                <a:ea typeface="標楷體" panose="03000509000000000000" pitchFamily="65" charset="-120"/>
              </a:rPr>
              <a:t>PANW</a:t>
            </a:r>
            <a:r>
              <a:rPr lang="zh-TW" altLang="en-US" sz="2800" b="1" i="0" dirty="0">
                <a:latin typeface="標楷體" panose="03000509000000000000" pitchFamily="65" charset="-120"/>
                <a:ea typeface="標楷體" panose="03000509000000000000" pitchFamily="65" charset="-120"/>
              </a:rPr>
              <a:t>收到文件的可疑分析</a:t>
            </a:r>
            <a:endParaRPr lang="en-US" sz="2800" b="1" i="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sz="quarter" idx="11"/>
          </p:nvPr>
        </p:nvSpPr>
        <p:spPr>
          <a:xfrm>
            <a:off x="338923" y="1379599"/>
            <a:ext cx="4435797" cy="3420927"/>
          </a:xfrm>
        </p:spPr>
        <p:txBody>
          <a:bodyPr/>
          <a:lstStyle/>
          <a:p>
            <a:r>
              <a:rPr lang="en-US" altLang="zh-TW" dirty="0" smtClean="0"/>
              <a:t>67%</a:t>
            </a:r>
            <a:r>
              <a:rPr lang="zh-TW" altLang="en-US" dirty="0" smtClean="0"/>
              <a:t>被檢測的檔案是</a:t>
            </a:r>
            <a:r>
              <a:rPr lang="en-US" altLang="zh-TW" dirty="0" smtClean="0"/>
              <a:t>PDF</a:t>
            </a:r>
            <a:r>
              <a:rPr lang="zh-TW" altLang="en-US" dirty="0" smtClean="0"/>
              <a:t>文件</a:t>
            </a:r>
            <a:endParaRPr lang="en-US" altLang="zh-TW" dirty="0"/>
          </a:p>
          <a:p>
            <a:pPr lvl="1"/>
            <a:r>
              <a:rPr lang="zh-TW" altLang="en-US" b="1" dirty="0" smtClean="0"/>
              <a:t>非常低的感染率</a:t>
            </a:r>
            <a:endParaRPr lang="en-US" altLang="zh-TW" b="1" dirty="0" smtClean="0"/>
          </a:p>
          <a:p>
            <a:r>
              <a:rPr lang="en-US" altLang="zh-TW" dirty="0" smtClean="0"/>
              <a:t>7%</a:t>
            </a:r>
            <a:r>
              <a:rPr lang="zh-TW" altLang="en-US" dirty="0" smtClean="0"/>
              <a:t>被檢測的文檔是</a:t>
            </a:r>
            <a:r>
              <a:rPr lang="en-US" dirty="0" smtClean="0"/>
              <a:t>PE/EXE</a:t>
            </a:r>
            <a:r>
              <a:rPr lang="zh-TW" altLang="en-US" dirty="0" smtClean="0"/>
              <a:t>文件</a:t>
            </a:r>
            <a:r>
              <a:rPr lang="en-US" dirty="0" smtClean="0"/>
              <a:t> , </a:t>
            </a:r>
            <a:r>
              <a:rPr lang="zh-TW" altLang="en-US" dirty="0" smtClean="0"/>
              <a:t>但是</a:t>
            </a:r>
            <a:r>
              <a:rPr lang="en-US" dirty="0" smtClean="0"/>
              <a:t>94% </a:t>
            </a:r>
            <a:r>
              <a:rPr lang="zh-TW" altLang="en-US" dirty="0" smtClean="0"/>
              <a:t>每天都被發現惡意軟件是來自於這類檔案類型</a:t>
            </a:r>
            <a:endParaRPr lang="en-US" dirty="0" smtClean="0"/>
          </a:p>
          <a:p>
            <a:pPr lvl="1"/>
            <a:r>
              <a:rPr lang="zh-TW" altLang="en-US" b="1" dirty="0" smtClean="0"/>
              <a:t>平均保持在</a:t>
            </a:r>
            <a:r>
              <a:rPr lang="en-US" altLang="zh-TW" b="1" dirty="0" smtClean="0"/>
              <a:t>50</a:t>
            </a:r>
            <a:r>
              <a:rPr lang="zh-TW" altLang="en-US" b="1" dirty="0" smtClean="0"/>
              <a:t>％的感染率</a:t>
            </a:r>
            <a:endParaRPr lang="en-US" b="1" dirty="0" smtClean="0"/>
          </a:p>
          <a:p>
            <a:r>
              <a:rPr lang="zh-TW" altLang="en-US" dirty="0" smtClean="0"/>
              <a:t>只有</a:t>
            </a:r>
            <a:r>
              <a:rPr lang="en-US" altLang="zh-TW" dirty="0" smtClean="0"/>
              <a:t>2%</a:t>
            </a:r>
            <a:r>
              <a:rPr lang="zh-TW" altLang="en-US" dirty="0" smtClean="0"/>
              <a:t>被掃描的檔案是</a:t>
            </a:r>
            <a:r>
              <a:rPr lang="en-US" dirty="0" smtClean="0"/>
              <a:t>DLL</a:t>
            </a:r>
            <a:r>
              <a:rPr lang="zh-TW" altLang="en-US" dirty="0" smtClean="0"/>
              <a:t>文件，但是</a:t>
            </a:r>
            <a:r>
              <a:rPr lang="en-US" altLang="zh-TW" dirty="0" smtClean="0"/>
              <a:t>6%</a:t>
            </a:r>
            <a:r>
              <a:rPr lang="zh-TW" altLang="en-US" dirty="0" smtClean="0"/>
              <a:t>的惡意軟件是來自於這類型的檔案</a:t>
            </a:r>
            <a:r>
              <a:rPr lang="en-US" dirty="0" smtClean="0"/>
              <a:t> </a:t>
            </a:r>
          </a:p>
          <a:p>
            <a:pPr lvl="1"/>
            <a:r>
              <a:rPr lang="en-US" b="1" dirty="0" smtClean="0"/>
              <a:t>11% </a:t>
            </a:r>
            <a:r>
              <a:rPr lang="zh-TW" altLang="en-US" b="1" dirty="0" smtClean="0"/>
              <a:t>的感染率</a:t>
            </a:r>
            <a:endParaRPr lang="en-US" b="1" dirty="0"/>
          </a:p>
        </p:txBody>
      </p:sp>
      <p:pic>
        <p:nvPicPr>
          <p:cNvPr id="4" name="Picture 3"/>
          <p:cNvPicPr>
            <a:picLocks noChangeAspect="1"/>
          </p:cNvPicPr>
          <p:nvPr/>
        </p:nvPicPr>
        <p:blipFill>
          <a:blip r:embed="rId2"/>
          <a:stretch>
            <a:fillRect/>
          </a:stretch>
        </p:blipFill>
        <p:spPr>
          <a:xfrm>
            <a:off x="5094540" y="1379599"/>
            <a:ext cx="3797368" cy="2286813"/>
          </a:xfrm>
          <a:prstGeom prst="rect">
            <a:avLst/>
          </a:prstGeom>
        </p:spPr>
      </p:pic>
      <p:pic>
        <p:nvPicPr>
          <p:cNvPr id="10" name="Picture 9"/>
          <p:cNvPicPr>
            <a:picLocks noChangeAspect="1"/>
          </p:cNvPicPr>
          <p:nvPr/>
        </p:nvPicPr>
        <p:blipFill>
          <a:blip r:embed="rId3"/>
          <a:stretch>
            <a:fillRect/>
          </a:stretch>
        </p:blipFill>
        <p:spPr>
          <a:xfrm>
            <a:off x="5094540" y="3666412"/>
            <a:ext cx="3797368" cy="2163722"/>
          </a:xfrm>
          <a:prstGeom prst="rect">
            <a:avLst/>
          </a:prstGeom>
        </p:spPr>
      </p:pic>
    </p:spTree>
    <p:extLst>
      <p:ext uri="{BB962C8B-B14F-4D97-AF65-F5344CB8AC3E}">
        <p14:creationId xmlns:p14="http://schemas.microsoft.com/office/powerpoint/2010/main" val="12708137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Screen_27-CloudBkgd.png"/>
          <p:cNvPicPr>
            <a:picLocks noChangeAspect="1"/>
          </p:cNvPicPr>
          <p:nvPr/>
        </p:nvPicPr>
        <p:blipFill>
          <a:blip r:embed="rId3" cstate="screen">
            <a:alphaModFix amt="56000"/>
            <a:extLst>
              <a:ext uri="{28A0092B-C50C-407E-A947-70E740481C1C}">
                <a14:useLocalDpi xmlns:a14="http://schemas.microsoft.com/office/drawing/2010/main"/>
              </a:ext>
            </a:extLst>
          </a:blip>
          <a:stretch>
            <a:fillRect/>
          </a:stretch>
        </p:blipFill>
        <p:spPr bwMode="ltGray">
          <a:xfrm>
            <a:off x="3178384" y="2260600"/>
            <a:ext cx="1866229" cy="1224517"/>
          </a:xfrm>
          <a:prstGeom prst="rect">
            <a:avLst/>
          </a:prstGeom>
        </p:spPr>
      </p:pic>
      <p:sp>
        <p:nvSpPr>
          <p:cNvPr id="2" name="Title 1"/>
          <p:cNvSpPr>
            <a:spLocks noGrp="1"/>
          </p:cNvSpPr>
          <p:nvPr>
            <p:ph type="title"/>
          </p:nvPr>
        </p:nvSpPr>
        <p:spPr>
          <a:xfrm>
            <a:off x="409147" y="159557"/>
            <a:ext cx="8440183" cy="604961"/>
          </a:xfrm>
        </p:spPr>
        <p:txBody>
          <a:bodyPr>
            <a:normAutofit/>
          </a:bodyPr>
          <a:lstStyle/>
          <a:p>
            <a:r>
              <a:rPr lang="zh-TW" altLang="en-US" sz="2800" b="1" i="0" dirty="0">
                <a:latin typeface="標楷體" panose="03000509000000000000" pitchFamily="65" charset="-120"/>
                <a:ea typeface="標楷體" panose="03000509000000000000" pitchFamily="65" charset="-120"/>
              </a:rPr>
              <a:t>阻止未知威脅</a:t>
            </a:r>
            <a:r>
              <a:rPr lang="en-US" sz="2800" b="1" i="0" dirty="0">
                <a:latin typeface="標楷體" panose="03000509000000000000" pitchFamily="65" charset="-120"/>
                <a:ea typeface="標楷體" panose="03000509000000000000" pitchFamily="65" charset="-120"/>
              </a:rPr>
              <a:t> </a:t>
            </a:r>
            <a:r>
              <a:rPr lang="en-US" sz="2800" b="1" dirty="0" smtClean="0"/>
              <a:t>- </a:t>
            </a:r>
            <a:r>
              <a:rPr lang="en-US" sz="2800" b="1" dirty="0" err="1" smtClean="0"/>
              <a:t>WildFire</a:t>
            </a:r>
            <a:endParaRPr lang="en-US" sz="2800" b="1" dirty="0">
              <a:solidFill>
                <a:srgbClr val="919A1A"/>
              </a:solidFill>
            </a:endParaRPr>
          </a:p>
        </p:txBody>
      </p:sp>
      <p:pic>
        <p:nvPicPr>
          <p:cNvPr id="16" name="Picture 15"/>
          <p:cNvPicPr>
            <a:picLocks noChangeAspect="1"/>
          </p:cNvPicPr>
          <p:nvPr/>
        </p:nvPicPr>
        <p:blipFill>
          <a:blip r:embed="rId4">
            <a:duotone>
              <a:schemeClr val="bg2">
                <a:shade val="45000"/>
                <a:satMod val="135000"/>
              </a:schemeClr>
              <a:prstClr val="white"/>
            </a:duotone>
            <a:alphaModFix amt="26000"/>
          </a:blip>
          <a:stretch>
            <a:fillRect/>
          </a:stretch>
        </p:blipFill>
        <p:spPr>
          <a:xfrm>
            <a:off x="2577641" y="4675053"/>
            <a:ext cx="3265216" cy="1868979"/>
          </a:xfrm>
          <a:prstGeom prst="rect">
            <a:avLst/>
          </a:prstGeom>
        </p:spPr>
      </p:pic>
      <p:pic>
        <p:nvPicPr>
          <p:cNvPr id="1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4705" y="6107990"/>
            <a:ext cx="497913" cy="139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63556" y="5428852"/>
            <a:ext cx="1102705" cy="29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63381" y="5922561"/>
            <a:ext cx="1073685" cy="15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3241" y="5584437"/>
            <a:ext cx="969617" cy="139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40957" y="5070985"/>
            <a:ext cx="1102705" cy="28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7256" y="5028080"/>
            <a:ext cx="1073686" cy="15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288633" y="6254787"/>
            <a:ext cx="2147513" cy="253916"/>
          </a:xfrm>
          <a:prstGeom prst="rect">
            <a:avLst/>
          </a:prstGeom>
          <a:noFill/>
        </p:spPr>
        <p:txBody>
          <a:bodyPr wrap="none" rtlCol="0">
            <a:spAutoFit/>
          </a:bodyPr>
          <a:lstStyle/>
          <a:p>
            <a:pPr algn="ctr"/>
            <a:r>
              <a:rPr lang="en-US" sz="1050" b="1" dirty="0" smtClean="0">
                <a:solidFill>
                  <a:schemeClr val="tx1">
                    <a:lumMod val="65000"/>
                    <a:lumOff val="35000"/>
                  </a:schemeClr>
                </a:solidFill>
                <a:latin typeface="Arial" pitchFamily="34" charset="0"/>
                <a:cs typeface="Arial" pitchFamily="34" charset="0"/>
              </a:rPr>
              <a:t>Palo Alto Networks Customers</a:t>
            </a:r>
          </a:p>
        </p:txBody>
      </p:sp>
      <p:grpSp>
        <p:nvGrpSpPr>
          <p:cNvPr id="35" name="Group 34"/>
          <p:cNvGrpSpPr/>
          <p:nvPr/>
        </p:nvGrpSpPr>
        <p:grpSpPr>
          <a:xfrm>
            <a:off x="3702349" y="1008722"/>
            <a:ext cx="2664716" cy="1406170"/>
            <a:chOff x="3702349" y="1008722"/>
            <a:chExt cx="2664716" cy="1406170"/>
          </a:xfrm>
        </p:grpSpPr>
        <p:pic>
          <p:nvPicPr>
            <p:cNvPr id="10" name="Picture 9"/>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02349" y="1008722"/>
              <a:ext cx="927825" cy="1028014"/>
            </a:xfrm>
            <a:prstGeom prst="rect">
              <a:avLst/>
            </a:prstGeom>
          </p:spPr>
        </p:pic>
        <p:sp>
          <p:nvSpPr>
            <p:cNvPr id="25" name="TextBox 24"/>
            <p:cNvSpPr txBox="1"/>
            <p:nvPr/>
          </p:nvSpPr>
          <p:spPr>
            <a:xfrm>
              <a:off x="4629239" y="1053982"/>
              <a:ext cx="1737826" cy="846386"/>
            </a:xfrm>
            <a:prstGeom prst="rect">
              <a:avLst/>
            </a:prstGeom>
            <a:noFill/>
          </p:spPr>
          <p:txBody>
            <a:bodyPr wrap="none" rtlCol="0">
              <a:spAutoFit/>
            </a:bodyPr>
            <a:lstStyle/>
            <a:p>
              <a:pPr>
                <a:spcBef>
                  <a:spcPts val="200"/>
                </a:spcBef>
              </a:pPr>
              <a:r>
                <a:rPr lang="en-US" sz="1100" i="1" dirty="0" smtClean="0">
                  <a:solidFill>
                    <a:schemeClr val="tx1">
                      <a:lumMod val="65000"/>
                      <a:lumOff val="35000"/>
                    </a:schemeClr>
                  </a:solidFill>
                  <a:latin typeface="Arial" pitchFamily="34" charset="0"/>
                  <a:cs typeface="Arial" pitchFamily="34" charset="0"/>
                </a:rPr>
                <a:t>Anti-malware signatures</a:t>
              </a:r>
            </a:p>
            <a:p>
              <a:pPr>
                <a:spcBef>
                  <a:spcPts val="200"/>
                </a:spcBef>
              </a:pPr>
              <a:r>
                <a:rPr lang="en-US" sz="1100" i="1" dirty="0" smtClean="0">
                  <a:solidFill>
                    <a:schemeClr val="tx1">
                      <a:lumMod val="65000"/>
                      <a:lumOff val="35000"/>
                    </a:schemeClr>
                  </a:solidFill>
                  <a:latin typeface="Arial" pitchFamily="34" charset="0"/>
                  <a:cs typeface="Arial" pitchFamily="34" charset="0"/>
                </a:rPr>
                <a:t>DNS intelligence</a:t>
              </a:r>
            </a:p>
            <a:p>
              <a:pPr>
                <a:spcBef>
                  <a:spcPts val="200"/>
                </a:spcBef>
              </a:pPr>
              <a:r>
                <a:rPr lang="en-US" sz="1100" i="1" dirty="0" smtClean="0">
                  <a:solidFill>
                    <a:schemeClr val="tx1">
                      <a:lumMod val="65000"/>
                      <a:lumOff val="35000"/>
                    </a:schemeClr>
                  </a:solidFill>
                  <a:latin typeface="Arial" pitchFamily="34" charset="0"/>
                  <a:cs typeface="Arial" pitchFamily="34" charset="0"/>
                </a:rPr>
                <a:t>Malware URL database</a:t>
              </a:r>
            </a:p>
            <a:p>
              <a:pPr>
                <a:spcBef>
                  <a:spcPts val="200"/>
                </a:spcBef>
              </a:pPr>
              <a:r>
                <a:rPr lang="en-US" sz="1100" i="1" dirty="0" smtClean="0">
                  <a:solidFill>
                    <a:schemeClr val="tx1">
                      <a:lumMod val="65000"/>
                      <a:lumOff val="35000"/>
                    </a:schemeClr>
                  </a:solidFill>
                  <a:latin typeface="Arial" pitchFamily="34" charset="0"/>
                  <a:cs typeface="Arial" pitchFamily="34" charset="0"/>
                </a:rPr>
                <a:t>Anti-C2 signatures</a:t>
              </a:r>
            </a:p>
          </p:txBody>
        </p:sp>
        <p:cxnSp>
          <p:nvCxnSpPr>
            <p:cNvPr id="37" name="Straight Arrow Connector 36"/>
            <p:cNvCxnSpPr/>
            <p:nvPr/>
          </p:nvCxnSpPr>
          <p:spPr>
            <a:xfrm flipV="1">
              <a:off x="4166261" y="2036737"/>
              <a:ext cx="0" cy="378155"/>
            </a:xfrm>
            <a:prstGeom prst="straightConnector1">
              <a:avLst/>
            </a:prstGeom>
            <a:ln w="38100" cmpd="sng">
              <a:solidFill>
                <a:schemeClr val="accent6">
                  <a:lumMod val="50000"/>
                </a:schemeClr>
              </a:solidFill>
              <a:prstDash val="soli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42" name="Straight Arrow Connector 41"/>
          <p:cNvCxnSpPr/>
          <p:nvPr/>
        </p:nvCxnSpPr>
        <p:spPr>
          <a:xfrm>
            <a:off x="2356741" y="3027982"/>
            <a:ext cx="945259" cy="147018"/>
          </a:xfrm>
          <a:prstGeom prst="straightConnector1">
            <a:avLst/>
          </a:prstGeom>
          <a:ln w="12700">
            <a:solidFill>
              <a:srgbClr val="820B12"/>
            </a:solidFill>
            <a:prstDash val="solid"/>
            <a:headEnd type="oval" w="sm" len="sm"/>
            <a:tailEnd type="oval" w="sm" len="sm"/>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638684" y="2236108"/>
            <a:ext cx="6672872" cy="2009424"/>
            <a:chOff x="638684" y="2236108"/>
            <a:chExt cx="6672872" cy="2009424"/>
          </a:xfrm>
        </p:grpSpPr>
        <p:pic>
          <p:nvPicPr>
            <p:cNvPr id="4" name="Picture 3"/>
            <p:cNvPicPr>
              <a:picLocks noChangeAspect="1"/>
            </p:cNvPicPr>
            <p:nvPr/>
          </p:nvPicPr>
          <p:blipFill>
            <a:blip r:embed="rId12" cstate="screen">
              <a:alphaModFix amt="57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734427" y="2395246"/>
              <a:ext cx="1749359" cy="1243685"/>
            </a:xfrm>
            <a:prstGeom prst="rect">
              <a:avLst/>
            </a:prstGeom>
          </p:spPr>
        </p:pic>
        <p:pic>
          <p:nvPicPr>
            <p:cNvPr id="5" name="Picture 4"/>
            <p:cNvPicPr>
              <a:picLocks noChangeAspect="1"/>
            </p:cNvPicPr>
            <p:nvPr/>
          </p:nvPicPr>
          <p:blipFill>
            <a:blip r:embed="rId13" cstate="screen">
              <a:alphaModFix amt="57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41019" y="2236108"/>
              <a:ext cx="1313118" cy="933546"/>
            </a:xfrm>
            <a:prstGeom prst="rect">
              <a:avLst/>
            </a:prstGeom>
          </p:spPr>
        </p:pic>
        <p:pic>
          <p:nvPicPr>
            <p:cNvPr id="26" name="Picture 2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41019" y="3574048"/>
              <a:ext cx="609047" cy="609047"/>
            </a:xfrm>
            <a:prstGeom prst="rect">
              <a:avLst/>
            </a:prstGeom>
          </p:spPr>
        </p:pic>
        <p:sp>
          <p:nvSpPr>
            <p:cNvPr id="27" name="TextBox 26"/>
            <p:cNvSpPr txBox="1"/>
            <p:nvPr/>
          </p:nvSpPr>
          <p:spPr>
            <a:xfrm>
              <a:off x="5727375" y="2964773"/>
              <a:ext cx="1584181" cy="415498"/>
            </a:xfrm>
            <a:prstGeom prst="rect">
              <a:avLst/>
            </a:prstGeom>
            <a:noFill/>
          </p:spPr>
          <p:txBody>
            <a:bodyPr wrap="none" rtlCol="0">
              <a:spAutoFit/>
            </a:bodyPr>
            <a:lstStyle/>
            <a:p>
              <a:pPr algn="ctr"/>
              <a:r>
                <a:rPr lang="en-US" sz="1050" b="1" dirty="0" smtClean="0">
                  <a:solidFill>
                    <a:schemeClr val="tx1">
                      <a:lumMod val="65000"/>
                      <a:lumOff val="35000"/>
                    </a:schemeClr>
                  </a:solidFill>
                  <a:latin typeface="Arial" pitchFamily="34" charset="0"/>
                  <a:cs typeface="Arial" pitchFamily="34" charset="0"/>
                </a:rPr>
                <a:t>Soak sites, sinkholes, </a:t>
              </a:r>
            </a:p>
            <a:p>
              <a:pPr algn="ctr"/>
              <a:r>
                <a:rPr lang="en-US" sz="1050" b="1" dirty="0" smtClean="0">
                  <a:solidFill>
                    <a:schemeClr val="tx1">
                      <a:lumMod val="65000"/>
                      <a:lumOff val="35000"/>
                    </a:schemeClr>
                  </a:solidFill>
                  <a:latin typeface="Arial" pitchFamily="34" charset="0"/>
                  <a:cs typeface="Arial" pitchFamily="34" charset="0"/>
                </a:rPr>
                <a:t>3</a:t>
              </a:r>
              <a:r>
                <a:rPr lang="en-US" sz="1050" b="1" baseline="30000" dirty="0" smtClean="0">
                  <a:solidFill>
                    <a:schemeClr val="tx1">
                      <a:lumMod val="65000"/>
                      <a:lumOff val="35000"/>
                    </a:schemeClr>
                  </a:solidFill>
                  <a:latin typeface="Arial" pitchFamily="34" charset="0"/>
                  <a:cs typeface="Arial" pitchFamily="34" charset="0"/>
                </a:rPr>
                <a:t>rd</a:t>
              </a:r>
              <a:r>
                <a:rPr lang="en-US" sz="1050" b="1" dirty="0" smtClean="0">
                  <a:solidFill>
                    <a:schemeClr val="tx1">
                      <a:lumMod val="65000"/>
                      <a:lumOff val="35000"/>
                    </a:schemeClr>
                  </a:solidFill>
                  <a:latin typeface="Arial" pitchFamily="34" charset="0"/>
                  <a:cs typeface="Arial" pitchFamily="34" charset="0"/>
                </a:rPr>
                <a:t> party sources</a:t>
              </a:r>
            </a:p>
          </p:txBody>
        </p:sp>
        <p:cxnSp>
          <p:nvCxnSpPr>
            <p:cNvPr id="33" name="Straight Arrow Connector 32"/>
            <p:cNvCxnSpPr/>
            <p:nvPr/>
          </p:nvCxnSpPr>
          <p:spPr>
            <a:xfrm flipH="1" flipV="1">
              <a:off x="5020914" y="3432092"/>
              <a:ext cx="864496" cy="240462"/>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38684" y="3640239"/>
              <a:ext cx="1790039" cy="605293"/>
            </a:xfrm>
            <a:prstGeom prst="rect">
              <a:avLst/>
            </a:prstGeom>
            <a:noFill/>
          </p:spPr>
          <p:txBody>
            <a:bodyPr wrap="none" rtlCol="0">
              <a:spAutoFit/>
            </a:bodyPr>
            <a:lstStyle/>
            <a:p>
              <a:pPr algn="ctr">
                <a:spcBef>
                  <a:spcPts val="200"/>
                </a:spcBef>
              </a:pPr>
              <a:r>
                <a:rPr lang="en-US" sz="1000" i="1" dirty="0" smtClean="0">
                  <a:solidFill>
                    <a:schemeClr val="tx1">
                      <a:lumMod val="65000"/>
                      <a:lumOff val="35000"/>
                    </a:schemeClr>
                  </a:solidFill>
                  <a:latin typeface="Arial" pitchFamily="34" charset="0"/>
                  <a:cs typeface="Arial" pitchFamily="34" charset="0"/>
                </a:rPr>
                <a:t>Command-and-control</a:t>
              </a:r>
            </a:p>
            <a:p>
              <a:pPr algn="ctr">
                <a:spcBef>
                  <a:spcPts val="200"/>
                </a:spcBef>
              </a:pPr>
              <a:r>
                <a:rPr lang="en-US" sz="1000" i="1" dirty="0" smtClean="0">
                  <a:solidFill>
                    <a:schemeClr val="tx1">
                      <a:lumMod val="65000"/>
                      <a:lumOff val="35000"/>
                    </a:schemeClr>
                  </a:solidFill>
                  <a:latin typeface="Arial" pitchFamily="34" charset="0"/>
                  <a:cs typeface="Arial" pitchFamily="34" charset="0"/>
                </a:rPr>
                <a:t>Staged malware downloads</a:t>
              </a:r>
            </a:p>
            <a:p>
              <a:pPr algn="ctr">
                <a:spcBef>
                  <a:spcPts val="200"/>
                </a:spcBef>
              </a:pPr>
              <a:r>
                <a:rPr lang="en-US" sz="1000" i="1" dirty="0" smtClean="0">
                  <a:solidFill>
                    <a:schemeClr val="tx1">
                      <a:lumMod val="65000"/>
                      <a:lumOff val="35000"/>
                    </a:schemeClr>
                  </a:solidFill>
                  <a:latin typeface="Arial" pitchFamily="34" charset="0"/>
                  <a:cs typeface="Arial" pitchFamily="34" charset="0"/>
                </a:rPr>
                <a:t>Host ID and data exfil</a:t>
              </a:r>
            </a:p>
          </p:txBody>
        </p:sp>
        <p:pic>
          <p:nvPicPr>
            <p:cNvPr id="40" name="Picture 7"/>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20544" y="3348438"/>
              <a:ext cx="1486094" cy="318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5" descr="C:\Users\mkeil\Documents\PAN-OS-Updates\PAN-OS 5.0\ICONS\threat_spyware.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371091" y="2842775"/>
              <a:ext cx="358464" cy="3704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3" name="Straight Arrow Connector 42"/>
            <p:cNvCxnSpPr/>
            <p:nvPr/>
          </p:nvCxnSpPr>
          <p:spPr>
            <a:xfrm flipV="1">
              <a:off x="4954853" y="2842775"/>
              <a:ext cx="888005" cy="143701"/>
            </a:xfrm>
            <a:prstGeom prst="straightConnector1">
              <a:avLst/>
            </a:prstGeom>
            <a:ln w="12700">
              <a:solidFill>
                <a:srgbClr val="820B12"/>
              </a:solidFill>
              <a:prstDash val="solid"/>
              <a:headEnd type="oval" w="sm" len="sm"/>
              <a:tailEnd type="oval" w="sm" len="sm"/>
            </a:ln>
          </p:spPr>
          <p:style>
            <a:lnRef idx="2">
              <a:schemeClr val="accent1"/>
            </a:lnRef>
            <a:fillRef idx="0">
              <a:schemeClr val="accent1"/>
            </a:fillRef>
            <a:effectRef idx="1">
              <a:schemeClr val="accent1"/>
            </a:effectRef>
            <a:fontRef idx="minor">
              <a:schemeClr val="tx1"/>
            </a:fontRef>
          </p:style>
        </p:cxnSp>
      </p:grpSp>
      <p:sp>
        <p:nvSpPr>
          <p:cNvPr id="56" name="Curved Left Arrow 55"/>
          <p:cNvSpPr/>
          <p:nvPr/>
        </p:nvSpPr>
        <p:spPr>
          <a:xfrm>
            <a:off x="6869953" y="1438153"/>
            <a:ext cx="1422949" cy="4146284"/>
          </a:xfrm>
          <a:prstGeom prst="curvedLeftArrow">
            <a:avLst>
              <a:gd name="adj1" fmla="val 25000"/>
              <a:gd name="adj2" fmla="val 48917"/>
              <a:gd name="adj3" fmla="val 23925"/>
            </a:avLst>
          </a:prstGeom>
          <a:solidFill>
            <a:schemeClr val="bg2">
              <a:lumMod val="7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latin typeface="Arial" pitchFamily="34" charset="0"/>
              <a:cs typeface="Arial" pitchFamily="34" charset="0"/>
            </a:endParaRPr>
          </a:p>
        </p:txBody>
      </p:sp>
      <p:grpSp>
        <p:nvGrpSpPr>
          <p:cNvPr id="24" name="Group 23"/>
          <p:cNvGrpSpPr/>
          <p:nvPr/>
        </p:nvGrpSpPr>
        <p:grpSpPr>
          <a:xfrm>
            <a:off x="3123023" y="2414892"/>
            <a:ext cx="2194878" cy="2441325"/>
            <a:chOff x="3123023" y="2414892"/>
            <a:chExt cx="2194878" cy="2441325"/>
          </a:xfrm>
        </p:grpSpPr>
        <p:grpSp>
          <p:nvGrpSpPr>
            <p:cNvPr id="23" name="Group 22"/>
            <p:cNvGrpSpPr/>
            <p:nvPr/>
          </p:nvGrpSpPr>
          <p:grpSpPr>
            <a:xfrm>
              <a:off x="3123023" y="2414892"/>
              <a:ext cx="2194878" cy="1751338"/>
              <a:chOff x="3123023" y="2414892"/>
              <a:chExt cx="2194878" cy="1751338"/>
            </a:xfrm>
          </p:grpSpPr>
          <p:pic>
            <p:nvPicPr>
              <p:cNvPr id="6" name="Picture 8"/>
              <p:cNvPicPr>
                <a:picLocks noChangeAspect="1" noChangeArrowheads="1"/>
              </p:cNvPicPr>
              <p:nvPr/>
            </p:nvPicPr>
            <p:blipFill rotWithShape="1">
              <a:blip r:embed="rId17" cstate="screen">
                <a:alphaModFix amt="70000"/>
                <a:extLst>
                  <a:ext uri="{28A0092B-C50C-407E-A947-70E740481C1C}">
                    <a14:useLocalDpi xmlns:a14="http://schemas.microsoft.com/office/drawing/2010/main"/>
                  </a:ext>
                </a:extLst>
              </a:blip>
              <a:srcRect b="22562"/>
              <a:stretch/>
            </p:blipFill>
            <p:spPr bwMode="auto">
              <a:xfrm>
                <a:off x="3307011" y="3425194"/>
                <a:ext cx="584801" cy="741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rotWithShape="1">
              <a:blip r:embed="rId17" cstate="screen">
                <a:alphaModFix amt="70000"/>
                <a:extLst>
                  <a:ext uri="{28A0092B-C50C-407E-A947-70E740481C1C}">
                    <a14:useLocalDpi xmlns:a14="http://schemas.microsoft.com/office/drawing/2010/main"/>
                  </a:ext>
                </a:extLst>
              </a:blip>
              <a:srcRect b="22562"/>
              <a:stretch/>
            </p:blipFill>
            <p:spPr bwMode="auto">
              <a:xfrm>
                <a:off x="3698715" y="3425194"/>
                <a:ext cx="584801" cy="741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17" cstate="screen">
                <a:alphaModFix amt="70000"/>
                <a:extLst>
                  <a:ext uri="{28A0092B-C50C-407E-A947-70E740481C1C}">
                    <a14:useLocalDpi xmlns:a14="http://schemas.microsoft.com/office/drawing/2010/main"/>
                  </a:ext>
                </a:extLst>
              </a:blip>
              <a:srcRect b="22562"/>
              <a:stretch/>
            </p:blipFill>
            <p:spPr bwMode="auto">
              <a:xfrm>
                <a:off x="4092995" y="3425194"/>
                <a:ext cx="584801" cy="741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17" cstate="screen">
                <a:alphaModFix amt="70000"/>
                <a:extLst>
                  <a:ext uri="{28A0092B-C50C-407E-A947-70E740481C1C}">
                    <a14:useLocalDpi xmlns:a14="http://schemas.microsoft.com/office/drawing/2010/main"/>
                  </a:ext>
                </a:extLst>
              </a:blip>
              <a:srcRect b="22562"/>
              <a:stretch/>
            </p:blipFill>
            <p:spPr bwMode="auto">
              <a:xfrm>
                <a:off x="4486819" y="3425194"/>
                <a:ext cx="584801" cy="741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123023" y="3027982"/>
                <a:ext cx="2194878" cy="523219"/>
                <a:chOff x="2389421" y="1156744"/>
                <a:chExt cx="1645607" cy="392283"/>
              </a:xfrm>
            </p:grpSpPr>
            <p:sp>
              <p:nvSpPr>
                <p:cNvPr id="13" name="TextBox 12"/>
                <p:cNvSpPr txBox="1"/>
                <p:nvPr/>
              </p:nvSpPr>
              <p:spPr>
                <a:xfrm>
                  <a:off x="2389421" y="1156744"/>
                  <a:ext cx="1645607" cy="392283"/>
                </a:xfrm>
                <a:prstGeom prst="rect">
                  <a:avLst/>
                </a:prstGeom>
                <a:noFill/>
                <a:effectLst/>
              </p:spPr>
              <p:txBody>
                <a:bodyPr wrap="square" rtlCol="0">
                  <a:spAutoFit/>
                </a:bodyPr>
                <a:lstStyle/>
                <a:p>
                  <a:pPr algn="ctr"/>
                  <a:r>
                    <a:rPr lang="en-US" sz="2800" b="1" dirty="0" smtClean="0">
                      <a:solidFill>
                        <a:srgbClr val="FF0000"/>
                      </a:solidFill>
                      <a:latin typeface="Arial" pitchFamily="34" charset="0"/>
                      <a:cs typeface="Arial" pitchFamily="34" charset="0"/>
                    </a:rPr>
                    <a:t>WildFire</a:t>
                  </a:r>
                  <a:endParaRPr lang="en-US" sz="2000" b="1" dirty="0" smtClean="0">
                    <a:solidFill>
                      <a:srgbClr val="FF0000"/>
                    </a:solidFill>
                    <a:latin typeface="Arial" pitchFamily="34" charset="0"/>
                    <a:cs typeface="Arial" pitchFamily="34" charset="0"/>
                  </a:endParaRPr>
                </a:p>
              </p:txBody>
            </p:sp>
            <p:sp>
              <p:nvSpPr>
                <p:cNvPr id="14" name="TextBox 13"/>
                <p:cNvSpPr txBox="1"/>
                <p:nvPr/>
              </p:nvSpPr>
              <p:spPr>
                <a:xfrm>
                  <a:off x="3577404" y="1180596"/>
                  <a:ext cx="369665" cy="173066"/>
                </a:xfrm>
                <a:prstGeom prst="rect">
                  <a:avLst/>
                </a:prstGeom>
                <a:noFill/>
              </p:spPr>
              <p:txBody>
                <a:bodyPr wrap="square" rtlCol="0">
                  <a:spAutoFit/>
                </a:bodyPr>
                <a:lstStyle/>
                <a:p>
                  <a:r>
                    <a:rPr lang="en-US" sz="900" b="1" dirty="0" smtClean="0">
                      <a:solidFill>
                        <a:schemeClr val="tx1">
                          <a:lumMod val="65000"/>
                          <a:lumOff val="35000"/>
                        </a:schemeClr>
                      </a:solidFill>
                      <a:latin typeface="Arial" pitchFamily="34" charset="0"/>
                      <a:cs typeface="Arial" pitchFamily="34" charset="0"/>
                    </a:rPr>
                    <a:t>TM</a:t>
                  </a:r>
                </a:p>
              </p:txBody>
            </p:sp>
          </p:grpSp>
          <p:pic>
            <p:nvPicPr>
              <p:cNvPr id="15" name="Picture 1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274124" y="2414892"/>
                <a:ext cx="955252" cy="764201"/>
              </a:xfrm>
              <a:prstGeom prst="rect">
                <a:avLst/>
              </a:prstGeom>
            </p:spPr>
          </p:pic>
        </p:grpSp>
        <p:grpSp>
          <p:nvGrpSpPr>
            <p:cNvPr id="3" name="Group 2"/>
            <p:cNvGrpSpPr/>
            <p:nvPr/>
          </p:nvGrpSpPr>
          <p:grpSpPr>
            <a:xfrm>
              <a:off x="3603433" y="4149438"/>
              <a:ext cx="1178206" cy="706779"/>
              <a:chOff x="3603433" y="4149438"/>
              <a:chExt cx="1178206" cy="706779"/>
            </a:xfrm>
          </p:grpSpPr>
          <p:cxnSp>
            <p:nvCxnSpPr>
              <p:cNvPr id="29" name="Straight Arrow Connector 28"/>
              <p:cNvCxnSpPr/>
              <p:nvPr/>
            </p:nvCxnSpPr>
            <p:spPr>
              <a:xfrm flipV="1">
                <a:off x="3603433"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996168"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388904"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781639" y="4149438"/>
                <a:ext cx="0" cy="706779"/>
              </a:xfrm>
              <a:prstGeom prst="straightConnector1">
                <a:avLst/>
              </a:prstGeom>
              <a:ln w="12700">
                <a:solidFill>
                  <a:schemeClr val="accent6">
                    <a:lumMod val="50000"/>
                  </a:schemeClr>
                </a:solidFill>
                <a:prstDash val="solid"/>
                <a:tailEnd type="triangle" w="sm" len="sm"/>
              </a:ln>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7311556" y="2870200"/>
            <a:ext cx="1676736" cy="523220"/>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zh-TW" altLang="en-US" sz="1400" b="1" dirty="0" smtClean="0">
                <a:latin typeface="Arial"/>
                <a:cs typeface="Arial"/>
              </a:rPr>
              <a:t>全球資源共享</a:t>
            </a:r>
            <a:r>
              <a:rPr lang="en-US" altLang="zh-TW" sz="1400" b="1" dirty="0" smtClean="0">
                <a:latin typeface="Arial"/>
                <a:cs typeface="Arial"/>
              </a:rPr>
              <a:t>,</a:t>
            </a:r>
          </a:p>
          <a:p>
            <a:pPr algn="ctr"/>
            <a:r>
              <a:rPr lang="zh-TW" altLang="en-US" sz="1400" b="1" dirty="0" smtClean="0">
                <a:latin typeface="Arial"/>
                <a:cs typeface="Arial"/>
              </a:rPr>
              <a:t>保護所有用戶</a:t>
            </a:r>
            <a:endParaRPr lang="en-US" sz="1400" b="1" dirty="0" smtClean="0">
              <a:latin typeface="Arial"/>
              <a:cs typeface="Arial"/>
            </a:endParaRPr>
          </a:p>
        </p:txBody>
      </p:sp>
      <p:sp>
        <p:nvSpPr>
          <p:cNvPr id="49" name="TextBox 48"/>
          <p:cNvSpPr txBox="1"/>
          <p:nvPr/>
        </p:nvSpPr>
        <p:spPr>
          <a:xfrm>
            <a:off x="3423274" y="4495799"/>
            <a:ext cx="1415426" cy="276999"/>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zh-TW" altLang="en-US" sz="1200" b="1" dirty="0" smtClean="0">
                <a:latin typeface="Arial" pitchFamily="34" charset="0"/>
                <a:cs typeface="Arial" pitchFamily="34" charset="0"/>
              </a:rPr>
              <a:t>可疑流量</a:t>
            </a:r>
            <a:endParaRPr lang="en-US" sz="1200" b="1" dirty="0" smtClean="0">
              <a:latin typeface="Arial" pitchFamily="34" charset="0"/>
              <a:cs typeface="Arial" pitchFamily="34" charset="0"/>
            </a:endParaRPr>
          </a:p>
        </p:txBody>
      </p:sp>
      <p:sp>
        <p:nvSpPr>
          <p:cNvPr id="50" name="TextBox 49"/>
          <p:cNvSpPr txBox="1"/>
          <p:nvPr/>
        </p:nvSpPr>
        <p:spPr>
          <a:xfrm>
            <a:off x="1879600" y="2400300"/>
            <a:ext cx="1498600" cy="307777"/>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en-US" sz="1400" b="1" dirty="0" err="1" smtClean="0">
                <a:latin typeface="Arial" pitchFamily="34" charset="0"/>
                <a:cs typeface="Arial" pitchFamily="34" charset="0"/>
              </a:rPr>
              <a:t>沙箱</a:t>
            </a:r>
            <a:r>
              <a:rPr lang="zh-CN" altLang="en-US" sz="1400" b="1" dirty="0" smtClean="0">
                <a:latin typeface="Arial" pitchFamily="34" charset="0"/>
                <a:cs typeface="Arial" pitchFamily="34" charset="0"/>
              </a:rPr>
              <a:t>／</a:t>
            </a:r>
            <a:r>
              <a:rPr lang="zh-TW" altLang="en-US" sz="1400" b="1" dirty="0" smtClean="0">
                <a:latin typeface="Arial" pitchFamily="34" charset="0"/>
                <a:cs typeface="Arial" pitchFamily="34" charset="0"/>
              </a:rPr>
              <a:t>仿真測試</a:t>
            </a:r>
            <a:endParaRPr lang="en-US" sz="1400" b="1" dirty="0" smtClean="0">
              <a:latin typeface="Arial" pitchFamily="34" charset="0"/>
              <a:cs typeface="Arial" pitchFamily="34" charset="0"/>
            </a:endParaRPr>
          </a:p>
        </p:txBody>
      </p:sp>
      <p:sp>
        <p:nvSpPr>
          <p:cNvPr id="51" name="TextBox 50"/>
          <p:cNvSpPr txBox="1"/>
          <p:nvPr/>
        </p:nvSpPr>
        <p:spPr>
          <a:xfrm>
            <a:off x="3035300" y="1358900"/>
            <a:ext cx="1498600" cy="307777"/>
          </a:xfrm>
          <a:prstGeom prst="rect">
            <a:avLst/>
          </a:prstGeom>
          <a:solidFill>
            <a:schemeClr val="bg1">
              <a:lumMod val="95000"/>
            </a:schemeClr>
          </a:solidFill>
          <a:ln w="57150" cmpd="sng">
            <a:solidFill>
              <a:schemeClr val="bg2">
                <a:lumMod val="75000"/>
              </a:schemeClr>
            </a:solidFill>
          </a:ln>
        </p:spPr>
        <p:txBody>
          <a:bodyPr wrap="square" rtlCol="0">
            <a:spAutoFit/>
          </a:bodyPr>
          <a:lstStyle/>
          <a:p>
            <a:pPr algn="ctr"/>
            <a:r>
              <a:rPr lang="zh-TW" altLang="en-US" sz="1400" b="1" dirty="0" smtClean="0">
                <a:latin typeface="Arial" pitchFamily="34" charset="0"/>
                <a:cs typeface="Arial" pitchFamily="34" charset="0"/>
              </a:rPr>
              <a:t>建立特徵碼</a:t>
            </a:r>
            <a:endParaRPr lang="en-US" sz="1400" b="1" dirty="0" smtClean="0">
              <a:latin typeface="Arial" pitchFamily="34" charset="0"/>
              <a:cs typeface="Arial" pitchFamily="34" charset="0"/>
            </a:endParaRPr>
          </a:p>
        </p:txBody>
      </p:sp>
      <p:grpSp>
        <p:nvGrpSpPr>
          <p:cNvPr id="52" name="Group 51"/>
          <p:cNvGrpSpPr/>
          <p:nvPr/>
        </p:nvGrpSpPr>
        <p:grpSpPr>
          <a:xfrm>
            <a:off x="1257300" y="1346200"/>
            <a:ext cx="6642100" cy="3670300"/>
            <a:chOff x="1257300" y="1346200"/>
            <a:chExt cx="6642100" cy="3670300"/>
          </a:xfrm>
        </p:grpSpPr>
        <p:sp>
          <p:nvSpPr>
            <p:cNvPr id="36" name="Oval 35"/>
            <p:cNvSpPr/>
            <p:nvPr/>
          </p:nvSpPr>
          <p:spPr>
            <a:xfrm>
              <a:off x="2755900" y="45212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latin typeface="Arial" pitchFamily="34" charset="0"/>
                  <a:cs typeface="Arial" pitchFamily="34" charset="0"/>
                </a:rPr>
                <a:t>1</a:t>
              </a:r>
            </a:p>
          </p:txBody>
        </p:sp>
        <p:sp>
          <p:nvSpPr>
            <p:cNvPr id="54" name="Oval 53"/>
            <p:cNvSpPr/>
            <p:nvPr/>
          </p:nvSpPr>
          <p:spPr>
            <a:xfrm>
              <a:off x="1257300" y="23749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latin typeface="Arial" pitchFamily="34" charset="0"/>
                  <a:cs typeface="Arial" pitchFamily="34" charset="0"/>
                </a:rPr>
                <a:t>2</a:t>
              </a:r>
            </a:p>
          </p:txBody>
        </p:sp>
        <p:sp>
          <p:nvSpPr>
            <p:cNvPr id="55" name="Oval 54"/>
            <p:cNvSpPr/>
            <p:nvPr/>
          </p:nvSpPr>
          <p:spPr>
            <a:xfrm>
              <a:off x="2489200" y="13462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latin typeface="Arial" pitchFamily="34" charset="0"/>
                  <a:cs typeface="Arial" pitchFamily="34" charset="0"/>
                </a:rPr>
                <a:t>3</a:t>
              </a:r>
            </a:p>
          </p:txBody>
        </p:sp>
        <p:sp>
          <p:nvSpPr>
            <p:cNvPr id="58" name="Oval 57"/>
            <p:cNvSpPr/>
            <p:nvPr/>
          </p:nvSpPr>
          <p:spPr>
            <a:xfrm>
              <a:off x="7429500" y="2336800"/>
              <a:ext cx="469900" cy="495300"/>
            </a:xfrm>
            <a:prstGeom prst="ellipse">
              <a:avLst/>
            </a:prstGeom>
            <a:solidFill>
              <a:schemeClr val="bg2">
                <a:lumMod val="75000"/>
              </a:schemeClr>
            </a:solidFill>
            <a:ln>
              <a:solidFill>
                <a:srgbClr val="919A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latin typeface="Arial" pitchFamily="34" charset="0"/>
                  <a:cs typeface="Arial" pitchFamily="34" charset="0"/>
                </a:rPr>
                <a:t>4</a:t>
              </a:r>
            </a:p>
          </p:txBody>
        </p:sp>
      </p:grpSp>
      <p:grpSp>
        <p:nvGrpSpPr>
          <p:cNvPr id="11" name="群組 10"/>
          <p:cNvGrpSpPr/>
          <p:nvPr/>
        </p:nvGrpSpPr>
        <p:grpSpPr>
          <a:xfrm>
            <a:off x="934311" y="4502341"/>
            <a:ext cx="1356764" cy="2065841"/>
            <a:chOff x="934311" y="4502341"/>
            <a:chExt cx="1356764" cy="2065841"/>
          </a:xfrm>
        </p:grpSpPr>
        <p:pic>
          <p:nvPicPr>
            <p:cNvPr id="57" name="Picture 56"/>
            <p:cNvPicPr>
              <a:picLocks noChangeAspect="1"/>
            </p:cNvPicPr>
            <p:nvPr/>
          </p:nvPicPr>
          <p:blipFill>
            <a:blip r:embed="rId19"/>
            <a:stretch>
              <a:fillRect/>
            </a:stretch>
          </p:blipFill>
          <p:spPr>
            <a:xfrm>
              <a:off x="1065697" y="4502341"/>
              <a:ext cx="909226" cy="926511"/>
            </a:xfrm>
            <a:prstGeom prst="rect">
              <a:avLst/>
            </a:prstGeom>
          </p:spPr>
        </p:pic>
        <p:pic>
          <p:nvPicPr>
            <p:cNvPr id="60" name="Picture 59"/>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934311" y="5409768"/>
              <a:ext cx="1042019" cy="485823"/>
            </a:xfrm>
            <a:prstGeom prst="rect">
              <a:avLst/>
            </a:prstGeom>
          </p:spPr>
        </p:pic>
        <p:sp>
          <p:nvSpPr>
            <p:cNvPr id="61" name="TextBox 60"/>
            <p:cNvSpPr txBox="1"/>
            <p:nvPr/>
          </p:nvSpPr>
          <p:spPr>
            <a:xfrm>
              <a:off x="960261" y="5829518"/>
              <a:ext cx="1330814" cy="738664"/>
            </a:xfrm>
            <a:prstGeom prst="rect">
              <a:avLst/>
            </a:prstGeom>
            <a:noFill/>
          </p:spPr>
          <p:txBody>
            <a:bodyPr wrap="none" rtlCol="0">
              <a:spAutoFit/>
            </a:bodyPr>
            <a:lstStyle/>
            <a:p>
              <a:r>
                <a:rPr kumimoji="1" lang="en-US" altLang="zh-CN" sz="1400" dirty="0" smtClean="0">
                  <a:solidFill>
                    <a:schemeClr val="tx1">
                      <a:lumMod val="50000"/>
                    </a:schemeClr>
                  </a:solidFill>
                  <a:latin typeface="Arial" pitchFamily="34" charset="0"/>
                  <a:cs typeface="Arial" pitchFamily="34" charset="0"/>
                </a:rPr>
                <a:t>WF-500</a:t>
              </a:r>
            </a:p>
            <a:p>
              <a:r>
                <a:rPr kumimoji="1" lang="zh-CN" altLang="en-US" sz="1400" dirty="0" smtClean="0">
                  <a:solidFill>
                    <a:schemeClr val="tx1">
                      <a:lumMod val="50000"/>
                    </a:schemeClr>
                  </a:solidFill>
                  <a:latin typeface="Arial" pitchFamily="34" charset="0"/>
                  <a:cs typeface="Arial" pitchFamily="34" charset="0"/>
                </a:rPr>
                <a:t>提供</a:t>
              </a:r>
              <a:r>
                <a:rPr kumimoji="1" lang="en-US" altLang="zh-CN" sz="1400" dirty="0" smtClean="0">
                  <a:solidFill>
                    <a:schemeClr val="tx1">
                      <a:lumMod val="50000"/>
                    </a:schemeClr>
                  </a:solidFill>
                  <a:latin typeface="Arial" pitchFamily="34" charset="0"/>
                  <a:cs typeface="Arial" pitchFamily="34" charset="0"/>
                </a:rPr>
                <a:t>Local</a:t>
              </a:r>
              <a:r>
                <a:rPr kumimoji="1" lang="zh-TW" altLang="en-US" sz="1400" dirty="0" smtClean="0">
                  <a:solidFill>
                    <a:schemeClr val="tx1">
                      <a:lumMod val="50000"/>
                    </a:schemeClr>
                  </a:solidFill>
                  <a:latin typeface="Arial" pitchFamily="34" charset="0"/>
                  <a:cs typeface="Arial" pitchFamily="34" charset="0"/>
                </a:rPr>
                <a:t>沙箱</a:t>
              </a:r>
              <a:endParaRPr kumimoji="1" lang="en-US" altLang="zh-TW" sz="1400" dirty="0" smtClean="0">
                <a:solidFill>
                  <a:schemeClr val="tx1">
                    <a:lumMod val="50000"/>
                  </a:schemeClr>
                </a:solidFill>
                <a:latin typeface="Arial" pitchFamily="34" charset="0"/>
                <a:cs typeface="Arial" pitchFamily="34" charset="0"/>
              </a:endParaRPr>
            </a:p>
            <a:p>
              <a:r>
                <a:rPr kumimoji="1" lang="zh-CN" altLang="en-US" sz="1400" dirty="0" smtClean="0">
                  <a:solidFill>
                    <a:schemeClr val="tx1">
                      <a:lumMod val="50000"/>
                    </a:schemeClr>
                  </a:solidFill>
                  <a:latin typeface="Arial" pitchFamily="34" charset="0"/>
                  <a:cs typeface="Arial" pitchFamily="34" charset="0"/>
                </a:rPr>
                <a:t>仿真分析</a:t>
              </a:r>
            </a:p>
          </p:txBody>
        </p:sp>
      </p:grpSp>
    </p:spTree>
    <p:extLst>
      <p:ext uri="{BB962C8B-B14F-4D97-AF65-F5344CB8AC3E}">
        <p14:creationId xmlns:p14="http://schemas.microsoft.com/office/powerpoint/2010/main" val="349597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2784" y="274644"/>
            <a:ext cx="8440183" cy="604961"/>
          </a:xfrm>
          <a:prstGeom prst="rect">
            <a:avLst/>
          </a:prstGeom>
        </p:spPr>
        <p:txBody>
          <a:bodyPr vert="horz" lIns="91440" tIns="45720" rIns="91440" bIns="45720" rtlCol="0" anchor="ctr">
            <a:noAutofit/>
          </a:bodyPr>
          <a:lstStyle>
            <a:lvl1pPr algn="ctr">
              <a:spcBef>
                <a:spcPct val="0"/>
              </a:spcBef>
              <a:buNone/>
              <a:defRPr sz="2800" b="1">
                <a:solidFill>
                  <a:srgbClr val="316989"/>
                </a:solidFill>
                <a:latin typeface="標楷體" panose="03000509000000000000" pitchFamily="65" charset="-120"/>
                <a:ea typeface="標楷體" panose="03000509000000000000" pitchFamily="65" charset="-120"/>
                <a:cs typeface="Arial"/>
              </a:defRPr>
            </a:lvl1pPr>
          </a:lstStyle>
          <a:p>
            <a:pPr algn="l"/>
            <a:r>
              <a:rPr lang="en-US" altLang="zh-TW" sz="2520" dirty="0" err="1" smtClean="0">
                <a:solidFill>
                  <a:schemeClr val="tx2">
                    <a:lumMod val="50000"/>
                  </a:schemeClr>
                </a:solidFill>
              </a:rPr>
              <a:t>WildFire</a:t>
            </a:r>
            <a:r>
              <a:rPr lang="zh-TW" altLang="en-US" sz="2520" dirty="0" smtClean="0">
                <a:solidFill>
                  <a:schemeClr val="tx2">
                    <a:lumMod val="50000"/>
                  </a:schemeClr>
                </a:solidFill>
              </a:rPr>
              <a:t>分析</a:t>
            </a:r>
            <a:r>
              <a:rPr lang="zh-TW" altLang="en-US" sz="2520" dirty="0">
                <a:solidFill>
                  <a:schemeClr val="tx2">
                    <a:lumMod val="50000"/>
                  </a:schemeClr>
                </a:solidFill>
              </a:rPr>
              <a:t>報表</a:t>
            </a:r>
            <a:endParaRPr lang="en-US" sz="2520" dirty="0">
              <a:solidFill>
                <a:schemeClr val="tx2">
                  <a:lumMod val="50000"/>
                </a:schemeClr>
              </a:solidFill>
            </a:endParaRPr>
          </a:p>
        </p:txBody>
      </p:sp>
      <p:pic>
        <p:nvPicPr>
          <p:cNvPr id="2" name="Picture 2"/>
          <p:cNvPicPr>
            <a:picLocks noChangeAspect="1" noChangeArrowheads="1"/>
          </p:cNvPicPr>
          <p:nvPr/>
        </p:nvPicPr>
        <p:blipFill>
          <a:blip r:embed="rId2"/>
          <a:srcRect/>
          <a:stretch>
            <a:fillRect/>
          </a:stretch>
        </p:blipFill>
        <p:spPr bwMode="auto">
          <a:xfrm>
            <a:off x="6" y="879601"/>
            <a:ext cx="6635663" cy="5029880"/>
          </a:xfrm>
          <a:prstGeom prst="rect">
            <a:avLst/>
          </a:prstGeom>
          <a:noFill/>
          <a:ln w="9525">
            <a:noFill/>
            <a:miter lim="800000"/>
            <a:headEnd/>
            <a:tailEnd/>
          </a:ln>
          <a:effectLst>
            <a:outerShdw blurRad="127000" dist="127000" dir="2700000" algn="tl" rotWithShape="0">
              <a:prstClr val="black">
                <a:alpha val="40000"/>
              </a:prstClr>
            </a:outerShdw>
          </a:effectLst>
        </p:spPr>
      </p:pic>
      <p:pic>
        <p:nvPicPr>
          <p:cNvPr id="1026" name="Picture 2"/>
          <p:cNvPicPr>
            <a:picLocks noChangeAspect="1" noChangeArrowheads="1"/>
          </p:cNvPicPr>
          <p:nvPr/>
        </p:nvPicPr>
        <p:blipFill>
          <a:blip r:embed="rId3"/>
          <a:srcRect/>
          <a:stretch>
            <a:fillRect/>
          </a:stretch>
        </p:blipFill>
        <p:spPr bwMode="auto">
          <a:xfrm>
            <a:off x="2290570" y="1125261"/>
            <a:ext cx="6853430" cy="5198875"/>
          </a:xfrm>
          <a:prstGeom prst="rect">
            <a:avLst/>
          </a:prstGeom>
          <a:noFill/>
          <a:ln w="9525">
            <a:noFill/>
            <a:miter lim="800000"/>
            <a:headEnd/>
            <a:tailEnd/>
          </a:ln>
          <a:effectLst>
            <a:outerShdw blurRad="127000" dist="127000" dir="2700000" algn="tl" rotWithShape="0">
              <a:prstClr val="black">
                <a:alpha val="40000"/>
              </a:prstClr>
            </a:outerShdw>
          </a:effectLst>
        </p:spPr>
      </p:pic>
    </p:spTree>
    <p:extLst>
      <p:ext uri="{BB962C8B-B14F-4D97-AF65-F5344CB8AC3E}">
        <p14:creationId xmlns:p14="http://schemas.microsoft.com/office/powerpoint/2010/main" val="1813919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87094" y="847186"/>
            <a:ext cx="8882743" cy="5493745"/>
          </a:xfrm>
          <a:prstGeom prst="rect">
            <a:avLst/>
          </a:prstGeom>
          <a:noFill/>
          <a:ln w="9525">
            <a:noFill/>
            <a:miter lim="800000"/>
            <a:headEnd/>
            <a:tailEnd/>
          </a:ln>
        </p:spPr>
      </p:pic>
      <p:sp>
        <p:nvSpPr>
          <p:cNvPr id="4" name="圓角矩形圖說文字 3"/>
          <p:cNvSpPr/>
          <p:nvPr/>
        </p:nvSpPr>
        <p:spPr bwMode="auto">
          <a:xfrm>
            <a:off x="2296886" y="2204259"/>
            <a:ext cx="1676400" cy="370314"/>
          </a:xfrm>
          <a:prstGeom prst="wedgeRoundRectCallout">
            <a:avLst>
              <a:gd name="adj1" fmla="val -72083"/>
              <a:gd name="adj2" fmla="val 87410"/>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0" fontAlgn="base" latinLnBrk="0" hangingPunct="0">
              <a:lnSpc>
                <a:spcPct val="85000"/>
              </a:lnSpc>
              <a:spcBef>
                <a:spcPct val="50000"/>
              </a:spcBef>
              <a:spcAft>
                <a:spcPct val="5000"/>
              </a:spcAft>
              <a:buClr>
                <a:schemeClr val="bg1"/>
              </a:buClr>
              <a:buSzPct val="100000"/>
              <a:tabLst/>
            </a:pPr>
            <a:r>
              <a:rPr kumimoji="0" lang="zh-TW" altLang="en-US" sz="1800" dirty="0" smtClean="0">
                <a:solidFill>
                  <a:srgbClr val="FFFF00"/>
                </a:solidFill>
              </a:rPr>
              <a:t>包含未知流量</a:t>
            </a:r>
            <a:endParaRPr kumimoji="0" lang="zh-TW" altLang="en-US" sz="1800" b="0" i="0" u="none" strike="noStrike" cap="none" normalizeH="0" baseline="0" dirty="0" smtClean="0">
              <a:ln>
                <a:noFill/>
              </a:ln>
              <a:solidFill>
                <a:srgbClr val="FFFF00"/>
              </a:solidFill>
              <a:effectLst/>
              <a:latin typeface="Arial" pitchFamily="34" charset="0"/>
            </a:endParaRPr>
          </a:p>
        </p:txBody>
      </p:sp>
      <p:sp>
        <p:nvSpPr>
          <p:cNvPr id="5" name="圓角矩形圖說文字 4"/>
          <p:cNvSpPr/>
          <p:nvPr/>
        </p:nvSpPr>
        <p:spPr bwMode="auto">
          <a:xfrm>
            <a:off x="2362201" y="1333402"/>
            <a:ext cx="1676400" cy="370314"/>
          </a:xfrm>
          <a:prstGeom prst="wedgeRoundRectCallout">
            <a:avLst>
              <a:gd name="adj1" fmla="val -90265"/>
              <a:gd name="adj2" fmla="val 33380"/>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0" fontAlgn="base" latinLnBrk="0" hangingPunct="0">
              <a:lnSpc>
                <a:spcPct val="85000"/>
              </a:lnSpc>
              <a:spcBef>
                <a:spcPct val="50000"/>
              </a:spcBef>
              <a:spcAft>
                <a:spcPct val="5000"/>
              </a:spcAft>
              <a:buClr>
                <a:schemeClr val="bg1"/>
              </a:buClr>
              <a:buSzPct val="100000"/>
              <a:tabLst/>
            </a:pPr>
            <a:r>
              <a:rPr kumimoji="0" lang="zh-TW" altLang="en-US" sz="1800" b="0" i="0" u="none" strike="noStrike" cap="none" normalizeH="0" baseline="0" dirty="0" smtClean="0">
                <a:ln>
                  <a:noFill/>
                </a:ln>
                <a:solidFill>
                  <a:srgbClr val="FFFF00"/>
                </a:solidFill>
                <a:effectLst/>
                <a:latin typeface="Arial" pitchFamily="34" charset="0"/>
              </a:rPr>
              <a:t>試圖自我複製</a:t>
            </a:r>
          </a:p>
        </p:txBody>
      </p:sp>
      <p:sp>
        <p:nvSpPr>
          <p:cNvPr id="6" name="圓角矩形圖說文字 5"/>
          <p:cNvSpPr/>
          <p:nvPr/>
        </p:nvSpPr>
        <p:spPr bwMode="auto">
          <a:xfrm>
            <a:off x="3407235" y="1768830"/>
            <a:ext cx="2895599" cy="370314"/>
          </a:xfrm>
          <a:prstGeom prst="wedgeRoundRectCallout">
            <a:avLst>
              <a:gd name="adj1" fmla="val -74510"/>
              <a:gd name="adj2" fmla="val -35660"/>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dirty="0" smtClean="0">
                <a:solidFill>
                  <a:srgbClr val="FFFF00"/>
                </a:solidFill>
              </a:rPr>
              <a:t>文件夾中創建一個執行檔</a:t>
            </a:r>
            <a:endParaRPr kumimoji="0" lang="zh-TW" altLang="en-US" sz="1800" b="0" i="0" u="none" strike="noStrike" cap="none" normalizeH="0" baseline="0" dirty="0" smtClean="0">
              <a:ln>
                <a:noFill/>
              </a:ln>
              <a:solidFill>
                <a:srgbClr val="FFFF00"/>
              </a:solidFill>
              <a:effectLst/>
              <a:latin typeface="Arial" pitchFamily="34" charset="0"/>
            </a:endParaRPr>
          </a:p>
        </p:txBody>
      </p:sp>
      <p:sp>
        <p:nvSpPr>
          <p:cNvPr id="7" name="圓角矩形圖說文字 6"/>
          <p:cNvSpPr/>
          <p:nvPr/>
        </p:nvSpPr>
        <p:spPr bwMode="auto">
          <a:xfrm>
            <a:off x="2743207" y="2606174"/>
            <a:ext cx="1164771" cy="370314"/>
          </a:xfrm>
          <a:prstGeom prst="wedgeRoundRectCallout">
            <a:avLst>
              <a:gd name="adj1" fmla="val -79892"/>
              <a:gd name="adj2" fmla="val 54465"/>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b="0" i="0" u="none" strike="noStrike" cap="none" normalizeH="0" baseline="0" dirty="0" smtClean="0">
                <a:ln>
                  <a:noFill/>
                </a:ln>
                <a:solidFill>
                  <a:srgbClr val="FFFF00"/>
                </a:solidFill>
                <a:effectLst/>
                <a:latin typeface="Arial" pitchFamily="34" charset="0"/>
              </a:rPr>
              <a:t>後門行為</a:t>
            </a:r>
          </a:p>
        </p:txBody>
      </p:sp>
      <p:sp>
        <p:nvSpPr>
          <p:cNvPr id="8" name="圓角矩形圖說文字 7"/>
          <p:cNvSpPr/>
          <p:nvPr/>
        </p:nvSpPr>
        <p:spPr bwMode="auto">
          <a:xfrm>
            <a:off x="2808515" y="3042458"/>
            <a:ext cx="4082142" cy="370314"/>
          </a:xfrm>
          <a:prstGeom prst="wedgeRoundRectCallout">
            <a:avLst>
              <a:gd name="adj1" fmla="val -65487"/>
              <a:gd name="adj2" fmla="val -5643"/>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dirty="0" smtClean="0">
                <a:solidFill>
                  <a:srgbClr val="FFFF00"/>
                </a:solidFill>
              </a:rPr>
              <a:t>在</a:t>
            </a:r>
            <a:r>
              <a:rPr kumimoji="0" lang="en-US" altLang="zh-TW" sz="1800" dirty="0" smtClean="0">
                <a:solidFill>
                  <a:srgbClr val="FFFF00"/>
                </a:solidFill>
              </a:rPr>
              <a:t>HTTP</a:t>
            </a:r>
            <a:r>
              <a:rPr kumimoji="0" lang="zh-TW" altLang="en-US" sz="1800" dirty="0" smtClean="0">
                <a:solidFill>
                  <a:srgbClr val="FFFF00"/>
                </a:solidFill>
              </a:rPr>
              <a:t>端口上產生的未知流量</a:t>
            </a:r>
            <a:endParaRPr kumimoji="0" lang="zh-TW" altLang="en-US" sz="1800" b="0" i="0" u="none" strike="noStrike" cap="none" normalizeH="0" baseline="0" dirty="0" smtClean="0">
              <a:ln>
                <a:noFill/>
              </a:ln>
              <a:solidFill>
                <a:srgbClr val="FFFF00"/>
              </a:solidFill>
              <a:effectLst/>
              <a:latin typeface="Arial" pitchFamily="34" charset="0"/>
            </a:endParaRPr>
          </a:p>
        </p:txBody>
      </p:sp>
      <p:sp>
        <p:nvSpPr>
          <p:cNvPr id="9" name="圓角矩形圖說文字 8"/>
          <p:cNvSpPr/>
          <p:nvPr/>
        </p:nvSpPr>
        <p:spPr bwMode="auto">
          <a:xfrm>
            <a:off x="3004464" y="3956858"/>
            <a:ext cx="2002971" cy="370314"/>
          </a:xfrm>
          <a:prstGeom prst="wedgeRoundRectCallout">
            <a:avLst>
              <a:gd name="adj1" fmla="val -80704"/>
              <a:gd name="adj2" fmla="val 18371"/>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dirty="0" smtClean="0">
                <a:solidFill>
                  <a:srgbClr val="FFFF00"/>
                </a:solidFill>
              </a:rPr>
              <a:t>更改</a:t>
            </a:r>
            <a:r>
              <a:rPr kumimoji="0" lang="en-US" altLang="zh-TW" sz="1800" dirty="0" smtClean="0">
                <a:solidFill>
                  <a:srgbClr val="FFFF00"/>
                </a:solidFill>
              </a:rPr>
              <a:t>Browser</a:t>
            </a:r>
            <a:r>
              <a:rPr kumimoji="0" lang="zh-TW" altLang="en-US" sz="1800" dirty="0" smtClean="0">
                <a:solidFill>
                  <a:srgbClr val="FFFF00"/>
                </a:solidFill>
              </a:rPr>
              <a:t>設定</a:t>
            </a:r>
            <a:endParaRPr kumimoji="0" lang="zh-TW" altLang="en-US" sz="1800" b="0" i="0" u="none" strike="noStrike" cap="none" normalizeH="0" baseline="0" dirty="0" smtClean="0">
              <a:ln>
                <a:noFill/>
              </a:ln>
              <a:solidFill>
                <a:srgbClr val="FFFF00"/>
              </a:solidFill>
              <a:effectLst/>
              <a:latin typeface="Arial" pitchFamily="34" charset="0"/>
            </a:endParaRPr>
          </a:p>
        </p:txBody>
      </p:sp>
      <p:sp>
        <p:nvSpPr>
          <p:cNvPr id="10" name="圓角矩形圖說文字 9"/>
          <p:cNvSpPr/>
          <p:nvPr/>
        </p:nvSpPr>
        <p:spPr bwMode="auto">
          <a:xfrm>
            <a:off x="2438406" y="4522916"/>
            <a:ext cx="2351313" cy="370314"/>
          </a:xfrm>
          <a:prstGeom prst="wedgeRoundRectCallout">
            <a:avLst>
              <a:gd name="adj1" fmla="val -80704"/>
              <a:gd name="adj2" fmla="val 18371"/>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b="0" i="0" u="none" strike="noStrike" cap="none" normalizeH="0" baseline="0" dirty="0" smtClean="0">
                <a:ln>
                  <a:noFill/>
                </a:ln>
                <a:solidFill>
                  <a:srgbClr val="FFFF00"/>
                </a:solidFill>
                <a:effectLst/>
                <a:latin typeface="Arial" pitchFamily="34" charset="0"/>
              </a:rPr>
              <a:t>使用</a:t>
            </a:r>
            <a:r>
              <a:rPr kumimoji="0" lang="en-US" altLang="zh-TW" sz="1800" b="0" i="0" u="none" strike="noStrike" cap="none" normalizeH="0" baseline="0" dirty="0" smtClean="0">
                <a:ln>
                  <a:noFill/>
                </a:ln>
                <a:solidFill>
                  <a:srgbClr val="FFFF00"/>
                </a:solidFill>
                <a:effectLst/>
                <a:latin typeface="Arial" pitchFamily="34" charset="0"/>
              </a:rPr>
              <a:t>HTTP</a:t>
            </a:r>
            <a:r>
              <a:rPr kumimoji="0" lang="zh-TW" altLang="en-US" sz="1800" b="0" i="0" u="none" strike="noStrike" cap="none" normalizeH="0" baseline="0" dirty="0" smtClean="0">
                <a:ln>
                  <a:noFill/>
                </a:ln>
                <a:solidFill>
                  <a:srgbClr val="FFFF00"/>
                </a:solidFill>
                <a:effectLst/>
                <a:latin typeface="Arial" pitchFamily="34" charset="0"/>
              </a:rPr>
              <a:t>上傳資料</a:t>
            </a:r>
          </a:p>
        </p:txBody>
      </p:sp>
      <p:sp>
        <p:nvSpPr>
          <p:cNvPr id="11" name="圓角矩形圖說文字 10"/>
          <p:cNvSpPr/>
          <p:nvPr/>
        </p:nvSpPr>
        <p:spPr bwMode="auto">
          <a:xfrm>
            <a:off x="2503720" y="4773287"/>
            <a:ext cx="2351313" cy="370314"/>
          </a:xfrm>
          <a:prstGeom prst="wedgeRoundRectCallout">
            <a:avLst>
              <a:gd name="adj1" fmla="val -80704"/>
              <a:gd name="adj2" fmla="val 18371"/>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b="0" i="0" u="none" strike="noStrike" cap="none" normalizeH="0" baseline="0" dirty="0" smtClean="0">
                <a:ln>
                  <a:noFill/>
                </a:ln>
                <a:solidFill>
                  <a:srgbClr val="FFFF00"/>
                </a:solidFill>
                <a:effectLst/>
                <a:latin typeface="Arial" pitchFamily="34" charset="0"/>
              </a:rPr>
              <a:t>等待、等待</a:t>
            </a:r>
          </a:p>
        </p:txBody>
      </p:sp>
      <p:sp>
        <p:nvSpPr>
          <p:cNvPr id="12" name="圓角矩形圖說文字 11"/>
          <p:cNvSpPr/>
          <p:nvPr/>
        </p:nvSpPr>
        <p:spPr bwMode="auto">
          <a:xfrm>
            <a:off x="2667007" y="6057800"/>
            <a:ext cx="2503713" cy="370314"/>
          </a:xfrm>
          <a:prstGeom prst="wedgeRoundRectCallout">
            <a:avLst>
              <a:gd name="adj1" fmla="val -81791"/>
              <a:gd name="adj2" fmla="val -41663"/>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dirty="0" smtClean="0">
                <a:solidFill>
                  <a:srgbClr val="FFFF00"/>
                </a:solidFill>
              </a:rPr>
              <a:t>更改</a:t>
            </a:r>
            <a:r>
              <a:rPr kumimoji="0" lang="en-US" altLang="zh-TW" sz="1800" dirty="0" smtClean="0">
                <a:solidFill>
                  <a:srgbClr val="FFFF00"/>
                </a:solidFill>
              </a:rPr>
              <a:t>windows FW</a:t>
            </a:r>
            <a:r>
              <a:rPr kumimoji="0" lang="zh-TW" altLang="en-US" sz="1800" dirty="0" smtClean="0">
                <a:solidFill>
                  <a:srgbClr val="FFFF00"/>
                </a:solidFill>
              </a:rPr>
              <a:t>設定</a:t>
            </a:r>
            <a:endParaRPr kumimoji="0" lang="zh-TW" altLang="en-US" sz="1800" b="0" i="0" u="none" strike="noStrike" cap="none" normalizeH="0" baseline="0" dirty="0" smtClean="0">
              <a:ln>
                <a:noFill/>
              </a:ln>
              <a:solidFill>
                <a:srgbClr val="FFFF00"/>
              </a:solidFill>
              <a:effectLst/>
              <a:latin typeface="Arial" pitchFamily="34" charset="0"/>
            </a:endParaRPr>
          </a:p>
        </p:txBody>
      </p:sp>
      <p:sp>
        <p:nvSpPr>
          <p:cNvPr id="13" name="圓角矩形圖說文字 12"/>
          <p:cNvSpPr/>
          <p:nvPr/>
        </p:nvSpPr>
        <p:spPr bwMode="auto">
          <a:xfrm>
            <a:off x="2569030" y="5633256"/>
            <a:ext cx="1872342" cy="370314"/>
          </a:xfrm>
          <a:prstGeom prst="wedgeRoundRectCallout">
            <a:avLst>
              <a:gd name="adj1" fmla="val -111983"/>
              <a:gd name="adj2" fmla="val 18371"/>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b="0" i="0" u="none" strike="noStrike" cap="none" normalizeH="0" baseline="0" dirty="0" smtClean="0">
                <a:ln>
                  <a:noFill/>
                </a:ln>
                <a:solidFill>
                  <a:srgbClr val="FFFF00"/>
                </a:solidFill>
                <a:effectLst/>
                <a:latin typeface="Arial" pitchFamily="34" charset="0"/>
              </a:rPr>
              <a:t>連線至惡意網路</a:t>
            </a:r>
          </a:p>
        </p:txBody>
      </p:sp>
      <p:sp>
        <p:nvSpPr>
          <p:cNvPr id="14" name="圓角矩形圖說文字 13"/>
          <p:cNvSpPr/>
          <p:nvPr/>
        </p:nvSpPr>
        <p:spPr bwMode="auto">
          <a:xfrm>
            <a:off x="2699658" y="5208714"/>
            <a:ext cx="2764971" cy="370314"/>
          </a:xfrm>
          <a:prstGeom prst="wedgeRoundRectCallout">
            <a:avLst>
              <a:gd name="adj1" fmla="val -68557"/>
              <a:gd name="adj2" fmla="val 63397"/>
              <a:gd name="adj3" fmla="val 16667"/>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85000"/>
              </a:lnSpc>
              <a:spcBef>
                <a:spcPct val="50000"/>
              </a:spcBef>
              <a:spcAft>
                <a:spcPct val="5000"/>
              </a:spcAft>
              <a:buClr>
                <a:schemeClr val="bg1"/>
              </a:buClr>
              <a:buSzPct val="100000"/>
            </a:pPr>
            <a:r>
              <a:rPr kumimoji="0" lang="zh-TW" altLang="en-US" sz="1800" b="0" i="0" u="none" strike="noStrike" cap="none" normalizeH="0" baseline="0" dirty="0" smtClean="0">
                <a:ln>
                  <a:noFill/>
                </a:ln>
                <a:solidFill>
                  <a:srgbClr val="FFFF00"/>
                </a:solidFill>
                <a:effectLst/>
                <a:latin typeface="Arial" pitchFamily="34" charset="0"/>
              </a:rPr>
              <a:t>取得惡意中繼站點資訊</a:t>
            </a:r>
          </a:p>
        </p:txBody>
      </p:sp>
      <p:sp>
        <p:nvSpPr>
          <p:cNvPr id="15" name="Title 1"/>
          <p:cNvSpPr txBox="1">
            <a:spLocks/>
          </p:cNvSpPr>
          <p:nvPr/>
        </p:nvSpPr>
        <p:spPr>
          <a:xfrm>
            <a:off x="342784" y="274644"/>
            <a:ext cx="8440183" cy="604961"/>
          </a:xfrm>
          <a:prstGeom prst="rect">
            <a:avLst/>
          </a:prstGeom>
        </p:spPr>
        <p:txBody>
          <a:bodyPr vert="horz" lIns="91440" tIns="45720" rIns="91440" bIns="45720" rtlCol="0" anchor="ctr">
            <a:noAutofit/>
          </a:bodyPr>
          <a:lstStyle>
            <a:defPPr>
              <a:defRPr lang="en-US"/>
            </a:defPPr>
            <a:lvl1pPr algn="ctr">
              <a:spcBef>
                <a:spcPct val="0"/>
              </a:spcBef>
              <a:buNone/>
              <a:defRPr sz="2800" b="1">
                <a:solidFill>
                  <a:srgbClr val="316989"/>
                </a:solidFill>
                <a:latin typeface="標楷體" panose="03000509000000000000" pitchFamily="65" charset="-120"/>
                <a:ea typeface="標楷體" panose="03000509000000000000" pitchFamily="65" charset="-120"/>
                <a:cs typeface="Arial"/>
              </a:defRPr>
            </a:lvl1pPr>
          </a:lstStyle>
          <a:p>
            <a:pPr algn="l"/>
            <a:r>
              <a:rPr lang="zh-TW" altLang="en-US" sz="2520" dirty="0">
                <a:solidFill>
                  <a:schemeClr val="tx2">
                    <a:lumMod val="50000"/>
                  </a:schemeClr>
                </a:solidFill>
              </a:rPr>
              <a:t>未知威脅的分析及結果</a:t>
            </a:r>
            <a:endParaRPr lang="en-US" sz="2520" dirty="0">
              <a:solidFill>
                <a:schemeClr val="tx2">
                  <a:lumMod val="50000"/>
                </a:schemeClr>
              </a:solidFill>
            </a:endParaRPr>
          </a:p>
        </p:txBody>
      </p:sp>
    </p:spTree>
    <p:extLst>
      <p:ext uri="{BB962C8B-B14F-4D97-AF65-F5344CB8AC3E}">
        <p14:creationId xmlns:p14="http://schemas.microsoft.com/office/powerpoint/2010/main" val="661602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ULERID" val="Trailer1"/>
  <p:tag name="ANCHORPOINT" val="NO VALUE"/>
  <p:tag name="CHARTLIBVERSION" val="NO VALUE"/>
  <p:tag name="DDVERSION" val="2.0"/>
  <p:tag name="FONTCOLOR" val="NO VALUE"/>
  <p:tag name="LINECOLOR" val="NO VALUE"/>
  <p:tag name="PLACEHOLDERSIZE" val="NO VALUE"/>
  <p:tag name="TYPE" val="Annotation Box"/>
  <p:tag name="DEVICE" val="Canon Colorpass 1000"/>
  <p:tag name="FILLFORECOLOR" val="Annotation Box Fill"/>
  <p:tag name="SUBOBJECTID" val="AnnotationBox"/>
  <p:tag name="OBJECTID" val="AnnotationBox"/>
  <p:tag name="SOURCE" val="rulers.ppt!Trailer1"/>
  <p:tag name="LINEWEIGHT" val="0.25"/>
  <p:tag name="TOP" val="293.75"/>
  <p:tag name="LEFT" val="360.125"/>
  <p:tag name="WIDTH" val="71.75"/>
  <p:tag name="HEIGHT" val="24.5"/>
</p:tagLst>
</file>

<file path=ppt/theme/theme1.xml><?xml version="1.0" encoding="utf-8"?>
<a:theme xmlns:a="http://schemas.openxmlformats.org/drawingml/2006/main" name="PAN_16x9_Lt Blue">
  <a:themeElements>
    <a:clrScheme name="PAN 2015">
      <a:dk1>
        <a:srgbClr val="000000"/>
      </a:dk1>
      <a:lt1>
        <a:srgbClr val="FFFFFF"/>
      </a:lt1>
      <a:dk2>
        <a:srgbClr val="071C26"/>
      </a:dk2>
      <a:lt2>
        <a:srgbClr val="0E6D91"/>
      </a:lt2>
      <a:accent1>
        <a:srgbClr val="17ACDC"/>
      </a:accent1>
      <a:accent2>
        <a:srgbClr val="7FD0DD"/>
      </a:accent2>
      <a:accent3>
        <a:srgbClr val="B5D453"/>
      </a:accent3>
      <a:accent4>
        <a:srgbClr val="E6E547"/>
      </a:accent4>
      <a:accent5>
        <a:srgbClr val="F9A145"/>
      </a:accent5>
      <a:accent6>
        <a:srgbClr val="FDBC1D"/>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96BD22"/>
    </a:dk1>
    <a:lt1>
      <a:srgbClr val="FFFFFF"/>
    </a:lt1>
    <a:dk2>
      <a:srgbClr val="000000"/>
    </a:dk2>
    <a:lt2>
      <a:srgbClr val="808080"/>
    </a:lt2>
    <a:accent1>
      <a:srgbClr val="316989"/>
    </a:accent1>
    <a:accent2>
      <a:srgbClr val="99FFCC"/>
    </a:accent2>
    <a:accent3>
      <a:srgbClr val="FFFFFF"/>
    </a:accent3>
    <a:accent4>
      <a:srgbClr val="7FA11B"/>
    </a:accent4>
    <a:accent5>
      <a:srgbClr val="ADB9C4"/>
    </a:accent5>
    <a:accent6>
      <a:srgbClr val="8AE7B9"/>
    </a:accent6>
    <a:hlink>
      <a:srgbClr val="569BBD"/>
    </a:hlink>
    <a:folHlink>
      <a:srgbClr val="B2B2B2"/>
    </a:folHlink>
  </a:clrScheme>
  <a:fontScheme name="1_PPT Template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96BD22"/>
    </a:dk1>
    <a:lt1>
      <a:srgbClr val="FFFFFF"/>
    </a:lt1>
    <a:dk2>
      <a:srgbClr val="000000"/>
    </a:dk2>
    <a:lt2>
      <a:srgbClr val="808080"/>
    </a:lt2>
    <a:accent1>
      <a:srgbClr val="316989"/>
    </a:accent1>
    <a:accent2>
      <a:srgbClr val="99FFCC"/>
    </a:accent2>
    <a:accent3>
      <a:srgbClr val="FFFFFF"/>
    </a:accent3>
    <a:accent4>
      <a:srgbClr val="7FA11B"/>
    </a:accent4>
    <a:accent5>
      <a:srgbClr val="ADB9C4"/>
    </a:accent5>
    <a:accent6>
      <a:srgbClr val="8AE7B9"/>
    </a:accent6>
    <a:hlink>
      <a:srgbClr val="569BBD"/>
    </a:hlink>
    <a:folHlink>
      <a:srgbClr val="B2B2B2"/>
    </a:folHlink>
  </a:clrScheme>
  <a:fontScheme name="1_PPT Template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10321</TotalTime>
  <Words>1926</Words>
  <Application>Microsoft Office PowerPoint</Application>
  <PresentationFormat>如螢幕大小 (4:3)</PresentationFormat>
  <Paragraphs>364</Paragraphs>
  <Slides>27</Slides>
  <Notes>12</Notes>
  <HiddenSlides>0</HiddenSlides>
  <MMClips>0</MMClips>
  <ScaleCrop>false</ScaleCrop>
  <HeadingPairs>
    <vt:vector size="8" baseType="variant">
      <vt:variant>
        <vt:lpstr>使用字型</vt:lpstr>
      </vt:variant>
      <vt:variant>
        <vt:i4>18</vt:i4>
      </vt: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47" baseType="lpstr">
      <vt:lpstr>Helvetica Neue Light</vt:lpstr>
      <vt:lpstr>ＭＳ Ｐゴシック</vt:lpstr>
      <vt:lpstr>ＭＳ Ｐゴシック</vt:lpstr>
      <vt:lpstr>Myriad Pro</vt:lpstr>
      <vt:lpstr>宋体</vt:lpstr>
      <vt:lpstr>Source Sans Pro</vt:lpstr>
      <vt:lpstr>微軟正黑體</vt:lpstr>
      <vt:lpstr>新細明體</vt:lpstr>
      <vt:lpstr>標楷體</vt:lpstr>
      <vt:lpstr>Arial</vt:lpstr>
      <vt:lpstr>Arial Black</vt:lpstr>
      <vt:lpstr>Calibri</vt:lpstr>
      <vt:lpstr>Candara</vt:lpstr>
      <vt:lpstr>Helvetica</vt:lpstr>
      <vt:lpstr>Symbol</vt:lpstr>
      <vt:lpstr>Times</vt:lpstr>
      <vt:lpstr>Times New Roman</vt:lpstr>
      <vt:lpstr>Wingdings</vt:lpstr>
      <vt:lpstr>PAN_16x9_Lt Blue</vt:lpstr>
      <vt:lpstr>工作表</vt:lpstr>
      <vt:lpstr>PALO ALTO NETWORKS NEXT GENERATION SECURITY PLATFORM</vt:lpstr>
      <vt:lpstr>勒索軟體CryptoLocker假冒 Chrome,Facebook 和 PayPal發網路釣魚電子郵件</vt:lpstr>
      <vt:lpstr>犯罪成本越来越低：三步即可傻瓜化制作勒索軟體</vt:lpstr>
      <vt:lpstr>Ghost Push 這個病毒能感染地球上所有的手機品牌！</vt:lpstr>
      <vt:lpstr>Command &amp; Control Traffic 每天都在快速成長中</vt:lpstr>
      <vt:lpstr>對PANW收到文件的可疑分析</vt:lpstr>
      <vt:lpstr>阻止未知威脅 - WildFire</vt:lpstr>
      <vt:lpstr>PowerPoint 簡報</vt:lpstr>
      <vt:lpstr>PowerPoint 簡報</vt:lpstr>
      <vt:lpstr>PowerPoint 簡報</vt:lpstr>
      <vt:lpstr>DNS Sinkhole的運用,防堵已存在的殭屍網路</vt:lpstr>
      <vt:lpstr>Unknown threat – 有問題的DNS query</vt:lpstr>
      <vt:lpstr>Endpoint APT---Traps 正確的方式處理終端使用者的威脅</vt:lpstr>
      <vt:lpstr>PowerPoint 簡報</vt:lpstr>
      <vt:lpstr>PowerPoint 簡報</vt:lpstr>
      <vt:lpstr>PowerPoint 簡報</vt:lpstr>
      <vt:lpstr>Palo Alto Networks 公司簡介</vt:lpstr>
      <vt:lpstr>PowerPoint 簡報</vt:lpstr>
      <vt:lpstr>PowerPoint 簡報</vt:lpstr>
      <vt:lpstr>新世代資安防護平台</vt:lpstr>
      <vt:lpstr>因應不同的需求,以Network Segments彈性的佈署</vt:lpstr>
      <vt:lpstr>PAN-OS 核心防火牆功能</vt:lpstr>
      <vt:lpstr>新世代資安防護平台</vt:lpstr>
      <vt:lpstr>為何選擇PALO ALTO NETWORKS ?</vt:lpstr>
      <vt:lpstr>合作的夥伴</vt:lpstr>
      <vt:lpstr>智慧型資安聯合防禦系統</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 Alto Networks Product Overview</dc:title>
  <dc:creator>Windows User</dc:creator>
  <cp:lastModifiedBy>Chia Sheng Lin</cp:lastModifiedBy>
  <cp:revision>532</cp:revision>
  <dcterms:created xsi:type="dcterms:W3CDTF">2013-07-17T03:55:06Z</dcterms:created>
  <dcterms:modified xsi:type="dcterms:W3CDTF">2015-09-29T16:29:27Z</dcterms:modified>
</cp:coreProperties>
</file>