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notesSlides/notesSlide32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notesSlides/notesSlide34.xml" ContentType="application/vnd.openxmlformats-officedocument.presentationml.notesSlide+xml"/>
  <Override PartName="/ppt/charts/chart31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2.xml" ContentType="application/vnd.openxmlformats-officedocument.drawingml.chart+xml"/>
  <Override PartName="/ppt/notesSlides/notesSlide38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39.xml" ContentType="application/vnd.openxmlformats-officedocument.presentationml.notesSlide+xml"/>
  <Override PartName="/ppt/charts/chart35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6.xml" ContentType="application/vnd.openxmlformats-officedocument.drawingml.chart+xml"/>
  <Override PartName="/ppt/notesSlides/notesSlide42.xml" ContentType="application/vnd.openxmlformats-officedocument.presentationml.notesSlide+xml"/>
  <Override PartName="/ppt/charts/chart37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8.xml" ContentType="application/vnd.openxmlformats-officedocument.drawingml.chart+xml"/>
  <Override PartName="/ppt/notesSlides/notesSlide45.xml" ContentType="application/vnd.openxmlformats-officedocument.presentationml.notesSlide+xml"/>
  <Override PartName="/ppt/charts/chart39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0.xml" ContentType="application/vnd.openxmlformats-officedocument.drawingml.chart+xml"/>
  <Override PartName="/ppt/notesSlides/notesSlide48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49.xml" ContentType="application/vnd.openxmlformats-officedocument.presentationml.notesSlide+xml"/>
  <Override PartName="/ppt/charts/chart43.xml" ContentType="application/vnd.openxmlformats-officedocument.drawingml.chart+xml"/>
  <Override PartName="/ppt/notesSlides/notesSlide50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2.xml" ContentType="application/vnd.ms-office.chartex+xml"/>
  <Override PartName="/ppt/charts/chartEx4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charts/style39.xml" ContentType="application/vnd.ms-office.chartstyle+xml"/>
  <Override PartName="/ppt/charts/colors39.xml" ContentType="application/vnd.ms-office.chartcolorstyle+xml"/>
  <Override PartName="/ppt/charts/style40.xml" ContentType="application/vnd.ms-office.chartstyle+xml"/>
  <Override PartName="/ppt/charts/colors40.xml" ContentType="application/vnd.ms-office.chartcolorstyle+xml"/>
  <Override PartName="/ppt/charts/style41.xml" ContentType="application/vnd.ms-office.chartstyle+xml"/>
  <Override PartName="/ppt/charts/colors41.xml" ContentType="application/vnd.ms-office.chartcolorstyle+xml"/>
  <Override PartName="/ppt/charts/style42.xml" ContentType="application/vnd.ms-office.chartstyle+xml"/>
  <Override PartName="/ppt/charts/colors42.xml" ContentType="application/vnd.ms-office.chartcolorstyle+xml"/>
  <Override PartName="/ppt/charts/style43.xml" ContentType="application/vnd.ms-office.chartstyle+xml"/>
  <Override PartName="/ppt/charts/colors43.xml" ContentType="application/vnd.ms-office.chartcolorstyle+xml"/>
  <Override PartName="/ppt/charts/colors76.xml" ContentType="application/vnd.ms-office.chartcolorstyle+xml"/>
  <Override PartName="/ppt/charts/style76.xml" ContentType="application/vnd.ms-office.chartstyle+xml"/>
  <Override PartName="/ppt/charts/colors94.xml" ContentType="application/vnd.ms-office.chartcolorstyle+xml"/>
  <Override PartName="/ppt/charts/style9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54" r:id="rId2"/>
    <p:sldMasterId id="2147483770" r:id="rId3"/>
    <p:sldMasterId id="2147483786" r:id="rId4"/>
    <p:sldMasterId id="2147483802" r:id="rId5"/>
    <p:sldMasterId id="2147483818" r:id="rId6"/>
    <p:sldMasterId id="2147483834" r:id="rId7"/>
    <p:sldMasterId id="2147483850" r:id="rId8"/>
    <p:sldMasterId id="2147483866" r:id="rId9"/>
    <p:sldMasterId id="2147483882" r:id="rId10"/>
    <p:sldMasterId id="2147483946" r:id="rId11"/>
    <p:sldMasterId id="2147483962" r:id="rId12"/>
    <p:sldMasterId id="2147483978" r:id="rId13"/>
  </p:sldMasterIdLst>
  <p:notesMasterIdLst>
    <p:notesMasterId r:id="rId82"/>
  </p:notesMasterIdLst>
  <p:handoutMasterIdLst>
    <p:handoutMasterId r:id="rId83"/>
  </p:handoutMasterIdLst>
  <p:sldIdLst>
    <p:sldId id="457" r:id="rId14"/>
    <p:sldId id="1327" r:id="rId15"/>
    <p:sldId id="1402" r:id="rId16"/>
    <p:sldId id="1529" r:id="rId17"/>
    <p:sldId id="1404" r:id="rId18"/>
    <p:sldId id="1406" r:id="rId19"/>
    <p:sldId id="1455" r:id="rId20"/>
    <p:sldId id="1600" r:id="rId21"/>
    <p:sldId id="1605" r:id="rId22"/>
    <p:sldId id="1445" r:id="rId23"/>
    <p:sldId id="1460" r:id="rId24"/>
    <p:sldId id="1621" r:id="rId25"/>
    <p:sldId id="1622" r:id="rId26"/>
    <p:sldId id="1463" r:id="rId27"/>
    <p:sldId id="1586" r:id="rId28"/>
    <p:sldId id="1587" r:id="rId29"/>
    <p:sldId id="1623" r:id="rId30"/>
    <p:sldId id="1624" r:id="rId31"/>
    <p:sldId id="1601" r:id="rId32"/>
    <p:sldId id="1625" r:id="rId33"/>
    <p:sldId id="1591" r:id="rId34"/>
    <p:sldId id="1592" r:id="rId35"/>
    <p:sldId id="1446" r:id="rId36"/>
    <p:sldId id="1274" r:id="rId37"/>
    <p:sldId id="1626" r:id="rId38"/>
    <p:sldId id="1594" r:id="rId39"/>
    <p:sldId id="1596" r:id="rId40"/>
    <p:sldId id="1597" r:id="rId41"/>
    <p:sldId id="1478" r:id="rId42"/>
    <p:sldId id="1602" r:id="rId43"/>
    <p:sldId id="1603" r:id="rId44"/>
    <p:sldId id="1620" r:id="rId45"/>
    <p:sldId id="1282" r:id="rId46"/>
    <p:sldId id="1276" r:id="rId47"/>
    <p:sldId id="1561" r:id="rId48"/>
    <p:sldId id="1598" r:id="rId49"/>
    <p:sldId id="1599" r:id="rId50"/>
    <p:sldId id="1604" r:id="rId51"/>
    <p:sldId id="1606" r:id="rId52"/>
    <p:sldId id="1278" r:id="rId53"/>
    <p:sldId id="1562" r:id="rId54"/>
    <p:sldId id="1500" r:id="rId55"/>
    <p:sldId id="1607" r:id="rId56"/>
    <p:sldId id="1608" r:id="rId57"/>
    <p:sldId id="1298" r:id="rId58"/>
    <p:sldId id="1609" r:id="rId59"/>
    <p:sldId id="1610" r:id="rId60"/>
    <p:sldId id="1611" r:id="rId61"/>
    <p:sldId id="1612" r:id="rId62"/>
    <p:sldId id="1565" r:id="rId63"/>
    <p:sldId id="1613" r:id="rId64"/>
    <p:sldId id="1571" r:id="rId65"/>
    <p:sldId id="1617" r:id="rId66"/>
    <p:sldId id="1618" r:id="rId67"/>
    <p:sldId id="1619" r:id="rId68"/>
    <p:sldId id="1631" r:id="rId69"/>
    <p:sldId id="1627" r:id="rId70"/>
    <p:sldId id="1628" r:id="rId71"/>
    <p:sldId id="1629" r:id="rId72"/>
    <p:sldId id="1630" r:id="rId73"/>
    <p:sldId id="1581" r:id="rId74"/>
    <p:sldId id="1541" r:id="rId75"/>
    <p:sldId id="1584" r:id="rId76"/>
    <p:sldId id="1585" r:id="rId77"/>
    <p:sldId id="1544" r:id="rId78"/>
    <p:sldId id="1545" r:id="rId79"/>
    <p:sldId id="1546" r:id="rId80"/>
    <p:sldId id="440" r:id="rId81"/>
  </p:sldIdLst>
  <p:sldSz cx="9791700" cy="5508625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31664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86334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29500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72667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158341" algn="l" defTabSz="86334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590005" algn="l" defTabSz="86334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021678" algn="l" defTabSz="86334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453343" algn="l" defTabSz="86334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3" userDrawn="1">
          <p15:clr>
            <a:srgbClr val="A4A3A4"/>
          </p15:clr>
        </p15:guide>
        <p15:guide id="3" pos="4055" userDrawn="1">
          <p15:clr>
            <a:srgbClr val="A4A3A4"/>
          </p15:clr>
        </p15:guide>
        <p15:guide id="4" pos="2113" userDrawn="1">
          <p15:clr>
            <a:srgbClr val="A4A3A4"/>
          </p15:clr>
        </p15:guide>
        <p15:guide id="5" orient="horz" pos="2645" userDrawn="1">
          <p15:clr>
            <a:srgbClr val="A4A3A4"/>
          </p15:clr>
        </p15:guide>
        <p15:guide id="6" orient="horz" pos="1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124"/>
    <a:srgbClr val="FD9803"/>
    <a:srgbClr val="1B1C20"/>
    <a:srgbClr val="1F2024"/>
    <a:srgbClr val="1C1D21"/>
    <a:srgbClr val="87BBFF"/>
    <a:srgbClr val="FF8181"/>
    <a:srgbClr val="FFFF00"/>
    <a:srgbClr val="9C007F"/>
    <a:srgbClr val="2CC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1" autoAdjust="0"/>
    <p:restoredTop sz="94118" autoAdjust="0"/>
  </p:normalViewPr>
  <p:slideViewPr>
    <p:cSldViewPr>
      <p:cViewPr>
        <p:scale>
          <a:sx n="80" d="100"/>
          <a:sy n="80" d="100"/>
        </p:scale>
        <p:origin x="-786" y="-180"/>
      </p:cViewPr>
      <p:guideLst>
        <p:guide orient="horz" pos="913"/>
        <p:guide orient="horz" pos="2645"/>
        <p:guide orient="horz" pos="1772"/>
        <p:guide pos="4055"/>
        <p:guide pos="211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15288"/>
    </p:cViewPr>
  </p:sorterViewPr>
  <p:notesViewPr>
    <p:cSldViewPr>
      <p:cViewPr varScale="1">
        <p:scale>
          <a:sx n="60" d="100"/>
          <a:sy n="60" d="100"/>
        </p:scale>
        <p:origin x="3202" y="3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(124%20of%20159)%202015%20&#27171;&#26412;&#22238;&#25910;&#32080;&#27083;&amp;&#21295;&#25972;&#26178;&#38291;&#24207;&#21015;%20v1.3_2015.10.30%20Achill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Microsoft%20PowerPoint%20&#30340;&#22294;&#34920;%20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(124%20of%20159)%202015%20&#27171;&#26412;&#22238;&#25910;&#32080;&#27083;&amp;&#21295;&#25972;&#26178;&#38291;&#24207;&#21015;%20v1.3_2015.10.30%20Achille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15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16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17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Microsoft%20PowerPoint%20&#30340;&#22294;&#34920;%20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18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19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20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Microsoft_Excel_Worksheet21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22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(124%20of%20159)%202015%20&#27171;&#26412;&#22238;&#25910;&#32080;&#27083;&amp;&#21295;&#25972;&#26178;&#38291;&#24207;&#21015;%20v1.3_2015.10.30%20Achilles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Excel_Worksheet24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Excel_Worksheet25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CIO%202015-2012%20&#36328;&#24180;&#25976;&#25818;_&#30059;&#22294;&#29992;%20v1.3_2015.10.30%20Achilles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Microsoft_Excel_Worksheet26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Excel_Worksheet27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Excel_Worksheet28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29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Microsoft_Excel_Worksheet30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Microsoft_Excel_Worksheet31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Microsoft_Excel_Worksheet33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Microsoft_Excel_Worksheet34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Microsoft_Excel_Worksheet35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package" Target="../embeddings/Microsoft_Excel_Worksheet36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&#29986;&#21697;4-%20Research\CIO%20&#22823;&#35519;&#26597;\2015\&#22235;&#12289;&#20998;&#26512;&#32080;&#26524;\1.%20&#27597;&#39636;&amp;&#27171;&#26412;\(124%20of%20159)%20&#20132;&#21449;&#20998;&#26512;&#29992;&#25976;&#25818;_&#26283;&#26178;&#29544;&#31435;&#25918;%20v1.2_2015.11.12%20Achil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5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6.xml"/><Relationship Id="rId2" Type="http://schemas.microsoft.com/office/2011/relationships/chartStyle" Target="style76.xml"/><Relationship Id="rId1" Type="http://schemas.openxmlformats.org/officeDocument/2006/relationships/package" Target="../embeddings/Microsoft_Excel____350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94.xml"/><Relationship Id="rId2" Type="http://schemas.microsoft.com/office/2011/relationships/chartStyle" Target="style94.xml"/><Relationship Id="rId1" Type="http://schemas.openxmlformats.org/officeDocument/2006/relationships/package" Target="../embeddings/Microsoft_Excel____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5BD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57-4393-AD56-B065B0153B2F}"/>
              </c:ext>
            </c:extLst>
          </c:dPt>
          <c:dPt>
            <c:idx val="1"/>
            <c:bubble3D val="0"/>
            <c:spPr>
              <a:solidFill>
                <a:srgbClr val="FF88B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57-4393-AD56-B065B0153B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'2015 樣本結構與受訪者資訊'!$C$167:$D$167</c:f>
              <c:strCache>
                <c:ptCount val="2"/>
                <c:pt idx="0">
                  <c:v>一般</c:v>
                </c:pt>
                <c:pt idx="1">
                  <c:v>技職</c:v>
                </c:pt>
              </c:strCache>
            </c:strRef>
          </c:cat>
          <c:val>
            <c:numRef>
              <c:f>'2015 樣本結構與受訪者資訊'!$C$169:$D$169</c:f>
              <c:numCache>
                <c:formatCode>0%</c:formatCode>
                <c:ptCount val="2"/>
                <c:pt idx="0">
                  <c:v>0.446540880503145</c:v>
                </c:pt>
                <c:pt idx="1">
                  <c:v>0.553459119496855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57-4393-AD56-B065B0153B2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b="1"/>
              <a:t>當年度預期明年</a:t>
            </a:r>
            <a:r>
              <a:rPr lang="en-US" b="1"/>
              <a:t>IT</a:t>
            </a:r>
            <a:r>
              <a:rPr lang="zh-TW" b="1"/>
              <a:t>總預算的變化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無增減</c:v>
                </c:pt>
              </c:strCache>
            </c:strRef>
          </c:tx>
          <c:spPr>
            <a:ln w="28575" cap="rnd">
              <a:solidFill>
                <a:srgbClr val="00A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0F0"/>
              </a:solidFill>
              <a:ln w="9525">
                <a:solidFill>
                  <a:srgbClr val="00A0F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9260256410256503E-2"/>
                  <c:y val="-6.6604444444444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0.0%</c:formatCode>
                <c:ptCount val="5"/>
                <c:pt idx="0">
                  <c:v>0.59433962264150997</c:v>
                </c:pt>
                <c:pt idx="1">
                  <c:v>0.52252252252252296</c:v>
                </c:pt>
                <c:pt idx="2">
                  <c:v>0.55118110236220497</c:v>
                </c:pt>
                <c:pt idx="3">
                  <c:v>0.5</c:v>
                </c:pt>
                <c:pt idx="4">
                  <c:v>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D2-44B4-8D88-336F11E042A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減少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4837179487179599E-2"/>
                  <c:y val="3.95111111111111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工作表1!$C$2:$C$6</c:f>
              <c:numCache>
                <c:formatCode>0.0%</c:formatCode>
                <c:ptCount val="5"/>
                <c:pt idx="0">
                  <c:v>0.20754716981132099</c:v>
                </c:pt>
                <c:pt idx="1">
                  <c:v>0.31531531531531498</c:v>
                </c:pt>
                <c:pt idx="2">
                  <c:v>0.25984251968503902</c:v>
                </c:pt>
                <c:pt idx="3">
                  <c:v>0.33064516129032301</c:v>
                </c:pt>
                <c:pt idx="4">
                  <c:v>0.39200000000000002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D2-44B4-8D88-336F11E042A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增加</c:v>
                </c:pt>
              </c:strCache>
            </c:strRef>
          </c:tx>
          <c:spPr>
            <a:ln w="28575" cap="rnd">
              <a:solidFill>
                <a:srgbClr val="2784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78433"/>
              </a:solidFill>
              <a:ln w="9525">
                <a:solidFill>
                  <a:srgbClr val="27843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1106837606838E-2"/>
                  <c:y val="6.7451111111111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工作表1!$D$2:$D$6</c:f>
              <c:numCache>
                <c:formatCode>0.0%</c:formatCode>
                <c:ptCount val="5"/>
                <c:pt idx="0">
                  <c:v>0.19811320754716999</c:v>
                </c:pt>
                <c:pt idx="1">
                  <c:v>0.162162162162162</c:v>
                </c:pt>
                <c:pt idx="2">
                  <c:v>0.18897637795275599</c:v>
                </c:pt>
                <c:pt idx="3">
                  <c:v>0.16935483870967699</c:v>
                </c:pt>
                <c:pt idx="4">
                  <c:v>0.20799999999999999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5D2-44B4-8D88-336F11E042A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513152"/>
        <c:axId val="44519808"/>
      </c:lineChart>
      <c:catAx>
        <c:axId val="445131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4519808"/>
        <c:crosses val="autoZero"/>
        <c:auto val="1"/>
        <c:lblAlgn val="ctr"/>
        <c:lblOffset val="100"/>
        <c:noMultiLvlLbl val="0"/>
      </c:catAx>
      <c:valAx>
        <c:axId val="445198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51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平均金額</c:v>
                </c:pt>
              </c:strCache>
            </c:strRef>
          </c:tx>
          <c:spPr>
            <a:solidFill>
              <a:srgbClr val="9C007F"/>
            </a:solidFill>
            <a:ln>
              <a:noFill/>
            </a:ln>
            <a:effectLst/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工作表1!$A$2:$A$8</c:f>
              <c:strCache>
                <c:ptCount val="7"/>
                <c:pt idx="0">
                  <c:v>硬體</c:v>
                </c:pt>
                <c:pt idx="1">
                  <c:v>人事費用</c:v>
                </c:pt>
                <c:pt idx="2">
                  <c:v>軟體</c:v>
                </c:pt>
                <c:pt idx="3">
                  <c:v>維護維修</c:v>
                </c:pt>
                <c:pt idx="4">
                  <c:v>網路通訊</c:v>
                </c:pt>
                <c:pt idx="5">
                  <c:v>其他</c:v>
                </c:pt>
                <c:pt idx="6">
                  <c:v>認證與教育訓練</c:v>
                </c:pt>
              </c:strCache>
            </c:strRef>
          </c:cat>
          <c:val>
            <c:numRef>
              <c:f>工作表1!$B$2:$B$8</c:f>
              <c:numCache>
                <c:formatCode>0</c:formatCode>
                <c:ptCount val="7"/>
                <c:pt idx="0">
                  <c:v>649.18639519999999</c:v>
                </c:pt>
                <c:pt idx="1">
                  <c:v>461.89056479999988</c:v>
                </c:pt>
                <c:pt idx="2">
                  <c:v>418.80798879999998</c:v>
                </c:pt>
                <c:pt idx="3">
                  <c:v>337.85809599999999</c:v>
                </c:pt>
                <c:pt idx="4">
                  <c:v>232.19240959999999</c:v>
                </c:pt>
                <c:pt idx="5">
                  <c:v>102.03767999999999</c:v>
                </c:pt>
                <c:pt idx="6">
                  <c:v>65.077364799999998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04-46EF-A22D-E047C3F200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58952704"/>
        <c:axId val="58950016"/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平均占比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31750">
                <a:solidFill>
                  <a:srgbClr val="FFFF00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工作表1!$A$2:$A$8</c:f>
              <c:strCache>
                <c:ptCount val="7"/>
                <c:pt idx="0">
                  <c:v>硬體</c:v>
                </c:pt>
                <c:pt idx="1">
                  <c:v>人事費用</c:v>
                </c:pt>
                <c:pt idx="2">
                  <c:v>軟體</c:v>
                </c:pt>
                <c:pt idx="3">
                  <c:v>維護維修</c:v>
                </c:pt>
                <c:pt idx="4">
                  <c:v>網路通訊</c:v>
                </c:pt>
                <c:pt idx="5">
                  <c:v>其他</c:v>
                </c:pt>
                <c:pt idx="6">
                  <c:v>認證與教育訓練</c:v>
                </c:pt>
              </c:strCache>
            </c:strRef>
          </c:cat>
          <c:val>
            <c:numRef>
              <c:f>工作表1!$C$2:$C$8</c:f>
              <c:numCache>
                <c:formatCode>0.00%</c:formatCode>
                <c:ptCount val="7"/>
                <c:pt idx="0">
                  <c:v>0.2863</c:v>
                </c:pt>
                <c:pt idx="1">
                  <c:v>0.20369999999999999</c:v>
                </c:pt>
                <c:pt idx="2">
                  <c:v>0.1847</c:v>
                </c:pt>
                <c:pt idx="3">
                  <c:v>0.14899999999999999</c:v>
                </c:pt>
                <c:pt idx="4">
                  <c:v>0.1024</c:v>
                </c:pt>
                <c:pt idx="5">
                  <c:v>4.4999999999999998E-2</c:v>
                </c:pt>
                <c:pt idx="6">
                  <c:v>2.87E-2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804-46EF-A22D-E047C3F200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944128"/>
        <c:axId val="58941440"/>
      </c:lineChart>
      <c:valAx>
        <c:axId val="58941440"/>
        <c:scaling>
          <c:orientation val="minMax"/>
          <c:max val="0.5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8944128"/>
        <c:crosses val="max"/>
        <c:crossBetween val="between"/>
        <c:majorUnit val="0.1"/>
      </c:valAx>
      <c:catAx>
        <c:axId val="5894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41440"/>
        <c:crosses val="autoZero"/>
        <c:auto val="1"/>
        <c:lblAlgn val="ctr"/>
        <c:lblOffset val="100"/>
        <c:tickMarkSkip val="1"/>
        <c:noMultiLvlLbl val="0"/>
      </c:catAx>
      <c:valAx>
        <c:axId val="58950016"/>
        <c:scaling>
          <c:orientation val="minMax"/>
          <c:max val="1000"/>
        </c:scaling>
        <c:delete val="0"/>
        <c:axPos val="l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/>
                  <a:t>（萬元）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8952704"/>
        <c:crosses val="autoZero"/>
        <c:crossBetween val="between"/>
        <c:majorUnit val="200"/>
      </c:valAx>
      <c:catAx>
        <c:axId val="5895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8950016"/>
        <c:crosses val="autoZero"/>
        <c:auto val="1"/>
        <c:lblAlgn val="ctr"/>
        <c:lblOffset val="100"/>
        <c:tickMarkSkip val="1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00693727488297E-2"/>
          <c:y val="4.1986297499816701E-2"/>
          <c:w val="0.829281736025548"/>
          <c:h val="0.423163415971762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'[Microsoft PowerPoint 的圖表 ]工作表1'!$C$1</c:f>
              <c:strCache>
                <c:ptCount val="1"/>
                <c:pt idx="0">
                  <c:v>平均金額</c:v>
                </c:pt>
              </c:strCache>
            </c:strRef>
          </c:tx>
          <c:spPr>
            <a:solidFill>
              <a:srgbClr val="9C00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的圖表 ]工作表1'!$A$2:$A$10</c:f>
              <c:strCache>
                <c:ptCount val="9"/>
                <c:pt idx="0">
                  <c:v>作業系統與辦公室應用軟體</c:v>
                </c:pt>
                <c:pt idx="1">
                  <c:v>校務行政系統</c:v>
                </c:pt>
                <c:pt idx="2">
                  <c:v>虛擬化軟體</c:v>
                </c:pt>
                <c:pt idx="3">
                  <c:v>繪圖與製圖軟體 </c:v>
                </c:pt>
                <c:pt idx="4">
                  <c:v>防毒軟體</c:v>
                </c:pt>
                <c:pt idx="5">
                  <c:v>統計與資料分析軟體</c:v>
                </c:pt>
                <c:pt idx="6">
                  <c:v>其他軟體</c:v>
                </c:pt>
                <c:pt idx="7">
                  <c:v>資料庫軟體</c:v>
                </c:pt>
                <c:pt idx="8">
                  <c:v>數位學習平台與工具</c:v>
                </c:pt>
              </c:strCache>
            </c:strRef>
          </c:cat>
          <c:val>
            <c:numRef>
              <c:f>'[Microsoft PowerPoint 的圖表 ]工作表1'!$C$2:$C$10</c:f>
              <c:numCache>
                <c:formatCode>0.0</c:formatCode>
                <c:ptCount val="9"/>
                <c:pt idx="0">
                  <c:v>180.06299999999999</c:v>
                </c:pt>
                <c:pt idx="1">
                  <c:v>57.4452</c:v>
                </c:pt>
                <c:pt idx="2">
                  <c:v>41.8932</c:v>
                </c:pt>
                <c:pt idx="3">
                  <c:v>35.964000000000013</c:v>
                </c:pt>
                <c:pt idx="4">
                  <c:v>29.646000000000001</c:v>
                </c:pt>
                <c:pt idx="5">
                  <c:v>30.56939999999998</c:v>
                </c:pt>
                <c:pt idx="6">
                  <c:v>21.52979999999998</c:v>
                </c:pt>
                <c:pt idx="7">
                  <c:v>17.253</c:v>
                </c:pt>
                <c:pt idx="8">
                  <c:v>28.2852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17510528"/>
        <c:axId val="117508352"/>
      </c:barChart>
      <c:lineChart>
        <c:grouping val="standard"/>
        <c:varyColors val="0"/>
        <c:ser>
          <c:idx val="0"/>
          <c:order val="0"/>
          <c:tx>
            <c:strRef>
              <c:f>'[Microsoft PowerPoint 的圖表 ]工作表1'!$B$1</c:f>
              <c:strCache>
                <c:ptCount val="1"/>
                <c:pt idx="0">
                  <c:v>平均占比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28575">
                <a:solidFill>
                  <a:srgbClr val="FFFF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的圖表 ]工作表1'!$A$2:$A$10</c:f>
              <c:strCache>
                <c:ptCount val="9"/>
                <c:pt idx="0">
                  <c:v>作業系統與辦公室應用軟體</c:v>
                </c:pt>
                <c:pt idx="1">
                  <c:v>校務行政系統</c:v>
                </c:pt>
                <c:pt idx="2">
                  <c:v>虛擬化軟體</c:v>
                </c:pt>
                <c:pt idx="3">
                  <c:v>繪圖與製圖軟體 </c:v>
                </c:pt>
                <c:pt idx="4">
                  <c:v>防毒軟體</c:v>
                </c:pt>
                <c:pt idx="5">
                  <c:v>統計與資料分析軟體</c:v>
                </c:pt>
                <c:pt idx="6">
                  <c:v>其他軟體</c:v>
                </c:pt>
                <c:pt idx="7">
                  <c:v>資料庫軟體</c:v>
                </c:pt>
                <c:pt idx="8">
                  <c:v>數位學習平台與工具</c:v>
                </c:pt>
              </c:strCache>
            </c:strRef>
          </c:cat>
          <c:val>
            <c:numRef>
              <c:f>'[Microsoft PowerPoint 的圖表 ]工作表1'!$B$2:$B$10</c:f>
              <c:numCache>
                <c:formatCode>0.0%</c:formatCode>
                <c:ptCount val="9"/>
                <c:pt idx="0">
                  <c:v>0.3705</c:v>
                </c:pt>
                <c:pt idx="1">
                  <c:v>0.1182</c:v>
                </c:pt>
                <c:pt idx="2">
                  <c:v>8.6199999999999999E-2</c:v>
                </c:pt>
                <c:pt idx="3">
                  <c:v>7.3999999999999996E-2</c:v>
                </c:pt>
                <c:pt idx="4">
                  <c:v>6.0999999999999999E-2</c:v>
                </c:pt>
                <c:pt idx="5">
                  <c:v>6.2899999999999998E-2</c:v>
                </c:pt>
                <c:pt idx="6" formatCode="0.00%">
                  <c:v>4.4299999999999999E-2</c:v>
                </c:pt>
                <c:pt idx="7" formatCode="0.00%">
                  <c:v>3.5499999999999997E-2</c:v>
                </c:pt>
                <c:pt idx="8" formatCode="0.00%">
                  <c:v>5.8200000000000002E-2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7506816"/>
        <c:axId val="124778368"/>
      </c:lineChart>
      <c:valAx>
        <c:axId val="124778368"/>
        <c:scaling>
          <c:orientation val="minMax"/>
          <c:max val="0.5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506816"/>
        <c:crosses val="max"/>
        <c:crossBetween val="between"/>
        <c:majorUnit val="0.1"/>
      </c:valAx>
      <c:catAx>
        <c:axId val="11750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4778368"/>
        <c:crosses val="autoZero"/>
        <c:auto val="1"/>
        <c:lblAlgn val="ctr"/>
        <c:lblOffset val="100"/>
        <c:noMultiLvlLbl val="0"/>
      </c:catAx>
      <c:valAx>
        <c:axId val="117508352"/>
        <c:scaling>
          <c:orientation val="minMax"/>
        </c:scaling>
        <c:delete val="0"/>
        <c:axPos val="l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/>
                  <a:t>（萬元）</a:t>
                </a:r>
                <a:endParaRPr lang="zh-TW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510528"/>
        <c:crosses val="autoZero"/>
        <c:crossBetween val="between"/>
        <c:majorUnit val="50"/>
      </c:valAx>
      <c:catAx>
        <c:axId val="117510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50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否，不收費。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全體</c:v>
                </c:pt>
                <c:pt idx="1">
                  <c:v>一般</c:v>
                </c:pt>
                <c:pt idx="2">
                  <c:v>技職</c:v>
                </c:pt>
                <c:pt idx="3">
                  <c:v>公立</c:v>
                </c:pt>
                <c:pt idx="4">
                  <c:v>私立</c:v>
                </c:pt>
                <c:pt idx="5">
                  <c:v>大型</c:v>
                </c:pt>
                <c:pt idx="6">
                  <c:v>中型</c:v>
                </c:pt>
                <c:pt idx="7">
                  <c:v>小型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0.14399999999999999</c:v>
                </c:pt>
                <c:pt idx="1">
                  <c:v>0.115384615384615</c:v>
                </c:pt>
                <c:pt idx="2">
                  <c:v>0.164383561643836</c:v>
                </c:pt>
                <c:pt idx="3">
                  <c:v>0.194444444444444</c:v>
                </c:pt>
                <c:pt idx="4">
                  <c:v>0.123595505617978</c:v>
                </c:pt>
                <c:pt idx="5">
                  <c:v>5.2631578947368397E-2</c:v>
                </c:pt>
                <c:pt idx="6">
                  <c:v>0.12903225806451599</c:v>
                </c:pt>
                <c:pt idx="7">
                  <c:v>0.204545454545455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DB-48DF-AF24-5577082D682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是，且會按年級和是否有住宿等條件制訂不同的收費標準。</c:v>
                </c:pt>
              </c:strCache>
            </c:strRef>
          </c:tx>
          <c:spPr>
            <a:solidFill>
              <a:srgbClr val="00A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全體</c:v>
                </c:pt>
                <c:pt idx="1">
                  <c:v>一般</c:v>
                </c:pt>
                <c:pt idx="2">
                  <c:v>技職</c:v>
                </c:pt>
                <c:pt idx="3">
                  <c:v>公立</c:v>
                </c:pt>
                <c:pt idx="4">
                  <c:v>私立</c:v>
                </c:pt>
                <c:pt idx="5">
                  <c:v>大型</c:v>
                </c:pt>
                <c:pt idx="6">
                  <c:v>中型</c:v>
                </c:pt>
                <c:pt idx="7">
                  <c:v>小型</c:v>
                </c:pt>
              </c:strCache>
            </c:strRef>
          </c:cat>
          <c:val>
            <c:numRef>
              <c:f>工作表1!$C$2:$C$9</c:f>
              <c:numCache>
                <c:formatCode>0.00%</c:formatCode>
                <c:ptCount val="8"/>
                <c:pt idx="0">
                  <c:v>0.32</c:v>
                </c:pt>
                <c:pt idx="1">
                  <c:v>0.36538461538461497</c:v>
                </c:pt>
                <c:pt idx="2">
                  <c:v>0.28767123287671198</c:v>
                </c:pt>
                <c:pt idx="3">
                  <c:v>0.41666666666666702</c:v>
                </c:pt>
                <c:pt idx="4">
                  <c:v>0.28089887640449401</c:v>
                </c:pt>
                <c:pt idx="5">
                  <c:v>0.36842105263157898</c:v>
                </c:pt>
                <c:pt idx="6">
                  <c:v>0.32258064516128998</c:v>
                </c:pt>
                <c:pt idx="7">
                  <c:v>0.29545454545454503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DB-48DF-AF24-5577082D6827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是，全部學生統一標準。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全體</c:v>
                </c:pt>
                <c:pt idx="1">
                  <c:v>一般</c:v>
                </c:pt>
                <c:pt idx="2">
                  <c:v>技職</c:v>
                </c:pt>
                <c:pt idx="3">
                  <c:v>公立</c:v>
                </c:pt>
                <c:pt idx="4">
                  <c:v>私立</c:v>
                </c:pt>
                <c:pt idx="5">
                  <c:v>大型</c:v>
                </c:pt>
                <c:pt idx="6">
                  <c:v>中型</c:v>
                </c:pt>
                <c:pt idx="7">
                  <c:v>小型</c:v>
                </c:pt>
              </c:strCache>
            </c:strRef>
          </c:cat>
          <c:val>
            <c:numRef>
              <c:f>工作表1!$D$2:$D$9</c:f>
              <c:numCache>
                <c:formatCode>0.00%</c:formatCode>
                <c:ptCount val="8"/>
                <c:pt idx="0">
                  <c:v>0.53600000000000003</c:v>
                </c:pt>
                <c:pt idx="1">
                  <c:v>0.51923076923076905</c:v>
                </c:pt>
                <c:pt idx="2">
                  <c:v>0.54794520547945202</c:v>
                </c:pt>
                <c:pt idx="3">
                  <c:v>0.38888888888888901</c:v>
                </c:pt>
                <c:pt idx="4">
                  <c:v>0.59550561797752799</c:v>
                </c:pt>
                <c:pt idx="5">
                  <c:v>0.57894736842105299</c:v>
                </c:pt>
                <c:pt idx="6">
                  <c:v>0.54838709677419395</c:v>
                </c:pt>
                <c:pt idx="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DB-48DF-AF24-5577082D68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885504"/>
        <c:axId val="44887040"/>
      </c:barChart>
      <c:catAx>
        <c:axId val="4488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4887040"/>
        <c:crosses val="autoZero"/>
        <c:auto val="1"/>
        <c:lblAlgn val="ctr"/>
        <c:lblOffset val="100"/>
        <c:noMultiLvlLbl val="0"/>
      </c:catAx>
      <c:valAx>
        <c:axId val="44887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8855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05763888888903"/>
          <c:y val="0.185470833333333"/>
          <c:w val="0.286775138888889"/>
          <c:h val="0.67793640935928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>
                <a:solidFill>
                  <a:schemeClr val="bg1"/>
                </a:solidFill>
              </a:rPr>
              <a:t>已收費</a:t>
            </a:r>
            <a:r>
              <a:rPr lang="zh-TW" altLang="en-US" sz="1800" b="1" dirty="0" smtClean="0">
                <a:solidFill>
                  <a:schemeClr val="bg1"/>
                </a:solidFill>
              </a:rPr>
              <a:t>學校</a:t>
            </a:r>
            <a:endParaRPr lang="en-US" altLang="zh-TW" sz="1800" b="1" dirty="0" smtClean="0">
              <a:solidFill>
                <a:schemeClr val="bg1"/>
              </a:solidFill>
            </a:endParaRPr>
          </a:p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 smtClean="0">
                <a:solidFill>
                  <a:schemeClr val="bg1"/>
                </a:solidFill>
              </a:rPr>
              <a:t>未來</a:t>
            </a:r>
            <a:r>
              <a:rPr lang="zh-TW" altLang="en-US" sz="1800" b="1" dirty="0">
                <a:solidFill>
                  <a:schemeClr val="bg1"/>
                </a:solidFill>
              </a:rPr>
              <a:t>收費金額的變化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已收費學校未來收費金額的變化</c:v>
                </c:pt>
              </c:strCache>
            </c:strRef>
          </c:tx>
          <c:dPt>
            <c:idx val="0"/>
            <c:bubble3D val="0"/>
            <c:spPr>
              <a:solidFill>
                <a:srgbClr val="2CC63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569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9589041095890397E-2"/>
                  <c:y val="-1.40668526247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2CC63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1.9330289193302898E-2"/>
                  <c:y val="2.34447543746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FF56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工作表1!$A$2:$A$4</c:f>
              <c:strCache>
                <c:ptCount val="3"/>
                <c:pt idx="0">
                  <c:v>增加</c:v>
                </c:pt>
                <c:pt idx="1">
                  <c:v>減少</c:v>
                </c:pt>
                <c:pt idx="2">
                  <c:v>無增減</c:v>
                </c:pt>
              </c:strCache>
            </c:strRef>
          </c:cat>
          <c:val>
            <c:numRef>
              <c:f>工作表1!$B$2:$B$4</c:f>
              <c:numCache>
                <c:formatCode>0.00%</c:formatCode>
                <c:ptCount val="3"/>
                <c:pt idx="0">
                  <c:v>5.60747663551402E-2</c:v>
                </c:pt>
                <c:pt idx="1">
                  <c:v>3.7383177570093497E-2</c:v>
                </c:pt>
                <c:pt idx="2">
                  <c:v>0.90654205607476601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5F-443E-8B96-D61ADC81D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未收費學校
未來收費金額的變化</c:v>
                </c:pt>
              </c:strCache>
            </c:strRef>
          </c:tx>
          <c:dPt>
            <c:idx val="0"/>
            <c:bubble3D val="0"/>
            <c:spPr>
              <a:solidFill>
                <a:srgbClr val="2CC63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A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2CC63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4.0013863070669396E-3"/>
                  <c:y val="2.545174339432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4.4726184187357E-2"/>
                  <c:y val="5.0832532821005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A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工作表1!$A$2:$A$5</c:f>
              <c:strCache>
                <c:ptCount val="3"/>
                <c:pt idx="0">
                  <c:v>增加</c:v>
                </c:pt>
                <c:pt idx="1">
                  <c:v>減少</c:v>
                </c:pt>
                <c:pt idx="2">
                  <c:v>無增減</c:v>
                </c:pt>
              </c:strCache>
            </c:strRef>
          </c:cat>
          <c:val>
            <c:numRef>
              <c:f>工作表1!$B$2:$B$5</c:f>
              <c:numCache>
                <c:formatCode>0.00%</c:formatCode>
                <c:ptCount val="4"/>
                <c:pt idx="0">
                  <c:v>0.22222222222222199</c:v>
                </c:pt>
                <c:pt idx="1">
                  <c:v>0</c:v>
                </c:pt>
                <c:pt idx="2">
                  <c:v>0.77777777777777801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5D-4324-A02D-0CBDF4BB5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14989902316901"/>
          <c:y val="5.7438736321956702E-2"/>
          <c:w val="0.52185010097683104"/>
          <c:h val="0.8062001529976690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工作表1!$E$1</c:f>
              <c:strCache>
                <c:ptCount val="1"/>
                <c:pt idx="0">
                  <c:v>低預算</c:v>
                </c:pt>
              </c:strCache>
            </c:strRef>
          </c:tx>
          <c:spPr>
            <a:solidFill>
              <a:srgbClr val="FF818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3.04889393570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6.09778787140389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1342257549913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租用硬體</c:v>
                </c:pt>
                <c:pt idx="1">
                  <c:v>與其他學校建立共享服務</c:v>
                </c:pt>
                <c:pt idx="2">
                  <c:v>縮減服務項目</c:v>
                </c:pt>
                <c:pt idx="3">
                  <c:v>提高效能和加強中央資訊科技的管理</c:v>
                </c:pt>
                <c:pt idx="4">
                  <c:v>使用自由軟體</c:v>
                </c:pt>
                <c:pt idx="5">
                  <c:v>採用雲服務</c:v>
                </c:pt>
              </c:strCache>
            </c:strRef>
          </c:cat>
          <c:val>
            <c:numRef>
              <c:f>工作表1!$E$2:$E$7</c:f>
              <c:numCache>
                <c:formatCode>0.00%</c:formatCode>
                <c:ptCount val="6"/>
                <c:pt idx="0">
                  <c:v>0.29729729729729698</c:v>
                </c:pt>
                <c:pt idx="1">
                  <c:v>0.35135135135135098</c:v>
                </c:pt>
                <c:pt idx="2">
                  <c:v>0.37837837837837801</c:v>
                </c:pt>
                <c:pt idx="3">
                  <c:v>0.48648648648648701</c:v>
                </c:pt>
                <c:pt idx="4">
                  <c:v>0.56756756756756699</c:v>
                </c:pt>
                <c:pt idx="5">
                  <c:v>0.48648648648648701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4A-4AC7-B8AE-782243734208}"/>
            </c:ext>
          </c:extLst>
        </c:ser>
        <c:ser>
          <c:idx val="2"/>
          <c:order val="1"/>
          <c:tx>
            <c:strRef>
              <c:f>工作表1!$D$1</c:f>
              <c:strCache>
                <c:ptCount val="1"/>
                <c:pt idx="0">
                  <c:v>中預算</c:v>
                </c:pt>
              </c:strCache>
            </c:strRef>
          </c:tx>
          <c:spPr>
            <a:solidFill>
              <a:srgbClr val="87BBF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8218578761498099E-3"/>
                  <c:y val="9.1466818071058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396720885348302E-2"/>
                  <c:y val="1.21955757428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862294513797599E-2"/>
                  <c:y val="6.0977878714038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149726018396899E-2"/>
                  <c:y val="9.1466818071058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租用硬體</c:v>
                </c:pt>
                <c:pt idx="1">
                  <c:v>與其他學校建立共享服務</c:v>
                </c:pt>
                <c:pt idx="2">
                  <c:v>縮減服務項目</c:v>
                </c:pt>
                <c:pt idx="3">
                  <c:v>提高效能和加強中央資訊科技的管理</c:v>
                </c:pt>
                <c:pt idx="4">
                  <c:v>使用自由軟體</c:v>
                </c:pt>
                <c:pt idx="5">
                  <c:v>採用雲服務</c:v>
                </c:pt>
              </c:strCache>
            </c:strRef>
          </c:cat>
          <c:val>
            <c:numRef>
              <c:f>工作表1!$D$2:$D$7</c:f>
              <c:numCache>
                <c:formatCode>0.00%</c:formatCode>
                <c:ptCount val="6"/>
                <c:pt idx="0">
                  <c:v>0.17307692307692299</c:v>
                </c:pt>
                <c:pt idx="1">
                  <c:v>0.40384615384615402</c:v>
                </c:pt>
                <c:pt idx="2">
                  <c:v>0.57692307692307698</c:v>
                </c:pt>
                <c:pt idx="3">
                  <c:v>0.51923076923076905</c:v>
                </c:pt>
                <c:pt idx="4">
                  <c:v>0.63461538461538503</c:v>
                </c:pt>
                <c:pt idx="5">
                  <c:v>0.44230769230769201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A-4AC7-B8AE-782243734208}"/>
            </c:ext>
          </c:extLst>
        </c:ser>
        <c:ser>
          <c:idx val="1"/>
          <c:order val="2"/>
          <c:tx>
            <c:strRef>
              <c:f>工作表1!$C$1</c:f>
              <c:strCache>
                <c:ptCount val="1"/>
                <c:pt idx="0">
                  <c:v>高預算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6437157522996302E-3"/>
                  <c:y val="-9.1466818071058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租用硬體</c:v>
                </c:pt>
                <c:pt idx="1">
                  <c:v>與其他學校建立共享服務</c:v>
                </c:pt>
                <c:pt idx="2">
                  <c:v>縮減服務項目</c:v>
                </c:pt>
                <c:pt idx="3">
                  <c:v>提高效能和加強中央資訊科技的管理</c:v>
                </c:pt>
                <c:pt idx="4">
                  <c:v>使用自由軟體</c:v>
                </c:pt>
                <c:pt idx="5">
                  <c:v>採用雲服務</c:v>
                </c:pt>
              </c:strCache>
            </c:strRef>
          </c:cat>
          <c:val>
            <c:numRef>
              <c:f>工作表1!$C$2:$C$7</c:f>
              <c:numCache>
                <c:formatCode>0.00%</c:formatCode>
                <c:ptCount val="6"/>
                <c:pt idx="0">
                  <c:v>0.11111111111111099</c:v>
                </c:pt>
                <c:pt idx="1">
                  <c:v>0.38888888888888901</c:v>
                </c:pt>
                <c:pt idx="2">
                  <c:v>0.38888888888888901</c:v>
                </c:pt>
                <c:pt idx="3">
                  <c:v>0.61111111111111105</c:v>
                </c:pt>
                <c:pt idx="4">
                  <c:v>0.61111111111111105</c:v>
                </c:pt>
                <c:pt idx="5">
                  <c:v>0.69444444444444497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4A-4AC7-B8AE-782243734208}"/>
            </c:ext>
          </c:extLst>
        </c:ser>
        <c:ser>
          <c:idx val="0"/>
          <c:order val="3"/>
          <c:tx>
            <c:strRef>
              <c:f>工作表1!$B$1</c:f>
              <c:strCache>
                <c:ptCount val="1"/>
                <c:pt idx="0">
                  <c:v>全體</c:v>
                </c:pt>
              </c:strCache>
            </c:strRef>
          </c:tx>
          <c:spPr>
            <a:solidFill>
              <a:srgbClr val="9C007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21955757428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1955757428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218578761498099E-3"/>
                  <c:y val="-2.1342257549913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租用硬體</c:v>
                </c:pt>
                <c:pt idx="1">
                  <c:v>與其他學校建立共享服務</c:v>
                </c:pt>
                <c:pt idx="2">
                  <c:v>縮減服務項目</c:v>
                </c:pt>
                <c:pt idx="3">
                  <c:v>提高效能和加強中央資訊科技的管理</c:v>
                </c:pt>
                <c:pt idx="4">
                  <c:v>使用自由軟體</c:v>
                </c:pt>
                <c:pt idx="5">
                  <c:v>採用雲服務</c:v>
                </c:pt>
              </c:strCache>
            </c:strRef>
          </c:cat>
          <c:val>
            <c:numRef>
              <c:f>工作表1!$B$2:$B$7</c:f>
              <c:numCache>
                <c:formatCode>0.00%</c:formatCode>
                <c:ptCount val="6"/>
                <c:pt idx="0">
                  <c:v>0.192</c:v>
                </c:pt>
                <c:pt idx="1">
                  <c:v>0.38400000000000001</c:v>
                </c:pt>
                <c:pt idx="2">
                  <c:v>0.46400000000000002</c:v>
                </c:pt>
                <c:pt idx="3">
                  <c:v>0.53600000000000003</c:v>
                </c:pt>
                <c:pt idx="4">
                  <c:v>0.60799999999999998</c:v>
                </c:pt>
                <c:pt idx="5">
                  <c:v>0.52800000000000002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4A-4AC7-B8AE-7822437342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968960"/>
        <c:axId val="44987136"/>
      </c:barChart>
      <c:catAx>
        <c:axId val="44968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4987136"/>
        <c:crosses val="autoZero"/>
        <c:auto val="1"/>
        <c:lblAlgn val="ctr"/>
        <c:lblOffset val="100"/>
        <c:noMultiLvlLbl val="0"/>
      </c:catAx>
      <c:valAx>
        <c:axId val="4498713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49689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ln w="28575" cap="rnd">
              <a:solidFill>
                <a:srgbClr val="9C007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C007F"/>
              </a:solidFill>
              <a:ln w="9525">
                <a:solidFill>
                  <a:srgbClr val="9C007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0.0%</c:formatCode>
                <c:ptCount val="5"/>
                <c:pt idx="0">
                  <c:v>0.83575471698113202</c:v>
                </c:pt>
                <c:pt idx="1">
                  <c:v>0.81798165137614698</c:v>
                </c:pt>
                <c:pt idx="2">
                  <c:v>0.81212598425196802</c:v>
                </c:pt>
                <c:pt idx="3">
                  <c:v>0.80897540983606497</c:v>
                </c:pt>
                <c:pt idx="4" formatCode="0.00%">
                  <c:v>0.84240000000000004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F0-444E-9838-8F29DD040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43616"/>
        <c:axId val="59345152"/>
      </c:lineChart>
      <c:catAx>
        <c:axId val="59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9345152"/>
        <c:crosses val="autoZero"/>
        <c:auto val="1"/>
        <c:lblAlgn val="ctr"/>
        <c:lblOffset val="100"/>
        <c:noMultiLvlLbl val="0"/>
      </c:catAx>
      <c:valAx>
        <c:axId val="59345152"/>
        <c:scaling>
          <c:orientation val="minMax"/>
          <c:max val="1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59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ln w="28575" cap="rnd">
              <a:solidFill>
                <a:srgbClr val="9C007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C007F"/>
              </a:solidFill>
              <a:ln w="9525">
                <a:solidFill>
                  <a:srgbClr val="9C007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工作表1!$A$2:$A$5</c:f>
              <c:numCache>
                <c:formatCode>0_);[Red]\(0\)</c:formatCode>
                <c:ptCount val="4"/>
                <c:pt idx="0">
                  <c:v>2013</c:v>
                </c:pt>
                <c:pt idx="1">
                  <c:v>2014</c:v>
                </c:pt>
                <c:pt idx="2" formatCode="General">
                  <c:v>2015</c:v>
                </c:pt>
                <c:pt idx="3" formatCode="General">
                  <c:v>2016</c:v>
                </c:pt>
              </c:numCache>
            </c:numRef>
          </c:cat>
          <c:val>
            <c:numRef>
              <c:f>工作表1!$B$2:$B$5</c:f>
              <c:numCache>
                <c:formatCode>_-* #,##0_-;\-* #,##0_-;_-* "-"??_-;_-@</c:formatCode>
                <c:ptCount val="4"/>
                <c:pt idx="0">
                  <c:v>1575.6467889908261</c:v>
                </c:pt>
                <c:pt idx="1">
                  <c:v>2272.748031496063</c:v>
                </c:pt>
                <c:pt idx="2">
                  <c:v>2346.3709677419361</c:v>
                </c:pt>
                <c:pt idx="3" formatCode="#,##0">
                  <c:v>2908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98-4A92-85CA-EA0AABB2A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58208"/>
        <c:axId val="59474688"/>
      </c:lineChart>
      <c:catAx>
        <c:axId val="59358208"/>
        <c:scaling>
          <c:orientation val="minMax"/>
        </c:scaling>
        <c:delete val="0"/>
        <c:axPos val="b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9474688"/>
        <c:crosses val="autoZero"/>
        <c:auto val="1"/>
        <c:lblAlgn val="ctr"/>
        <c:lblOffset val="100"/>
        <c:noMultiLvlLbl val="0"/>
      </c:catAx>
      <c:valAx>
        <c:axId val="59474688"/>
        <c:scaling>
          <c:orientation val="minMax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Mbps</a:t>
                </a:r>
                <a:endParaRPr lang="zh-TW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4.1997354497354498E-2"/>
              <c:y val="0.11194382496064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" sourceLinked="1"/>
        <c:majorTickMark val="none"/>
        <c:minorTickMark val="none"/>
        <c:tickLblPos val="nextTo"/>
        <c:crossAx val="5935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 smtClean="0">
                <a:solidFill>
                  <a:schemeClr val="bg1"/>
                </a:solidFill>
              </a:rPr>
              <a:t>使用的虛擬化平台</a:t>
            </a:r>
            <a:endParaRPr lang="en-US" altLang="zh-TW" sz="18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5703407159760899"/>
          <c:y val="3.351210855812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209328703703701"/>
          <c:y val="0.16454775145625899"/>
          <c:w val="0.79443224012165903"/>
          <c:h val="0.77516409718511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6000" tIns="19050" rIns="1080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Red Hat</c:v>
                </c:pt>
                <c:pt idx="1">
                  <c:v>Oracle</c:v>
                </c:pt>
                <c:pt idx="2">
                  <c:v>其他</c:v>
                </c:pt>
                <c:pt idx="3">
                  <c:v>Citrix</c:v>
                </c:pt>
                <c:pt idx="4">
                  <c:v>Microsoft</c:v>
                </c:pt>
                <c:pt idx="5">
                  <c:v>VMware</c:v>
                </c:pt>
              </c:strCache>
            </c:strRef>
          </c:cat>
          <c:val>
            <c:numRef>
              <c:f>工作表1!$B$2:$B$7</c:f>
              <c:numCache>
                <c:formatCode>0.00%</c:formatCode>
                <c:ptCount val="6"/>
                <c:pt idx="0">
                  <c:v>3.2258000000000002E-2</c:v>
                </c:pt>
                <c:pt idx="1">
                  <c:v>3.2258000000000002E-2</c:v>
                </c:pt>
                <c:pt idx="2">
                  <c:v>5.6452000000000002E-2</c:v>
                </c:pt>
                <c:pt idx="3">
                  <c:v>0.137097</c:v>
                </c:pt>
                <c:pt idx="4">
                  <c:v>0.290323</c:v>
                </c:pt>
                <c:pt idx="5">
                  <c:v>0.959677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FC-4FF0-8191-CD05396356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431936"/>
        <c:axId val="59434880"/>
      </c:barChart>
      <c:catAx>
        <c:axId val="5943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9434880"/>
        <c:crosses val="autoZero"/>
        <c:auto val="1"/>
        <c:lblAlgn val="ctr"/>
        <c:lblOffset val="100"/>
        <c:noMultiLvlLbl val="0"/>
      </c:catAx>
      <c:valAx>
        <c:axId val="5943488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5943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E8C0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10-4289-8C34-D685F961FA7E}"/>
              </c:ext>
            </c:extLst>
          </c:dPt>
          <c:dPt>
            <c:idx val="1"/>
            <c:bubble3D val="0"/>
            <c:spPr>
              <a:solidFill>
                <a:srgbClr val="8CC54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10-4289-8C34-D685F961FA7E}"/>
              </c:ext>
            </c:extLst>
          </c:dPt>
          <c:dPt>
            <c:idx val="2"/>
            <c:bubble3D val="0"/>
            <c:spPr>
              <a:solidFill>
                <a:srgbClr val="26A9E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10-4289-8C34-D685F961FA7E}"/>
              </c:ext>
            </c:extLst>
          </c:dPt>
          <c:dLbls>
            <c:dLbl>
              <c:idx val="0"/>
              <c:layout>
                <c:manualLayout>
                  <c:x val="1.52181481481481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10-4289-8C34-D685F961FA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'2015 樣本結構與受訪者資訊'!$G$167:$I$167</c:f>
              <c:strCache>
                <c:ptCount val="3"/>
                <c:pt idx="0">
                  <c:v>大型</c:v>
                </c:pt>
                <c:pt idx="1">
                  <c:v>中型</c:v>
                </c:pt>
                <c:pt idx="2">
                  <c:v>小型</c:v>
                </c:pt>
              </c:strCache>
            </c:strRef>
          </c:cat>
          <c:val>
            <c:numRef>
              <c:f>'2015 樣本結構與受訪者資訊'!$G$169:$I$169</c:f>
              <c:numCache>
                <c:formatCode>0%</c:formatCode>
                <c:ptCount val="3"/>
                <c:pt idx="0">
                  <c:v>0.11949685534591201</c:v>
                </c:pt>
                <c:pt idx="1">
                  <c:v>0.49685534591195002</c:v>
                </c:pt>
                <c:pt idx="2">
                  <c:v>0.383647798742138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B10-4289-8C34-D685F961FA7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 smtClean="0">
                <a:solidFill>
                  <a:schemeClr val="bg1"/>
                </a:solidFill>
              </a:rPr>
              <a:t>學校伺服器已經虛擬化</a:t>
            </a:r>
            <a:endParaRPr lang="zh-TW" altLang="en-US" sz="18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556556328709003E-2"/>
          <c:y val="0.17276987919586501"/>
          <c:w val="0.90888688734258205"/>
          <c:h val="0.74395452933823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比例</c:v>
                </c:pt>
              </c:strCache>
            </c:strRef>
          </c:tx>
          <c:spPr>
            <a:solidFill>
              <a:srgbClr val="9C007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CC63B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0.0%</c:formatCode>
                <c:ptCount val="5"/>
                <c:pt idx="0">
                  <c:v>0.80188679245283001</c:v>
                </c:pt>
                <c:pt idx="1">
                  <c:v>0.90990990990991005</c:v>
                </c:pt>
                <c:pt idx="2">
                  <c:v>0.952755905511811</c:v>
                </c:pt>
                <c:pt idx="3">
                  <c:v>0.96</c:v>
                </c:pt>
                <c:pt idx="4" formatCode="0.00%">
                  <c:v>0.99199999999999999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9D-4431-9FF5-6E7710FD76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860096"/>
        <c:axId val="59978112"/>
      </c:barChart>
      <c:catAx>
        <c:axId val="598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9978112"/>
        <c:crosses val="autoZero"/>
        <c:auto val="1"/>
        <c:lblAlgn val="ctr"/>
        <c:lblOffset val="100"/>
        <c:noMultiLvlLbl val="0"/>
      </c:catAx>
      <c:valAx>
        <c:axId val="59978112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5986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b="1" dirty="0" smtClean="0"/>
              <a:t>對外網路頻寬</a:t>
            </a:r>
            <a:endParaRPr lang="zh-TW" alt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頻寬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C63B"/>
              </a:solidFill>
              <a:ln>
                <a:solidFill>
                  <a:srgbClr val="2CC63B"/>
                </a:solidFill>
              </a:ln>
              <a:effectLst/>
            </c:spPr>
          </c:dPt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已收費學校</c:v>
                </c:pt>
                <c:pt idx="1">
                  <c:v>未收費學校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3100.9</c:v>
                </c:pt>
                <c:pt idx="1">
                  <c:v>1761.1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37-462E-B7B4-321720609B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009472"/>
        <c:axId val="60119296"/>
      </c:barChart>
      <c:catAx>
        <c:axId val="600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0119296"/>
        <c:crosses val="autoZero"/>
        <c:auto val="1"/>
        <c:lblAlgn val="ctr"/>
        <c:lblOffset val="100"/>
        <c:noMultiLvlLbl val="0"/>
      </c:catAx>
      <c:valAx>
        <c:axId val="60119296"/>
        <c:scaling>
          <c:orientation val="minMax"/>
          <c:max val="4000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Mbps</a:t>
                </a:r>
                <a:endParaRPr lang="zh-TW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600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b="1" dirty="0"/>
              <a:t>有提供無線網路的教室占所有</a:t>
            </a:r>
            <a:r>
              <a:rPr lang="zh-TW" b="1" dirty="0" smtClean="0"/>
              <a:t>教</a:t>
            </a:r>
            <a:r>
              <a:rPr lang="zh-TW" altLang="en-US" b="1" dirty="0" smtClean="0"/>
              <a:t>室</a:t>
            </a:r>
            <a:r>
              <a:rPr lang="zh-TW" b="1" dirty="0" smtClean="0"/>
              <a:t>的</a:t>
            </a:r>
            <a:r>
              <a:rPr lang="zh-TW" b="1" dirty="0"/>
              <a:t>比例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C63B"/>
              </a:solidFill>
              <a:ln>
                <a:solidFill>
                  <a:srgbClr val="2CC63B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已收費學校</c:v>
                </c:pt>
                <c:pt idx="1">
                  <c:v>未收費學校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0.83813084112149505</c:v>
                </c:pt>
                <c:pt idx="1">
                  <c:v>0.86805555555555602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65-4FB3-93AA-459210E8A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66816"/>
        <c:axId val="59668352"/>
      </c:barChart>
      <c:catAx>
        <c:axId val="596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9668352"/>
        <c:crosses val="autoZero"/>
        <c:auto val="1"/>
        <c:lblAlgn val="ctr"/>
        <c:lblOffset val="100"/>
        <c:noMultiLvlLbl val="0"/>
      </c:catAx>
      <c:valAx>
        <c:axId val="59668352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none"/>
        <c:minorTickMark val="none"/>
        <c:tickLblPos val="nextTo"/>
        <c:crossAx val="5966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zh-TW" altLang="zh-TW" sz="1800" b="1" i="0" baseline="0" dirty="0" smtClean="0">
                <a:effectLst/>
              </a:rPr>
              <a:t>學校更換或升級目前校園網路的情形</a:t>
            </a:r>
            <a:endParaRPr lang="zh-TW" altLang="zh-TW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'[Microsoft PowerPoint 的圖表 ]工作表1'!$F$17</c:f>
              <c:strCache>
                <c:ptCount val="1"/>
                <c:pt idx="0">
                  <c:v>執行中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的圖表 ]工作表1'!$G$16:$I$16</c:f>
              <c:strCache>
                <c:ptCount val="3"/>
                <c:pt idx="0">
                  <c:v>預期減少的學校</c:v>
                </c:pt>
                <c:pt idx="1">
                  <c:v>預期無增減的學校</c:v>
                </c:pt>
                <c:pt idx="2">
                  <c:v>預期增加的學校</c:v>
                </c:pt>
              </c:strCache>
            </c:strRef>
          </c:cat>
          <c:val>
            <c:numRef>
              <c:f>'[Microsoft PowerPoint 的圖表 ]工作表1'!$G$17:$I$17</c:f>
              <c:numCache>
                <c:formatCode>0.0%</c:formatCode>
                <c:ptCount val="3"/>
                <c:pt idx="0">
                  <c:v>0.42857142857142899</c:v>
                </c:pt>
                <c:pt idx="1">
                  <c:v>0.54</c:v>
                </c:pt>
                <c:pt idx="2">
                  <c:v>0.53846153846153799</c:v>
                </c:pt>
              </c:numCache>
            </c:numRef>
          </c:val>
        </c:ser>
        <c:ser>
          <c:idx val="1"/>
          <c:order val="1"/>
          <c:tx>
            <c:strRef>
              <c:f>'[Microsoft PowerPoint 的圖表 ]工作表1'!$F$18</c:f>
              <c:strCache>
                <c:ptCount val="1"/>
                <c:pt idx="0">
                  <c:v>規劃中</c:v>
                </c:pt>
              </c:strCache>
            </c:strRef>
          </c:tx>
          <c:spPr>
            <a:solidFill>
              <a:srgbClr val="00A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的圖表 ]工作表1'!$G$16:$I$16</c:f>
              <c:strCache>
                <c:ptCount val="3"/>
                <c:pt idx="0">
                  <c:v>預期減少的學校</c:v>
                </c:pt>
                <c:pt idx="1">
                  <c:v>預期無增減的學校</c:v>
                </c:pt>
                <c:pt idx="2">
                  <c:v>預期增加的學校</c:v>
                </c:pt>
              </c:strCache>
            </c:strRef>
          </c:cat>
          <c:val>
            <c:numRef>
              <c:f>'[Microsoft PowerPoint 的圖表 ]工作表1'!$G$18:$I$18</c:f>
              <c:numCache>
                <c:formatCode>0.0%</c:formatCode>
                <c:ptCount val="3"/>
                <c:pt idx="0">
                  <c:v>0.36734693877551</c:v>
                </c:pt>
                <c:pt idx="1">
                  <c:v>0.3</c:v>
                </c:pt>
                <c:pt idx="2">
                  <c:v>0.269230769230769</c:v>
                </c:pt>
              </c:numCache>
            </c:numRef>
          </c:val>
        </c:ser>
        <c:ser>
          <c:idx val="2"/>
          <c:order val="2"/>
          <c:tx>
            <c:strRef>
              <c:f>'[Microsoft PowerPoint 的圖表 ]工作表1'!$F$19</c:f>
              <c:strCache>
                <c:ptCount val="1"/>
                <c:pt idx="0">
                  <c:v>尚無計劃</c:v>
                </c:pt>
              </c:strCache>
            </c:strRef>
          </c:tx>
          <c:spPr>
            <a:solidFill>
              <a:srgbClr val="FE3C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的圖表 ]工作表1'!$G$16:$I$16</c:f>
              <c:strCache>
                <c:ptCount val="3"/>
                <c:pt idx="0">
                  <c:v>預期減少的學校</c:v>
                </c:pt>
                <c:pt idx="1">
                  <c:v>預期無增減的學校</c:v>
                </c:pt>
                <c:pt idx="2">
                  <c:v>預期增加的學校</c:v>
                </c:pt>
              </c:strCache>
            </c:strRef>
          </c:cat>
          <c:val>
            <c:numRef>
              <c:f>'[Microsoft PowerPoint 的圖表 ]工作表1'!$G$19:$I$19</c:f>
              <c:numCache>
                <c:formatCode>0.0%</c:formatCode>
                <c:ptCount val="3"/>
                <c:pt idx="0">
                  <c:v>0.20408163265306101</c:v>
                </c:pt>
                <c:pt idx="1">
                  <c:v>0.16</c:v>
                </c:pt>
                <c:pt idx="2">
                  <c:v>0.19230769230769201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601024"/>
        <c:axId val="117602944"/>
      </c:barChart>
      <c:catAx>
        <c:axId val="117601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zh-TW" sz="1800" b="0" i="0" baseline="0" dirty="0" smtClean="0">
                    <a:solidFill>
                      <a:schemeClr val="bg1"/>
                    </a:solidFill>
                    <a:effectLst/>
                  </a:rPr>
                  <a:t>預期</a:t>
                </a:r>
                <a:r>
                  <a:rPr lang="en-US" altLang="zh-TW" sz="1800" b="0" i="0" baseline="0" dirty="0" smtClean="0">
                    <a:solidFill>
                      <a:schemeClr val="bg1"/>
                    </a:solidFill>
                    <a:effectLst/>
                  </a:rPr>
                  <a:t>2016</a:t>
                </a:r>
                <a:r>
                  <a:rPr lang="zh-TW" altLang="zh-TW" sz="1800" b="0" i="0" baseline="0" dirty="0" smtClean="0">
                    <a:solidFill>
                      <a:schemeClr val="bg1"/>
                    </a:solidFill>
                    <a:effectLst/>
                  </a:rPr>
                  <a:t>年</a:t>
                </a:r>
                <a:r>
                  <a:rPr lang="en-US" altLang="zh-TW" sz="1800" b="0" i="0" baseline="0" dirty="0" smtClean="0">
                    <a:solidFill>
                      <a:schemeClr val="bg1"/>
                    </a:solidFill>
                    <a:effectLst/>
                  </a:rPr>
                  <a:t>IT</a:t>
                </a:r>
                <a:r>
                  <a:rPr lang="zh-TW" altLang="zh-TW" sz="1800" b="0" i="0" baseline="0" dirty="0" smtClean="0">
                    <a:solidFill>
                      <a:schemeClr val="bg1"/>
                    </a:solidFill>
                    <a:effectLst/>
                  </a:rPr>
                  <a:t>總預算的變化</a:t>
                </a:r>
                <a:endParaRPr lang="zh-TW" altLang="zh-TW" dirty="0" smtClean="0">
                  <a:solidFill>
                    <a:schemeClr val="bg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602944"/>
        <c:crosses val="autoZero"/>
        <c:auto val="1"/>
        <c:lblAlgn val="ctr"/>
        <c:lblOffset val="100"/>
        <c:noMultiLvlLbl val="0"/>
      </c:catAx>
      <c:valAx>
        <c:axId val="117602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76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dirty="0" smtClean="0"/>
              <a:t>目前資訊教育是否足夠</a:t>
            </a:r>
            <a:endParaRPr lang="zh-TW" altLang="en-US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851374436892502E-2"/>
          <c:y val="0.13385288893606101"/>
          <c:w val="0.71391694338894895"/>
          <c:h val="0.82142837381242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普通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548867703776401E-17"/>
                  <c:y val="-5.298814971864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您覺得目前大專校院師生資訊教育是否足夠？</c:v>
                </c:pt>
              </c:strCache>
            </c:strRef>
          </c:cat>
          <c:val>
            <c:numRef>
              <c:f>工作表1!$B$2</c:f>
              <c:numCache>
                <c:formatCode>0.00%</c:formatCode>
                <c:ptCount val="1"/>
                <c:pt idx="0">
                  <c:v>0.42399999999999999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54-4FB7-9796-F7ADF9987B3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不足夠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您覺得目前大專校院師生資訊教育是否足夠？</c:v>
                </c:pt>
              </c:strCache>
            </c:strRef>
          </c:cat>
          <c:val>
            <c:numRef>
              <c:f>工作表1!$C$2</c:f>
              <c:numCache>
                <c:formatCode>0.00%</c:formatCode>
                <c:ptCount val="1"/>
                <c:pt idx="0">
                  <c:v>0.41599999999999998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54-4FB7-9796-F7ADF9987B33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足夠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766937669376599E-2"/>
                  <c:y val="4.07601151681867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您覺得目前大專校院師生資訊教育是否足夠？</c:v>
                </c:pt>
              </c:strCache>
            </c:strRef>
          </c:cat>
          <c:val>
            <c:numRef>
              <c:f>工作表1!$D$2</c:f>
              <c:numCache>
                <c:formatCode>0.00%</c:formatCode>
                <c:ptCount val="1"/>
                <c:pt idx="0">
                  <c:v>0.128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54-4FB7-9796-F7ADF9987B33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非常不足夠</c:v>
                </c:pt>
              </c:strCache>
            </c:strRef>
          </c:tx>
          <c:spPr>
            <a:solidFill>
              <a:srgbClr val="FD980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您覺得目前大專校院師生資訊教育是否足夠？</c:v>
                </c:pt>
              </c:strCache>
            </c:strRef>
          </c:cat>
          <c:val>
            <c:numRef>
              <c:f>工作表1!$E$2</c:f>
              <c:numCache>
                <c:formatCode>0.00%</c:formatCode>
                <c:ptCount val="1"/>
                <c:pt idx="0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154-4FB7-9796-F7ADF9987B33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非常足夠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208672086720798E-2"/>
                  <c:y val="4.07601151681867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您覺得目前大專校院師生資訊教育是否足夠？</c:v>
                </c:pt>
              </c:strCache>
            </c:strRef>
          </c:cat>
          <c:val>
            <c:numRef>
              <c:f>工作表1!$F$2</c:f>
              <c:numCache>
                <c:formatCode>0.00%</c:formatCode>
                <c:ptCount val="1"/>
                <c:pt idx="0">
                  <c:v>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154-4FB7-9796-F7ADF9987B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115392"/>
        <c:axId val="59116928"/>
      </c:barChart>
      <c:catAx>
        <c:axId val="59115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116928"/>
        <c:crosses val="autoZero"/>
        <c:auto val="1"/>
        <c:lblAlgn val="ctr"/>
        <c:lblOffset val="100"/>
        <c:noMultiLvlLbl val="0"/>
      </c:catAx>
      <c:valAx>
        <c:axId val="5911692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59115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70550207998297"/>
          <c:y val="0.33968408148770002"/>
          <c:w val="0.21056314577381599"/>
          <c:h val="0.30785505495273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sz="1800"/>
              <a:t>目前最缺乏的資訊教育領域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685868392664503E-2"/>
          <c:y val="0.241556732201336"/>
          <c:w val="0.65778295577130497"/>
          <c:h val="0.75844329004329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資訊管理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工作表1!$B$2</c:f>
              <c:numCache>
                <c:formatCode>0.00%</c:formatCode>
                <c:ptCount val="1"/>
                <c:pt idx="0">
                  <c:v>4.8000000000000001E-2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2A-42F8-9D30-33407F0E2A0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資訊倫理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工作表1!$C$2</c:f>
              <c:numCache>
                <c:formatCode>0.00%</c:formatCode>
                <c:ptCount val="1"/>
                <c:pt idx="0">
                  <c:v>9.6000000000000002E-2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2A-42F8-9D30-33407F0E2A0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資訊技術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工作表1!$D$2</c:f>
              <c:numCache>
                <c:formatCode>0.00%</c:formatCode>
                <c:ptCount val="1"/>
                <c:pt idx="0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2A-42F8-9D30-33407F0E2A0D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資訊素養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工作表1!$E$2</c:f>
              <c:numCache>
                <c:formatCode>0.00%</c:formatCode>
                <c:ptCount val="1"/>
                <c:pt idx="0">
                  <c:v>0.25600000000000001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2A-42F8-9D30-33407F0E2A0D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資訊安全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工作表1!$F$2</c:f>
              <c:numCache>
                <c:formatCode>0.00%</c:formatCode>
                <c:ptCount val="1"/>
                <c:pt idx="0">
                  <c:v>0.46400000000000002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2A-42F8-9D30-33407F0E2A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275904"/>
        <c:axId val="59302272"/>
      </c:barChart>
      <c:catAx>
        <c:axId val="59275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9302272"/>
        <c:crosses val="autoZero"/>
        <c:auto val="1"/>
        <c:lblAlgn val="ctr"/>
        <c:lblOffset val="100"/>
        <c:noMultiLvlLbl val="0"/>
      </c:catAx>
      <c:valAx>
        <c:axId val="5930227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5927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31154261057202"/>
          <c:y val="0.342071457844908"/>
          <c:w val="0.181030636461704"/>
          <c:h val="0.30946239120008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工作表1!$A$2:$A$12</c:f>
              <c:strCache>
                <c:ptCount val="11"/>
                <c:pt idx="0">
                  <c:v>學生職能</c:v>
                </c:pt>
                <c:pt idx="1">
                  <c:v>圖書館館藏</c:v>
                </c:pt>
                <c:pt idx="2">
                  <c:v>招生/考試資訊</c:v>
                </c:pt>
                <c:pt idx="3">
                  <c:v>學校場地</c:v>
                </c:pt>
                <c:pt idx="4">
                  <c:v>課表</c:v>
                </c:pt>
                <c:pt idx="5">
                  <c:v>學生成績</c:v>
                </c:pt>
                <c:pt idx="6">
                  <c:v>學生學籍</c:v>
                </c:pt>
                <c:pt idx="7">
                  <c:v>社團</c:v>
                </c:pt>
                <c:pt idx="8">
                  <c:v>學生諮商輔導</c:v>
                </c:pt>
                <c:pt idx="9">
                  <c:v>校園食材</c:v>
                </c:pt>
                <c:pt idx="10">
                  <c:v>行事曆</c:v>
                </c:pt>
              </c:strCache>
            </c:strRef>
          </c:cat>
          <c:val>
            <c:numRef>
              <c:f>工作表1!$B$2:$B$12</c:f>
              <c:numCache>
                <c:formatCode>0.00%</c:formatCode>
                <c:ptCount val="11"/>
                <c:pt idx="0">
                  <c:v>0.56000000000000005</c:v>
                </c:pt>
                <c:pt idx="1">
                  <c:v>0.51200000000000001</c:v>
                </c:pt>
                <c:pt idx="2">
                  <c:v>0.44800000000000001</c:v>
                </c:pt>
                <c:pt idx="3">
                  <c:v>0.23200000000000001</c:v>
                </c:pt>
                <c:pt idx="4">
                  <c:v>0.224</c:v>
                </c:pt>
                <c:pt idx="5">
                  <c:v>0.16</c:v>
                </c:pt>
                <c:pt idx="6">
                  <c:v>0.112</c:v>
                </c:pt>
                <c:pt idx="7">
                  <c:v>0.104</c:v>
                </c:pt>
                <c:pt idx="8">
                  <c:v>0.08</c:v>
                </c:pt>
                <c:pt idx="9">
                  <c:v>7.1999999999999995E-2</c:v>
                </c:pt>
                <c:pt idx="10">
                  <c:v>6.4000000000000001E-2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7A-4454-8DA6-EF3472140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9201408"/>
        <c:axId val="59216640"/>
      </c:barChart>
      <c:catAx>
        <c:axId val="59201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9216640"/>
        <c:crosses val="autoZero"/>
        <c:auto val="1"/>
        <c:lblAlgn val="ctr"/>
        <c:lblOffset val="100"/>
        <c:noMultiLvlLbl val="0"/>
      </c:catAx>
      <c:valAx>
        <c:axId val="59216640"/>
        <c:scaling>
          <c:orientation val="minMax"/>
          <c:max val="1"/>
        </c:scaling>
        <c:delete val="1"/>
        <c:axPos val="t"/>
        <c:numFmt formatCode="0%" sourceLinked="0"/>
        <c:majorTickMark val="none"/>
        <c:minorTickMark val="none"/>
        <c:tickLblPos val="nextTo"/>
        <c:crossAx val="59201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50761043001499E-2"/>
          <c:y val="3.2718344006804997E-2"/>
          <c:w val="0.59948510566174396"/>
          <c:h val="0.886695227103249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LMS</c:v>
                </c:pt>
              </c:strCache>
            </c:strRef>
          </c:tx>
          <c:spPr>
            <a:ln w="69850" cap="rnd">
              <a:solidFill>
                <a:srgbClr val="FFAFD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AFD1"/>
              </a:solidFill>
              <a:ln w="9525">
                <a:solidFill>
                  <a:srgbClr val="FFAFD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394466305451002E-2"/>
                  <c:y val="-8.7387722447266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0.0%</c:formatCode>
                <c:ptCount val="5"/>
                <c:pt idx="0">
                  <c:v>0.98113207547169801</c:v>
                </c:pt>
                <c:pt idx="1">
                  <c:v>0.927927927927928</c:v>
                </c:pt>
                <c:pt idx="2">
                  <c:v>0.96850393700787396</c:v>
                </c:pt>
                <c:pt idx="3">
                  <c:v>0.95161290322580705</c:v>
                </c:pt>
                <c:pt idx="4">
                  <c:v>0.96799999999999997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D8-4662-BAC7-ACCDDD93D7BC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Lecture Capture</c:v>
                </c:pt>
              </c:strCache>
            </c:strRef>
          </c:tx>
          <c:spPr>
            <a:ln w="69850" cap="rnd">
              <a:solidFill>
                <a:srgbClr val="72A1FF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72A1FF"/>
              </a:solidFill>
              <a:ln w="9525">
                <a:solidFill>
                  <a:srgbClr val="72A1FF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4.0004686071898797E-2"/>
                  <c:y val="4.0511258670244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449001399225501E-2"/>
                  <c:y val="-4.10466497539919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工作表1!$C$2:$C$6</c:f>
              <c:numCache>
                <c:formatCode>0.0%</c:formatCode>
                <c:ptCount val="5"/>
                <c:pt idx="0">
                  <c:v>0.55660377358490598</c:v>
                </c:pt>
                <c:pt idx="1">
                  <c:v>0.63063063063063096</c:v>
                </c:pt>
                <c:pt idx="2">
                  <c:v>0.60629921259842501</c:v>
                </c:pt>
                <c:pt idx="3">
                  <c:v>0.88709677419354904</c:v>
                </c:pt>
                <c:pt idx="4">
                  <c:v>0.90400000000000003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D8-4662-BAC7-ACCDDD93D7BC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Mobile APP (web) in LMS</c:v>
                </c:pt>
              </c:strCache>
            </c:strRef>
          </c:tx>
          <c:spPr>
            <a:ln w="69850" cap="rnd">
              <a:solidFill>
                <a:srgbClr val="E366F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E366FF"/>
              </a:solidFill>
              <a:ln w="69850"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2.9018944750524099E-2"/>
                  <c:y val="7.1385477833029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234279791759498E-2"/>
                  <c:y val="6.8411082923319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工作表1!$D$2:$D$6</c:f>
              <c:numCache>
                <c:formatCode>0.0%</c:formatCode>
                <c:ptCount val="5"/>
                <c:pt idx="0">
                  <c:v>5.6603773584905703E-2</c:v>
                </c:pt>
                <c:pt idx="1">
                  <c:v>0.18918918918918901</c:v>
                </c:pt>
                <c:pt idx="2">
                  <c:v>0.31496062992126</c:v>
                </c:pt>
                <c:pt idx="3">
                  <c:v>0.77118644067796605</c:v>
                </c:pt>
                <c:pt idx="4" formatCode="0%">
                  <c:v>0.76800000000000002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BD8-4662-BAC7-ACCDDD93D7BC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e-portfolio</c:v>
                </c:pt>
              </c:strCache>
            </c:strRef>
          </c:tx>
          <c:spPr>
            <a:ln w="698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7522929202172E-2"/>
                  <c:y val="-8.1438932627847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931206227600202E-2"/>
                  <c:y val="-9.0362117356976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工作表1!$E$2:$E$6</c:f>
              <c:numCache>
                <c:formatCode>0.0%</c:formatCode>
                <c:ptCount val="5"/>
                <c:pt idx="0">
                  <c:v>0.97169811320754695</c:v>
                </c:pt>
                <c:pt idx="1">
                  <c:v>0.95495495495495497</c:v>
                </c:pt>
                <c:pt idx="2">
                  <c:v>0.976377952755905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D8-4662-BAC7-ACCDDD93D7BC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Learning Map</c:v>
                </c:pt>
              </c:strCache>
            </c:strRef>
          </c:tx>
          <c:spPr>
            <a:ln w="698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D050"/>
              </a:solidFill>
              <a:ln w="152400">
                <a:noFill/>
              </a:ln>
              <a:effectLst/>
            </c:spPr>
          </c:marker>
          <c:dPt>
            <c:idx val="1"/>
            <c:bubble3D val="0"/>
            <c:spPr>
              <a:ln w="69850" cap="rnd">
                <a:solidFill>
                  <a:srgbClr val="92D050">
                    <a:alpha val="95000"/>
                  </a:srgb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工作表1!$F$2:$F$6</c:f>
              <c:numCache>
                <c:formatCode>0.0%</c:formatCode>
                <c:ptCount val="5"/>
                <c:pt idx="0">
                  <c:v>0.93396226415094297</c:v>
                </c:pt>
                <c:pt idx="1">
                  <c:v>0.95495495495495497</c:v>
                </c:pt>
                <c:pt idx="2">
                  <c:v>0.96062992125984303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BD8-4662-BAC7-ACCDDD93D7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351232"/>
        <c:axId val="60352768"/>
      </c:lineChart>
      <c:catAx>
        <c:axId val="603512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0352768"/>
        <c:crosses val="autoZero"/>
        <c:auto val="1"/>
        <c:lblAlgn val="ctr"/>
        <c:lblOffset val="100"/>
        <c:noMultiLvlLbl val="0"/>
      </c:catAx>
      <c:valAx>
        <c:axId val="603527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035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38179154207001"/>
          <c:y val="0.39238077126294202"/>
          <c:w val="0.31961825302741598"/>
          <c:h val="0.48293399934797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165100"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使用的 MOOCs 平台</c:v>
                </c:pt>
              </c:strCache>
            </c:strRef>
          </c:tx>
          <c:spPr>
            <a:solidFill>
              <a:srgbClr val="2CC63B"/>
            </a:solidFill>
            <a:ln>
              <a:solidFill>
                <a:srgbClr val="2CC63B"/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-3.2729790836019401E-3"/>
                  <c:y val="-3.042372341337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工作表1!$A$2:$A$8</c:f>
              <c:strCache>
                <c:ptCount val="7"/>
                <c:pt idx="0">
                  <c:v>ProEra</c:v>
                </c:pt>
                <c:pt idx="1">
                  <c:v>edX</c:v>
                </c:pt>
                <c:pt idx="2">
                  <c:v>Coursera</c:v>
                </c:pt>
                <c:pt idx="3">
                  <c:v>以Moodle為基礎</c:v>
                </c:pt>
                <c:pt idx="4">
                  <c:v>學校自行創建</c:v>
                </c:pt>
                <c:pt idx="5">
                  <c:v>eWant</c:v>
                </c:pt>
                <c:pt idx="6">
                  <c:v>ShareCourse</c:v>
                </c:pt>
              </c:strCache>
            </c:strRef>
          </c:cat>
          <c:val>
            <c:numRef>
              <c:f>工作表1!$B$2:$B$8</c:f>
              <c:numCache>
                <c:formatCode>0.00%</c:formatCode>
                <c:ptCount val="7"/>
                <c:pt idx="0">
                  <c:v>0</c:v>
                </c:pt>
                <c:pt idx="1">
                  <c:v>6.5217391304347797E-2</c:v>
                </c:pt>
                <c:pt idx="2">
                  <c:v>0.13043478260869601</c:v>
                </c:pt>
                <c:pt idx="3">
                  <c:v>0.26086956521739102</c:v>
                </c:pt>
                <c:pt idx="4">
                  <c:v>0.32608695652173902</c:v>
                </c:pt>
                <c:pt idx="5">
                  <c:v>0.32608695652173902</c:v>
                </c:pt>
                <c:pt idx="6">
                  <c:v>0.434782608695652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91-450C-B913-1610CD1E6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0277888"/>
        <c:axId val="60284928"/>
      </c:barChart>
      <c:catAx>
        <c:axId val="6027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0284928"/>
        <c:crosses val="autoZero"/>
        <c:auto val="1"/>
        <c:lblAlgn val="ctr"/>
        <c:lblOffset val="100"/>
        <c:noMultiLvlLbl val="0"/>
      </c:catAx>
      <c:valAx>
        <c:axId val="602849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027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b="1"/>
              <a:t>已使用</a:t>
            </a:r>
            <a:r>
              <a:rPr lang="en-US" b="1"/>
              <a:t>MOOCs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9C007F"/>
            </a:solidFill>
            <a:ln>
              <a:solidFill>
                <a:srgbClr val="9C007F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2CC63B"/>
              </a:solidFill>
              <a:ln>
                <a:solidFill>
                  <a:srgbClr val="2CC63B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0.31496062992126</c:v>
                </c:pt>
                <c:pt idx="1">
                  <c:v>0.33064516129032301</c:v>
                </c:pt>
                <c:pt idx="2" formatCode="0.00%">
                  <c:v>0.36799999999999999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2C-415D-9BD7-49511FD26E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92800"/>
        <c:axId val="60553472"/>
      </c:barChart>
      <c:catAx>
        <c:axId val="604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0553472"/>
        <c:crosses val="autoZero"/>
        <c:auto val="1"/>
        <c:lblAlgn val="ctr"/>
        <c:lblOffset val="100"/>
        <c:noMultiLvlLbl val="0"/>
      </c:catAx>
      <c:valAx>
        <c:axId val="605534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049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EE-4909-A5B9-FCEE78AD5DC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EE-4909-A5B9-FCEE78AD5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'2015 樣本結構與受訪者資訊'!$E$167:$F$167</c:f>
              <c:strCache>
                <c:ptCount val="2"/>
                <c:pt idx="0">
                  <c:v>公立</c:v>
                </c:pt>
                <c:pt idx="1">
                  <c:v>私立</c:v>
                </c:pt>
              </c:strCache>
            </c:strRef>
          </c:cat>
          <c:val>
            <c:numRef>
              <c:f>'2015 樣本結構與受訪者資訊'!$E$169:$F$169</c:f>
              <c:numCache>
                <c:formatCode>0%</c:formatCode>
                <c:ptCount val="2"/>
                <c:pt idx="0">
                  <c:v>0.31446540880503099</c:v>
                </c:pt>
                <c:pt idx="1">
                  <c:v>0.68553459119496796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EE-4909-A5B9-FCEE78AD5D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530660320052E-2"/>
          <c:y val="3.5347231517281801E-2"/>
          <c:w val="0.64760752582536596"/>
          <c:h val="0.87739849436481099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作為進行網路教學的有效工具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5746389608239"/>
                  <c:y val="-4.4674143816423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0.78</c:v>
                </c:pt>
                <c:pt idx="1">
                  <c:v>0.71799999999999997</c:v>
                </c:pt>
                <c:pt idx="2">
                  <c:v>0.752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FF-48E9-925E-B2899EE704F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提升學校或授課者的名聲</c:v>
                </c:pt>
              </c:strCache>
            </c:strRef>
          </c:tx>
          <c:spPr>
            <a:ln w="28575" cap="rnd">
              <a:solidFill>
                <a:srgbClr val="FFAFD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FD1"/>
              </a:solidFill>
              <a:ln w="9525">
                <a:solidFill>
                  <a:srgbClr val="FFAFD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220960805317702E-2"/>
                  <c:y val="-7.0381221283537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430122199721E-3"/>
                  <c:y val="2.9233703901529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工作表1!$C$2:$C$4</c:f>
              <c:numCache>
                <c:formatCode>0.0%</c:formatCode>
                <c:ptCount val="3"/>
                <c:pt idx="0">
                  <c:v>0.80314960629921295</c:v>
                </c:pt>
                <c:pt idx="1">
                  <c:v>0.62903225806451601</c:v>
                </c:pt>
                <c:pt idx="2" formatCode="0.00%">
                  <c:v>0.56799999999999995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FF-48E9-925E-B2899EE704FF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降低學校或個人的成本</c:v>
                </c:pt>
              </c:strCache>
            </c:strRef>
          </c:tx>
          <c:spPr>
            <a:ln w="28575" cap="rnd">
              <a:solidFill>
                <a:srgbClr val="72A1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2A1FF"/>
              </a:solidFill>
              <a:ln w="9525">
                <a:solidFill>
                  <a:srgbClr val="72A1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840257544228701E-2"/>
                  <c:y val="-2.2180451032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876830768520102E-2"/>
                  <c:y val="-4.4674143816423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49558125785E-2"/>
                  <c:y val="-3.5033989766255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工作表1!$D$2:$D$4</c:f>
              <c:numCache>
                <c:formatCode>0.0%</c:formatCode>
                <c:ptCount val="3"/>
                <c:pt idx="0">
                  <c:v>0.71653543307086598</c:v>
                </c:pt>
                <c:pt idx="1">
                  <c:v>0.58064516129032295</c:v>
                </c:pt>
                <c:pt idx="2" formatCode="0.00%">
                  <c:v>0.56000000000000005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6FF-48E9-925E-B2899EE704FF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提升學生與國際交流的機會</c:v>
                </c:pt>
              </c:strCache>
            </c:strRef>
          </c:tx>
          <c:spPr>
            <a:ln w="28575" cap="rnd">
              <a:solidFill>
                <a:srgbClr val="E3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366FF"/>
              </a:solidFill>
              <a:ln w="9525">
                <a:solidFill>
                  <a:srgbClr val="E3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1459554283139701E-2"/>
                  <c:y val="-2.8607220399476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782416582949403E-2"/>
                  <c:y val="9.95339580119422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830658430227005E-2"/>
                  <c:y val="2.9233703901529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工作表1!$E$2:$E$4</c:f>
              <c:numCache>
                <c:formatCode>0.0%</c:formatCode>
                <c:ptCount val="3"/>
                <c:pt idx="0">
                  <c:v>0.76377952755905498</c:v>
                </c:pt>
                <c:pt idx="1">
                  <c:v>0.56451612903225801</c:v>
                </c:pt>
                <c:pt idx="2" formatCode="0.00%">
                  <c:v>0.51200000000000001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6FF-48E9-925E-B2899EE704FF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消弭城鄉教育資源分配不均的情況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7437738496737E-2"/>
                  <c:y val="-5.1100913183201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7341747356719E-2"/>
                  <c:y val="2.6020319218140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811087036666502E-3"/>
                  <c:y val="-3.1820605082866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工作表1!$F$2:$F$4</c:f>
              <c:numCache>
                <c:formatCode>0.0%</c:formatCode>
                <c:ptCount val="3"/>
                <c:pt idx="0">
                  <c:v>0.85039370078740095</c:v>
                </c:pt>
                <c:pt idx="1">
                  <c:v>0.49193548387096803</c:v>
                </c:pt>
                <c:pt idx="2" formatCode="0.00%">
                  <c:v>0.624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6FF-48E9-925E-B2899EE704FF}"/>
            </c:ext>
          </c:extLst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協助推廣臺灣高等教育課程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064882511344E-2"/>
                  <c:y val="8.0021375333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工作表1!$G$2:$G$4</c:f>
              <c:numCache>
                <c:formatCode>0.0%</c:formatCode>
                <c:ptCount val="3"/>
                <c:pt idx="0">
                  <c:v>0.76377952755905498</c:v>
                </c:pt>
                <c:pt idx="1">
                  <c:v>0.41935483870967799</c:v>
                </c:pt>
                <c:pt idx="2" formatCode="0.00%">
                  <c:v>0.44800000000000001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6FF-48E9-925E-B2899EE704FF}"/>
            </c:ext>
          </c:extLst>
        </c:ser>
        <c:ser>
          <c:idx val="6"/>
          <c:order val="6"/>
          <c:tx>
            <c:strRef>
              <c:f>工作表1!$H$1</c:f>
              <c:strCache>
                <c:ptCount val="1"/>
                <c:pt idx="0">
                  <c:v>提升學校的收益</c:v>
                </c:pt>
              </c:strCache>
            </c:strRef>
          </c:tx>
          <c:spPr>
            <a:ln w="28575" cap="rnd">
              <a:solidFill>
                <a:srgbClr val="2C70F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C70FC"/>
              </a:solidFill>
              <a:ln w="9525">
                <a:solidFill>
                  <a:srgbClr val="2C70FC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工作表1!$H$2:$H$4</c:f>
              <c:numCache>
                <c:formatCode>0.0%</c:formatCode>
                <c:ptCount val="3"/>
                <c:pt idx="0">
                  <c:v>0.44881889763779498</c:v>
                </c:pt>
                <c:pt idx="1">
                  <c:v>0.25806451612903197</c:v>
                </c:pt>
                <c:pt idx="2" formatCode="0.00%">
                  <c:v>0.192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938880"/>
        <c:axId val="82526592"/>
      </c:lineChart>
      <c:catAx>
        <c:axId val="609388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2526592"/>
        <c:crosses val="autoZero"/>
        <c:auto val="1"/>
        <c:lblAlgn val="ctr"/>
        <c:lblOffset val="100"/>
        <c:noMultiLvlLbl val="0"/>
      </c:catAx>
      <c:valAx>
        <c:axId val="8252659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609388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836938450446"/>
          <c:y val="2.5130439381016102E-2"/>
          <c:w val="0.31555490847207601"/>
          <c:h val="0.94959995890916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34494195688199"/>
          <c:y val="3.8634554723620498E-2"/>
          <c:w val="0.33604958540630198"/>
          <c:h val="0.9424460766300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沒使用MOOCs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不看好MOOCs可以帶來效益</c:v>
                </c:pt>
                <c:pt idx="1">
                  <c:v>提升學校的收益</c:v>
                </c:pt>
                <c:pt idx="2">
                  <c:v>降低學校或個人的成本</c:v>
                </c:pt>
                <c:pt idx="3">
                  <c:v>提升學生與國際交流的機會</c:v>
                </c:pt>
                <c:pt idx="4">
                  <c:v>協助推廣臺灣高等教育課程</c:v>
                </c:pt>
                <c:pt idx="5">
                  <c:v>消弭城鄉教育資源分配不均的情況</c:v>
                </c:pt>
                <c:pt idx="6">
                  <c:v>提升學校或授課者的名聲</c:v>
                </c:pt>
                <c:pt idx="7">
                  <c:v>作為進行網路教學的有效工具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0.139240506329114</c:v>
                </c:pt>
                <c:pt idx="1">
                  <c:v>0.164556962025316</c:v>
                </c:pt>
                <c:pt idx="2">
                  <c:v>0.607594936708861</c:v>
                </c:pt>
                <c:pt idx="3">
                  <c:v>0.493670886075949</c:v>
                </c:pt>
                <c:pt idx="4">
                  <c:v>0.367088607594937</c:v>
                </c:pt>
                <c:pt idx="5">
                  <c:v>0.620253164556962</c:v>
                </c:pt>
                <c:pt idx="6">
                  <c:v>0.481012658227848</c:v>
                </c:pt>
                <c:pt idx="7">
                  <c:v>0.721518987341772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D7-4A01-83CE-75F7985D189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有使用MOOCs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不看好MOOCs可以帶來效益</c:v>
                </c:pt>
                <c:pt idx="1">
                  <c:v>提升學校的收益</c:v>
                </c:pt>
                <c:pt idx="2">
                  <c:v>降低學校或個人的成本</c:v>
                </c:pt>
                <c:pt idx="3">
                  <c:v>提升學生與國際交流的機會</c:v>
                </c:pt>
                <c:pt idx="4">
                  <c:v>協助推廣臺灣高等教育課程</c:v>
                </c:pt>
                <c:pt idx="5">
                  <c:v>消弭城鄉教育資源分配不均的情況</c:v>
                </c:pt>
                <c:pt idx="6">
                  <c:v>提升學校或授課者的名聲</c:v>
                </c:pt>
                <c:pt idx="7">
                  <c:v>作為進行網路教學的有效工具</c:v>
                </c:pt>
              </c:strCache>
            </c:strRef>
          </c:cat>
          <c:val>
            <c:numRef>
              <c:f>工作表1!$C$2:$C$9</c:f>
              <c:numCache>
                <c:formatCode>0.00%</c:formatCode>
                <c:ptCount val="8"/>
                <c:pt idx="0">
                  <c:v>6.5217391304347797E-2</c:v>
                </c:pt>
                <c:pt idx="1">
                  <c:v>0.23913043478260901</c:v>
                </c:pt>
                <c:pt idx="2">
                  <c:v>0.47826086956521702</c:v>
                </c:pt>
                <c:pt idx="3">
                  <c:v>0.54347826086956497</c:v>
                </c:pt>
                <c:pt idx="4">
                  <c:v>0.58695652173913004</c:v>
                </c:pt>
                <c:pt idx="5">
                  <c:v>0.63043478260869601</c:v>
                </c:pt>
                <c:pt idx="6">
                  <c:v>0.71739130434782605</c:v>
                </c:pt>
                <c:pt idx="7">
                  <c:v>0.80434782608695599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D7-4A01-83CE-75F7985D1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556288"/>
        <c:axId val="134558080"/>
      </c:barChart>
      <c:catAx>
        <c:axId val="13455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4558080"/>
        <c:crosses val="autoZero"/>
        <c:auto val="1"/>
        <c:lblAlgn val="ctr"/>
        <c:lblOffset val="100"/>
        <c:noMultiLvlLbl val="0"/>
      </c:catAx>
      <c:valAx>
        <c:axId val="13455808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3455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91452991452998E-2"/>
          <c:y val="0"/>
          <c:w val="0.61490170940170896"/>
          <c:h val="0.89914083333333406"/>
        </c:manualLayout>
      </c:layout>
      <c:lineChart>
        <c:grouping val="standard"/>
        <c:varyColors val="0"/>
        <c:ser>
          <c:idx val="0"/>
          <c:order val="0"/>
          <c:tx>
            <c:strRef>
              <c:f>數據!$C$767</c:f>
              <c:strCache>
                <c:ptCount val="1"/>
                <c:pt idx="0">
                  <c:v>Mobile APP</c:v>
                </c:pt>
              </c:strCache>
            </c:strRef>
          </c:tx>
          <c:spPr>
            <a:ln w="44450" cap="rnd">
              <a:solidFill>
                <a:srgbClr val="FFAFD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FD1"/>
              </a:solidFill>
              <a:ln w="44450">
                <a:solidFill>
                  <a:srgbClr val="FFAFD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0059829059829007E-2"/>
                  <c:y val="-4.1724722222222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FF-44F2-AF43-19F3F4AA96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636752136752202E-2"/>
                  <c:y val="-4.8780277777777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FF-44F2-AF43-19F3F4AA96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數據!$D$766:$G$766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數據!$D$767:$G$767</c:f>
              <c:numCache>
                <c:formatCode>0.0%</c:formatCode>
                <c:ptCount val="4"/>
                <c:pt idx="0">
                  <c:v>0.30188679245283001</c:v>
                </c:pt>
                <c:pt idx="1">
                  <c:v>0.53153153153153199</c:v>
                </c:pt>
                <c:pt idx="2">
                  <c:v>0.56692913385826804</c:v>
                </c:pt>
                <c:pt idx="3">
                  <c:v>0.64516129032258096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8FF-44F2-AF43-19F3F4AA969A}"/>
            </c:ext>
          </c:extLst>
        </c:ser>
        <c:ser>
          <c:idx val="1"/>
          <c:order val="1"/>
          <c:tx>
            <c:strRef>
              <c:f>數據!$C$768</c:f>
              <c:strCache>
                <c:ptCount val="1"/>
                <c:pt idx="0">
                  <c:v>Mobile Web</c:v>
                </c:pt>
              </c:strCache>
            </c:strRef>
          </c:tx>
          <c:spPr>
            <a:ln w="44450" cap="rnd">
              <a:solidFill>
                <a:srgbClr val="72A1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2A1FF"/>
              </a:solidFill>
              <a:ln w="44450">
                <a:solidFill>
                  <a:srgbClr val="72A1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977948717948701"/>
                  <c:y val="-3.5277777777777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8FF-44F2-AF43-19F3F4AA96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969157836551499E-2"/>
                  <c:y val="2.1166666666666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FF-44F2-AF43-19F3F4AA96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031196581196598E-2"/>
                  <c:y val="-4.9388888888888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FF-44F2-AF43-19F3F4AA96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186111111111099E-2"/>
                  <c:y val="4.5861111111111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FF-44F2-AF43-19F3F4AA96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數據!$D$766:$G$766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數據!$D$768:$G$768</c:f>
              <c:numCache>
                <c:formatCode>0.0%</c:formatCode>
                <c:ptCount val="4"/>
                <c:pt idx="0">
                  <c:v>0.35849056603773599</c:v>
                </c:pt>
                <c:pt idx="1">
                  <c:v>0.50450450450450501</c:v>
                </c:pt>
                <c:pt idx="2">
                  <c:v>0.59055118110236204</c:v>
                </c:pt>
                <c:pt idx="3">
                  <c:v>0.62096774193548399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8FF-44F2-AF43-19F3F4AA969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7650944"/>
        <c:axId val="11765248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數據!$C$769</c15:sqref>
                        </c15:formulaRef>
                      </c:ext>
                    </c:extLst>
                    <c:strCache>
                      <c:ptCount val="1"/>
                      <c:pt idx="0">
                        <c:v>網頁整合社群媒體</c:v>
                      </c:pt>
                    </c:strCache>
                  </c:strRef>
                </c:tx>
                <c:spPr>
                  <a:ln w="44450" cap="rnd">
                    <a:solidFill>
                      <a:srgbClr val="E366FF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E366FF"/>
                    </a:solidFill>
                    <a:ln w="44450">
                      <a:solidFill>
                        <a:srgbClr val="E366FF"/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0.0374958333333333"/>
                        <c:y val="0.0346691666666666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48FF-44F2-AF43-19F3F4AA969A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數據!$D$766:$G$766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2012.0</c:v>
                      </c:pt>
                      <c:pt idx="1">
                        <c:v>2013.0</c:v>
                      </c:pt>
                      <c:pt idx="2">
                        <c:v>2014.0</c:v>
                      </c:pt>
                      <c:pt idx="3">
                        <c:v>2015.0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數據!$D$769:$G$769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0.415094339622642</c:v>
                      </c:pt>
                      <c:pt idx="1">
                        <c:v>0.459459459459459</c:v>
                      </c:pt>
                      <c:pt idx="2">
                        <c:v>0.362204724409449</c:v>
                      </c:pt>
                      <c:pt idx="3">
                        <c:v>0.354838709677419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8-48FF-44F2-AF43-19F3F4AA969A}"/>
                  </c:ext>
                </c:extLst>
              </c15:ser>
            </c15:filteredLineSeries>
          </c:ext>
        </c:extLst>
      </c:lineChart>
      <c:catAx>
        <c:axId val="117650944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652480"/>
        <c:crosses val="autoZero"/>
        <c:auto val="1"/>
        <c:lblAlgn val="ctr"/>
        <c:lblOffset val="100"/>
        <c:noMultiLvlLbl val="0"/>
      </c:catAx>
      <c:valAx>
        <c:axId val="117652480"/>
        <c:scaling>
          <c:orientation val="minMax"/>
          <c:max val="0.8"/>
          <c:min val="0.2"/>
        </c:scaling>
        <c:delete val="1"/>
        <c:axPos val="l"/>
        <c:numFmt formatCode="0%" sourceLinked="0"/>
        <c:majorTickMark val="out"/>
        <c:minorTickMark val="none"/>
        <c:tickLblPos val="nextTo"/>
        <c:crossAx val="117650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388062930186801"/>
          <c:y val="0.191377222222222"/>
          <c:w val="0.28797841880341901"/>
          <c:h val="0.15157888888888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explosion val="23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C5-41D6-B162-64C1AE6046E4}"/>
              </c:ext>
            </c:extLst>
          </c:dPt>
          <c:dPt>
            <c:idx val="1"/>
            <c:bubble3D val="0"/>
            <c:spPr>
              <a:solidFill>
                <a:srgbClr val="2CC63B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2CC63B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it-IT" b="1" smtClean="0">
                        <a:solidFill>
                          <a:srgbClr val="2CC63B"/>
                        </a:solidFill>
                      </a:rPr>
                      <a:t>已</a:t>
                    </a:r>
                    <a:fld id="{50A7C554-ABD4-495A-9C93-A50C5F593885}" type="CATEGORYNAME">
                      <a:rPr lang="it-IT" altLang="zh-TW" b="1" smtClean="0">
                        <a:solidFill>
                          <a:srgbClr val="2CC63B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rgbClr val="2CC63B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it-IT" altLang="zh-TW" b="1" baseline="0" dirty="0">
                        <a:solidFill>
                          <a:srgbClr val="2CC63B"/>
                        </a:solidFill>
                      </a:rPr>
                      <a:t>
</a:t>
                    </a:r>
                    <a:fld id="{700619B2-74F3-40E3-B132-CCF01FD1B855}" type="PERCENTAGE">
                      <a:rPr lang="it-IT" altLang="zh-TW" b="1" baseline="0">
                        <a:solidFill>
                          <a:srgbClr val="2CC63B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rgbClr val="2CC63B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it-IT" altLang="zh-TW" b="1" baseline="0" dirty="0">
                      <a:solidFill>
                        <a:srgbClr val="2CC63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E3CAB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工作表1!$A$2:$A$3</c:f>
              <c:strCache>
                <c:ptCount val="2"/>
                <c:pt idx="0">
                  <c:v>未使用Mobile APP</c:v>
                </c:pt>
                <c:pt idx="1">
                  <c:v>使用Mobile App</c:v>
                </c:pt>
              </c:strCache>
            </c:strRef>
          </c:cat>
          <c:val>
            <c:numRef>
              <c:f>工作表1!$B$2:$B$3</c:f>
              <c:numCache>
                <c:formatCode>0.0%</c:formatCode>
                <c:ptCount val="2"/>
                <c:pt idx="0">
                  <c:v>0.312</c:v>
                </c:pt>
                <c:pt idx="1">
                  <c:v>0.68799999999999994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C5-41D6-B162-64C1AE604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使用的Mobile APP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Windows Phone</c:v>
                </c:pt>
                <c:pt idx="1">
                  <c:v>iOS</c:v>
                </c:pt>
                <c:pt idx="2">
                  <c:v>Android</c:v>
                </c:pt>
              </c:strCache>
            </c:strRef>
          </c:cat>
          <c:val>
            <c:numRef>
              <c:f>工作表1!$B$2:$B$4</c:f>
              <c:numCache>
                <c:formatCode>0.00%</c:formatCode>
                <c:ptCount val="3"/>
                <c:pt idx="0">
                  <c:v>2.3255814E-2</c:v>
                </c:pt>
                <c:pt idx="1">
                  <c:v>0.86046511599999997</c:v>
                </c:pt>
                <c:pt idx="2">
                  <c:v>0.98837209299999995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66-4604-A78B-195BF1CA49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412544"/>
        <c:axId val="134427776"/>
      </c:barChart>
      <c:catAx>
        <c:axId val="13441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4427776"/>
        <c:crosses val="autoZero"/>
        <c:auto val="1"/>
        <c:lblAlgn val="ctr"/>
        <c:lblOffset val="100"/>
        <c:noMultiLvlLbl val="0"/>
      </c:catAx>
      <c:valAx>
        <c:axId val="13442777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3441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App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校友服務</c:v>
                </c:pt>
                <c:pt idx="1">
                  <c:v>電子公文與表單</c:v>
                </c:pt>
                <c:pt idx="2">
                  <c:v>活動報名</c:v>
                </c:pt>
                <c:pt idx="3">
                  <c:v>學習資源(影音、教材、線上課程等)</c:v>
                </c:pt>
                <c:pt idx="4">
                  <c:v>個人應用服務(e-mail、雲端硬碟等)</c:v>
                </c:pt>
                <c:pt idx="5">
                  <c:v>圖書館服務(館藏查詢、圖書借閱等)</c:v>
                </c:pt>
                <c:pt idx="6">
                  <c:v>個人資訊服務(個人課表、成績查詢等)</c:v>
                </c:pt>
                <c:pt idx="7">
                  <c:v>校園資訊(公告、通訊錄、交通路線等)</c:v>
                </c:pt>
              </c:strCache>
            </c:str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6.9767441860465101E-2</c:v>
                </c:pt>
                <c:pt idx="1">
                  <c:v>0.162790697674419</c:v>
                </c:pt>
                <c:pt idx="2">
                  <c:v>0.31395348837209303</c:v>
                </c:pt>
                <c:pt idx="3">
                  <c:v>0.39534883720930197</c:v>
                </c:pt>
                <c:pt idx="4">
                  <c:v>0.46511627906976799</c:v>
                </c:pt>
                <c:pt idx="5">
                  <c:v>0.60465116279069797</c:v>
                </c:pt>
                <c:pt idx="6">
                  <c:v>0.73255813953488402</c:v>
                </c:pt>
                <c:pt idx="7">
                  <c:v>0.84883720930232498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77-4019-9183-77077B902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09504"/>
        <c:axId val="5931776"/>
      </c:barChart>
      <c:catAx>
        <c:axId val="590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931776"/>
        <c:crosses val="autoZero"/>
        <c:auto val="1"/>
        <c:lblAlgn val="ctr"/>
        <c:lblOffset val="100"/>
        <c:noMultiLvlLbl val="0"/>
      </c:catAx>
      <c:valAx>
        <c:axId val="5931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願意使用至少一項</c:v>
                </c:pt>
                <c:pt idx="1">
                  <c:v>已經使用至少一項</c:v>
                </c:pt>
              </c:strCache>
            </c:strRef>
          </c:cat>
          <c:val>
            <c:numRef>
              <c:f>工作表1!$B$2:$B$3</c:f>
              <c:numCache>
                <c:formatCode>0.0%</c:formatCode>
                <c:ptCount val="2"/>
                <c:pt idx="0">
                  <c:v>0.77952755905511795</c:v>
                </c:pt>
                <c:pt idx="1">
                  <c:v>0.43307086614173201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F3-4A75-A524-AC8564B8E1E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A0F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願意使用至少一項</c:v>
                </c:pt>
                <c:pt idx="1">
                  <c:v>已經使用至少一項</c:v>
                </c:pt>
              </c:strCache>
            </c:strRef>
          </c:cat>
          <c:val>
            <c:numRef>
              <c:f>工作表1!$C$2:$C$3</c:f>
              <c:numCache>
                <c:formatCode>0.0%</c:formatCode>
                <c:ptCount val="2"/>
                <c:pt idx="0">
                  <c:v>0.782258064516129</c:v>
                </c:pt>
                <c:pt idx="1">
                  <c:v>0.67741935483870996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F3-4A75-A524-AC8564B8E1E9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願意使用至少一項</c:v>
                </c:pt>
                <c:pt idx="1">
                  <c:v>已經使用至少一項</c:v>
                </c:pt>
              </c:strCache>
            </c:strRef>
          </c:cat>
          <c:val>
            <c:numRef>
              <c:f>工作表1!$D$2:$D$3</c:f>
              <c:numCache>
                <c:formatCode>0.00%</c:formatCode>
                <c:ptCount val="2"/>
                <c:pt idx="0">
                  <c:v>0.84</c:v>
                </c:pt>
                <c:pt idx="1">
                  <c:v>0.752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F3-4A75-A524-AC8564B8E1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793216"/>
        <c:axId val="44820736"/>
      </c:barChart>
      <c:catAx>
        <c:axId val="4479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4820736"/>
        <c:crosses val="autoZero"/>
        <c:auto val="1"/>
        <c:lblAlgn val="ctr"/>
        <c:lblOffset val="100"/>
        <c:noMultiLvlLbl val="0"/>
      </c:catAx>
      <c:valAx>
        <c:axId val="44820736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447932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37300276153799"/>
          <c:y val="0.120339615158276"/>
          <c:w val="0.63264955285023705"/>
          <c:h val="0.86450539629897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美國(LBCIO2016)</c:v>
                </c:pt>
              </c:strCache>
            </c:strRef>
          </c:tx>
          <c:spPr>
            <a:solidFill>
              <a:srgbClr val="00A0F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工作表1!$A$2:$A$14</c:f>
              <c:strCache>
                <c:ptCount val="13"/>
                <c:pt idx="0">
                  <c:v>顧客關係管理</c:v>
                </c:pt>
                <c:pt idx="1">
                  <c:v>財務管理</c:v>
                </c:pt>
                <c:pt idx="2">
                  <c:v>數據中心/主機空間（含HPC）</c:v>
                </c:pt>
                <c:pt idx="3">
                  <c:v>營運持續/災難復原</c:v>
                </c:pt>
                <c:pt idx="4">
                  <c:v>學生申請（註冊、報名）</c:v>
                </c:pt>
                <c:pt idx="5">
                  <c:v>入口網站</c:v>
                </c:pt>
                <c:pt idx="6">
                  <c:v>畢業生調查系統</c:v>
                </c:pt>
                <c:pt idx="7">
                  <c:v>圖書館應用</c:v>
                </c:pt>
                <c:pt idx="8">
                  <c:v>數位學習平台（LMS）</c:v>
                </c:pt>
                <c:pt idx="9">
                  <c:v>社群網路</c:v>
                </c:pt>
                <c:pt idx="10">
                  <c:v>辦公室應用軟體</c:v>
                </c:pt>
                <c:pt idx="11">
                  <c:v>網路硬碟/數據儲存</c:v>
                </c:pt>
                <c:pt idx="12">
                  <c:v>電子信箱</c:v>
                </c:pt>
              </c:strCache>
            </c:strRef>
          </c:cat>
          <c:val>
            <c:numRef>
              <c:f>工作表1!$B$2:$B$14</c:f>
              <c:numCache>
                <c:formatCode>0.00%</c:formatCode>
                <c:ptCount val="13"/>
                <c:pt idx="0">
                  <c:v>0.44</c:v>
                </c:pt>
                <c:pt idx="1">
                  <c:v>0.15</c:v>
                </c:pt>
                <c:pt idx="2">
                  <c:v>0.15</c:v>
                </c:pt>
                <c:pt idx="3">
                  <c:v>0.26</c:v>
                </c:pt>
                <c:pt idx="4">
                  <c:v>0.19</c:v>
                </c:pt>
                <c:pt idx="5">
                  <c:v>0.26</c:v>
                </c:pt>
                <c:pt idx="6">
                  <c:v>0.35</c:v>
                </c:pt>
                <c:pt idx="7">
                  <c:v>0.42</c:v>
                </c:pt>
                <c:pt idx="8" formatCode="0%">
                  <c:v>0.69</c:v>
                </c:pt>
                <c:pt idx="9">
                  <c:v>0.45</c:v>
                </c:pt>
                <c:pt idx="10">
                  <c:v>0.49</c:v>
                </c:pt>
                <c:pt idx="11">
                  <c:v>0.38</c:v>
                </c:pt>
                <c:pt idx="1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C-4A08-89D8-CDB343596EF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台灣</c:v>
                </c:pt>
              </c:strCache>
            </c:strRef>
          </c:tx>
          <c:spPr>
            <a:solidFill>
              <a:srgbClr val="9C007F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7.7420613390718103E-3"/>
                  <c:y val="-1.1550999024986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工作表1!$A$2:$A$14</c:f>
              <c:strCache>
                <c:ptCount val="13"/>
                <c:pt idx="0">
                  <c:v>顧客關係管理</c:v>
                </c:pt>
                <c:pt idx="1">
                  <c:v>財務管理</c:v>
                </c:pt>
                <c:pt idx="2">
                  <c:v>數據中心/主機空間（含HPC）</c:v>
                </c:pt>
                <c:pt idx="3">
                  <c:v>營運持續/災難復原</c:v>
                </c:pt>
                <c:pt idx="4">
                  <c:v>學生申請（註冊、報名）</c:v>
                </c:pt>
                <c:pt idx="5">
                  <c:v>入口網站</c:v>
                </c:pt>
                <c:pt idx="6">
                  <c:v>畢業生調查系統</c:v>
                </c:pt>
                <c:pt idx="7">
                  <c:v>圖書館應用</c:v>
                </c:pt>
                <c:pt idx="8">
                  <c:v>數位學習平台（LMS）</c:v>
                </c:pt>
                <c:pt idx="9">
                  <c:v>社群網路</c:v>
                </c:pt>
                <c:pt idx="10">
                  <c:v>辦公室應用軟體</c:v>
                </c:pt>
                <c:pt idx="11">
                  <c:v>網路硬碟/數據儲存</c:v>
                </c:pt>
                <c:pt idx="12">
                  <c:v>電子信箱</c:v>
                </c:pt>
              </c:strCache>
            </c:strRef>
          </c:cat>
          <c:val>
            <c:numRef>
              <c:f>工作表1!$C$2:$C$14</c:f>
              <c:numCache>
                <c:formatCode>0.00%</c:formatCode>
                <c:ptCount val="13"/>
                <c:pt idx="0">
                  <c:v>8.0000000000000002E-3</c:v>
                </c:pt>
                <c:pt idx="1">
                  <c:v>8.0000000000000002E-3</c:v>
                </c:pt>
                <c:pt idx="2">
                  <c:v>8.0000000000000002E-3</c:v>
                </c:pt>
                <c:pt idx="3">
                  <c:v>3.2000000000000001E-2</c:v>
                </c:pt>
                <c:pt idx="4">
                  <c:v>0.04</c:v>
                </c:pt>
                <c:pt idx="5">
                  <c:v>4.8000000000000001E-2</c:v>
                </c:pt>
                <c:pt idx="6">
                  <c:v>7.1999999999999995E-2</c:v>
                </c:pt>
                <c:pt idx="7">
                  <c:v>0.112</c:v>
                </c:pt>
                <c:pt idx="8">
                  <c:v>0.16</c:v>
                </c:pt>
                <c:pt idx="9">
                  <c:v>0.184</c:v>
                </c:pt>
                <c:pt idx="10">
                  <c:v>0.216</c:v>
                </c:pt>
                <c:pt idx="11">
                  <c:v>0.32800000000000001</c:v>
                </c:pt>
                <c:pt idx="12">
                  <c:v>0.624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7C-4A08-89D8-CDB343596E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0000896"/>
        <c:axId val="60477440"/>
      </c:barChart>
      <c:catAx>
        <c:axId val="6000089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0477440"/>
        <c:crosses val="autoZero"/>
        <c:auto val="1"/>
        <c:lblAlgn val="ctr"/>
        <c:lblOffset val="100"/>
        <c:noMultiLvlLbl val="0"/>
      </c:catAx>
      <c:valAx>
        <c:axId val="60477440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600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604612317803"/>
          <c:y val="0.66252148641058894"/>
          <c:w val="0.17462079139716799"/>
          <c:h val="0.118835566399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尚未使用公有雲服務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供應商的服務品質</c:v>
                </c:pt>
                <c:pt idx="1">
                  <c:v>公有雲服務的實用性</c:v>
                </c:pt>
                <c:pt idx="2">
                  <c:v>價格</c:v>
                </c:pt>
                <c:pt idx="3">
                  <c:v>資安/風險</c:v>
                </c:pt>
              </c:strCache>
            </c:strRef>
          </c:cat>
          <c:val>
            <c:numRef>
              <c:f>工作表1!$B$2:$B$5</c:f>
              <c:numCache>
                <c:formatCode>0.00%</c:formatCode>
                <c:ptCount val="4"/>
                <c:pt idx="0">
                  <c:v>0.41935483870967799</c:v>
                </c:pt>
                <c:pt idx="1">
                  <c:v>0.54838709677419395</c:v>
                </c:pt>
                <c:pt idx="2">
                  <c:v>0.80645161290322598</c:v>
                </c:pt>
                <c:pt idx="3">
                  <c:v>0.77419354838709697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D0-46C9-BC58-259F0952579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已經使用公有雲服務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供應商的服務品質</c:v>
                </c:pt>
                <c:pt idx="1">
                  <c:v>公有雲服務的實用性</c:v>
                </c:pt>
                <c:pt idx="2">
                  <c:v>價格</c:v>
                </c:pt>
                <c:pt idx="3">
                  <c:v>資安/風險</c:v>
                </c:pt>
              </c:strCache>
            </c:strRef>
          </c:cat>
          <c:val>
            <c:numRef>
              <c:f>工作表1!$C$2:$C$5</c:f>
              <c:numCache>
                <c:formatCode>0.00%</c:formatCode>
                <c:ptCount val="4"/>
                <c:pt idx="0">
                  <c:v>0.53191489361702105</c:v>
                </c:pt>
                <c:pt idx="1">
                  <c:v>0.60638297872340396</c:v>
                </c:pt>
                <c:pt idx="2">
                  <c:v>0.75531914893617003</c:v>
                </c:pt>
                <c:pt idx="3">
                  <c:v>0.82978723404255295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D0-46C9-BC58-259F095257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0775808"/>
        <c:axId val="60777600"/>
      </c:barChart>
      <c:catAx>
        <c:axId val="60775808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0777600"/>
        <c:crosses val="autoZero"/>
        <c:auto val="1"/>
        <c:lblAlgn val="ctr"/>
        <c:lblOffset val="100"/>
        <c:noMultiLvlLbl val="0"/>
      </c:catAx>
      <c:valAx>
        <c:axId val="60777600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6077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C007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5BD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88B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E8C02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8CC54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26A9E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全體</c:v>
                </c:pt>
                <c:pt idx="1">
                  <c:v>一般</c:v>
                </c:pt>
                <c:pt idx="2">
                  <c:v>技職</c:v>
                </c:pt>
                <c:pt idx="3">
                  <c:v>公立</c:v>
                </c:pt>
                <c:pt idx="4">
                  <c:v>私立</c:v>
                </c:pt>
                <c:pt idx="5">
                  <c:v>大型</c:v>
                </c:pt>
                <c:pt idx="6">
                  <c:v>小型</c:v>
                </c:pt>
                <c:pt idx="7">
                  <c:v>中型</c:v>
                </c:pt>
              </c:strCache>
            </c:strRef>
          </c:cat>
          <c:val>
            <c:numRef>
              <c:f>工作表1!$B$2:$B$9</c:f>
              <c:numCache>
                <c:formatCode>0.0%</c:formatCode>
                <c:ptCount val="8"/>
                <c:pt idx="0">
                  <c:v>0.54400000000000004</c:v>
                </c:pt>
                <c:pt idx="1">
                  <c:v>0.59615384615384603</c:v>
                </c:pt>
                <c:pt idx="2">
                  <c:v>0.50684931506849296</c:v>
                </c:pt>
                <c:pt idx="3">
                  <c:v>0.63888888888888895</c:v>
                </c:pt>
                <c:pt idx="4">
                  <c:v>0.50561797752809001</c:v>
                </c:pt>
                <c:pt idx="5">
                  <c:v>0.57894736842105299</c:v>
                </c:pt>
                <c:pt idx="6">
                  <c:v>0.54545454545454497</c:v>
                </c:pt>
                <c:pt idx="7">
                  <c:v>0.532258064516129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A5-4397-8853-DDE6907858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708352"/>
        <c:axId val="60714368"/>
      </c:barChart>
      <c:catAx>
        <c:axId val="6070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0714368"/>
        <c:crosses val="autoZero"/>
        <c:auto val="1"/>
        <c:lblAlgn val="ctr"/>
        <c:lblOffset val="100"/>
        <c:noMultiLvlLbl val="0"/>
      </c:catAx>
      <c:valAx>
        <c:axId val="6071436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607083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體系別</c:v>
                </c:pt>
              </c:strCache>
            </c:strRef>
          </c:tx>
          <c:spPr>
            <a:solidFill>
              <a:srgbClr val="FF88BA"/>
            </a:solidFill>
          </c:spPr>
          <c:dPt>
            <c:idx val="0"/>
            <c:bubble3D val="0"/>
            <c:spPr>
              <a:solidFill>
                <a:srgbClr val="005BD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88B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974407407407399"/>
                  <c:y val="6.955312499999999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363333333333"/>
                      <c:h val="0.3104444444444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676999999999999"/>
                  <c:y val="-0.11766770833333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48518518518"/>
                      <c:h val="0.3104444444444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一般</c:v>
                </c:pt>
                <c:pt idx="1">
                  <c:v>技職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0.41539999999999999</c:v>
                </c:pt>
                <c:pt idx="1">
                  <c:v>0.58460000000000001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EC-41AE-8E1C-EEA84E0A38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遭遇資安攻擊率</c:v>
                </c:pt>
              </c:strCache>
            </c:strRef>
          </c:tx>
          <c:spPr>
            <a:ln w="114300" cap="rnd">
              <a:solidFill>
                <a:srgbClr val="9C007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C007F"/>
              </a:solidFill>
              <a:ln w="98425">
                <a:solidFill>
                  <a:srgbClr val="9C007F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0.00%</c:formatCode>
                <c:ptCount val="5"/>
                <c:pt idx="0">
                  <c:v>0.67</c:v>
                </c:pt>
                <c:pt idx="1">
                  <c:v>0.61799999999999999</c:v>
                </c:pt>
                <c:pt idx="2">
                  <c:v>0.67700000000000005</c:v>
                </c:pt>
                <c:pt idx="3">
                  <c:v>0.80600000000000005</c:v>
                </c:pt>
                <c:pt idx="4">
                  <c:v>0.80800000000000005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DB-41EC-9E1C-A654E5FB96E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658688"/>
        <c:axId val="139298304"/>
      </c:lineChart>
      <c:catAx>
        <c:axId val="1346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9298304"/>
        <c:crosses val="autoZero"/>
        <c:auto val="1"/>
        <c:lblAlgn val="ctr"/>
        <c:lblOffset val="100"/>
        <c:noMultiLvlLbl val="0"/>
      </c:catAx>
      <c:valAx>
        <c:axId val="139298304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34658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2CC63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81137917795099E-2"/>
                  <c:y val="2.121666666666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703469788289403E-2"/>
                  <c:y val="-0.1634180033360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E3CA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609678957805"/>
                      <c:h val="0.43695079000559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CC63B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工作表1!$A$2:$A$3</c:f>
              <c:strCache>
                <c:ptCount val="2"/>
                <c:pt idx="0">
                  <c:v>曾遭遇危害資訊安全事件</c:v>
                </c:pt>
                <c:pt idx="1">
                  <c:v>未遭遇危害資安事件</c:v>
                </c:pt>
              </c:strCache>
            </c:strRef>
          </c:cat>
          <c:val>
            <c:numRef>
              <c:f>工作表1!$B$2:$B$3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D-4207-8AF2-046C55579B42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918029378928901"/>
          <c:y val="3.8757410239280497E-2"/>
          <c:w val="0.43079102950408998"/>
          <c:h val="0.92248517952143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2CC63B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工作表1!$A$2:$A$11</c:f>
              <c:strCache>
                <c:ptCount val="10"/>
                <c:pt idx="0">
                  <c:v>單位內網站討論區被灌入大量不當留言</c:v>
                </c:pt>
                <c:pt idx="1">
                  <c:v>個人資料外洩</c:v>
                </c:pt>
                <c:pt idx="2">
                  <c:v>單位內某網站被植入偽造認證網站(釣魚網站)</c:v>
                </c:pt>
                <c:pt idx="3">
                  <c:v>單位內網站被植入惡意網頁</c:v>
                </c:pt>
                <c:pt idx="4">
                  <c:v>單位網站首頁遭竄改</c:v>
                </c:pt>
                <c:pt idx="5">
                  <c:v>單位內部電腦中毒並迅速感染其他電腦</c:v>
                </c:pt>
                <c:pt idx="6">
                  <c:v>單位內某電腦大量散佈電子郵件</c:v>
                </c:pt>
                <c:pt idx="7">
                  <c:v>單位內電腦中毒成為BOTNET 成員</c:v>
                </c:pt>
                <c:pt idx="8">
                  <c:v>單位內某電腦重複嘗試入侵他人系統</c:v>
                </c:pt>
                <c:pt idx="9">
                  <c:v>單位內部電腦被植入惡意程式後形成BOT 中繼站</c:v>
                </c:pt>
              </c:strCache>
            </c:strRef>
          </c:cat>
          <c:val>
            <c:numRef>
              <c:f>工作表1!$B$2:$B$11</c:f>
              <c:numCache>
                <c:formatCode>0.00%</c:formatCode>
                <c:ptCount val="10"/>
                <c:pt idx="0">
                  <c:v>8.5714285714285701E-2</c:v>
                </c:pt>
                <c:pt idx="1">
                  <c:v>9.5238095238095205E-2</c:v>
                </c:pt>
                <c:pt idx="2">
                  <c:v>0.133333333333333</c:v>
                </c:pt>
                <c:pt idx="3">
                  <c:v>0.238095238095238</c:v>
                </c:pt>
                <c:pt idx="4">
                  <c:v>0.266666666666667</c:v>
                </c:pt>
                <c:pt idx="5">
                  <c:v>0.266666666666667</c:v>
                </c:pt>
                <c:pt idx="6">
                  <c:v>0.29523809523809502</c:v>
                </c:pt>
                <c:pt idx="7">
                  <c:v>0.39047619047618998</c:v>
                </c:pt>
                <c:pt idx="8">
                  <c:v>0.4</c:v>
                </c:pt>
                <c:pt idx="9">
                  <c:v>0.44761904761904803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D3-4A9B-B2C3-09C92C53E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0880"/>
        <c:axId val="1540864"/>
      </c:barChart>
      <c:catAx>
        <c:axId val="153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0864"/>
        <c:crosses val="autoZero"/>
        <c:auto val="1"/>
        <c:lblAlgn val="ctr"/>
        <c:lblOffset val="100"/>
        <c:noMultiLvlLbl val="0"/>
      </c:catAx>
      <c:valAx>
        <c:axId val="1540864"/>
        <c:scaling>
          <c:orientation val="minMax"/>
          <c:max val="1"/>
        </c:scaling>
        <c:delete val="1"/>
        <c:axPos val="b"/>
        <c:numFmt formatCode="0%" sourceLinked="0"/>
        <c:majorTickMark val="none"/>
        <c:minorTickMark val="none"/>
        <c:tickLblPos val="nextTo"/>
        <c:crossAx val="153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800" b="1" dirty="0" smtClean="0"/>
              <a:t>遭遇危害資訊安全事件</a:t>
            </a:r>
            <a:endParaRPr lang="en-US" altLang="zh-TW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C63B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工作表1!$A$2:$A$3</c:f>
              <c:strCache>
                <c:ptCount val="2"/>
                <c:pt idx="0">
                  <c:v>有資安管理類認證</c:v>
                </c:pt>
                <c:pt idx="1">
                  <c:v>無資安管理類認證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0.839622641509434</c:v>
                </c:pt>
                <c:pt idx="1">
                  <c:v>0.84210526315789502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C1-4C48-AE65-8D632C29C7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2880"/>
        <c:axId val="139089792"/>
      </c:barChart>
      <c:catAx>
        <c:axId val="15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9089792"/>
        <c:crosses val="autoZero"/>
        <c:auto val="1"/>
        <c:lblAlgn val="ctr"/>
        <c:lblOffset val="100"/>
        <c:noMultiLvlLbl val="0"/>
      </c:catAx>
      <c:valAx>
        <c:axId val="139089792"/>
        <c:scaling>
          <c:orientation val="minMax"/>
          <c:max val="1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15628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服務的資訊部門是否有下列認證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工作表1!$A$2:$A$10</c:f>
              <c:strCache>
                <c:ptCount val="9"/>
                <c:pt idx="0">
                  <c:v>CMMI</c:v>
                </c:pt>
                <c:pt idx="1">
                  <c:v>ISO 20000系列</c:v>
                </c:pt>
                <c:pt idx="2">
                  <c:v>其他 (請指出)</c:v>
                </c:pt>
                <c:pt idx="3">
                  <c:v>ISO 29100 個資安全認證</c:v>
                </c:pt>
                <c:pt idx="4">
                  <c:v>CNS 27000系列</c:v>
                </c:pt>
                <c:pt idx="5">
                  <c:v>ISO 9000系列</c:v>
                </c:pt>
                <c:pt idx="6">
                  <c:v>BS 10012個資管理認證</c:v>
                </c:pt>
                <c:pt idx="7">
                  <c:v>教育部資訊安全認證</c:v>
                </c:pt>
                <c:pt idx="8">
                  <c:v>ISO 27000系列</c:v>
                </c:pt>
              </c:strCache>
            </c:strRef>
          </c:cat>
          <c:val>
            <c:numRef>
              <c:f>工作表1!$B$2:$B$10</c:f>
              <c:numCache>
                <c:formatCode>0.00%</c:formatCode>
                <c:ptCount val="9"/>
                <c:pt idx="0">
                  <c:v>1.8018018018018018E-2</c:v>
                </c:pt>
                <c:pt idx="1">
                  <c:v>1.8018018018018018E-2</c:v>
                </c:pt>
                <c:pt idx="2">
                  <c:v>1.8018018018018018E-2</c:v>
                </c:pt>
                <c:pt idx="3">
                  <c:v>2.7027027027027029E-2</c:v>
                </c:pt>
                <c:pt idx="4">
                  <c:v>8.1081081081081086E-2</c:v>
                </c:pt>
                <c:pt idx="5">
                  <c:v>0.10810810810810811</c:v>
                </c:pt>
                <c:pt idx="6">
                  <c:v>0.1891891891891892</c:v>
                </c:pt>
                <c:pt idx="7">
                  <c:v>0.50450450450450446</c:v>
                </c:pt>
                <c:pt idx="8">
                  <c:v>0.64864864864864868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9B-4749-B8E9-78270FFF7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198848"/>
        <c:axId val="139200384"/>
      </c:barChart>
      <c:catAx>
        <c:axId val="13919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9200384"/>
        <c:crosses val="autoZero"/>
        <c:auto val="1"/>
        <c:lblAlgn val="ctr"/>
        <c:lblOffset val="100"/>
        <c:noMultiLvlLbl val="0"/>
      </c:catAx>
      <c:valAx>
        <c:axId val="139200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919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>
                <a:solidFill>
                  <a:schemeClr val="bg1"/>
                </a:solidFill>
              </a:rPr>
              <a:t>導入</a:t>
            </a:r>
            <a:r>
              <a:rPr lang="en-US" altLang="zh-TW" dirty="0">
                <a:solidFill>
                  <a:schemeClr val="bg1"/>
                </a:solidFill>
              </a:rPr>
              <a:t>ISMS</a:t>
            </a:r>
            <a:r>
              <a:rPr lang="zh-TW" altLang="en-US" dirty="0">
                <a:solidFill>
                  <a:schemeClr val="bg1"/>
                </a:solidFill>
              </a:rPr>
              <a:t>管理制度的範圍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導入ISMS管理制度的範圍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工作表1!$A$2:$A$10</c:f>
              <c:strCache>
                <c:ptCount val="9"/>
                <c:pt idx="0">
                  <c:v>學術單位(全部)</c:v>
                </c:pt>
                <c:pt idx="1">
                  <c:v>行政單位(全部)</c:v>
                </c:pt>
                <c:pt idx="2">
                  <c:v>全校性</c:v>
                </c:pt>
                <c:pt idx="3">
                  <c:v>網頁</c:v>
                </c:pt>
                <c:pt idx="4">
                  <c:v>單一系統(如Email系統)</c:v>
                </c:pt>
                <c:pt idx="5">
                  <c:v>服務(如主幹網路服務)</c:v>
                </c:pt>
                <c:pt idx="6">
                  <c:v>多個系統</c:v>
                </c:pt>
                <c:pt idx="7">
                  <c:v>資訊部門(如電算中心、資訊處等)</c:v>
                </c:pt>
                <c:pt idx="8">
                  <c:v>機房</c:v>
                </c:pt>
              </c:strCache>
            </c:strRef>
          </c:cat>
          <c:val>
            <c:numRef>
              <c:f>工作表1!$B$2:$B$10</c:f>
              <c:numCache>
                <c:formatCode>0.00%</c:formatCode>
                <c:ptCount val="9"/>
                <c:pt idx="0">
                  <c:v>0</c:v>
                </c:pt>
                <c:pt idx="1">
                  <c:v>8.771929824561403E-3</c:v>
                </c:pt>
                <c:pt idx="2">
                  <c:v>8.771929824561403E-3</c:v>
                </c:pt>
                <c:pt idx="3">
                  <c:v>0.16666666666666666</c:v>
                </c:pt>
                <c:pt idx="4">
                  <c:v>0.21929824561403508</c:v>
                </c:pt>
                <c:pt idx="5">
                  <c:v>0.31578947368421051</c:v>
                </c:pt>
                <c:pt idx="6">
                  <c:v>0.34210526315789475</c:v>
                </c:pt>
                <c:pt idx="7">
                  <c:v>0.7807017543859649</c:v>
                </c:pt>
                <c:pt idx="8">
                  <c:v>0.78947368421052633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12-4775-B8D3-DCDF8B718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296640"/>
        <c:axId val="139225344"/>
      </c:barChart>
      <c:catAx>
        <c:axId val="4329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9225344"/>
        <c:crosses val="autoZero"/>
        <c:auto val="1"/>
        <c:lblAlgn val="ctr"/>
        <c:lblOffset val="100"/>
        <c:noMultiLvlLbl val="0"/>
      </c:catAx>
      <c:valAx>
        <c:axId val="13922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32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導入PIMS的單位管理範圍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工作表1!$A$2:$A$10</c:f>
              <c:strCache>
                <c:ptCount val="9"/>
                <c:pt idx="0">
                  <c:v>網頁</c:v>
                </c:pt>
                <c:pt idx="1">
                  <c:v>服務（如主幹網路服務）</c:v>
                </c:pt>
                <c:pt idx="2">
                  <c:v>機房</c:v>
                </c:pt>
                <c:pt idx="3">
                  <c:v>單一系統（如Email系統）</c:v>
                </c:pt>
                <c:pt idx="4">
                  <c:v>多個系統</c:v>
                </c:pt>
                <c:pt idx="5">
                  <c:v>學術單位（全部）</c:v>
                </c:pt>
                <c:pt idx="6">
                  <c:v>行政單位（全部）</c:v>
                </c:pt>
                <c:pt idx="7">
                  <c:v>資訊部門（如電算中心、資訊處等）</c:v>
                </c:pt>
                <c:pt idx="8">
                  <c:v>全校性</c:v>
                </c:pt>
              </c:strCache>
            </c:strRef>
          </c:cat>
          <c:val>
            <c:numRef>
              <c:f>工作表1!$B$2:$B$10</c:f>
              <c:numCache>
                <c:formatCode>0.00%</c:formatCode>
                <c:ptCount val="9"/>
                <c:pt idx="0">
                  <c:v>0.04</c:v>
                </c:pt>
                <c:pt idx="1">
                  <c:v>5.3333333333333337E-2</c:v>
                </c:pt>
                <c:pt idx="2">
                  <c:v>6.6666666666666666E-2</c:v>
                </c:pt>
                <c:pt idx="3">
                  <c:v>0.08</c:v>
                </c:pt>
                <c:pt idx="4">
                  <c:v>0.13333333333333333</c:v>
                </c:pt>
                <c:pt idx="5">
                  <c:v>0.14666666666666667</c:v>
                </c:pt>
                <c:pt idx="6">
                  <c:v>0.33333333333333331</c:v>
                </c:pt>
                <c:pt idx="7">
                  <c:v>0.37333333333333335</c:v>
                </c:pt>
                <c:pt idx="8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80-42E7-A022-1A9D7DC6A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436608"/>
        <c:axId val="140438144"/>
      </c:barChart>
      <c:catAx>
        <c:axId val="14043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0438144"/>
        <c:crosses val="autoZero"/>
        <c:auto val="1"/>
        <c:lblAlgn val="ctr"/>
        <c:lblOffset val="100"/>
        <c:noMultiLvlLbl val="0"/>
      </c:catAx>
      <c:valAx>
        <c:axId val="140438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04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請問貴校是否有意願導入新版的資安與個資驗證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C1-4458-915C-86D3367AAE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C1-4458-915C-86D3367AAEF2}"/>
              </c:ext>
            </c:extLst>
          </c:dPt>
          <c:cat>
            <c:strRef>
              <c:f>工作表1!$A$2:$A$3</c:f>
              <c:strCache>
                <c:ptCount val="2"/>
                <c:pt idx="0">
                  <c:v>是</c:v>
                </c:pt>
                <c:pt idx="1">
                  <c:v>否，其主要考量（時程、經費…等因素）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0.78400000000000003</c:v>
                </c:pt>
                <c:pt idx="1">
                  <c:v>0.216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DB-420D-A672-FD7F62C91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貴校導入個資驗證之意願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2B-4D18-B7D4-7FD3AC2FBD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2B-4D18-B7D4-7FD3AC2FBD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2B-4D18-B7D4-7FD3AC2FBD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2B-4D18-B7D4-7FD3AC2FBD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2B-4D18-B7D4-7FD3AC2FBDDD}"/>
              </c:ext>
            </c:extLst>
          </c:dPt>
          <c:cat>
            <c:strRef>
              <c:f>工作表1!$A$2:$A$6</c:f>
              <c:strCache>
                <c:ptCount val="5"/>
                <c:pt idx="0">
                  <c:v>已參與本年度教版聯合輔導，預計105年進行教版個資驗證。</c:v>
                </c:pt>
                <c:pt idx="1">
                  <c:v>已參與本年度教版聯合輔導，預計年進行教版個資驗證。</c:v>
                </c:pt>
                <c:pt idx="2">
                  <c:v>已導入業界個資驗證（如BS10012，ISO29100）</c:v>
                </c:pt>
                <c:pt idx="3">
                  <c:v>無個資驗證計畫</c:v>
                </c:pt>
                <c:pt idx="4">
                  <c:v>預計導入業界個資驗證（如BS10012，ISO29100）</c:v>
                </c:pt>
              </c:strCache>
            </c:strRef>
          </c:cat>
          <c:val>
            <c:numRef>
              <c:f>工作表1!$B$2:$B$6</c:f>
              <c:numCache>
                <c:formatCode>0.00%</c:formatCode>
                <c:ptCount val="5"/>
                <c:pt idx="0">
                  <c:v>0.08</c:v>
                </c:pt>
                <c:pt idx="1">
                  <c:v>0.2</c:v>
                </c:pt>
                <c:pt idx="2">
                  <c:v>0.216</c:v>
                </c:pt>
                <c:pt idx="3">
                  <c:v>0.33600000000000002</c:v>
                </c:pt>
                <c:pt idx="4">
                  <c:v>0.16800000000000001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41-4780-A064-03F3E7A65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設立別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49-408B-994F-8933E73C58F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49-408B-994F-8933E73C58F1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公立</c:v>
                </c:pt>
                <c:pt idx="1">
                  <c:v>私立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0.28029999999999999</c:v>
                </c:pt>
                <c:pt idx="1">
                  <c:v>0.71970000000000001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49-408B-994F-8933E73C5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規模別</c:v>
                </c:pt>
              </c:strCache>
            </c:strRef>
          </c:tx>
          <c:dPt>
            <c:idx val="0"/>
            <c:bubble3D val="0"/>
            <c:spPr>
              <a:solidFill>
                <a:srgbClr val="FE8C0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48-433F-9B29-83D6140BA6AB}"/>
              </c:ext>
            </c:extLst>
          </c:dPt>
          <c:dPt>
            <c:idx val="1"/>
            <c:bubble3D val="0"/>
            <c:spPr>
              <a:solidFill>
                <a:srgbClr val="8CC54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48-433F-9B29-83D6140BA6AB}"/>
              </c:ext>
            </c:extLst>
          </c:dPt>
          <c:dPt>
            <c:idx val="2"/>
            <c:bubble3D val="0"/>
            <c:spPr>
              <a:solidFill>
                <a:srgbClr val="26A9E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工作表1!$A$2:$A$4</c:f>
              <c:strCache>
                <c:ptCount val="3"/>
                <c:pt idx="0">
                  <c:v>大型學校：學生人數為15,000人以上
</c:v>
                </c:pt>
                <c:pt idx="1">
                  <c:v>中型學校:學生人數為6000~14999人</c:v>
                </c:pt>
                <c:pt idx="2">
                  <c:v>小型學校：學生人數為5,999人以下
</c:v>
                </c:pt>
              </c:strCache>
            </c:strRef>
          </c:cat>
          <c:val>
            <c:numRef>
              <c:f>工作表1!$B$2:$B$4</c:f>
              <c:numCache>
                <c:formatCode>0.00%</c:formatCode>
                <c:ptCount val="3"/>
                <c:pt idx="0">
                  <c:v>0.1515</c:v>
                </c:pt>
                <c:pt idx="1">
                  <c:v>0.4924</c:v>
                </c:pt>
                <c:pt idx="2">
                  <c:v>0.35610000000000003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48-433F-9B29-83D6140BA6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填答樣本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0">
                <a:solidFill>
                  <a:schemeClr val="accent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工作表1!$B$2:$B$6</c:f>
              <c:numCache>
                <c:formatCode>0.00%</c:formatCode>
                <c:ptCount val="5"/>
                <c:pt idx="0">
                  <c:v>0.78300000000000003</c:v>
                </c:pt>
                <c:pt idx="1">
                  <c:v>0.78300000000000003</c:v>
                </c:pt>
                <c:pt idx="2">
                  <c:v>0.84899999999999998</c:v>
                </c:pt>
                <c:pt idx="3">
                  <c:v>0.81100000000000005</c:v>
                </c:pt>
                <c:pt idx="4">
                  <c:v>0.82799999999999996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3B-4EB8-AA47-DBA1AA74F6E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有效樣本</c:v>
                </c:pt>
              </c:strCache>
            </c:strRef>
          </c:tx>
          <c:spPr>
            <a:ln w="88900" cap="rnd">
              <a:solidFill>
                <a:srgbClr val="2CC63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CC63B"/>
              </a:solidFill>
              <a:ln w="127000">
                <a:solidFill>
                  <a:srgbClr val="2CC63B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工作表1!$C$2:$C$6</c:f>
              <c:numCache>
                <c:formatCode>0.00%</c:formatCode>
                <c:ptCount val="5"/>
                <c:pt idx="0">
                  <c:v>0.64500000000000002</c:v>
                </c:pt>
                <c:pt idx="1">
                  <c:v>0.65100000000000002</c:v>
                </c:pt>
                <c:pt idx="2">
                  <c:v>0.79900000000000004</c:v>
                </c:pt>
                <c:pt idx="3" formatCode="0%">
                  <c:v>0.78</c:v>
                </c:pt>
                <c:pt idx="4">
                  <c:v>0.78300000000000003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C3B-4EB8-AA47-DBA1AA74F6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267584"/>
        <c:axId val="43269120"/>
      </c:lineChart>
      <c:catAx>
        <c:axId val="432675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3269120"/>
        <c:crosses val="autoZero"/>
        <c:auto val="1"/>
        <c:lblAlgn val="ctr"/>
        <c:lblOffset val="100"/>
        <c:noMultiLvlLbl val="0"/>
      </c:catAx>
      <c:valAx>
        <c:axId val="43269120"/>
        <c:scaling>
          <c:orientation val="minMax"/>
          <c:max val="1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432675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交叉分析!$C$4</c:f>
              <c:strCache>
                <c:ptCount val="1"/>
                <c:pt idx="0">
                  <c:v>CIO現職年資在六年(兩任)以下的比例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BD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2E-4AA5-8A6A-A64198294DB1}"/>
              </c:ext>
            </c:extLst>
          </c:dPt>
          <c:dPt>
            <c:idx val="1"/>
            <c:invertIfNegative val="0"/>
            <c:bubble3D val="0"/>
            <c:spPr>
              <a:solidFill>
                <a:srgbClr val="FF88B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72E-4AA5-8A6A-A64198294D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交叉分析!$E$3:$F$3</c:f>
              <c:strCache>
                <c:ptCount val="2"/>
                <c:pt idx="0">
                  <c:v>一般</c:v>
                </c:pt>
                <c:pt idx="1">
                  <c:v>技職</c:v>
                </c:pt>
              </c:strCache>
            </c:strRef>
          </c:cat>
          <c:val>
            <c:numRef>
              <c:f>交叉分析!$E$4:$F$4</c:f>
              <c:numCache>
                <c:formatCode>0.0%</c:formatCode>
                <c:ptCount val="2"/>
                <c:pt idx="0">
                  <c:v>0.83333333333333304</c:v>
                </c:pt>
                <c:pt idx="1">
                  <c:v>0.628571428571429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2E-4AA5-8A6A-A64198294D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012992"/>
        <c:axId val="125033088"/>
      </c:barChart>
      <c:catAx>
        <c:axId val="12501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5033088"/>
        <c:crosses val="autoZero"/>
        <c:auto val="1"/>
        <c:lblAlgn val="ctr"/>
        <c:lblOffset val="100"/>
        <c:noMultiLvlLbl val="0"/>
      </c:catAx>
      <c:valAx>
        <c:axId val="125033088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12501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平均IT總預算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4"/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0_);[Red]\(0\)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 formatCode="General">
                  <c:v>2015</c:v>
                </c:pt>
                <c:pt idx="4" formatCode="General">
                  <c:v>2016</c:v>
                </c:pt>
              </c:numCache>
            </c:numRef>
          </c:cat>
          <c:val>
            <c:numRef>
              <c:f>工作表1!$B$2:$B$6</c:f>
              <c:numCache>
                <c:formatCode>_-* #,##0_-;\-* #,##0_-;_-* "-"??_-;_-@_-</c:formatCode>
                <c:ptCount val="5"/>
                <c:pt idx="0">
                  <c:v>1768.995145631068</c:v>
                </c:pt>
                <c:pt idx="1">
                  <c:v>1520.224770642202</c:v>
                </c:pt>
                <c:pt idx="2">
                  <c:v>1950.358267716535</c:v>
                </c:pt>
                <c:pt idx="3">
                  <c:v>2231.358870967741</c:v>
                </c:pt>
                <c:pt idx="4" formatCode="General">
                  <c:v>2267.5039999999999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98-41FD-9BE3-E760AD6A2AF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平均軟體預算</c:v>
                </c:pt>
              </c:strCache>
            </c:strRef>
          </c:tx>
          <c:spPr>
            <a:ln w="28575" cap="rnd">
              <a:solidFill>
                <a:srgbClr val="FF569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5698"/>
              </a:solidFill>
              <a:ln w="9525">
                <a:solidFill>
                  <a:srgbClr val="FF5698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0_);[Red]\(0\)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 formatCode="General">
                  <c:v>2015</c:v>
                </c:pt>
                <c:pt idx="4" formatCode="General">
                  <c:v>2016</c:v>
                </c:pt>
              </c:numCache>
            </c:numRef>
          </c:cat>
          <c:val>
            <c:numRef>
              <c:f>工作表1!$C$2:$C$6</c:f>
              <c:numCache>
                <c:formatCode>_-* #,##0_-;\-* #,##0_-;_-* "-"??_-;_-@_-</c:formatCode>
                <c:ptCount val="5"/>
                <c:pt idx="0">
                  <c:v>331.60849056603769</c:v>
                </c:pt>
                <c:pt idx="1">
                  <c:v>378.43181818181819</c:v>
                </c:pt>
                <c:pt idx="2">
                  <c:v>386.7007874015747</c:v>
                </c:pt>
                <c:pt idx="3">
                  <c:v>425.90322580645159</c:v>
                </c:pt>
                <c:pt idx="4" formatCode="0">
                  <c:v>418.80798879999998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B98-41FD-9BE3-E760AD6A2A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599168"/>
        <c:axId val="44600704"/>
      </c:lineChart>
      <c:catAx>
        <c:axId val="44599168"/>
        <c:scaling>
          <c:orientation val="minMax"/>
        </c:scaling>
        <c:delete val="0"/>
        <c:axPos val="b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4600704"/>
        <c:crosses val="autoZero"/>
        <c:auto val="1"/>
        <c:lblAlgn val="ctr"/>
        <c:lblOffset val="100"/>
        <c:noMultiLvlLbl val="0"/>
      </c:catAx>
      <c:valAx>
        <c:axId val="44600704"/>
        <c:scaling>
          <c:orientation val="minMax"/>
        </c:scaling>
        <c:delete val="1"/>
        <c:axPos val="l"/>
        <c:title>
          <c:tx>
            <c:rich>
              <a:bodyPr rot="0" spcFirstLastPara="1" vertOverflow="ellipsis" vert="eaVert" wrap="square" anchor="ctr" anchorCtr="0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>
                    <a:solidFill>
                      <a:schemeClr val="bg1"/>
                    </a:solidFill>
                  </a:rPr>
                  <a:t>（萬元）</a:t>
                </a:r>
                <a:endParaRPr lang="zh-TW" altLang="en-US" dirty="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minorTickMark val="none"/>
        <c:tickLblPos val="nextTo"/>
        <c:crossAx val="4459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工作表1!$A$2:$B$17</cx:f>
        <cx:lvl ptCount="16">
          <cx:pt idx="0">電子信箱</cx:pt>
          <cx:pt idx="1">辦公室應用軟體</cx:pt>
          <cx:pt idx="2">入口網站</cx:pt>
          <cx:pt idx="3">社群網路</cx:pt>
          <cx:pt idx="4">圖書館應用</cx:pt>
          <cx:pt idx="5">數位學習平臺（LMS）</cx:pt>
          <cx:pt idx="6">學生申請（註冊、報名）</cx:pt>
          <cx:pt idx="7">視訊會議</cx:pt>
          <cx:pt idx="8">校務行政系統</cx:pt>
          <cx:pt idx="9">畢業生調查系統</cx:pt>
          <cx:pt idx="10">顧客關係管理</cx:pt>
          <cx:pt idx="11">財務管理</cx:pt>
          <cx:pt idx="12">資訊安全</cx:pt>
          <cx:pt idx="13">營運持續/災難復原</cx:pt>
          <cx:pt idx="14">網路硬碟/數據儲存</cx:pt>
          <cx:pt idx="15">數據中心/主機空間（含HPC）</cx:pt>
        </cx:lvl>
        <cx:lvl ptCount="16">
          <cx:pt idx="0">學生服務</cx:pt>
          <cx:pt idx="1">學生服務</cx:pt>
          <cx:pt idx="2">學生服務</cx:pt>
          <cx:pt idx="3">學生服務</cx:pt>
          <cx:pt idx="4">學生服務</cx:pt>
          <cx:pt idx="5">學生服務</cx:pt>
          <cx:pt idx="6">學生服務</cx:pt>
          <cx:pt idx="7">校務營運</cx:pt>
          <cx:pt idx="8">校務營運</cx:pt>
          <cx:pt idx="9">校務營運</cx:pt>
          <cx:pt idx="10">校務營運</cx:pt>
          <cx:pt idx="11">校務營運</cx:pt>
          <cx:pt idx="12">基礎資訊服務</cx:pt>
          <cx:pt idx="13">基礎資訊服務</cx:pt>
          <cx:pt idx="14">基礎資訊服務</cx:pt>
          <cx:pt idx="15">基礎資訊服務</cx:pt>
        </cx:lvl>
        <cx:lvl ptCount="0"/>
      </cx:strDim>
      <cx:numDim type="size">
        <cx:f>工作表1!$C$2:$C$17</cx:f>
        <cx:lvl ptCount="16" formatCode="0%">
          <cx:pt idx="0">0.1039426523297491</cx:pt>
          <cx:pt idx="1">0.096774193548387094</cx:pt>
          <cx:pt idx="2">0.035842293906810034</cx:pt>
          <cx:pt idx="3">0.043010752688172046</cx:pt>
          <cx:pt idx="4">0.039426523297491037</cx:pt>
          <cx:pt idx="5">0.078853046594982074</cx:pt>
          <cx:pt idx="6">0.025089605734767026</cx:pt>
          <cx:pt idx="7">0.068100358422939072</cx:pt>
          <cx:pt idx="8">0.028673835125448029</cx:pt>
          <cx:pt idx="9">0.1039426523297491</cx:pt>
          <cx:pt idx="10">0.025089605734767026</cx:pt>
          <cx:pt idx="11">0.010752688172043012</cx:pt>
          <cx:pt idx="12">0.071684587813620068</cx:pt>
          <cx:pt idx="13">0.075268817204301078</cx:pt>
          <cx:pt idx="14">0.1111111111111111</cx:pt>
          <cx:pt idx="15">0.082437275985663083</cx:pt>
        </cx:lvl>
      </cx:numDim>
    </cx:data>
  </cx:chartData>
  <cx:chart>
    <cx:plotArea>
      <cx:plotAreaRegion>
        <cx:series layoutId="treemap" uniqueId="{E5CF8507-F2C9-4F16-9989-6593BC68C3FE}">
          <cx:tx>
            <cx:txData>
              <cx:f>工作表1!$C$1</cx:f>
              <cx:v>數列 1</cx:v>
            </cx:txData>
          </cx:tx>
          <cx:dataPt idx="0">
            <cx:spPr>
              <a:solidFill>
                <a:srgbClr val="00B0F0"/>
              </a:solidFill>
            </cx:spPr>
          </cx:dataPt>
          <cx:dataPt idx="8">
            <cx:spPr>
              <a:solidFill>
                <a:schemeClr val="accent1"/>
              </a:solidFill>
            </cx:spPr>
          </cx:dataPt>
          <cx:dataPt idx="14">
            <cx:spPr>
              <a:solidFill>
                <a:srgbClr val="2CC63B"/>
              </a:solidFill>
            </cx:spPr>
          </cx:dataPt>
          <cx:dataLabels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000" baseline="0"/>
                </a:pPr>
                <a:endParaRPr lang="zh-TW" sz="1000" baseline="0"/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2000" baseline="0"/>
                  </a:pPr>
                  <a:r>
                    <a:rPr lang="zh-TW" sz="2000" baseline="0"/>
                    <a:t>學生服務</a:t>
                  </a:r>
                </a:p>
              </cx:txPr>
              <cx:visibility seriesName="0" categoryName="1" value="1"/>
              <cx:separator>
</cx:separator>
            </cx:dataLabel>
            <cx:dataLabel idx="1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/>
                  </a:pPr>
                  <a:r>
                    <a:rPr lang="zh-TW" sz="1000"/>
                    <a:t>電子信箱
10%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/>
                  </a:pPr>
                  <a:r>
                    <a:rPr lang="zh-TW" sz="1000"/>
                    <a:t>辦公室應用軟體
10%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入口網站
4%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社群網路
4%</a:t>
                  </a:r>
                </a:p>
              </cx:txPr>
              <cx:visibility seriesName="0" categoryName="1" value="1"/>
              <cx:separator>
</cx:separator>
            </cx:dataLabel>
            <cx:dataLabel idx="5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圖書館應用
4%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數位學習平臺（LMS）
8%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學生申請（註冊、報名）
3%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3000" baseline="0"/>
                  </a:pPr>
                  <a:r>
                    <a:rPr lang="zh-TW" sz="3000" baseline="0"/>
                    <a:t>校務營運</a:t>
                  </a:r>
                </a:p>
              </cx:txPr>
              <cx:visibility seriesName="0" categoryName="1" value="1"/>
              <cx:separator>
</cx:separator>
            </cx:dataLabel>
            <cx:dataLabel idx="9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視訊會議
7%</a:t>
                  </a:r>
                </a:p>
              </cx:txPr>
              <cx:visibility seriesName="0" categoryName="1" value="1"/>
              <cx:separator>
</cx:separator>
            </cx:dataLabel>
            <cx:dataLabel idx="10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校務行政系統
3%</a:t>
                  </a:r>
                </a:p>
              </cx:txPr>
              <cx:visibility seriesName="0" categoryName="1" value="1"/>
              <cx:separator>
</cx:separator>
            </cx:dataLabel>
            <cx:dataLabel idx="11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畢業生調查系統
10%</a:t>
                  </a:r>
                </a:p>
              </cx:txPr>
              <cx:visibility seriesName="0" categoryName="1" value="1"/>
              <cx:separator>
</cx:separator>
            </cx:dataLabel>
            <cx:dataLabel idx="12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 baseline="0"/>
                  </a:pPr>
                  <a:r>
                    <a:rPr lang="zh-TW" sz="1200" baseline="0"/>
                    <a:t>顧客關係管理
3%</a:t>
                  </a:r>
                </a:p>
              </cx:txPr>
              <cx:visibility seriesName="0" categoryName="1" value="1"/>
              <cx:separator>
</cx:separator>
            </cx:dataLabel>
            <cx:dataLabel idx="13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800" baseline="0"/>
                  </a:pPr>
                  <a:r>
                    <a:rPr lang="zh-TW" sz="800" baseline="0"/>
                    <a:t>財務管理
1%</a:t>
                  </a:r>
                </a:p>
              </cx:txPr>
              <cx:visibility seriesName="0" categoryName="1" value="1"/>
              <cx:separator>
</cx:separator>
            </cx:dataLabel>
            <cx:dataLabel idx="14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2500" baseline="0"/>
                  </a:pPr>
                  <a:r>
                    <a:rPr lang="zh-TW" sz="2500" baseline="0"/>
                    <a:t>基礎資訊服務</a:t>
                  </a:r>
                </a:p>
              </cx:txPr>
              <cx:visibility seriesName="0" categoryName="1" value="1"/>
              <cx:separator>
</cx:separator>
            </cx:dataLabel>
            <cx:dataLabel idx="15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資訊安全
7%</a:t>
                  </a:r>
                </a:p>
              </cx:txPr>
              <cx:visibility seriesName="0" categoryName="1" value="1"/>
              <cx:separator>
</cx:separator>
            </cx:dataLabel>
            <cx:dataLabel idx="16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營運持續/災難復原
8%</a:t>
                  </a:r>
                </a:p>
              </cx:txPr>
              <cx:visibility seriesName="0" categoryName="1" value="1"/>
              <cx:separator>
</cx:separator>
            </cx:dataLabel>
            <cx:dataLabel idx="17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網路硬碟/數據儲存
11%</a:t>
                  </a:r>
                </a:p>
              </cx:txPr>
              <cx:visibility seriesName="0" categoryName="1" value="1"/>
              <cx:separator>
</cx:separator>
            </cx:dataLabel>
            <cx:dataLabel idx="18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000" baseline="0"/>
                  </a:pPr>
                  <a:r>
                    <a:rPr lang="zh-TW" sz="1000" baseline="0"/>
                    <a:t>數據中心/主機空間（含HPC）
8%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工作表1!$A$2:$A$17</cx:f>
        <cx:lvl ptCount="16">
          <cx:pt idx="0">資安管理類</cx:pt>
          <cx:pt idx="1">個資保護類</cx:pt>
          <cx:pt idx="2">品質標準類</cx:pt>
          <cx:pt idx="3">資訊服務類</cx:pt>
          <cx:pt idx="4">軟體開發類</cx:pt>
          <cx:pt idx="5"/>
          <cx:pt idx="6"/>
          <cx:pt idx="7"/>
          <cx:pt idx="8"/>
          <cx:pt idx="9"/>
          <cx:pt idx="10"/>
          <cx:pt idx="11"/>
          <cx:pt idx="12"/>
          <cx:pt idx="13"/>
          <cx:pt idx="14"/>
          <cx:pt idx="15"/>
        </cx:lvl>
        <cx:lvl ptCount="0"/>
        <cx:lvl ptCount="0"/>
      </cx:strDim>
      <cx:numDim type="size">
        <cx:f>工作表1!$B$2:$B$17</cx:f>
        <cx:lvl ptCount="16" formatCode="0%">
          <cx:pt idx="0">0.769662921</cx:pt>
          <cx:pt idx="1">0.13483146100000001</cx:pt>
          <cx:pt idx="2">0.067415729999999993</cx:pt>
          <cx:pt idx="3">0.011235955000000001</cx:pt>
          <cx:pt idx="4">0.011235955000000001</cx:pt>
        </cx:lvl>
      </cx:numDim>
    </cx:data>
  </cx:chartData>
  <cx:chart>
    <cx:plotArea>
      <cx:plotAreaRegion>
        <cx:series layoutId="treemap" uniqueId="{8BC83C37-CFE8-47FF-912B-2DA0A8815FD8}">
          <cx:tx>
            <cx:txData>
              <cx:f>工作表1!$B$1</cx:f>
              <cx:v>數列 1</cx:v>
            </cx:txData>
          </cx:tx>
          <cx:dataPt idx="0">
            <cx:spPr>
              <a:solidFill>
                <a:srgbClr val="2CC63B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FE3CAB"/>
              </a:solidFill>
            </cx:spPr>
          </cx:dataPt>
          <cx:dataPt idx="3">
            <cx:spPr>
              <a:solidFill>
                <a:srgbClr val="0070C0"/>
              </a:solidFill>
            </cx:spPr>
          </cx:dataPt>
          <cx:dataPt idx="4">
            <cx:spPr>
              <a:solidFill>
                <a:srgbClr val="87BBFF"/>
              </a:solidFill>
            </cx:spPr>
          </cx:dataPt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200" baseline="0"/>
                </a:pPr>
                <a:endParaRPr lang="zh-TW" sz="1200" baseline="0"/>
              </a:p>
            </cx:txPr>
            <cx:visibility seriesName="0" categoryName="1" value="1"/>
            <cx:separator>
</cx:separator>
            <cx:dataLabel idx="1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prstClr val="white"/>
                      </a:solidFill>
                    </a:defRPr>
                  </a:pPr>
                  <a:r>
                    <a:rPr lang="zh-TW" sz="1200" baseline="0">
                      <a:solidFill>
                        <a:prstClr val="white"/>
                      </a:solidFill>
                    </a:rPr>
                    <a:t>個資保護類</a:t>
                  </a:r>
                </a:p>
                <a:p>
                  <a:pPr>
                    <a:defRPr>
                      <a:solidFill>
                        <a:prstClr val="white"/>
                      </a:solidFill>
                    </a:defRPr>
                  </a:pPr>
                  <a:r>
                    <a:rPr lang="zh-TW" sz="1200" baseline="0">
                      <a:solidFill>
                        <a:prstClr val="white"/>
                      </a:solidFill>
                    </a:rPr>
                    <a:t>13%</a:t>
                  </a:r>
                </a:p>
              </cx:txPr>
              <cx:visibility seriesName="0" categoryName="1" value="1"/>
              <cx:separator>
</cx:separator>
            </cx:dataLabel>
            <cx:dataLabel idx="3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/>
                  </a:pPr>
                  <a:r>
                    <a:rPr lang="zh-TW" sz="1000" baseline="0"/>
                    <a:t>資訊服務類</a:t>
                  </a:r>
                </a:p>
                <a:p>
                  <a:pPr>
                    <a:defRPr/>
                  </a:pPr>
                  <a:r>
                    <a:rPr lang="zh-TW" sz="1000" baseline="0"/>
                    <a:t>1%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bg1"/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bg1"/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529" cy="49903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082" y="1"/>
            <a:ext cx="2950529" cy="49903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4EC6B6EE-FA46-40AA-B8A4-3C731BA7F7AA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306"/>
            <a:ext cx="2950529" cy="49903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082" y="9440306"/>
            <a:ext cx="2950529" cy="49903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43344DB-60B0-436A-964B-A9474E282D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09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6" cy="496967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6" cy="496967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78566894-A149-47CD-BD8B-2FA79210406F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449" tIns="45724" rIns="91449" bIns="45724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6" cy="496967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0EBC984-4383-4CAE-8AB3-AFBD8D3D0B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4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1664" algn="l" rtl="0" eaLnBrk="0" fontAlgn="base" hangingPunct="0">
      <a:spcBef>
        <a:spcPct val="30000"/>
      </a:spcBef>
      <a:spcAft>
        <a:spcPct val="0"/>
      </a:spcAft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3340" algn="l" rtl="0" eaLnBrk="0" fontAlgn="base" hangingPunct="0">
      <a:spcBef>
        <a:spcPct val="30000"/>
      </a:spcBef>
      <a:spcAft>
        <a:spcPct val="0"/>
      </a:spcAft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5007" algn="l" rtl="0" eaLnBrk="0" fontAlgn="base" hangingPunct="0">
      <a:spcBef>
        <a:spcPct val="30000"/>
      </a:spcBef>
      <a:spcAft>
        <a:spcPct val="0"/>
      </a:spcAft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6678" algn="l" rtl="0" eaLnBrk="0" fontAlgn="base" hangingPunct="0">
      <a:spcBef>
        <a:spcPct val="30000"/>
      </a:spcBef>
      <a:spcAft>
        <a:spcPct val="0"/>
      </a:spcAft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58341" algn="l" defTabSz="86334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0005" algn="l" defTabSz="86334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1678" algn="l" defTabSz="86334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3343" algn="l" defTabSz="863340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3182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22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5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96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*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8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43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15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9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100" dirty="0"/>
              <a:t>The money collected from student technology fees doesn’t</a:t>
            </a:r>
          </a:p>
          <a:p>
            <a:r>
              <a:rPr lang="en-US" altLang="zh-TW" sz="1100" dirty="0"/>
              <a:t>necessarily make its way into the IT budget. Only 32 percent of</a:t>
            </a:r>
          </a:p>
          <a:p>
            <a:r>
              <a:rPr lang="en-US" altLang="zh-TW" sz="1100" dirty="0"/>
              <a:t>institutions reported that student fees went into the IT budget,</a:t>
            </a:r>
          </a:p>
          <a:p>
            <a:r>
              <a:rPr lang="en-US" altLang="zh-TW" sz="1100" dirty="0"/>
              <a:t>down 5 percent from 37 percent in 2015 and down from</a:t>
            </a:r>
          </a:p>
          <a:p>
            <a:r>
              <a:rPr lang="en-US" altLang="zh-TW" sz="1100" dirty="0"/>
              <a:t>42 percent in both 2014 and 2013. Most of the time these</a:t>
            </a:r>
          </a:p>
          <a:p>
            <a:r>
              <a:rPr lang="en-US" altLang="zh-TW" sz="1100" dirty="0"/>
              <a:t>funds went into the general fund (40 percent) the same as</a:t>
            </a:r>
          </a:p>
          <a:p>
            <a:r>
              <a:rPr lang="en-US" altLang="zh-TW" sz="1100" dirty="0"/>
              <a:t>2015 (40 percent)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03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68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5039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351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9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1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63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9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1979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00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65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01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97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354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080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20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74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040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1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8361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1663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0967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287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6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en-US" altLang="zh-TW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81482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9758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63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864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203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889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182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8283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*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859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*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021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7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7942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8283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1999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711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4689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9131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8286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85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2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55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100" dirty="0"/>
              <a:t>Forty-four percent of CIOs are 55 years of age or older. Forty-one percent of</a:t>
            </a:r>
          </a:p>
          <a:p>
            <a:r>
              <a:rPr lang="en-US" altLang="zh-TW" sz="1100" dirty="0"/>
              <a:t>CIOs are between the ages of 45 and 55. Only 14 percent</a:t>
            </a:r>
          </a:p>
          <a:p>
            <a:r>
              <a:rPr lang="en-US" altLang="zh-TW" sz="1100" dirty="0"/>
              <a:t>were between 36 and 45 and 2 percent younger than 35</a:t>
            </a:r>
          </a:p>
          <a:p>
            <a:r>
              <a:rPr lang="en-US" altLang="zh-TW" sz="1100" dirty="0"/>
              <a:t>years old.</a:t>
            </a:r>
          </a:p>
          <a:p>
            <a:r>
              <a:rPr lang="en-US" altLang="zh-TW" sz="1100" dirty="0"/>
              <a:t>The percent of female CIOs is highest—43</a:t>
            </a:r>
          </a:p>
          <a:p>
            <a:r>
              <a:rPr lang="en-US" altLang="zh-TW" sz="1100" dirty="0"/>
              <a:t>percent—at two-year institutions and lowest—5 percent—</a:t>
            </a:r>
          </a:p>
          <a:p>
            <a:r>
              <a:rPr lang="en-US" altLang="zh-TW" sz="1100" dirty="0"/>
              <a:t>at four-year with doctoral degree institutions.</a:t>
            </a:r>
          </a:p>
          <a:p>
            <a:endParaRPr lang="en-US" altLang="zh-TW" sz="1100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C984-4383-4CAE-8AB3-AFBD8D3D0BFC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140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702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162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0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7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2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4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62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06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812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718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969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25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6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8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6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2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7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6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365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6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6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389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553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  <a:p>
            <a:pPr algn="r">
              <a:defRPr/>
            </a:pPr>
            <a:endParaRPr lang="en-US" altLang="zh-TW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173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332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6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3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846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7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7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1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9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78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096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016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55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  <a:p>
            <a:pPr algn="r">
              <a:defRPr/>
            </a:pPr>
            <a:endParaRPr lang="en-US" altLang="zh-TW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02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583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4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7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0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1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6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45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4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103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5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  <a:p>
            <a:pPr algn="r">
              <a:defRPr/>
            </a:pPr>
            <a:endParaRPr lang="en-US" altLang="zh-TW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994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61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1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5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762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9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6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4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2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0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10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93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949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712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4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  <a:p>
            <a:pPr algn="r">
              <a:defRPr/>
            </a:pPr>
            <a:endParaRPr lang="en-US" altLang="zh-TW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36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1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9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9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9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0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565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035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076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884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  <a:p>
            <a:pPr algn="r">
              <a:defRPr/>
            </a:pPr>
            <a:endParaRPr lang="en-US" altLang="zh-TW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48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23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0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3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0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891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6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4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9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9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504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689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0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2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4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6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7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485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082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12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735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727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607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7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2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3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5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/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72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9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3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3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1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5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6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180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75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sz="900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sz="900" dirty="0" smtClean="0"/>
              <a:t> </a:t>
            </a:r>
            <a:r>
              <a:rPr lang="en-US" altLang="zh-TW" sz="9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TW" altLang="en-US" sz="9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900" b="1" dirty="0" smtClean="0">
                <a:solidFill>
                  <a:schemeClr val="bg1">
                    <a:lumMod val="50000"/>
                  </a:schemeClr>
                </a:solidFill>
              </a:rPr>
              <a:t>62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180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554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047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8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7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6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925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9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68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99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726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095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855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0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3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/>
              <a:pPr>
                <a:defRPr/>
              </a:pPr>
              <a:t>‹#›</a:t>
            </a:fld>
            <a:r>
              <a:rPr lang="en-US" altLang="zh-TW" dirty="0" smtClean="0"/>
              <a:t>/61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521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1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0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4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6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9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6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051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9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014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018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68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46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11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7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6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0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6A0CF427-C48F-4B5D-87FA-9EBF2F5D552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0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742F50DB-5CD7-490D-A6ED-0725BC707AF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1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600" y="219328"/>
            <a:ext cx="3221401" cy="933406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8288" y="219347"/>
            <a:ext cx="5473832" cy="470145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9600" y="1152739"/>
            <a:ext cx="3221401" cy="376805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E211AB91-9B01-4C6D-81BB-CFC6FA91876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4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242" y="3856043"/>
            <a:ext cx="5875020" cy="455227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19242" y="492217"/>
            <a:ext cx="5875020" cy="3305175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1"/>
            </a:lvl1pPr>
            <a:lvl2pPr marL="457072" indent="0">
              <a:buNone/>
              <a:defRPr sz="2801"/>
            </a:lvl2pPr>
            <a:lvl3pPr marL="914157" indent="0">
              <a:buNone/>
              <a:defRPr sz="2399"/>
            </a:lvl3pPr>
            <a:lvl4pPr marL="1371232" indent="0">
              <a:buNone/>
              <a:defRPr sz="2000"/>
            </a:lvl4pPr>
            <a:lvl5pPr marL="1828312" indent="0">
              <a:buNone/>
              <a:defRPr sz="2000"/>
            </a:lvl5pPr>
            <a:lvl6pPr marL="2285383" indent="0">
              <a:buNone/>
              <a:defRPr sz="2000"/>
            </a:lvl6pPr>
            <a:lvl7pPr marL="2742454" indent="0">
              <a:buNone/>
              <a:defRPr sz="2000"/>
            </a:lvl7pPr>
            <a:lvl8pPr marL="3199535" indent="0">
              <a:buNone/>
              <a:defRPr sz="2000"/>
            </a:lvl8pPr>
            <a:lvl9pPr marL="365661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19242" y="4311283"/>
            <a:ext cx="5875020" cy="646498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57" indent="0">
              <a:buNone/>
              <a:defRPr sz="1000"/>
            </a:lvl3pPr>
            <a:lvl4pPr marL="1371232" indent="0">
              <a:buNone/>
              <a:defRPr sz="900"/>
            </a:lvl4pPr>
            <a:lvl5pPr marL="1828312" indent="0">
              <a:buNone/>
              <a:defRPr sz="900"/>
            </a:lvl5pPr>
            <a:lvl6pPr marL="2285383" indent="0">
              <a:buNone/>
              <a:defRPr sz="900"/>
            </a:lvl6pPr>
            <a:lvl7pPr marL="2742454" indent="0">
              <a:buNone/>
              <a:defRPr sz="900"/>
            </a:lvl7pPr>
            <a:lvl8pPr marL="3199535" indent="0">
              <a:buNone/>
              <a:defRPr sz="900"/>
            </a:lvl8pPr>
            <a:lvl9pPr marL="365661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878EE850-39B0-4089-B330-936D2D11CA3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7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91" y="1285351"/>
            <a:ext cx="8812530" cy="3635437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D3A8E78A-C27D-4C56-8A97-9BE37694F9A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2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887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98985" y="220608"/>
            <a:ext cx="220313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9587" y="220608"/>
            <a:ext cx="6446202" cy="470018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B883F6D-391C-4482-83A4-FEAE89CADAB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3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/>
          </p:nvPr>
        </p:nvSpPr>
        <p:spPr>
          <a:xfrm>
            <a:off x="673237" y="1192660"/>
            <a:ext cx="8322947" cy="1180784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9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ja-JP" altLang="en-US" dirty="0"/>
          </a:p>
        </p:txBody>
      </p:sp>
      <p:sp>
        <p:nvSpPr>
          <p:cNvPr id="15" name="Rectangle 7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7506970" y="5242139"/>
            <a:ext cx="2284730" cy="230802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67B91D-BAF6-4813-9F30-85869D2A63E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468758" y="3366271"/>
            <a:ext cx="6854190" cy="776204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57" rtl="0" eaLnBrk="0" fontAlgn="base" latinLnBrk="0" hangingPunct="0">
              <a:lnSpc>
                <a:spcPts val="2501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sz="26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 smtClean="0"/>
          </a:p>
          <a:p>
            <a:r>
              <a:rPr lang="zh-TW" altLang="en-US" dirty="0" smtClean="0"/>
              <a:t>副標題樣式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48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795100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91" y="1886720"/>
            <a:ext cx="8812530" cy="352822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2" y="1539678"/>
            <a:ext cx="9791700" cy="0"/>
          </a:xfrm>
          <a:prstGeom prst="line">
            <a:avLst/>
          </a:prstGeom>
          <a:ln w="12700"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356091" y="1142138"/>
            <a:ext cx="6554228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6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56092" y="2168606"/>
            <a:ext cx="4598232" cy="313067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80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3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095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2" y="2060242"/>
            <a:ext cx="9791700" cy="2891989"/>
          </a:xfrm>
          <a:prstGeom prst="rect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05486" y="1142138"/>
            <a:ext cx="7286216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l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2505489" y="2291613"/>
            <a:ext cx="5717110" cy="3470384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chemeClr val="bg1"/>
              </a:buClr>
              <a:buFont typeface="Arial" panose="020B0604020202020204" pitchFamily="34" charset="0"/>
              <a:buChar char="•"/>
              <a:defRPr sz="2199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438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7363328" y="527731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rgbClr val="85D0D5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189385F7-8E3E-414B-825A-769980FEB7D9}" type="slidenum">
              <a:rPr lang="en-US" altLang="ja-JP" b="1" smtClean="0">
                <a:solidFill>
                  <a:srgbClr val="12626F"/>
                </a:solidFill>
              </a:rPr>
              <a:pPr algn="r">
                <a:defRPr/>
              </a:pPr>
              <a:t>‹#›</a:t>
            </a:fld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/</a:t>
            </a:r>
            <a:r>
              <a:rPr lang="zh-TW" alt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zh-TW" b="1" dirty="0" smtClean="0">
                <a:solidFill>
                  <a:prstClr val="white">
                    <a:lumMod val="50000"/>
                  </a:prstClr>
                </a:solidFill>
              </a:rPr>
              <a:t>67</a:t>
            </a:r>
          </a:p>
        </p:txBody>
      </p:sp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367156" y="122433"/>
            <a:ext cx="9382884" cy="106106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28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611927" y="1428359"/>
            <a:ext cx="8974933" cy="3672917"/>
          </a:xfrm>
          <a:prstGeom prst="rect">
            <a:avLst/>
          </a:prstGeom>
        </p:spPr>
        <p:txBody>
          <a:bodyPr lIns="91418" tIns="45709" rIns="91418" bIns="45709"/>
          <a:lstStyle>
            <a:lvl1pPr marL="342805" indent="-342805">
              <a:buClr>
                <a:srgbClr val="85D0D5"/>
              </a:buClr>
              <a:buFont typeface="Arial" panose="020B0604020202020204" pitchFamily="34" charset="0"/>
              <a:buChar char="•"/>
              <a:defRPr sz="2199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marL="742754" indent="-285675">
              <a:buClr>
                <a:srgbClr val="85D0D5"/>
              </a:buClr>
              <a:buFont typeface="Arial" panose="020B0604020202020204" pitchFamily="34" charset="0"/>
              <a:buChar char="•"/>
              <a:defRPr sz="20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2pPr>
            <a:lvl3pPr marL="1142692" indent="-228535">
              <a:buClr>
                <a:srgbClr val="85D0D5"/>
              </a:buClr>
              <a:buFont typeface="Arial" panose="020B0604020202020204" pitchFamily="34" charset="0"/>
              <a:buChar char="•"/>
              <a:defRPr sz="18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3pPr>
            <a:lvl4pPr marL="159976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4pPr>
            <a:lvl5pPr marL="2056848" indent="-228535">
              <a:buClr>
                <a:srgbClr val="85D0D5"/>
              </a:buClr>
              <a:buFont typeface="Arial" panose="020B0604020202020204" pitchFamily="34" charset="0"/>
              <a:buChar char="•"/>
              <a:defRPr sz="12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818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ce\cio\ppt\jpg\bg_1600x9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011"/>
            <a:ext cx="9791697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00670" y="1983123"/>
            <a:ext cx="8790377" cy="918105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>
              <a:defRPr sz="3201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508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992" y="1250483"/>
            <a:ext cx="8322947" cy="1094074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 sz="3600" b="1" cap="all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31992" y="2359064"/>
            <a:ext cx="8322947" cy="120501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072" indent="0">
              <a:buNone/>
              <a:defRPr sz="1800"/>
            </a:lvl2pPr>
            <a:lvl3pPr marL="914157" indent="0">
              <a:buNone/>
              <a:defRPr sz="1600"/>
            </a:lvl3pPr>
            <a:lvl4pPr marL="1371232" indent="0">
              <a:buNone/>
              <a:defRPr sz="1400"/>
            </a:lvl4pPr>
            <a:lvl5pPr marL="1828312" indent="0">
              <a:buNone/>
              <a:defRPr sz="1400"/>
            </a:lvl5pPr>
            <a:lvl6pPr marL="2285383" indent="0">
              <a:buNone/>
              <a:defRPr sz="1400"/>
            </a:lvl6pPr>
            <a:lvl7pPr marL="2742454" indent="0">
              <a:buNone/>
              <a:defRPr sz="1400"/>
            </a:lvl7pPr>
            <a:lvl8pPr marL="3199535" indent="0">
              <a:buNone/>
              <a:defRPr sz="1400"/>
            </a:lvl8pPr>
            <a:lvl9pPr marL="365661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69571" y="5247244"/>
            <a:ext cx="2284730" cy="283081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C67EFE-2CCD-4A24-ABCF-EA3D6057F791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en-US" altLang="zh-TW" dirty="0" smtClean="0">
                <a:solidFill>
                  <a:prstClr val="black"/>
                </a:solidFill>
              </a:rPr>
              <a:t>/61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0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9591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77449" y="1285351"/>
            <a:ext cx="4324668" cy="3635437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5EF3C17B-F410-4A14-8C3F-28671A22E25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6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1" y="220608"/>
            <a:ext cx="8812530" cy="91810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9588" y="1233073"/>
            <a:ext cx="4326370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9588" y="1746951"/>
            <a:ext cx="4326370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974078" y="1233073"/>
            <a:ext cx="4328067" cy="513883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399" b="1"/>
            </a:lvl1pPr>
            <a:lvl2pPr marL="457072" indent="0">
              <a:buNone/>
              <a:defRPr sz="2000" b="1"/>
            </a:lvl2pPr>
            <a:lvl3pPr marL="914157" indent="0">
              <a:buNone/>
              <a:defRPr sz="1800" b="1"/>
            </a:lvl3pPr>
            <a:lvl4pPr marL="1371232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3" indent="0">
              <a:buNone/>
              <a:defRPr sz="1600" b="1"/>
            </a:lvl6pPr>
            <a:lvl7pPr marL="2742454" indent="0">
              <a:buNone/>
              <a:defRPr sz="1600" b="1"/>
            </a:lvl7pPr>
            <a:lvl8pPr marL="3199535" indent="0">
              <a:buNone/>
              <a:defRPr sz="1600" b="1"/>
            </a:lvl8pPr>
            <a:lvl9pPr marL="365661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74078" y="1746951"/>
            <a:ext cx="4328067" cy="3173836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586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5500" y="5016426"/>
            <a:ext cx="3100706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7387" y="5016426"/>
            <a:ext cx="2284730" cy="382543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fld id="{A5C01DA7-8E86-4446-9852-8FC8F1C441F3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7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51" r:id="rId3"/>
    <p:sldLayoutId id="2147483752" r:id="rId4"/>
    <p:sldLayoutId id="2147483750" r:id="rId5"/>
    <p:sldLayoutId id="2147483753" r:id="rId6"/>
    <p:sldLayoutId id="2147483701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7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4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7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15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7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64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5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7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4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41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03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0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15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23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31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05" indent="-34280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1">
          <a:solidFill>
            <a:schemeClr val="tx1"/>
          </a:solidFill>
          <a:latin typeface="+mn-lt"/>
          <a:ea typeface="+mn-ea"/>
          <a:cs typeface="+mn-cs"/>
        </a:defRPr>
      </a:lvl1pPr>
      <a:lvl2pPr marL="742754" indent="-285675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1">
          <a:solidFill>
            <a:schemeClr val="tx1"/>
          </a:solidFill>
          <a:latin typeface="+mn-lt"/>
          <a:ea typeface="+mn-ea"/>
        </a:defRPr>
      </a:lvl2pPr>
      <a:lvl3pPr marL="1142692" indent="-22853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68" indent="-228535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848" indent="-228535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918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000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076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151" indent="-228535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4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0" algn="l" defTabSz="914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5.xml"/><Relationship Id="rId4" Type="http://schemas.openxmlformats.org/officeDocument/2006/relationships/chart" Target="../charts/char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5.xml"/><Relationship Id="rId4" Type="http://schemas.openxmlformats.org/officeDocument/2006/relationships/chart" Target="../charts/char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0.xml"/><Relationship Id="rId4" Type="http://schemas.openxmlformats.org/officeDocument/2006/relationships/chart" Target="../charts/char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5.xml"/><Relationship Id="rId6" Type="http://schemas.openxmlformats.org/officeDocument/2006/relationships/chart" Target="../charts/chart43.xml"/><Relationship Id="rId5" Type="http://schemas.openxmlformats.org/officeDocument/2006/relationships/image" Target="../media/image14.png"/><Relationship Id="rId4" Type="http://schemas.microsoft.com/office/2014/relationships/chartEx" Target="../charts/chartEx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8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8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8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18319" y="1709723"/>
            <a:ext cx="4887531" cy="1102519"/>
          </a:xfrm>
        </p:spPr>
        <p:txBody>
          <a:bodyPr/>
          <a:lstStyle/>
          <a:p>
            <a:pPr algn="l">
              <a:spcBef>
                <a:spcPct val="30000"/>
              </a:spcBef>
              <a:defRPr/>
            </a:pPr>
            <a:r>
              <a:rPr lang="zh-TW" altLang="en-US" sz="3201" dirty="0"/>
              <a:t>大專校院資訊單位組織及</a:t>
            </a:r>
            <a:r>
              <a:rPr lang="en-US" altLang="zh-TW" sz="3201" dirty="0"/>
              <a:t/>
            </a:r>
            <a:br>
              <a:rPr lang="en-US" altLang="zh-TW" sz="3201" dirty="0"/>
            </a:br>
            <a:r>
              <a:rPr lang="zh-TW" altLang="en-US" sz="3201" dirty="0"/>
              <a:t>經費合理性調查研究報告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565853" y="1861897"/>
            <a:ext cx="646981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1"/>
              </a:lnSpc>
            </a:pPr>
            <a:r>
              <a:rPr lang="en-US" altLang="zh-TW" sz="3001" dirty="0">
                <a:solidFill>
                  <a:srgbClr val="FFFF00"/>
                </a:solidFill>
                <a:cs typeface="Arial" panose="020B0604020202020204" pitchFamily="34" charset="0"/>
              </a:rPr>
              <a:t>20</a:t>
            </a:r>
          </a:p>
          <a:p>
            <a:pPr>
              <a:lnSpc>
                <a:spcPts val="2801"/>
              </a:lnSpc>
            </a:pPr>
            <a:r>
              <a:rPr lang="en-US" altLang="zh-TW" sz="3001" dirty="0" smtClean="0">
                <a:solidFill>
                  <a:srgbClr val="FFFF00"/>
                </a:solidFill>
                <a:cs typeface="Arial" panose="020B0604020202020204" pitchFamily="34" charset="0"/>
              </a:rPr>
              <a:t>17</a:t>
            </a:r>
            <a:endParaRPr lang="zh-TW" altLang="en-US" sz="300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392717" y="1674199"/>
            <a:ext cx="45719" cy="1125839"/>
            <a:chOff x="2317508" y="1419622"/>
            <a:chExt cx="45719" cy="1125839"/>
          </a:xfrm>
        </p:grpSpPr>
        <p:cxnSp>
          <p:nvCxnSpPr>
            <p:cNvPr id="8" name="直線接點 7"/>
            <p:cNvCxnSpPr/>
            <p:nvPr/>
          </p:nvCxnSpPr>
          <p:spPr>
            <a:xfrm>
              <a:off x="2340367" y="1419622"/>
              <a:ext cx="0" cy="1080120"/>
            </a:xfrm>
            <a:prstGeom prst="line">
              <a:avLst/>
            </a:prstGeom>
            <a:ln>
              <a:solidFill>
                <a:srgbClr val="85D0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橢圓 9"/>
            <p:cNvSpPr/>
            <p:nvPr/>
          </p:nvSpPr>
          <p:spPr>
            <a:xfrm>
              <a:off x="2317508" y="2499742"/>
              <a:ext cx="45719" cy="45719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317508" y="1419622"/>
              <a:ext cx="45719" cy="45719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65851" y="3788720"/>
            <a:ext cx="6400800" cy="983157"/>
          </a:xfrm>
          <a:prstGeom prst="rect">
            <a:avLst/>
          </a:prstGeom>
        </p:spPr>
        <p:txBody>
          <a:bodyPr lIns="91418" tIns="45709" rIns="91418" bIns="45709" anchor="ctr"/>
          <a:lstStyle>
            <a:lvl1pPr marL="0" marR="0" indent="0" algn="ctr" defTabSz="914142" rtl="0" eaLnBrk="0" fontAlgn="base" latinLnBrk="0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 kumimoji="1" sz="2600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742" indent="-28567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673" indent="-22853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741" indent="-22853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6814" indent="-22853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876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950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019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5086" indent="-22853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TW" altLang="en-US" sz="1600" b="1" kern="0" dirty="0">
                <a:solidFill>
                  <a:srgbClr val="FFC000"/>
                </a:solidFill>
              </a:rPr>
              <a:t>黃明達 </a:t>
            </a:r>
            <a:r>
              <a:rPr lang="zh-TW" altLang="en-US" sz="1200" b="1" kern="0" dirty="0">
                <a:solidFill>
                  <a:srgbClr val="FFC000"/>
                </a:solidFill>
              </a:rPr>
              <a:t>理事長         </a:t>
            </a:r>
            <a:r>
              <a:rPr lang="zh-TW" altLang="en-US" sz="1600" b="1" kern="0" dirty="0" smtClean="0">
                <a:solidFill>
                  <a:srgbClr val="FFC000"/>
                </a:solidFill>
              </a:rPr>
              <a:t>陳恆生 </a:t>
            </a:r>
            <a:r>
              <a:rPr lang="zh-TW" altLang="en-US" sz="1200" b="1" kern="0" dirty="0">
                <a:solidFill>
                  <a:srgbClr val="FFC000"/>
                </a:solidFill>
              </a:rPr>
              <a:t>副理事長</a:t>
            </a:r>
            <a:endParaRPr lang="en-US" altLang="zh-TW" sz="1200" b="1" kern="0" dirty="0">
              <a:solidFill>
                <a:srgbClr val="FFC000"/>
              </a:solidFill>
            </a:endParaRPr>
          </a:p>
          <a:p>
            <a:pPr eaLnBrk="1" hangingPunct="1"/>
            <a:r>
              <a:rPr lang="zh-TW" altLang="en-US" sz="1800" kern="0" dirty="0">
                <a:solidFill>
                  <a:schemeClr val="bg1"/>
                </a:solidFill>
              </a:rPr>
              <a:t>中華民國大專校院資訊服務協會</a:t>
            </a:r>
            <a:r>
              <a:rPr lang="en-US" altLang="zh-TW" sz="1800" kern="0" dirty="0">
                <a:solidFill>
                  <a:schemeClr val="bg1"/>
                </a:solidFill>
              </a:rPr>
              <a:t>(ISAC)</a:t>
            </a:r>
          </a:p>
        </p:txBody>
      </p:sp>
    </p:spTree>
    <p:extLst>
      <p:ext uri="{BB962C8B-B14F-4D97-AF65-F5344CB8AC3E}">
        <p14:creationId xmlns:p14="http://schemas.microsoft.com/office/powerpoint/2010/main" val="15464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IT </a:t>
            </a:r>
            <a:r>
              <a:rPr lang="zh-TW" altLang="en-US" dirty="0"/>
              <a:t>治理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56914" y="2259315"/>
            <a:ext cx="5338937" cy="2339999"/>
          </a:xfrm>
        </p:spPr>
        <p:txBody>
          <a:bodyPr/>
          <a:lstStyle/>
          <a:p>
            <a:r>
              <a:rPr lang="en-US" altLang="zh-TW" sz="2199" dirty="0"/>
              <a:t>CIO </a:t>
            </a:r>
            <a:r>
              <a:rPr lang="zh-TW" altLang="en-US" sz="2199" dirty="0"/>
              <a:t>特徵</a:t>
            </a:r>
            <a:endParaRPr lang="en-US" altLang="zh-TW" sz="2199" dirty="0"/>
          </a:p>
          <a:p>
            <a:r>
              <a:rPr lang="en-US" altLang="zh-TW" sz="2199" dirty="0" smtClean="0"/>
              <a:t>IT </a:t>
            </a:r>
            <a:r>
              <a:rPr lang="zh-TW" altLang="en-US" sz="2199" dirty="0"/>
              <a:t>經費運用</a:t>
            </a:r>
            <a:endParaRPr lang="en-US" altLang="zh-TW" sz="2199" dirty="0"/>
          </a:p>
          <a:p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75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CIO </a:t>
            </a:r>
            <a:r>
              <a:rPr lang="zh-TW" altLang="en-US" dirty="0"/>
              <a:t>特徵</a:t>
            </a:r>
          </a:p>
        </p:txBody>
      </p:sp>
    </p:spTree>
    <p:extLst>
      <p:ext uri="{BB962C8B-B14F-4D97-AF65-F5344CB8AC3E}">
        <p14:creationId xmlns:p14="http://schemas.microsoft.com/office/powerpoint/2010/main" val="16201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大專校院</a:t>
            </a:r>
            <a:r>
              <a:rPr lang="en-US" altLang="zh-TW" dirty="0" smtClean="0"/>
              <a:t>CIO</a:t>
            </a:r>
            <a:r>
              <a:rPr lang="zh-TW" altLang="en-US" dirty="0" smtClean="0"/>
              <a:t>大多是擁有</a:t>
            </a:r>
            <a:r>
              <a:rPr lang="en-US" altLang="zh-TW" dirty="0" smtClean="0"/>
              <a:t>IT</a:t>
            </a:r>
            <a:r>
              <a:rPr lang="zh-TW" altLang="en-US" dirty="0" smtClean="0"/>
              <a:t>領域博士學位、且年齡介在</a:t>
            </a:r>
            <a:r>
              <a:rPr lang="en-US" altLang="zh-TW" dirty="0" smtClean="0"/>
              <a:t>50~59</a:t>
            </a:r>
            <a:r>
              <a:rPr lang="zh-TW" altLang="en-US" dirty="0"/>
              <a:t>歲的男性</a:t>
            </a:r>
            <a:r>
              <a:rPr lang="zh-TW" altLang="en-US" dirty="0" smtClean="0"/>
              <a:t>；多半</a:t>
            </a:r>
            <a:r>
              <a:rPr lang="zh-TW" altLang="en-US" dirty="0"/>
              <a:t>是以學術兼</a:t>
            </a:r>
            <a:r>
              <a:rPr lang="zh-TW" altLang="en-US" dirty="0" smtClean="0"/>
              <a:t>行政的方式任職。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63835" y="1778161"/>
            <a:ext cx="1569660" cy="886153"/>
            <a:chOff x="6214908" y="1194096"/>
            <a:chExt cx="1569661" cy="886152"/>
          </a:xfrm>
        </p:grpSpPr>
        <p:sp>
          <p:nvSpPr>
            <p:cNvPr id="5" name="文字方塊 4"/>
            <p:cNvSpPr txBox="1"/>
            <p:nvPr/>
          </p:nvSpPr>
          <p:spPr>
            <a:xfrm>
              <a:off x="6372003" y="1194096"/>
              <a:ext cx="1194559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88.7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214908" y="1710916"/>
              <a:ext cx="1569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資訊相關背景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735850" y="1778161"/>
            <a:ext cx="1194558" cy="886153"/>
            <a:chOff x="6439157" y="1194096"/>
            <a:chExt cx="1194557" cy="886152"/>
          </a:xfrm>
        </p:grpSpPr>
        <p:sp>
          <p:nvSpPr>
            <p:cNvPr id="8" name="文字方塊 7"/>
            <p:cNvSpPr txBox="1"/>
            <p:nvPr/>
          </p:nvSpPr>
          <p:spPr>
            <a:xfrm>
              <a:off x="6439157" y="1194096"/>
              <a:ext cx="1194557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85.6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45738" y="1710916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博士學位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511292" y="1778161"/>
            <a:ext cx="1194558" cy="886153"/>
            <a:chOff x="6423941" y="1194096"/>
            <a:chExt cx="1194559" cy="886152"/>
          </a:xfrm>
        </p:grpSpPr>
        <p:sp>
          <p:nvSpPr>
            <p:cNvPr id="11" name="文字方塊 10"/>
            <p:cNvSpPr txBox="1"/>
            <p:nvPr/>
          </p:nvSpPr>
          <p:spPr>
            <a:xfrm>
              <a:off x="6423941" y="1194096"/>
              <a:ext cx="1194559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55.2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429709" y="1710916"/>
              <a:ext cx="1140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50~59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508113" y="1778161"/>
            <a:ext cx="862737" cy="886153"/>
            <a:chOff x="6630089" y="1194096"/>
            <a:chExt cx="862737" cy="886152"/>
          </a:xfrm>
        </p:grpSpPr>
        <p:sp>
          <p:nvSpPr>
            <p:cNvPr id="14" name="文字方塊 13"/>
            <p:cNvSpPr txBox="1"/>
            <p:nvPr/>
          </p:nvSpPr>
          <p:spPr>
            <a:xfrm>
              <a:off x="6630089" y="1194096"/>
              <a:ext cx="862737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92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676574" y="17109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男性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040691" y="1778161"/>
            <a:ext cx="1338828" cy="886153"/>
            <a:chOff x="6330326" y="1194096"/>
            <a:chExt cx="1338828" cy="886152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72000" y="1194096"/>
              <a:ext cx="1194558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90.4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330326" y="171091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學術兼行政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713445" y="3181135"/>
            <a:ext cx="4599062" cy="1724309"/>
            <a:chOff x="2743727" y="3027403"/>
            <a:chExt cx="4599062" cy="1724309"/>
          </a:xfrm>
        </p:grpSpPr>
        <p:grpSp>
          <p:nvGrpSpPr>
            <p:cNvPr id="24" name="群組 23"/>
            <p:cNvGrpSpPr/>
            <p:nvPr/>
          </p:nvGrpSpPr>
          <p:grpSpPr>
            <a:xfrm>
              <a:off x="4482158" y="3027403"/>
              <a:ext cx="1152880" cy="1719557"/>
              <a:chOff x="2719984" y="2879755"/>
              <a:chExt cx="1152880" cy="1719557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2719984" y="2879755"/>
                <a:ext cx="1152880" cy="1440150"/>
                <a:chOff x="6477575" y="1148528"/>
                <a:chExt cx="1152880" cy="1440150"/>
              </a:xfrm>
            </p:grpSpPr>
            <p:sp>
              <p:nvSpPr>
                <p:cNvPr id="37" name="文字方塊 36"/>
                <p:cNvSpPr txBox="1"/>
                <p:nvPr/>
              </p:nvSpPr>
              <p:spPr>
                <a:xfrm>
                  <a:off x="6597000" y="1148528"/>
                  <a:ext cx="9300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44</a:t>
                  </a:r>
                  <a:r>
                    <a:rPr lang="en-US" altLang="zh-TW" sz="24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</a:t>
                  </a:r>
                  <a:endParaRPr lang="zh-TW" altLang="en-US" sz="2400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8" name="文字方塊 37"/>
                <p:cNvSpPr txBox="1"/>
                <p:nvPr/>
              </p:nvSpPr>
              <p:spPr>
                <a:xfrm>
                  <a:off x="6477575" y="1665348"/>
                  <a:ext cx="115288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超過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55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歲</a:t>
                  </a:r>
                </a:p>
                <a:p>
                  <a:pPr algn="ctr"/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LBCIO</a:t>
                  </a: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2016</a:t>
                  </a:r>
                  <a:endPara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9755" y="4319905"/>
                <a:ext cx="531304" cy="279407"/>
              </a:xfrm>
              <a:prstGeom prst="rect">
                <a:avLst/>
              </a:prstGeom>
            </p:spPr>
          </p:pic>
        </p:grpSp>
        <p:grpSp>
          <p:nvGrpSpPr>
            <p:cNvPr id="25" name="群組 24"/>
            <p:cNvGrpSpPr/>
            <p:nvPr/>
          </p:nvGrpSpPr>
          <p:grpSpPr>
            <a:xfrm>
              <a:off x="2743727" y="3032155"/>
              <a:ext cx="1107996" cy="1719557"/>
              <a:chOff x="2742427" y="2879755"/>
              <a:chExt cx="1107996" cy="1719557"/>
            </a:xfrm>
          </p:grpSpPr>
          <p:grpSp>
            <p:nvGrpSpPr>
              <p:cNvPr id="31" name="群組 30"/>
              <p:cNvGrpSpPr/>
              <p:nvPr/>
            </p:nvGrpSpPr>
            <p:grpSpPr>
              <a:xfrm>
                <a:off x="2742427" y="2879755"/>
                <a:ext cx="1107996" cy="1440150"/>
                <a:chOff x="6500018" y="1148528"/>
                <a:chExt cx="1107996" cy="1440150"/>
              </a:xfrm>
            </p:grpSpPr>
            <p:sp>
              <p:nvSpPr>
                <p:cNvPr id="33" name="文字方塊 32"/>
                <p:cNvSpPr txBox="1"/>
                <p:nvPr/>
              </p:nvSpPr>
              <p:spPr>
                <a:xfrm>
                  <a:off x="6597000" y="1148528"/>
                  <a:ext cx="9300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23</a:t>
                  </a:r>
                  <a:r>
                    <a:rPr lang="en-US" altLang="zh-TW" sz="24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</a:t>
                  </a:r>
                  <a:endParaRPr lang="zh-TW" altLang="en-US" sz="2400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4" name="文字方塊 33"/>
                <p:cNvSpPr txBox="1"/>
                <p:nvPr/>
              </p:nvSpPr>
              <p:spPr>
                <a:xfrm>
                  <a:off x="6500018" y="1665348"/>
                  <a:ext cx="110799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博士學位</a:t>
                  </a:r>
                  <a:endParaRPr lang="en-US" altLang="zh-TW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LBCIO</a:t>
                  </a: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2016</a:t>
                  </a:r>
                  <a:endPara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32" name="圖片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9755" y="4319905"/>
                <a:ext cx="531304" cy="279407"/>
              </a:xfrm>
              <a:prstGeom prst="rect">
                <a:avLst/>
              </a:prstGeom>
            </p:spPr>
          </p:pic>
        </p:grpSp>
        <p:grpSp>
          <p:nvGrpSpPr>
            <p:cNvPr id="26" name="群組 25"/>
            <p:cNvGrpSpPr/>
            <p:nvPr/>
          </p:nvGrpSpPr>
          <p:grpSpPr>
            <a:xfrm>
              <a:off x="6412726" y="3027403"/>
              <a:ext cx="930063" cy="1719557"/>
              <a:chOff x="2839409" y="2879755"/>
              <a:chExt cx="930063" cy="1719557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2839409" y="2879755"/>
                <a:ext cx="930063" cy="1440150"/>
                <a:chOff x="6597000" y="1148528"/>
                <a:chExt cx="930063" cy="1440150"/>
              </a:xfrm>
            </p:grpSpPr>
            <p:sp>
              <p:nvSpPr>
                <p:cNvPr id="29" name="文字方塊 28"/>
                <p:cNvSpPr txBox="1"/>
                <p:nvPr/>
              </p:nvSpPr>
              <p:spPr>
                <a:xfrm>
                  <a:off x="6597000" y="1148528"/>
                  <a:ext cx="9300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76</a:t>
                  </a:r>
                  <a:r>
                    <a:rPr lang="en-US" altLang="zh-TW" sz="24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</a:t>
                  </a:r>
                  <a:endParaRPr lang="zh-TW" altLang="en-US" sz="2400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文字方塊 29"/>
                <p:cNvSpPr txBox="1"/>
                <p:nvPr/>
              </p:nvSpPr>
              <p:spPr>
                <a:xfrm>
                  <a:off x="6620242" y="1665348"/>
                  <a:ext cx="86754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男性</a:t>
                  </a:r>
                  <a:endPara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LBCIO</a:t>
                  </a: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2016</a:t>
                  </a:r>
                  <a:endPara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9755" y="4319905"/>
                <a:ext cx="531304" cy="2794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16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9163694" cy="1061065"/>
          </a:xfrm>
          <a:noFill/>
        </p:spPr>
        <p:txBody>
          <a:bodyPr/>
          <a:lstStyle/>
          <a:p>
            <a:r>
              <a:rPr lang="zh-TW" altLang="en-US" dirty="0" smtClean="0"/>
              <a:t>一般學校</a:t>
            </a:r>
            <a:r>
              <a:rPr lang="en-US" altLang="zh-TW" dirty="0" smtClean="0"/>
              <a:t>CIO</a:t>
            </a:r>
            <a:r>
              <a:rPr lang="zh-TW" altLang="en-US" dirty="0" smtClean="0"/>
              <a:t>任職少於兩任的比例較高；而由於任期制，臺灣學校</a:t>
            </a:r>
            <a:r>
              <a:rPr lang="en-US" altLang="zh-TW" dirty="0" smtClean="0"/>
              <a:t>CIO</a:t>
            </a:r>
            <a:r>
              <a:rPr lang="zh-TW" altLang="en-US" dirty="0" smtClean="0"/>
              <a:t>在職的年資明顯低於美國。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312085" y="1314312"/>
            <a:ext cx="1896967" cy="1159953"/>
            <a:chOff x="5863555" y="1197295"/>
            <a:chExt cx="1896967" cy="1159952"/>
          </a:xfrm>
          <a:solidFill>
            <a:srgbClr val="FF0000"/>
          </a:solidFill>
        </p:grpSpPr>
        <p:sp>
          <p:nvSpPr>
            <p:cNvPr id="5" name="文字方塊 4"/>
            <p:cNvSpPr txBox="1"/>
            <p:nvPr/>
          </p:nvSpPr>
          <p:spPr>
            <a:xfrm>
              <a:off x="5863555" y="1197295"/>
              <a:ext cx="1675459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5.6% </a:t>
              </a:r>
              <a:r>
                <a:rPr lang="en-US" altLang="zh-TW" sz="16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</a:t>
              </a:r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3.2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238952" y="1710916"/>
              <a:ext cx="1521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CIO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現職年資</a:t>
              </a:r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超過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7418961" y="1314312"/>
            <a:ext cx="1521570" cy="1163152"/>
            <a:chOff x="6238952" y="1194096"/>
            <a:chExt cx="1521570" cy="1163151"/>
          </a:xfrm>
          <a:solidFill>
            <a:srgbClr val="FF0000"/>
          </a:solidFill>
        </p:grpSpPr>
        <p:sp>
          <p:nvSpPr>
            <p:cNvPr id="8" name="文字方塊 7"/>
            <p:cNvSpPr txBox="1"/>
            <p:nvPr/>
          </p:nvSpPr>
          <p:spPr>
            <a:xfrm>
              <a:off x="6372000" y="1194096"/>
              <a:ext cx="1194558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71.2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238952" y="1710916"/>
              <a:ext cx="1521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CIO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現職年資</a:t>
              </a:r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不足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388058" y="2731238"/>
            <a:ext cx="3552473" cy="2031483"/>
            <a:chOff x="5388058" y="2731238"/>
            <a:chExt cx="3552473" cy="2031483"/>
          </a:xfrm>
          <a:solidFill>
            <a:srgbClr val="FF0000"/>
          </a:solidFill>
        </p:grpSpPr>
        <p:grpSp>
          <p:nvGrpSpPr>
            <p:cNvPr id="21" name="群組 20"/>
            <p:cNvGrpSpPr/>
            <p:nvPr/>
          </p:nvGrpSpPr>
          <p:grpSpPr>
            <a:xfrm>
              <a:off x="5388058" y="2766165"/>
              <a:ext cx="1820994" cy="1996556"/>
              <a:chOff x="2236215" y="2879755"/>
              <a:chExt cx="1820994" cy="1996556"/>
            </a:xfrm>
            <a:grpFill/>
          </p:grpSpPr>
          <p:grpSp>
            <p:nvGrpSpPr>
              <p:cNvPr id="22" name="群組 21"/>
              <p:cNvGrpSpPr/>
              <p:nvPr/>
            </p:nvGrpSpPr>
            <p:grpSpPr>
              <a:xfrm>
                <a:off x="2236215" y="2879755"/>
                <a:ext cx="1820994" cy="1717149"/>
                <a:chOff x="5993806" y="1148528"/>
                <a:chExt cx="1820994" cy="1717149"/>
              </a:xfrm>
              <a:grpFill/>
            </p:grpSpPr>
            <p:sp>
              <p:nvSpPr>
                <p:cNvPr id="35" name="文字方塊 34"/>
                <p:cNvSpPr txBox="1"/>
                <p:nvPr/>
              </p:nvSpPr>
              <p:spPr>
                <a:xfrm>
                  <a:off x="5993806" y="1148528"/>
                  <a:ext cx="1532792" cy="584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29% </a:t>
                  </a:r>
                  <a:r>
                    <a:rPr lang="en-US" altLang="zh-TW" sz="16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sym typeface="Wingdings"/>
                    </a:rPr>
                    <a:t></a:t>
                  </a:r>
                  <a:r>
                    <a:rPr lang="en-US" altLang="zh-TW" sz="3201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24</a:t>
                  </a:r>
                  <a:r>
                    <a:rPr lang="en-US" altLang="zh-TW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</a:t>
                  </a:r>
                  <a:endParaRPr lang="zh-TW" altLang="en-US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文字方塊 35"/>
                <p:cNvSpPr txBox="1"/>
                <p:nvPr/>
              </p:nvSpPr>
              <p:spPr>
                <a:xfrm>
                  <a:off x="6293230" y="1665348"/>
                  <a:ext cx="1521570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CIO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現職年資</a:t>
                  </a:r>
                </a:p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超過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15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年</a:t>
                  </a:r>
                </a:p>
                <a:p>
                  <a:pPr algn="ctr"/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LBCIO</a:t>
                  </a: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2016</a:t>
                  </a:r>
                  <a:endPara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9755" y="4596904"/>
                <a:ext cx="531304" cy="279407"/>
              </a:xfrm>
              <a:prstGeom prst="rect">
                <a:avLst/>
              </a:prstGeom>
              <a:grpFill/>
            </p:spPr>
          </p:pic>
        </p:grpSp>
        <p:grpSp>
          <p:nvGrpSpPr>
            <p:cNvPr id="37" name="群組 36"/>
            <p:cNvGrpSpPr/>
            <p:nvPr/>
          </p:nvGrpSpPr>
          <p:grpSpPr>
            <a:xfrm>
              <a:off x="7053058" y="2731238"/>
              <a:ext cx="1887473" cy="2031483"/>
              <a:chOff x="2169736" y="2844828"/>
              <a:chExt cx="1887473" cy="2031483"/>
            </a:xfrm>
            <a:grpFill/>
          </p:grpSpPr>
          <p:grpSp>
            <p:nvGrpSpPr>
              <p:cNvPr id="38" name="群組 37"/>
              <p:cNvGrpSpPr/>
              <p:nvPr/>
            </p:nvGrpSpPr>
            <p:grpSpPr>
              <a:xfrm>
                <a:off x="2169736" y="2844828"/>
                <a:ext cx="1887473" cy="1752076"/>
                <a:chOff x="5927327" y="1113601"/>
                <a:chExt cx="1887473" cy="1752076"/>
              </a:xfrm>
              <a:grpFill/>
            </p:grpSpPr>
            <p:sp>
              <p:nvSpPr>
                <p:cNvPr id="40" name="文字方塊 39"/>
                <p:cNvSpPr txBox="1"/>
                <p:nvPr/>
              </p:nvSpPr>
              <p:spPr>
                <a:xfrm>
                  <a:off x="5927327" y="1113601"/>
                  <a:ext cx="1532792" cy="584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23</a:t>
                  </a:r>
                  <a:r>
                    <a:rPr lang="en-US" altLang="zh-TW" sz="1600" dirty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 </a:t>
                  </a:r>
                  <a:r>
                    <a:rPr lang="en-US" altLang="zh-TW" sz="1600" dirty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sym typeface="Wingdings"/>
                    </a:rPr>
                    <a:t></a:t>
                  </a:r>
                  <a:r>
                    <a:rPr lang="en-US" altLang="zh-TW" sz="3201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32</a:t>
                  </a:r>
                  <a:r>
                    <a:rPr lang="en-US" altLang="zh-TW" dirty="0" smtClean="0">
                      <a:solidFill>
                        <a:srgbClr val="FD9803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%</a:t>
                  </a:r>
                  <a:endParaRPr lang="zh-TW" altLang="en-US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1" name="文字方塊 40"/>
                <p:cNvSpPr txBox="1"/>
                <p:nvPr/>
              </p:nvSpPr>
              <p:spPr>
                <a:xfrm>
                  <a:off x="6293230" y="1665348"/>
                  <a:ext cx="1521570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CIO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現職年資</a:t>
                  </a:r>
                </a:p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低於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5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年</a:t>
                  </a:r>
                  <a:endPara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LBCIO</a:t>
                  </a:r>
                </a:p>
                <a:p>
                  <a:pPr algn="ctr"/>
                  <a:r>
                    <a:rPr lang="en-US" altLang="zh-TW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2016</a:t>
                  </a:r>
                  <a:endPara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39" name="圖片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2641" y="4596904"/>
                <a:ext cx="531304" cy="279407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2" name="群組 11"/>
          <p:cNvGrpSpPr/>
          <p:nvPr/>
        </p:nvGrpSpPr>
        <p:grpSpPr>
          <a:xfrm>
            <a:off x="324958" y="1295999"/>
            <a:ext cx="4854079" cy="3600000"/>
            <a:chOff x="324958" y="1295999"/>
            <a:chExt cx="4854079" cy="3600000"/>
          </a:xfrm>
        </p:grpSpPr>
        <p:graphicFrame>
          <p:nvGraphicFramePr>
            <p:cNvPr id="34" name="圖表 33"/>
            <p:cNvGraphicFramePr>
              <a:graphicFrameLocks/>
            </p:cNvGraphicFramePr>
            <p:nvPr>
              <p:extLst/>
            </p:nvPr>
          </p:nvGraphicFramePr>
          <p:xfrm>
            <a:off x="324958" y="1295999"/>
            <a:ext cx="4854079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1250850" y="2034312"/>
              <a:ext cx="765000" cy="315000"/>
            </a:xfrm>
            <a:prstGeom prst="rect">
              <a:avLst/>
            </a:prstGeom>
            <a:solidFill>
              <a:srgbClr val="1D2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/>
                <a:t>80.8%</a:t>
              </a:r>
              <a:endParaRPr lang="zh-TW" altLang="en-US" sz="1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3500850" y="2529312"/>
              <a:ext cx="765000" cy="315000"/>
            </a:xfrm>
            <a:prstGeom prst="rect">
              <a:avLst/>
            </a:prstGeom>
            <a:solidFill>
              <a:srgbClr val="1D2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/>
                <a:t>64.4%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56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</a:t>
            </a:r>
            <a:r>
              <a:rPr lang="zh-TW" altLang="en-US" dirty="0" smtClean="0"/>
              <a:t>經費運用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07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8983694" cy="1061065"/>
          </a:xfrm>
        </p:spPr>
        <p:txBody>
          <a:bodyPr/>
          <a:lstStyle/>
          <a:p>
            <a:r>
              <a:rPr lang="zh-TW" altLang="en-US" dirty="0" smtClean="0"/>
              <a:t>今年大專校院的平均</a:t>
            </a:r>
            <a:r>
              <a:rPr lang="en-US" altLang="zh-TW" dirty="0" smtClean="0"/>
              <a:t>IT</a:t>
            </a:r>
            <a:r>
              <a:rPr lang="zh-TW" altLang="en-US" dirty="0" smtClean="0"/>
              <a:t>總預算呈現上升趨勢，</a:t>
            </a:r>
            <a:r>
              <a:rPr lang="zh-TW" altLang="en-US" dirty="0"/>
              <a:t>平均</a:t>
            </a:r>
            <a:r>
              <a:rPr lang="zh-TW" altLang="en-US" dirty="0" smtClean="0"/>
              <a:t>軟體預算較去年略低，但仍高於</a:t>
            </a:r>
            <a:r>
              <a:rPr lang="en-US" altLang="zh-TW" dirty="0" smtClean="0"/>
              <a:t>2012-2014</a:t>
            </a:r>
            <a:r>
              <a:rPr lang="zh-TW" altLang="en-US" dirty="0" smtClean="0"/>
              <a:t>年。</a:t>
            </a:r>
            <a:endParaRPr lang="en-US" altLang="zh-TW" dirty="0"/>
          </a:p>
        </p:txBody>
      </p:sp>
      <p:graphicFrame>
        <p:nvGraphicFramePr>
          <p:cNvPr id="17" name="圖表 16"/>
          <p:cNvGraphicFramePr/>
          <p:nvPr>
            <p:extLst>
              <p:ext uri="{D42A27DB-BD31-4B8C-83A1-F6EECF244321}">
                <p14:modId xmlns:p14="http://schemas.microsoft.com/office/powerpoint/2010/main" val="1827740448"/>
              </p:ext>
            </p:extLst>
          </p:nvPr>
        </p:nvGraphicFramePr>
        <p:xfrm>
          <a:off x="1205850" y="864312"/>
          <a:ext cx="7380000" cy="41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79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9288000" cy="1061065"/>
          </a:xfrm>
        </p:spPr>
        <p:txBody>
          <a:bodyPr/>
          <a:lstStyle/>
          <a:p>
            <a:r>
              <a:rPr lang="en-US" altLang="zh-TW" dirty="0" smtClean="0"/>
              <a:t>40%</a:t>
            </a:r>
            <a:r>
              <a:rPr lang="zh-TW" altLang="en-US" dirty="0" smtClean="0"/>
              <a:t>的學校</a:t>
            </a:r>
            <a:r>
              <a:rPr lang="en-US" altLang="zh-TW" dirty="0" smtClean="0"/>
              <a:t>CIO</a:t>
            </a:r>
            <a:r>
              <a:rPr lang="zh-TW" altLang="en-US" dirty="0" smtClean="0"/>
              <a:t>預期明年</a:t>
            </a:r>
            <a:r>
              <a:rPr lang="en-US" altLang="zh-TW" dirty="0" smtClean="0"/>
              <a:t>IT</a:t>
            </a:r>
            <a:r>
              <a:rPr lang="zh-TW" altLang="en-US" dirty="0" smtClean="0"/>
              <a:t>總預算的金額不變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39%</a:t>
            </a:r>
            <a:r>
              <a:rPr lang="zh-TW" altLang="en-US" dirty="0" smtClean="0"/>
              <a:t>認為預算會減少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相較於美國，臺灣學校的</a:t>
            </a:r>
            <a:r>
              <a:rPr lang="en-US" altLang="zh-TW" dirty="0" smtClean="0"/>
              <a:t>IT</a:t>
            </a:r>
            <a:r>
              <a:rPr lang="zh-TW" altLang="en-US" dirty="0" smtClean="0"/>
              <a:t>預期投入趨向保守</a:t>
            </a:r>
            <a:endParaRPr lang="en-US" altLang="zh-TW" dirty="0"/>
          </a:p>
        </p:txBody>
      </p:sp>
      <p:grpSp>
        <p:nvGrpSpPr>
          <p:cNvPr id="9" name="群組 8"/>
          <p:cNvGrpSpPr/>
          <p:nvPr/>
        </p:nvGrpSpPr>
        <p:grpSpPr>
          <a:xfrm>
            <a:off x="6496268" y="2430477"/>
            <a:ext cx="1107996" cy="886153"/>
            <a:chOff x="6514847" y="1148528"/>
            <a:chExt cx="1107996" cy="886152"/>
          </a:xfrm>
        </p:grpSpPr>
        <p:sp>
          <p:nvSpPr>
            <p:cNvPr id="10" name="文字方塊 9"/>
            <p:cNvSpPr txBox="1"/>
            <p:nvPr/>
          </p:nvSpPr>
          <p:spPr>
            <a:xfrm>
              <a:off x="6603814" y="1148528"/>
              <a:ext cx="862737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514847" y="166534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預期減少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496267" y="3384312"/>
            <a:ext cx="1107996" cy="1723962"/>
            <a:chOff x="2757255" y="2879755"/>
            <a:chExt cx="1107996" cy="1723962"/>
          </a:xfrm>
        </p:grpSpPr>
        <p:grpSp>
          <p:nvGrpSpPr>
            <p:cNvPr id="13" name="群組 12"/>
            <p:cNvGrpSpPr/>
            <p:nvPr/>
          </p:nvGrpSpPr>
          <p:grpSpPr>
            <a:xfrm>
              <a:off x="2757255" y="2879755"/>
              <a:ext cx="1107996" cy="1440150"/>
              <a:chOff x="6514846" y="1148528"/>
              <a:chExt cx="1107996" cy="1440150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6603813" y="1148528"/>
                <a:ext cx="86273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43</a:t>
                </a:r>
                <a:r>
                  <a:rPr lang="en-US" altLang="zh-TW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6514846" y="1665348"/>
                <a:ext cx="110799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預期增加</a:t>
                </a:r>
                <a:endPara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LBCIO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277" y="4322917"/>
              <a:ext cx="533952" cy="280800"/>
            </a:xfrm>
            <a:prstGeom prst="rect">
              <a:avLst/>
            </a:prstGeom>
          </p:spPr>
        </p:pic>
      </p:grpSp>
      <p:grpSp>
        <p:nvGrpSpPr>
          <p:cNvPr id="17" name="群組 16"/>
          <p:cNvGrpSpPr/>
          <p:nvPr/>
        </p:nvGrpSpPr>
        <p:grpSpPr>
          <a:xfrm>
            <a:off x="6380854" y="1468252"/>
            <a:ext cx="1338828" cy="886153"/>
            <a:chOff x="6399432" y="1148528"/>
            <a:chExt cx="1338827" cy="886152"/>
          </a:xfrm>
        </p:grpSpPr>
        <p:sp>
          <p:nvSpPr>
            <p:cNvPr id="18" name="文字方塊 17"/>
            <p:cNvSpPr txBox="1"/>
            <p:nvPr/>
          </p:nvSpPr>
          <p:spPr>
            <a:xfrm>
              <a:off x="6603813" y="1148528"/>
              <a:ext cx="862736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399432" y="1665348"/>
              <a:ext cx="1338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預期無增減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22" name="圖表 21"/>
          <p:cNvGraphicFramePr/>
          <p:nvPr>
            <p:extLst>
              <p:ext uri="{D42A27DB-BD31-4B8C-83A1-F6EECF244321}">
                <p14:modId xmlns:p14="http://schemas.microsoft.com/office/powerpoint/2010/main" val="1683128748"/>
              </p:ext>
            </p:extLst>
          </p:nvPr>
        </p:nvGraphicFramePr>
        <p:xfrm>
          <a:off x="1025850" y="1756387"/>
          <a:ext cx="46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96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9523695" cy="1061065"/>
          </a:xfrm>
        </p:spPr>
        <p:txBody>
          <a:bodyPr/>
          <a:lstStyle/>
          <a:p>
            <a:r>
              <a:rPr lang="zh-TW" altLang="en-US" dirty="0" smtClean="0"/>
              <a:t>在學校的</a:t>
            </a:r>
            <a:r>
              <a:rPr lang="en-US" altLang="zh-TW" dirty="0" smtClean="0"/>
              <a:t>IT</a:t>
            </a:r>
            <a:r>
              <a:rPr lang="zh-TW" altLang="en-US" dirty="0" smtClean="0"/>
              <a:t>總預算支出結構中，「硬體</a:t>
            </a:r>
            <a:r>
              <a:rPr lang="zh-TW" altLang="en-US" dirty="0"/>
              <a:t>」和「人力支出」是學校花費最多</a:t>
            </a:r>
            <a:r>
              <a:rPr lang="zh-TW" altLang="en-US" dirty="0" smtClean="0"/>
              <a:t>經費的項目。</a:t>
            </a:r>
            <a:endParaRPr lang="en-US" altLang="zh-TW" dirty="0"/>
          </a:p>
        </p:txBody>
      </p:sp>
      <p:graphicFrame>
        <p:nvGraphicFramePr>
          <p:cNvPr id="23" name="圖表 22"/>
          <p:cNvGraphicFramePr/>
          <p:nvPr>
            <p:extLst>
              <p:ext uri="{D42A27DB-BD31-4B8C-83A1-F6EECF244321}">
                <p14:modId xmlns:p14="http://schemas.microsoft.com/office/powerpoint/2010/main" val="2008141181"/>
              </p:ext>
            </p:extLst>
          </p:nvPr>
        </p:nvGraphicFramePr>
        <p:xfrm>
          <a:off x="1475850" y="1719312"/>
          <a:ext cx="68976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9298694" cy="1690566"/>
          </a:xfrm>
        </p:spPr>
        <p:txBody>
          <a:bodyPr/>
          <a:lstStyle/>
          <a:p>
            <a:r>
              <a:rPr lang="zh-TW" altLang="en-US" dirty="0"/>
              <a:t>學校的軟體預算支出</a:t>
            </a:r>
            <a:r>
              <a:rPr lang="zh-TW" altLang="en-US" dirty="0" smtClean="0"/>
              <a:t>以</a:t>
            </a:r>
            <a:r>
              <a:rPr lang="zh-TW" altLang="en-US" dirty="0"/>
              <a:t>「</a:t>
            </a:r>
            <a:r>
              <a:rPr lang="zh-TW" altLang="en-US" dirty="0" smtClean="0"/>
              <a:t>作業系統</a:t>
            </a:r>
            <a:r>
              <a:rPr lang="zh-TW" altLang="en-US" dirty="0"/>
              <a:t>與辦公室</a:t>
            </a:r>
            <a:r>
              <a:rPr lang="zh-TW" altLang="en-US" dirty="0" smtClean="0"/>
              <a:t>應用軟體」、「校務</a:t>
            </a:r>
            <a:r>
              <a:rPr lang="zh-TW" altLang="en-US" dirty="0"/>
              <a:t>行政</a:t>
            </a:r>
            <a:r>
              <a:rPr lang="zh-TW" altLang="en-US" dirty="0" smtClean="0"/>
              <a:t>系統」為主，兩者合計占比近</a:t>
            </a:r>
            <a:r>
              <a:rPr lang="en-US" altLang="zh-TW" dirty="0" smtClean="0"/>
              <a:t>50%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C000"/>
                </a:solidFill>
              </a:rPr>
              <a:t>與去年比较，軟體費用金額的內容排序相同。</a:t>
            </a:r>
            <a:r>
              <a:rPr lang="zh-TW" altLang="en-US" dirty="0">
                <a:solidFill>
                  <a:srgbClr val="FFC000"/>
                </a:solidFill>
              </a:rPr>
              <a:t/>
            </a:r>
            <a:br>
              <a:rPr lang="zh-TW" altLang="en-US" dirty="0">
                <a:solidFill>
                  <a:srgbClr val="FFC000"/>
                </a:solidFill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endParaRPr lang="en-US" altLang="zh-TW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/>
          </p:nvPr>
        </p:nvGraphicFramePr>
        <p:xfrm>
          <a:off x="569656" y="1812998"/>
          <a:ext cx="8893694" cy="355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87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7156" y="122432"/>
            <a:ext cx="9523695" cy="1061065"/>
          </a:xfrm>
        </p:spPr>
        <p:txBody>
          <a:bodyPr/>
          <a:lstStyle/>
          <a:p>
            <a:r>
              <a:rPr lang="en-US" altLang="zh-TW" dirty="0" smtClean="0"/>
              <a:t>54%</a:t>
            </a:r>
            <a:r>
              <a:rPr lang="zh-TW" altLang="en-US" dirty="0" smtClean="0"/>
              <a:t>的</a:t>
            </a:r>
            <a:r>
              <a:rPr lang="zh-TW" altLang="en-US" dirty="0"/>
              <a:t>臺灣學校已向學生收取電腦與網路</a:t>
            </a:r>
            <a:r>
              <a:rPr lang="zh-TW" altLang="en-US" dirty="0" smtClean="0"/>
              <a:t>使用費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略高於</a:t>
            </a:r>
            <a:r>
              <a:rPr lang="zh-TW" altLang="en-US" dirty="0"/>
              <a:t>美國學校</a:t>
            </a:r>
            <a:r>
              <a:rPr lang="zh-TW" altLang="en-US" dirty="0" smtClean="0"/>
              <a:t>的</a:t>
            </a:r>
            <a:r>
              <a:rPr lang="en-US" altLang="zh-TW" dirty="0" smtClean="0"/>
              <a:t>47%</a:t>
            </a:r>
            <a:endParaRPr lang="en-US" altLang="zh-TW" dirty="0"/>
          </a:p>
        </p:txBody>
      </p:sp>
      <p:grpSp>
        <p:nvGrpSpPr>
          <p:cNvPr id="9" name="群組 8"/>
          <p:cNvGrpSpPr/>
          <p:nvPr/>
        </p:nvGrpSpPr>
        <p:grpSpPr>
          <a:xfrm>
            <a:off x="7692459" y="1738007"/>
            <a:ext cx="1107996" cy="886153"/>
            <a:chOff x="6500022" y="1148528"/>
            <a:chExt cx="1107995" cy="886152"/>
          </a:xfrm>
        </p:grpSpPr>
        <p:sp>
          <p:nvSpPr>
            <p:cNvPr id="11" name="文字方塊 10"/>
            <p:cNvSpPr txBox="1"/>
            <p:nvPr/>
          </p:nvSpPr>
          <p:spPr>
            <a:xfrm>
              <a:off x="6707607" y="1148528"/>
              <a:ext cx="862736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47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500022" y="1665348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統一收費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819418" y="3737847"/>
            <a:ext cx="2252638" cy="1116000"/>
            <a:chOff x="1702903" y="3574697"/>
            <a:chExt cx="2252638" cy="1152768"/>
          </a:xfrm>
        </p:grpSpPr>
        <p:cxnSp>
          <p:nvCxnSpPr>
            <p:cNvPr id="20" name="直線接點 19"/>
            <p:cNvCxnSpPr/>
            <p:nvPr/>
          </p:nvCxnSpPr>
          <p:spPr>
            <a:xfrm>
              <a:off x="1702903" y="3574697"/>
              <a:ext cx="0" cy="1152127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2842313" y="3575338"/>
              <a:ext cx="0" cy="1152127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3955541" y="3574697"/>
              <a:ext cx="0" cy="1152127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7361035" y="2661851"/>
            <a:ext cx="1800493" cy="1719558"/>
            <a:chOff x="2396178" y="2879755"/>
            <a:chExt cx="1800493" cy="1719557"/>
          </a:xfrm>
        </p:grpSpPr>
        <p:grpSp>
          <p:nvGrpSpPr>
            <p:cNvPr id="26" name="群組 25"/>
            <p:cNvGrpSpPr/>
            <p:nvPr/>
          </p:nvGrpSpPr>
          <p:grpSpPr>
            <a:xfrm>
              <a:off x="2396178" y="2879755"/>
              <a:ext cx="1800493" cy="1440149"/>
              <a:chOff x="6153769" y="1148528"/>
              <a:chExt cx="1800493" cy="1440149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6696385" y="1148528"/>
                <a:ext cx="625492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  <a:r>
                  <a:rPr lang="en-US" altLang="zh-TW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6153769" y="1665348"/>
                <a:ext cx="1800493" cy="92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依不同課程收費</a:t>
                </a:r>
                <a:endPara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LBCIO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319905"/>
              <a:ext cx="531304" cy="279407"/>
            </a:xfrm>
            <a:prstGeom prst="rect">
              <a:avLst/>
            </a:prstGeom>
          </p:spPr>
        </p:pic>
      </p:grpSp>
      <p:graphicFrame>
        <p:nvGraphicFramePr>
          <p:cNvPr id="23" name="圖表 22"/>
          <p:cNvGraphicFramePr/>
          <p:nvPr>
            <p:extLst/>
          </p:nvPr>
        </p:nvGraphicFramePr>
        <p:xfrm>
          <a:off x="142119" y="1626881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09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470" y="432643"/>
            <a:ext cx="8279999" cy="936000"/>
          </a:xfrm>
        </p:spPr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14726" y="1188139"/>
            <a:ext cx="8571125" cy="388843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- ISAC</a:t>
            </a:r>
            <a:r>
              <a:rPr lang="zh-TW" altLang="en-US" sz="20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2014</a:t>
            </a:r>
            <a:r>
              <a:rPr lang="zh-TW" altLang="en-US" sz="2000" dirty="0" smtClean="0">
                <a:solidFill>
                  <a:schemeClr val="bg1"/>
                </a:solidFill>
                <a:cs typeface="+mn-cs"/>
              </a:rPr>
              <a:t>、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2015</a:t>
            </a:r>
            <a:r>
              <a:rPr lang="zh-TW" altLang="en-US" sz="2000" dirty="0" smtClean="0">
                <a:solidFill>
                  <a:schemeClr val="bg1"/>
                </a:solidFill>
                <a:cs typeface="+mn-cs"/>
              </a:rPr>
              <a:t>、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2016 </a:t>
            </a:r>
            <a:r>
              <a:rPr lang="en-US" altLang="zh-TW" sz="1400" dirty="0" smtClean="0">
                <a:solidFill>
                  <a:schemeClr val="bg1"/>
                </a:solidFill>
                <a:cs typeface="+mn-cs"/>
              </a:rPr>
              <a:t>http</a:t>
            </a:r>
            <a:r>
              <a:rPr lang="en-US" altLang="zh-TW" sz="1400" dirty="0">
                <a:solidFill>
                  <a:schemeClr val="bg1"/>
                </a:solidFill>
                <a:cs typeface="+mn-cs"/>
              </a:rPr>
              <a:t>://www.isac.org.tw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- </a:t>
            </a: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EDUCAUSE</a:t>
            </a:r>
            <a:r>
              <a:rPr lang="zh-TW" altLang="en-US" sz="20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2016 </a:t>
            </a:r>
            <a:r>
              <a:rPr lang="en-US" altLang="zh-TW" sz="1400" dirty="0">
                <a:solidFill>
                  <a:schemeClr val="bg1"/>
                </a:solidFill>
                <a:cs typeface="+mn-cs"/>
              </a:rPr>
              <a:t>http://</a:t>
            </a:r>
            <a:r>
              <a:rPr lang="en-US" altLang="zh-TW" sz="1400" dirty="0" smtClean="0">
                <a:solidFill>
                  <a:schemeClr val="bg1"/>
                </a:solidFill>
                <a:cs typeface="+mn-cs"/>
              </a:rPr>
              <a:t>www.educause.edu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solidFill>
                  <a:schemeClr val="bg1"/>
                </a:solidFill>
              </a:rPr>
              <a:t>- 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Campus </a:t>
            </a: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Computing Project 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2015</a:t>
            </a:r>
            <a:r>
              <a:rPr lang="zh-TW" altLang="en-US" sz="2000" dirty="0" smtClean="0">
                <a:solidFill>
                  <a:schemeClr val="bg1"/>
                </a:solidFill>
                <a:cs typeface="+mn-cs"/>
              </a:rPr>
              <a:t>、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2016 (CCP)</a:t>
            </a:r>
            <a:r>
              <a:rPr lang="en-US" altLang="zh-TW" sz="1400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cs typeface="+mn-cs"/>
              </a:rPr>
              <a:t>http://www.campuscomputing.net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-</a:t>
            </a:r>
            <a:r>
              <a:rPr lang="en-US" altLang="zh-TW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>
                <a:solidFill>
                  <a:schemeClr val="bg1"/>
                </a:solidFill>
              </a:rPr>
              <a:t>The Leadership Board for CIOs 2016 (LBCIO) </a:t>
            </a:r>
            <a:r>
              <a:rPr lang="en-US" altLang="zh-TW" sz="1400" dirty="0">
                <a:solidFill>
                  <a:schemeClr val="bg1"/>
                </a:solidFill>
              </a:rPr>
              <a:t>http://lbcio.org</a:t>
            </a:r>
            <a:endParaRPr lang="en-US" altLang="zh-TW" sz="1400" dirty="0">
              <a:solidFill>
                <a:schemeClr val="bg1"/>
              </a:solidFill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- </a:t>
            </a: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WG Research Center </a:t>
            </a:r>
            <a:r>
              <a:rPr lang="en-US" altLang="zh-TW" sz="2000" dirty="0" smtClean="0">
                <a:solidFill>
                  <a:schemeClr val="bg1"/>
                </a:solidFill>
                <a:cs typeface="+mn-cs"/>
              </a:rPr>
              <a:t>2015 </a:t>
            </a:r>
            <a:r>
              <a:rPr lang="en-US" altLang="zh-TW" sz="2000" dirty="0">
                <a:solidFill>
                  <a:schemeClr val="bg1"/>
                </a:solidFill>
                <a:cs typeface="+mn-cs"/>
              </a:rPr>
              <a:t>(WGRC) </a:t>
            </a:r>
            <a:r>
              <a:rPr lang="en-US" altLang="zh-TW" sz="1100" dirty="0">
                <a:solidFill>
                  <a:schemeClr val="bg1"/>
                </a:solidFill>
                <a:cs typeface="+mn-cs"/>
              </a:rPr>
              <a:t>http://icact.org/upload/2015/0466/20150466_finalpaper.pdf</a:t>
            </a:r>
            <a:endParaRPr lang="en-US" altLang="zh-TW" sz="1400" dirty="0">
              <a:solidFill>
                <a:schemeClr val="bg1"/>
              </a:solidFill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160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7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臺灣約</a:t>
            </a:r>
            <a:r>
              <a:rPr lang="en-US" altLang="zh-TW" dirty="0" smtClean="0"/>
              <a:t>66</a:t>
            </a:r>
            <a:r>
              <a:rPr lang="zh-TW" altLang="en-US" dirty="0" smtClean="0"/>
              <a:t>％的學校將向</a:t>
            </a:r>
            <a:r>
              <a:rPr lang="zh-TW" altLang="en-US" dirty="0"/>
              <a:t>學生收取電腦與網路</a:t>
            </a:r>
            <a:r>
              <a:rPr lang="zh-TW" altLang="en-US" dirty="0" smtClean="0"/>
              <a:t>使用費</a:t>
            </a:r>
            <a:r>
              <a:rPr lang="zh-TW" altLang="en-US" dirty="0" smtClean="0">
                <a:solidFill>
                  <a:srgbClr val="FFC000"/>
                </a:solidFill>
              </a:rPr>
              <a:t>全部</a:t>
            </a:r>
            <a:r>
              <a:rPr lang="zh-TW" altLang="en-US" dirty="0" smtClean="0"/>
              <a:t>編列於</a:t>
            </a:r>
            <a:r>
              <a:rPr lang="en-US" altLang="zh-TW" dirty="0" smtClean="0"/>
              <a:t>IT</a:t>
            </a:r>
            <a:r>
              <a:rPr lang="zh-TW" altLang="en-US" dirty="0" smtClean="0"/>
              <a:t>預算中，高於美國的</a:t>
            </a:r>
            <a:r>
              <a:rPr lang="en-US" altLang="zh-TW" dirty="0" smtClean="0"/>
              <a:t>32%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64069" y="450931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white"/>
                </a:solidFill>
              </a:rPr>
              <a:t>61%</a:t>
            </a:r>
            <a:endParaRPr lang="zh-TW" altLang="en-US" sz="1400" dirty="0">
              <a:solidFill>
                <a:prstClr val="white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25850" y="410431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white"/>
                </a:solidFill>
              </a:rPr>
              <a:t>28%</a:t>
            </a:r>
            <a:endParaRPr lang="zh-TW" altLang="en-US" sz="1400" dirty="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49068" y="4509312"/>
            <a:ext cx="530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white"/>
                </a:solidFill>
              </a:rPr>
              <a:t>11%</a:t>
            </a:r>
            <a:endParaRPr lang="zh-TW" altLang="en-US" sz="1400" dirty="0">
              <a:solidFill>
                <a:prstClr val="white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830164" y="1219487"/>
            <a:ext cx="2600787" cy="954236"/>
            <a:chOff x="5218256" y="1115992"/>
            <a:chExt cx="2600787" cy="954236"/>
          </a:xfrm>
        </p:grpSpPr>
        <p:sp>
          <p:nvSpPr>
            <p:cNvPr id="16" name="文字方塊 15"/>
            <p:cNvSpPr txBox="1"/>
            <p:nvPr/>
          </p:nvSpPr>
          <p:spPr>
            <a:xfrm>
              <a:off x="5218256" y="1115992"/>
              <a:ext cx="2311851" cy="584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47%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 37%</a:t>
              </a:r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32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273427" y="1700896"/>
              <a:ext cx="1545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編列於</a:t>
              </a:r>
              <a:r>
                <a: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IT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經費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0" name="圖表 4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50" y="1467270"/>
            <a:ext cx="6582718" cy="3537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07808" y="1467270"/>
            <a:ext cx="1661781" cy="342042"/>
          </a:xfrm>
          <a:prstGeom prst="rect">
            <a:avLst/>
          </a:prstGeom>
          <a:solidFill>
            <a:srgbClr val="212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7529541" y="2466175"/>
            <a:ext cx="2262158" cy="2060951"/>
            <a:chOff x="1854979" y="2860677"/>
            <a:chExt cx="2262158" cy="2060951"/>
          </a:xfrm>
        </p:grpSpPr>
        <p:grpSp>
          <p:nvGrpSpPr>
            <p:cNvPr id="19" name="群組 18"/>
            <p:cNvGrpSpPr/>
            <p:nvPr/>
          </p:nvGrpSpPr>
          <p:grpSpPr>
            <a:xfrm>
              <a:off x="1854979" y="2860677"/>
              <a:ext cx="2262158" cy="1508234"/>
              <a:chOff x="5612570" y="1129450"/>
              <a:chExt cx="2262158" cy="1508234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6327818" y="1129450"/>
                <a:ext cx="86273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40</a:t>
                </a:r>
                <a:r>
                  <a:rPr lang="en-US" altLang="zh-TW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5612570" y="1714354"/>
                <a:ext cx="226215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編列於學校總體預算</a:t>
                </a:r>
                <a:endPara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LBCIO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227" y="4498815"/>
              <a:ext cx="803995" cy="422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0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r>
              <a:rPr lang="zh-TW" altLang="en-US" dirty="0" smtClean="0"/>
              <a:t>％目前未收費的學校考慮未來進行收費。</a:t>
            </a:r>
            <a:endParaRPr lang="en-US" altLang="zh-TW" dirty="0"/>
          </a:p>
        </p:txBody>
      </p:sp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646417447"/>
              </p:ext>
            </p:extLst>
          </p:nvPr>
        </p:nvGraphicFramePr>
        <p:xfrm>
          <a:off x="271284" y="1360247"/>
          <a:ext cx="4543012" cy="374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302015607"/>
              </p:ext>
            </p:extLst>
          </p:nvPr>
        </p:nvGraphicFramePr>
        <p:xfrm>
          <a:off x="4715850" y="1359312"/>
          <a:ext cx="4543200" cy="374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87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圖表 30"/>
          <p:cNvGraphicFramePr/>
          <p:nvPr>
            <p:extLst>
              <p:ext uri="{D42A27DB-BD31-4B8C-83A1-F6EECF244321}">
                <p14:modId xmlns:p14="http://schemas.microsoft.com/office/powerpoint/2010/main" val="1556861475"/>
              </p:ext>
            </p:extLst>
          </p:nvPr>
        </p:nvGraphicFramePr>
        <p:xfrm>
          <a:off x="-420869" y="1099828"/>
          <a:ext cx="6970906" cy="416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當面臨預算不足時，不同預算別的學校所使用的解決方式亦不同，如高預算學校較偏好採用雲服務。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7018959" y="1372463"/>
            <a:ext cx="2262158" cy="1163152"/>
            <a:chOff x="5922940" y="1148528"/>
            <a:chExt cx="2262159" cy="1163151"/>
          </a:xfrm>
        </p:grpSpPr>
        <p:sp>
          <p:nvSpPr>
            <p:cNvPr id="11" name="文字方塊 10"/>
            <p:cNvSpPr txBox="1"/>
            <p:nvPr/>
          </p:nvSpPr>
          <p:spPr>
            <a:xfrm>
              <a:off x="6707606" y="1148528"/>
              <a:ext cx="862737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81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922940" y="1665348"/>
              <a:ext cx="22621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提高效能和加強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中央</a:t>
              </a:r>
              <a:endPara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資訊科技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橢圓 19"/>
          <p:cNvSpPr/>
          <p:nvPr/>
        </p:nvSpPr>
        <p:spPr>
          <a:xfrm>
            <a:off x="5535914" y="3239023"/>
            <a:ext cx="607515" cy="255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5942521" y="2132857"/>
            <a:ext cx="607515" cy="255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6020850" y="1431470"/>
            <a:ext cx="607515" cy="255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729718" y="4353561"/>
            <a:ext cx="2420320" cy="859708"/>
            <a:chOff x="5885850" y="4555749"/>
            <a:chExt cx="2340000" cy="708414"/>
          </a:xfrm>
        </p:grpSpPr>
        <p:sp>
          <p:nvSpPr>
            <p:cNvPr id="3" name="文字方塊 2"/>
            <p:cNvSpPr txBox="1"/>
            <p:nvPr/>
          </p:nvSpPr>
          <p:spPr>
            <a:xfrm>
              <a:off x="5885850" y="4555749"/>
              <a:ext cx="17616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900" dirty="0">
                  <a:solidFill>
                    <a:prstClr val="white"/>
                  </a:solidFill>
                </a:rPr>
                <a:t>（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IT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總預算為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2,500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萬元以上</a:t>
              </a:r>
              <a:r>
                <a:rPr lang="zh-TW" altLang="en-US" sz="900" dirty="0">
                  <a:solidFill>
                    <a:prstClr val="white"/>
                  </a:solidFill>
                </a:rPr>
                <a:t>）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885850" y="4802500"/>
              <a:ext cx="2025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900" dirty="0">
                  <a:solidFill>
                    <a:prstClr val="white"/>
                  </a:solidFill>
                </a:rPr>
                <a:t>（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IT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總預算為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1,000~2,499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萬元</a:t>
              </a:r>
              <a:r>
                <a:rPr lang="zh-TW" altLang="en-US" sz="900" dirty="0">
                  <a:solidFill>
                    <a:prstClr val="white"/>
                  </a:solidFill>
                </a:rPr>
                <a:t>）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885850" y="5033331"/>
              <a:ext cx="234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900" dirty="0">
                  <a:solidFill>
                    <a:prstClr val="white"/>
                  </a:solidFill>
                </a:rPr>
                <a:t>（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IT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總預算為</a:t>
              </a:r>
              <a:r>
                <a:rPr lang="en-US" altLang="zh-TW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999</a:t>
              </a:r>
              <a:r>
                <a:rPr lang="zh-TW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萬元以下</a:t>
              </a:r>
              <a:r>
                <a:rPr lang="zh-TW" altLang="en-US" sz="900" dirty="0">
                  <a:solidFill>
                    <a:prstClr val="white"/>
                  </a:solidFill>
                </a:rPr>
                <a:t>）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599245" y="2609492"/>
            <a:ext cx="1338828" cy="1719558"/>
            <a:chOff x="2627011" y="2879755"/>
            <a:chExt cx="1338828" cy="1719557"/>
          </a:xfrm>
        </p:grpSpPr>
        <p:grpSp>
          <p:nvGrpSpPr>
            <p:cNvPr id="26" name="群組 25"/>
            <p:cNvGrpSpPr/>
            <p:nvPr/>
          </p:nvGrpSpPr>
          <p:grpSpPr>
            <a:xfrm>
              <a:off x="2627011" y="2879755"/>
              <a:ext cx="1338828" cy="1440149"/>
              <a:chOff x="6384602" y="1148528"/>
              <a:chExt cx="1338828" cy="1440149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6596999" y="1148528"/>
                <a:ext cx="86273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69</a:t>
                </a:r>
                <a:r>
                  <a:rPr lang="en-US" altLang="zh-TW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6384602" y="1665348"/>
                <a:ext cx="1338828" cy="92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採用雲服務</a:t>
                </a:r>
              </a:p>
              <a:p>
                <a:pPr algn="ctr"/>
                <a:r>
                  <a:rPr lang="en-US" altLang="zh-TW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LBCIO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319905"/>
              <a:ext cx="531304" cy="279407"/>
            </a:xfrm>
            <a:prstGeom prst="rect">
              <a:avLst/>
            </a:prstGeom>
          </p:spPr>
        </p:pic>
      </p:grpSp>
      <p:sp>
        <p:nvSpPr>
          <p:cNvPr id="33" name="橢圓 32"/>
          <p:cNvSpPr/>
          <p:nvPr/>
        </p:nvSpPr>
        <p:spPr>
          <a:xfrm>
            <a:off x="4175688" y="4458223"/>
            <a:ext cx="607515" cy="255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</a:t>
            </a:r>
            <a:r>
              <a:rPr lang="en-US" altLang="zh-TW" dirty="0" smtClean="0"/>
              <a:t>IT</a:t>
            </a:r>
            <a:r>
              <a:rPr lang="zh-TW" altLang="en-US" dirty="0" smtClean="0"/>
              <a:t>基礎</a:t>
            </a:r>
            <a:r>
              <a:rPr lang="zh-TW" altLang="en-US" dirty="0"/>
              <a:t>建設與服務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56914" y="2259316"/>
            <a:ext cx="5338937" cy="2502263"/>
          </a:xfrm>
        </p:spPr>
        <p:txBody>
          <a:bodyPr/>
          <a:lstStyle/>
          <a:p>
            <a:r>
              <a:rPr lang="en-US" altLang="zh-TW" sz="2199" dirty="0"/>
              <a:t>IT</a:t>
            </a:r>
            <a:r>
              <a:rPr lang="zh-TW" altLang="en-US" sz="2199" dirty="0"/>
              <a:t>基礎建設</a:t>
            </a:r>
            <a:endParaRPr lang="en-US" altLang="zh-TW" sz="2199" dirty="0"/>
          </a:p>
          <a:p>
            <a:r>
              <a:rPr lang="zh-TW" altLang="en-US" sz="2199" dirty="0" smtClean="0"/>
              <a:t>資訊教育服務</a:t>
            </a:r>
            <a:endParaRPr lang="en-US" altLang="zh-TW" sz="2199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65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</a:t>
            </a:r>
            <a:r>
              <a:rPr lang="zh-TW" altLang="en-US" dirty="0" smtClean="0"/>
              <a:t>基礎建設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3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2"/>
            <a:ext cx="8983694" cy="1061065"/>
          </a:xfrm>
        </p:spPr>
        <p:txBody>
          <a:bodyPr/>
          <a:lstStyle/>
          <a:p>
            <a:r>
              <a:rPr lang="zh-TW" altLang="en-US" dirty="0" smtClean="0"/>
              <a:t>學校對外網路頻寬較去年明顯增長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411183" y="1449312"/>
            <a:ext cx="1800493" cy="1163152"/>
            <a:chOff x="6099491" y="1194096"/>
            <a:chExt cx="1800493" cy="1163151"/>
          </a:xfrm>
        </p:grpSpPr>
        <p:sp>
          <p:nvSpPr>
            <p:cNvPr id="7" name="文字方塊 6"/>
            <p:cNvSpPr txBox="1"/>
            <p:nvPr/>
          </p:nvSpPr>
          <p:spPr>
            <a:xfrm>
              <a:off x="6368795" y="1194096"/>
              <a:ext cx="1194558" cy="584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80.9</a:t>
              </a:r>
              <a:r>
                <a:rPr lang="en-US" altLang="zh-TW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099491" y="1710916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有提供無線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</a:t>
              </a:r>
              <a:endPara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教室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占比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490850" y="1449312"/>
            <a:ext cx="2132316" cy="886153"/>
            <a:chOff x="6293453" y="1194096"/>
            <a:chExt cx="1365544" cy="886152"/>
          </a:xfrm>
        </p:grpSpPr>
        <p:sp>
          <p:nvSpPr>
            <p:cNvPr id="24" name="文字方塊 23"/>
            <p:cNvSpPr txBox="1"/>
            <p:nvPr/>
          </p:nvSpPr>
          <p:spPr>
            <a:xfrm>
              <a:off x="6293453" y="1194096"/>
              <a:ext cx="1286497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2,908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Mbps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358128" y="1710916"/>
              <a:ext cx="1300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學校對外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網路頻寬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28" name="圖表 27"/>
          <p:cNvGraphicFramePr/>
          <p:nvPr>
            <p:extLst/>
          </p:nvPr>
        </p:nvGraphicFramePr>
        <p:xfrm>
          <a:off x="579306" y="3057878"/>
          <a:ext cx="2915439" cy="203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圖表 28"/>
          <p:cNvGraphicFramePr/>
          <p:nvPr>
            <p:extLst/>
          </p:nvPr>
        </p:nvGraphicFramePr>
        <p:xfrm>
          <a:off x="3786958" y="2294707"/>
          <a:ext cx="3024000" cy="282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7304616" y="1384556"/>
            <a:ext cx="2031325" cy="1163152"/>
            <a:chOff x="5984075" y="1194096"/>
            <a:chExt cx="2031325" cy="1163151"/>
          </a:xfrm>
        </p:grpSpPr>
        <p:sp>
          <p:nvSpPr>
            <p:cNvPr id="31" name="文字方塊 30"/>
            <p:cNvSpPr txBox="1"/>
            <p:nvPr/>
          </p:nvSpPr>
          <p:spPr>
            <a:xfrm>
              <a:off x="6368796" y="1194096"/>
              <a:ext cx="1194558" cy="584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76.8</a:t>
              </a:r>
              <a:r>
                <a:rPr lang="en-US" altLang="zh-TW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984075" y="1710916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校園</a:t>
              </a:r>
              <a:r>
                <a: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空間</a:t>
              </a:r>
              <a:r>
                <a: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無線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網路的覆蓋率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7296600" y="2763265"/>
            <a:ext cx="2047355" cy="2532645"/>
            <a:chOff x="5957899" y="2031275"/>
            <a:chExt cx="2047355" cy="2532645"/>
          </a:xfrm>
        </p:grpSpPr>
        <p:grpSp>
          <p:nvGrpSpPr>
            <p:cNvPr id="34" name="群組 33"/>
            <p:cNvGrpSpPr/>
            <p:nvPr/>
          </p:nvGrpSpPr>
          <p:grpSpPr>
            <a:xfrm>
              <a:off x="5957899" y="2031275"/>
              <a:ext cx="2047355" cy="1423321"/>
              <a:chOff x="6312871" y="1148528"/>
              <a:chExt cx="2047355" cy="1423321"/>
            </a:xfrm>
          </p:grpSpPr>
          <p:sp>
            <p:nvSpPr>
              <p:cNvPr id="38" name="文字方塊 37"/>
              <p:cNvSpPr txBox="1"/>
              <p:nvPr/>
            </p:nvSpPr>
            <p:spPr>
              <a:xfrm>
                <a:off x="6708813" y="1148528"/>
                <a:ext cx="1186543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D9803"/>
                    </a:solidFill>
                  </a:rPr>
                  <a:t>68.7</a:t>
                </a:r>
                <a:r>
                  <a:rPr lang="en-US" altLang="zh-TW" dirty="0">
                    <a:solidFill>
                      <a:srgbClr val="FD9803"/>
                    </a:solidFill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6312871" y="1648519"/>
                <a:ext cx="20473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prstClr val="white"/>
                    </a:solidFill>
                    <a:latin typeface="微軟正黑體"/>
                    <a:ea typeface="微軟正黑體"/>
                  </a:rPr>
                  <a:t>企業 </a:t>
                </a:r>
                <a:r>
                  <a:rPr lang="en-US" altLang="zh-TW" b="1" dirty="0" smtClean="0">
                    <a:solidFill>
                      <a:prstClr val="white"/>
                    </a:solidFill>
                    <a:latin typeface="微軟正黑體"/>
                    <a:ea typeface="微軟正黑體"/>
                  </a:rPr>
                  <a:t>Wi-Fi </a:t>
                </a:r>
                <a:r>
                  <a:rPr lang="zh-TW" altLang="en-US" b="1" dirty="0" smtClean="0">
                    <a:solidFill>
                      <a:prstClr val="white"/>
                    </a:solidFill>
                    <a:latin typeface="微軟正黑體"/>
                    <a:ea typeface="微軟正黑體"/>
                  </a:rPr>
                  <a:t>覆蓋率</a:t>
                </a:r>
              </a:p>
              <a:p>
                <a:pPr algn="ctr"/>
                <a:r>
                  <a:rPr lang="en-US" altLang="zh-TW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ITH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2015</a:t>
                </a:r>
                <a:endParaRPr lang="zh-TW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6362900" y="3463829"/>
              <a:ext cx="1341883" cy="1100091"/>
              <a:chOff x="-168122" y="2636224"/>
              <a:chExt cx="1341883" cy="1100091"/>
            </a:xfrm>
          </p:grpSpPr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4513" y="2636224"/>
                <a:ext cx="848786" cy="838800"/>
              </a:xfrm>
              <a:prstGeom prst="rect">
                <a:avLst/>
              </a:prstGeom>
            </p:spPr>
          </p:pic>
          <p:sp>
            <p:nvSpPr>
              <p:cNvPr id="37" name="圓角矩形 36"/>
              <p:cNvSpPr/>
              <p:nvPr/>
            </p:nvSpPr>
            <p:spPr>
              <a:xfrm>
                <a:off x="-168122" y="3098661"/>
                <a:ext cx="1341883" cy="637654"/>
              </a:xfrm>
              <a:prstGeom prst="roundRect">
                <a:avLst/>
              </a:prstGeom>
              <a:solidFill>
                <a:srgbClr val="1B1C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7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學校實體伺服器虛擬化已經相當普及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755850" y="658008"/>
            <a:ext cx="8386759" cy="4547610"/>
            <a:chOff x="988771" y="658008"/>
            <a:chExt cx="8386759" cy="4547610"/>
          </a:xfrm>
        </p:grpSpPr>
        <p:graphicFrame>
          <p:nvGraphicFramePr>
            <p:cNvPr id="10" name="圖表 9"/>
            <p:cNvGraphicFramePr/>
            <p:nvPr>
              <p:extLst>
                <p:ext uri="{D42A27DB-BD31-4B8C-83A1-F6EECF244321}">
                  <p14:modId xmlns:p14="http://schemas.microsoft.com/office/powerpoint/2010/main" val="865791845"/>
                </p:ext>
              </p:extLst>
            </p:nvPr>
          </p:nvGraphicFramePr>
          <p:xfrm>
            <a:off x="4662719" y="658008"/>
            <a:ext cx="4712811" cy="4547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" name="直線接點 3"/>
            <p:cNvCxnSpPr/>
            <p:nvPr/>
          </p:nvCxnSpPr>
          <p:spPr>
            <a:xfrm flipV="1">
              <a:off x="3756711" y="1156118"/>
              <a:ext cx="1078306" cy="46800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3743649" y="4694558"/>
              <a:ext cx="1080000" cy="46800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圖表 10"/>
            <p:cNvGraphicFramePr/>
            <p:nvPr>
              <p:extLst/>
            </p:nvPr>
          </p:nvGraphicFramePr>
          <p:xfrm>
            <a:off x="988771" y="802888"/>
            <a:ext cx="3066518" cy="42981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484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收取</a:t>
            </a:r>
            <a:r>
              <a:rPr lang="zh-TW" altLang="en-US" dirty="0"/>
              <a:t>網路使用費的學校</a:t>
            </a:r>
            <a:r>
              <a:rPr lang="zh-TW" altLang="en-US" dirty="0" smtClean="0"/>
              <a:t>，其提供的對外網路頻寬服務較好</a:t>
            </a:r>
            <a:endParaRPr lang="zh-TW" altLang="en-US" dirty="0"/>
          </a:p>
        </p:txBody>
      </p:sp>
      <p:sp>
        <p:nvSpPr>
          <p:cNvPr id="21" name="矩形 7"/>
          <p:cNvSpPr>
            <a:spLocks noChangeArrowheads="1"/>
          </p:cNvSpPr>
          <p:nvPr/>
        </p:nvSpPr>
        <p:spPr bwMode="auto">
          <a:xfrm>
            <a:off x="12105" y="5139312"/>
            <a:ext cx="31287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註：收費是指向學生收取電腦與網路使用費</a:t>
            </a:r>
          </a:p>
        </p:txBody>
      </p:sp>
      <p:graphicFrame>
        <p:nvGraphicFramePr>
          <p:cNvPr id="9" name="圖表 8"/>
          <p:cNvGraphicFramePr/>
          <p:nvPr>
            <p:extLst/>
          </p:nvPr>
        </p:nvGraphicFramePr>
        <p:xfrm>
          <a:off x="287174" y="1435323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val="43634429"/>
              </p:ext>
            </p:extLst>
          </p:nvPr>
        </p:nvGraphicFramePr>
        <p:xfrm>
          <a:off x="4850850" y="148422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61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2"/>
            <a:ext cx="9343694" cy="1061065"/>
          </a:xfrm>
        </p:spPr>
        <p:txBody>
          <a:bodyPr/>
          <a:lstStyle/>
          <a:p>
            <a:r>
              <a:rPr lang="zh-TW" altLang="en-US" dirty="0"/>
              <a:t>無論未來</a:t>
            </a:r>
            <a:r>
              <a:rPr lang="en-US" altLang="zh-TW" dirty="0"/>
              <a:t>IT</a:t>
            </a:r>
            <a:r>
              <a:rPr lang="zh-TW" altLang="en-US" dirty="0"/>
              <a:t>總預算增減與否，更換或升級校園網路已成為學校發展</a:t>
            </a:r>
            <a:r>
              <a:rPr lang="zh-TW" altLang="en-US" dirty="0" smtClean="0"/>
              <a:t>重點。</a:t>
            </a:r>
            <a:endParaRPr lang="zh-TW" altLang="en-US" dirty="0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752673"/>
              </p:ext>
            </p:extLst>
          </p:nvPr>
        </p:nvGraphicFramePr>
        <p:xfrm>
          <a:off x="1295850" y="1269312"/>
          <a:ext cx="7200000" cy="40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97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資訊教育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878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報告大綱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786457" y="2346150"/>
            <a:ext cx="5045109" cy="234316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199" dirty="0"/>
              <a:t>一、研究簡介</a:t>
            </a:r>
            <a:endParaRPr lang="en-US" altLang="zh-TW" sz="2199" dirty="0"/>
          </a:p>
          <a:p>
            <a:pPr marL="0" indent="0">
              <a:buNone/>
            </a:pPr>
            <a:r>
              <a:rPr lang="zh-TW" altLang="en-US" sz="2199" dirty="0"/>
              <a:t>二、</a:t>
            </a:r>
            <a:r>
              <a:rPr lang="en-US" altLang="zh-TW" sz="2199" dirty="0"/>
              <a:t>IT </a:t>
            </a:r>
            <a:r>
              <a:rPr lang="zh-TW" altLang="en-US" sz="2199" dirty="0"/>
              <a:t>治理</a:t>
            </a:r>
            <a:endParaRPr lang="en-US" altLang="zh-TW" sz="2199" dirty="0"/>
          </a:p>
          <a:p>
            <a:pPr marL="0" indent="0">
              <a:buNone/>
            </a:pPr>
            <a:r>
              <a:rPr lang="zh-TW" altLang="en-US" sz="2199" dirty="0"/>
              <a:t>三、</a:t>
            </a:r>
            <a:r>
              <a:rPr lang="en-US" altLang="zh-TW" sz="2199" dirty="0"/>
              <a:t>IT </a:t>
            </a:r>
            <a:r>
              <a:rPr lang="zh-TW" altLang="en-US" sz="2199" dirty="0"/>
              <a:t>基礎建設與服務</a:t>
            </a:r>
          </a:p>
          <a:p>
            <a:pPr marL="0" indent="0">
              <a:buNone/>
            </a:pPr>
            <a:r>
              <a:rPr lang="zh-TW" altLang="en-US" sz="2199" dirty="0"/>
              <a:t>四、重要教育科技應用趨勢分析</a:t>
            </a:r>
            <a:endParaRPr lang="en-US" altLang="zh-TW" sz="2199" dirty="0"/>
          </a:p>
          <a:p>
            <a:pPr marL="0" indent="0">
              <a:buNone/>
            </a:pPr>
            <a:r>
              <a:rPr lang="zh-TW" altLang="en-US" sz="2199" dirty="0"/>
              <a:t>五、關鍵資訊議題分析</a:t>
            </a:r>
          </a:p>
        </p:txBody>
      </p:sp>
    </p:spTree>
    <p:extLst>
      <p:ext uri="{BB962C8B-B14F-4D97-AF65-F5344CB8AC3E}">
        <p14:creationId xmlns:p14="http://schemas.microsoft.com/office/powerpoint/2010/main" val="4003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8" y="122432"/>
            <a:ext cx="9208693" cy="1061065"/>
          </a:xfrm>
        </p:spPr>
        <p:txBody>
          <a:bodyPr/>
          <a:lstStyle/>
          <a:p>
            <a:r>
              <a:rPr lang="en-US" altLang="zh-TW" dirty="0" smtClean="0"/>
              <a:t>44%</a:t>
            </a:r>
            <a:r>
              <a:rPr lang="zh-TW" altLang="en-US" dirty="0" smtClean="0"/>
              <a:t>學校</a:t>
            </a:r>
            <a:r>
              <a:rPr lang="en-US" altLang="zh-TW" dirty="0"/>
              <a:t>CIO</a:t>
            </a:r>
            <a:r>
              <a:rPr lang="zh-TW" altLang="en-US" dirty="0"/>
              <a:t>都認為目前師生獲得的資訊</a:t>
            </a:r>
            <a:r>
              <a:rPr lang="zh-TW" altLang="en-US" dirty="0" smtClean="0"/>
              <a:t>教育不足，</a:t>
            </a:r>
            <a:r>
              <a:rPr lang="zh-TW" altLang="en-US" dirty="0"/>
              <a:t>其中又以「資訊安全」領域知識最為缺乏。</a:t>
            </a:r>
          </a:p>
        </p:txBody>
      </p:sp>
      <p:graphicFrame>
        <p:nvGraphicFramePr>
          <p:cNvPr id="9" name="圖表 8"/>
          <p:cNvGraphicFramePr/>
          <p:nvPr>
            <p:extLst/>
          </p:nvPr>
        </p:nvGraphicFramePr>
        <p:xfrm>
          <a:off x="140747" y="1162846"/>
          <a:ext cx="4708692" cy="397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val="113740040"/>
              </p:ext>
            </p:extLst>
          </p:nvPr>
        </p:nvGraphicFramePr>
        <p:xfrm>
          <a:off x="4670850" y="1183497"/>
          <a:ext cx="4635000" cy="395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95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600" dirty="0"/>
              <a:t>「學生職能」、「圖書館館藏」、「招生</a:t>
            </a:r>
            <a:r>
              <a:rPr lang="en-US" altLang="zh-TW" sz="2600" dirty="0"/>
              <a:t>/</a:t>
            </a:r>
            <a:r>
              <a:rPr lang="zh-TW" altLang="en-US" sz="2600" dirty="0"/>
              <a:t>考試資訊」是校園去識別化之</a:t>
            </a:r>
            <a:r>
              <a:rPr lang="en-US" altLang="zh-TW" sz="2600" dirty="0"/>
              <a:t>Open</a:t>
            </a:r>
            <a:r>
              <a:rPr lang="zh-TW" altLang="en-US" sz="2600" dirty="0"/>
              <a:t> </a:t>
            </a:r>
            <a:r>
              <a:rPr lang="en-US" altLang="zh-TW" sz="2600" dirty="0"/>
              <a:t>Data </a:t>
            </a:r>
            <a:r>
              <a:rPr lang="zh-TW" altLang="en-US" sz="2600" dirty="0"/>
              <a:t>開放後對企業或社會最有幫助的</a:t>
            </a:r>
            <a:r>
              <a:rPr lang="zh-TW" altLang="en-US" sz="2600" dirty="0" smtClean="0"/>
              <a:t>前三項目</a:t>
            </a:r>
            <a:r>
              <a:rPr lang="zh-TW" altLang="en-US" sz="2600" dirty="0"/>
              <a:t/>
            </a:r>
            <a:br>
              <a:rPr lang="zh-TW" altLang="en-US" sz="2600" dirty="0"/>
            </a:br>
            <a:endParaRPr lang="zh-TW" altLang="en-US" sz="2600" dirty="0"/>
          </a:p>
        </p:txBody>
      </p:sp>
      <p:graphicFrame>
        <p:nvGraphicFramePr>
          <p:cNvPr id="21" name="圖表 20"/>
          <p:cNvGraphicFramePr/>
          <p:nvPr>
            <p:extLst/>
          </p:nvPr>
        </p:nvGraphicFramePr>
        <p:xfrm>
          <a:off x="1205850" y="1393279"/>
          <a:ext cx="8055000" cy="354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7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67155" y="122432"/>
            <a:ext cx="9382884" cy="1061065"/>
          </a:xfrm>
        </p:spPr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smtClean="0"/>
              <a:t>Open </a:t>
            </a:r>
            <a:r>
              <a:rPr lang="en-US" altLang="zh-TW" dirty="0"/>
              <a:t>Source </a:t>
            </a:r>
            <a:r>
              <a:rPr lang="zh-TW" altLang="en-US" dirty="0"/>
              <a:t>軟體對師生的推廣與</a:t>
            </a:r>
            <a:r>
              <a:rPr lang="zh-TW" altLang="en-US" dirty="0" smtClean="0"/>
              <a:t>應用」在關鍵</a:t>
            </a:r>
            <a:r>
              <a:rPr lang="zh-TW" altLang="en-US" dirty="0"/>
              <a:t>資訊</a:t>
            </a:r>
            <a:r>
              <a:rPr lang="zh-TW" altLang="en-US" dirty="0" smtClean="0"/>
              <a:t>議題的排名上皆最後一名，顯示學校更重視其他議題。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279126" y="2034312"/>
            <a:ext cx="1813745" cy="1803109"/>
            <a:chOff x="1290274" y="3498597"/>
            <a:chExt cx="1813745" cy="1803110"/>
          </a:xfrm>
        </p:grpSpPr>
        <p:sp>
          <p:nvSpPr>
            <p:cNvPr id="17" name="橢圓 16"/>
            <p:cNvSpPr/>
            <p:nvPr/>
          </p:nvSpPr>
          <p:spPr>
            <a:xfrm>
              <a:off x="1633016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25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290274" y="4627292"/>
              <a:ext cx="1813745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「策略成功」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28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49104" y="2047495"/>
            <a:ext cx="1598782" cy="1789929"/>
            <a:chOff x="3260254" y="3511779"/>
            <a:chExt cx="1598783" cy="1789928"/>
          </a:xfrm>
        </p:grpSpPr>
        <p:sp>
          <p:nvSpPr>
            <p:cNvPr id="19" name="文字方塊 18"/>
            <p:cNvSpPr txBox="1"/>
            <p:nvPr/>
          </p:nvSpPr>
          <p:spPr>
            <a:xfrm>
              <a:off x="3260254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「未來發展」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28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495515" y="3511779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42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120850" y="2034312"/>
            <a:ext cx="1598782" cy="1803109"/>
            <a:chOff x="5131999" y="3498597"/>
            <a:chExt cx="1598783" cy="1803110"/>
          </a:xfrm>
        </p:grpSpPr>
        <p:sp>
          <p:nvSpPr>
            <p:cNvPr id="20" name="文字方塊 19"/>
            <p:cNvSpPr txBox="1"/>
            <p:nvPr/>
          </p:nvSpPr>
          <p:spPr>
            <a:xfrm>
              <a:off x="5131999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「花費時間」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28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5367260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>
                  <a:solidFill>
                    <a:prstClr val="white"/>
                  </a:solidFill>
                </a:rPr>
                <a:t>1</a:t>
              </a:r>
              <a:r>
                <a:rPr lang="en-US" altLang="zh-TW" sz="2801" b="1" dirty="0" smtClean="0">
                  <a:solidFill>
                    <a:prstClr val="white"/>
                  </a:solidFill>
                </a:rPr>
                <a:t>0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010593" y="2046810"/>
            <a:ext cx="1598782" cy="1790613"/>
            <a:chOff x="7021741" y="3511095"/>
            <a:chExt cx="1598783" cy="17906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7021741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「花費資源」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28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7257002" y="3511095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>
                  <a:solidFill>
                    <a:prstClr val="white"/>
                  </a:solidFill>
                </a:rPr>
                <a:t>6</a:t>
              </a: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四、重要</a:t>
            </a:r>
            <a:r>
              <a:rPr lang="zh-TW" altLang="en-US" dirty="0"/>
              <a:t>教育</a:t>
            </a:r>
            <a:r>
              <a:rPr lang="zh-TW" altLang="en-US" dirty="0" smtClean="0"/>
              <a:t>科技應</a:t>
            </a:r>
            <a:r>
              <a:rPr lang="zh-TW" altLang="en-US" dirty="0"/>
              <a:t>用</a:t>
            </a:r>
            <a:r>
              <a:rPr lang="zh-TW" altLang="en-US" dirty="0" smtClean="0"/>
              <a:t>趨勢</a:t>
            </a:r>
            <a:r>
              <a:rPr lang="zh-TW" altLang="en-US" dirty="0"/>
              <a:t>分析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56914" y="2259313"/>
            <a:ext cx="5338937" cy="2564998"/>
          </a:xfrm>
        </p:spPr>
        <p:txBody>
          <a:bodyPr/>
          <a:lstStyle/>
          <a:p>
            <a:r>
              <a:rPr lang="zh-TW" altLang="en-US" sz="2199" dirty="0"/>
              <a:t>數位學習</a:t>
            </a:r>
            <a:endParaRPr lang="en-US" altLang="zh-TW" sz="2199" dirty="0"/>
          </a:p>
          <a:p>
            <a:r>
              <a:rPr lang="zh-TW" altLang="en-US" sz="2199" dirty="0"/>
              <a:t>行動應用</a:t>
            </a:r>
            <a:endParaRPr lang="en-US" altLang="zh-TW" sz="2199" dirty="0"/>
          </a:p>
          <a:p>
            <a:r>
              <a:rPr lang="zh-TW" altLang="en-US" sz="2199" dirty="0"/>
              <a:t>雲端應用</a:t>
            </a:r>
            <a:endParaRPr lang="en-US" altLang="zh-TW" sz="2199" dirty="0"/>
          </a:p>
          <a:p>
            <a:r>
              <a:rPr lang="zh-TW" altLang="en-US" sz="2199" dirty="0"/>
              <a:t>巨量資料</a:t>
            </a:r>
          </a:p>
          <a:p>
            <a:r>
              <a:rPr lang="zh-TW" altLang="en-US" sz="2000" dirty="0"/>
              <a:t>資訊安全</a:t>
            </a:r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47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ce\cio\ppt\jpg\lap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79" y="577753"/>
            <a:ext cx="5872616" cy="46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數位學習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15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支援數位學習的永續</a:t>
            </a:r>
            <a:r>
              <a:rPr lang="zh-TW" altLang="en-US" dirty="0" smtClean="0"/>
              <a:t>發展」今年跌出十大關鍵資訊議題排行榜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1633015" y="3498596"/>
            <a:ext cx="1128260" cy="1128260"/>
          </a:xfrm>
          <a:prstGeom prst="ellipse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TW" sz="2801" b="1" dirty="0" smtClean="0">
                <a:solidFill>
                  <a:schemeClr val="bg1"/>
                </a:solidFill>
              </a:rPr>
              <a:t>67</a:t>
            </a:r>
            <a:endParaRPr lang="en-US" altLang="zh-TW" sz="2801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%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290276" y="4627293"/>
            <a:ext cx="1813745" cy="67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「策略成功」</a:t>
            </a:r>
            <a:endParaRPr lang="en-US" altLang="zh-TW" sz="1324" b="1" dirty="0">
              <a:solidFill>
                <a:srgbClr val="85D0D5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重要性</a:t>
            </a:r>
            <a:endParaRPr lang="en-US" altLang="zh-TW" sz="1324" b="1" dirty="0">
              <a:solidFill>
                <a:srgbClr val="85D0D5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（排名</a:t>
            </a:r>
            <a:r>
              <a:rPr lang="en-US" altLang="zh-TW" sz="1134" dirty="0" smtClean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1134" dirty="0" smtClean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1134" dirty="0">
              <a:solidFill>
                <a:srgbClr val="85D0D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60254" y="4627293"/>
            <a:ext cx="1598782" cy="67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「未來發展」</a:t>
            </a:r>
            <a:endParaRPr lang="en-US" altLang="zh-TW" sz="1324" b="1" dirty="0">
              <a:solidFill>
                <a:srgbClr val="85D0D5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重要性</a:t>
            </a:r>
            <a:r>
              <a: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1134" dirty="0" smtClean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排名</a:t>
            </a:r>
            <a:r>
              <a:rPr lang="en-US" altLang="zh-TW" sz="1134" dirty="0" smtClean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1134" dirty="0" smtClean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1134" dirty="0">
              <a:solidFill>
                <a:srgbClr val="85D0D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132000" y="4627293"/>
            <a:ext cx="1598782" cy="67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「花費時間」</a:t>
            </a:r>
            <a:endParaRPr lang="en-US" altLang="zh-TW" sz="1324" b="1" dirty="0">
              <a:solidFill>
                <a:srgbClr val="85D0D5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占比</a:t>
            </a:r>
            <a:r>
              <a: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（排名</a:t>
            </a:r>
            <a:r>
              <a:rPr lang="en-US" altLang="zh-TW" sz="1134" dirty="0" smtClean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1134" dirty="0" smtClean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1134" dirty="0">
              <a:solidFill>
                <a:srgbClr val="85D0D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021743" y="4627293"/>
            <a:ext cx="1598782" cy="67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「花費資源」</a:t>
            </a:r>
            <a:endParaRPr lang="en-US" altLang="zh-TW" sz="1324" b="1" dirty="0">
              <a:solidFill>
                <a:srgbClr val="85D0D5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占比</a:t>
            </a:r>
            <a:r>
              <a: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（排名</a:t>
            </a:r>
            <a:r>
              <a:rPr lang="en-US" altLang="zh-TW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2440324" y="1136797"/>
            <a:ext cx="4705526" cy="2112517"/>
            <a:chOff x="2440324" y="934149"/>
            <a:chExt cx="4705526" cy="2112517"/>
          </a:xfrm>
        </p:grpSpPr>
        <p:grpSp>
          <p:nvGrpSpPr>
            <p:cNvPr id="26" name="群組 25"/>
            <p:cNvGrpSpPr/>
            <p:nvPr/>
          </p:nvGrpSpPr>
          <p:grpSpPr>
            <a:xfrm>
              <a:off x="2440324" y="934149"/>
              <a:ext cx="3625525" cy="2112517"/>
              <a:chOff x="631354" y="1898850"/>
              <a:chExt cx="3625525" cy="2112517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631354" y="3113850"/>
                <a:ext cx="1120820" cy="864489"/>
                <a:chOff x="292528" y="2920944"/>
                <a:chExt cx="1120819" cy="864489"/>
              </a:xfrm>
            </p:grpSpPr>
            <p:sp>
              <p:nvSpPr>
                <p:cNvPr id="39" name="文字方塊 38"/>
                <p:cNvSpPr txBox="1"/>
                <p:nvPr/>
              </p:nvSpPr>
              <p:spPr>
                <a:xfrm>
                  <a:off x="379089" y="3416101"/>
                  <a:ext cx="9476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2012</a:t>
                  </a:r>
                  <a:r>
                    <a:rPr lang="zh-TW" altLang="en-US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年</a:t>
                  </a:r>
                  <a:endParaRPr lang="zh-TW" altLang="en-US" sz="1600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" name="文字方塊 39"/>
                <p:cNvSpPr txBox="1"/>
                <p:nvPr/>
              </p:nvSpPr>
              <p:spPr>
                <a:xfrm>
                  <a:off x="292528" y="2920944"/>
                  <a:ext cx="1120819" cy="584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dirty="0">
                      <a:solidFill>
                        <a:srgbClr val="FFFF00"/>
                      </a:solidFill>
                      <a:latin typeface="+mn-ea"/>
                      <a:ea typeface="+mn-ea"/>
                    </a:rPr>
                    <a:t>排名</a:t>
                  </a:r>
                  <a:r>
                    <a:rPr lang="en-US" altLang="zh-TW" sz="3201" dirty="0">
                      <a:solidFill>
                        <a:srgbClr val="FFFF00"/>
                      </a:solidFill>
                      <a:latin typeface="+mn-ea"/>
                      <a:ea typeface="+mn-ea"/>
                    </a:rPr>
                    <a:t>18</a:t>
                  </a:r>
                  <a:endParaRPr lang="zh-TW" altLang="en-US" sz="3201" dirty="0">
                    <a:solidFill>
                      <a:srgbClr val="FFFF00"/>
                    </a:solidFill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28" name="群組 27"/>
              <p:cNvGrpSpPr/>
              <p:nvPr/>
            </p:nvGrpSpPr>
            <p:grpSpPr>
              <a:xfrm>
                <a:off x="663351" y="2841750"/>
                <a:ext cx="3459069" cy="1169617"/>
                <a:chOff x="549515" y="2123900"/>
                <a:chExt cx="3459069" cy="1169617"/>
              </a:xfrm>
            </p:grpSpPr>
            <p:grpSp>
              <p:nvGrpSpPr>
                <p:cNvPr id="35" name="群組 34"/>
                <p:cNvGrpSpPr/>
                <p:nvPr/>
              </p:nvGrpSpPr>
              <p:grpSpPr>
                <a:xfrm>
                  <a:off x="549515" y="2772401"/>
                  <a:ext cx="1291623" cy="521116"/>
                  <a:chOff x="220715" y="2174905"/>
                  <a:chExt cx="1291623" cy="521116"/>
                </a:xfrm>
              </p:grpSpPr>
              <p:cxnSp>
                <p:nvCxnSpPr>
                  <p:cNvPr id="37" name="直線接點 36"/>
                  <p:cNvCxnSpPr/>
                  <p:nvPr/>
                </p:nvCxnSpPr>
                <p:spPr>
                  <a:xfrm>
                    <a:off x="1512337" y="2174905"/>
                    <a:ext cx="0" cy="521116"/>
                  </a:xfrm>
                  <a:prstGeom prst="line">
                    <a:avLst/>
                  </a:prstGeom>
                  <a:ln w="254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接點 37"/>
                  <p:cNvCxnSpPr/>
                  <p:nvPr/>
                </p:nvCxnSpPr>
                <p:spPr>
                  <a:xfrm flipH="1">
                    <a:off x="220715" y="2684701"/>
                    <a:ext cx="1291623" cy="11320"/>
                  </a:xfrm>
                  <a:prstGeom prst="line">
                    <a:avLst/>
                  </a:prstGeom>
                  <a:ln w="254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" name="肘形接點 35"/>
                <p:cNvCxnSpPr/>
                <p:nvPr/>
              </p:nvCxnSpPr>
              <p:spPr>
                <a:xfrm flipV="1">
                  <a:off x="1848358" y="2123900"/>
                  <a:ext cx="2160226" cy="661301"/>
                </a:xfrm>
                <a:prstGeom prst="bentConnector3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群組 28"/>
              <p:cNvGrpSpPr/>
              <p:nvPr/>
            </p:nvGrpSpPr>
            <p:grpSpPr>
              <a:xfrm>
                <a:off x="1879554" y="2574075"/>
                <a:ext cx="1120820" cy="840334"/>
                <a:chOff x="249104" y="2945099"/>
                <a:chExt cx="1120820" cy="840334"/>
              </a:xfrm>
            </p:grpSpPr>
            <p:sp>
              <p:nvSpPr>
                <p:cNvPr id="33" name="文字方塊 32"/>
                <p:cNvSpPr txBox="1"/>
                <p:nvPr/>
              </p:nvSpPr>
              <p:spPr>
                <a:xfrm>
                  <a:off x="335668" y="3416101"/>
                  <a:ext cx="9476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2013</a:t>
                  </a:r>
                  <a:r>
                    <a:rPr lang="zh-TW" altLang="en-US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年</a:t>
                  </a:r>
                  <a:endParaRPr lang="zh-TW" altLang="en-US" sz="1600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4" name="文字方塊 33"/>
                <p:cNvSpPr txBox="1"/>
                <p:nvPr/>
              </p:nvSpPr>
              <p:spPr>
                <a:xfrm>
                  <a:off x="249104" y="2945099"/>
                  <a:ext cx="1120820" cy="584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dirty="0">
                      <a:solidFill>
                        <a:srgbClr val="FFFF00"/>
                      </a:solidFill>
                      <a:latin typeface="+mn-ea"/>
                      <a:ea typeface="+mn-ea"/>
                    </a:rPr>
                    <a:t>排名</a:t>
                  </a:r>
                  <a:r>
                    <a:rPr lang="en-US" altLang="zh-TW" sz="3201" dirty="0">
                      <a:solidFill>
                        <a:srgbClr val="FFFF00"/>
                      </a:solidFill>
                      <a:latin typeface="+mn-ea"/>
                      <a:ea typeface="+mn-ea"/>
                    </a:rPr>
                    <a:t>11</a:t>
                  </a:r>
                  <a:endParaRPr lang="zh-TW" altLang="en-US" sz="3201" dirty="0">
                    <a:solidFill>
                      <a:srgbClr val="FFFF00"/>
                    </a:solidFill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30" name="群組 29"/>
              <p:cNvGrpSpPr/>
              <p:nvPr/>
            </p:nvGrpSpPr>
            <p:grpSpPr>
              <a:xfrm>
                <a:off x="3136059" y="1898850"/>
                <a:ext cx="1120820" cy="869460"/>
                <a:chOff x="3136059" y="1898850"/>
                <a:chExt cx="1120820" cy="869460"/>
              </a:xfrm>
            </p:grpSpPr>
            <p:sp>
              <p:nvSpPr>
                <p:cNvPr id="31" name="文字方塊 30"/>
                <p:cNvSpPr txBox="1"/>
                <p:nvPr/>
              </p:nvSpPr>
              <p:spPr>
                <a:xfrm>
                  <a:off x="3222623" y="2398978"/>
                  <a:ext cx="9476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2014</a:t>
                  </a:r>
                  <a:r>
                    <a:rPr lang="zh-TW" altLang="en-US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年</a:t>
                  </a:r>
                  <a:endParaRPr lang="zh-TW" altLang="en-US" sz="1600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文字方塊 31"/>
                <p:cNvSpPr txBox="1"/>
                <p:nvPr/>
              </p:nvSpPr>
              <p:spPr>
                <a:xfrm>
                  <a:off x="3136059" y="1898850"/>
                  <a:ext cx="1120820" cy="584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dirty="0">
                      <a:solidFill>
                        <a:srgbClr val="FFFF00"/>
                      </a:solidFill>
                      <a:latin typeface="+mn-ea"/>
                      <a:ea typeface="+mn-ea"/>
                    </a:rPr>
                    <a:t>排名</a:t>
                  </a:r>
                  <a:r>
                    <a:rPr lang="en-US" altLang="zh-TW" sz="3201" dirty="0">
                      <a:solidFill>
                        <a:srgbClr val="FFFF00"/>
                      </a:solidFill>
                      <a:latin typeface="+mn-ea"/>
                      <a:ea typeface="+mn-ea"/>
                    </a:rPr>
                    <a:t>09</a:t>
                  </a:r>
                  <a:endParaRPr lang="zh-TW" altLang="en-US" sz="3201" dirty="0">
                    <a:solidFill>
                      <a:srgbClr val="FFFF00"/>
                    </a:solidFill>
                    <a:latin typeface="+mn-ea"/>
                    <a:ea typeface="+mn-ea"/>
                  </a:endParaRPr>
                </a:p>
              </p:txBody>
            </p:sp>
          </p:grpSp>
        </p:grpSp>
        <p:cxnSp>
          <p:nvCxnSpPr>
            <p:cNvPr id="44" name="肘形接點 43"/>
            <p:cNvCxnSpPr/>
            <p:nvPr/>
          </p:nvCxnSpPr>
          <p:spPr>
            <a:xfrm>
              <a:off x="4930653" y="1876659"/>
              <a:ext cx="1990197" cy="64889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字方塊 47"/>
            <p:cNvSpPr txBox="1"/>
            <p:nvPr/>
          </p:nvSpPr>
          <p:spPr>
            <a:xfrm>
              <a:off x="6111592" y="2126846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chemeClr val="bg1"/>
                  </a:solidFill>
                  <a:latin typeface="+mj-ea"/>
                  <a:ea typeface="+mj-ea"/>
                </a:rPr>
                <a:t>2015</a:t>
              </a:r>
              <a:r>
                <a:rPr lang="zh-TW" altLang="en-US" dirty="0" smtClean="0">
                  <a:solidFill>
                    <a:schemeClr val="bg1"/>
                  </a:solidFill>
                  <a:latin typeface="+mj-ea"/>
                  <a:ea typeface="+mj-ea"/>
                </a:rPr>
                <a:t>年</a:t>
              </a:r>
              <a:endParaRPr lang="zh-TW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025030" y="1626718"/>
              <a:ext cx="1120820" cy="584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FFFF00"/>
                  </a:solidFill>
                  <a:latin typeface="+mn-ea"/>
                  <a:ea typeface="+mn-ea"/>
                </a:rPr>
                <a:t>排名</a:t>
              </a:r>
              <a:r>
                <a:rPr lang="en-US" altLang="zh-TW" sz="3201" dirty="0">
                  <a:solidFill>
                    <a:srgbClr val="FFFF00"/>
                  </a:solidFill>
                  <a:latin typeface="+mn-ea"/>
                  <a:ea typeface="+mn-ea"/>
                </a:rPr>
                <a:t>12</a:t>
              </a:r>
              <a:endParaRPr lang="zh-TW" altLang="en-US" sz="3201" dirty="0">
                <a:solidFill>
                  <a:srgbClr val="FFFF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3" name="橢圓 42"/>
          <p:cNvSpPr/>
          <p:nvPr/>
        </p:nvSpPr>
        <p:spPr>
          <a:xfrm>
            <a:off x="3495515" y="3511779"/>
            <a:ext cx="1128260" cy="1128260"/>
          </a:xfrm>
          <a:prstGeom prst="ellipse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TW" sz="2801" b="1" dirty="0" smtClean="0">
                <a:solidFill>
                  <a:schemeClr val="bg1"/>
                </a:solidFill>
              </a:rPr>
              <a:t>62</a:t>
            </a:r>
            <a:endParaRPr lang="en-US" altLang="zh-TW" sz="2801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%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5367260" y="3498596"/>
            <a:ext cx="1128260" cy="1128260"/>
          </a:xfrm>
          <a:prstGeom prst="ellipse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TW" sz="2801" b="1" dirty="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%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7257002" y="3511095"/>
            <a:ext cx="1128260" cy="1128260"/>
          </a:xfrm>
          <a:prstGeom prst="ellipse">
            <a:avLst/>
          </a:prstGeom>
          <a:solidFill>
            <a:srgbClr val="85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TW" sz="2801" b="1" dirty="0" smtClean="0">
                <a:solidFill>
                  <a:schemeClr val="bg1"/>
                </a:solidFill>
              </a:rPr>
              <a:t>24</a:t>
            </a:r>
            <a:endParaRPr lang="en-US" altLang="zh-TW" sz="2801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%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41" name="直線接點 40"/>
          <p:cNvCxnSpPr/>
          <p:nvPr/>
        </p:nvCxnSpPr>
        <p:spPr>
          <a:xfrm>
            <a:off x="6911186" y="2728198"/>
            <a:ext cx="0" cy="4320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>
            <a:off x="6911850" y="3147992"/>
            <a:ext cx="1224000" cy="1132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7136107" y="2762178"/>
            <a:ext cx="94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+mj-ea"/>
                <a:ea typeface="+mj-ea"/>
              </a:rPr>
              <a:t>2016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endParaRPr lang="zh-TW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7049544" y="2262050"/>
            <a:ext cx="1120821" cy="584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排名</a:t>
            </a:r>
            <a:r>
              <a:rPr lang="en-US" altLang="zh-TW" sz="3201" dirty="0" smtClean="0">
                <a:solidFill>
                  <a:srgbClr val="FFFF00"/>
                </a:solidFill>
                <a:latin typeface="+mn-ea"/>
                <a:ea typeface="+mn-ea"/>
              </a:rPr>
              <a:t>16</a:t>
            </a:r>
            <a:endParaRPr lang="zh-TW" altLang="en-US" sz="3201" dirty="0">
              <a:solidFill>
                <a:srgbClr val="FFFF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77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圖表 15"/>
          <p:cNvGraphicFramePr/>
          <p:nvPr>
            <p:extLst>
              <p:ext uri="{D42A27DB-BD31-4B8C-83A1-F6EECF244321}">
                <p14:modId xmlns:p14="http://schemas.microsoft.com/office/powerpoint/2010/main" val="1648630582"/>
              </p:ext>
            </p:extLst>
          </p:nvPr>
        </p:nvGraphicFramePr>
        <p:xfrm>
          <a:off x="40082" y="734557"/>
          <a:ext cx="6973858" cy="426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0850" y="202256"/>
            <a:ext cx="9382884" cy="606881"/>
          </a:xfrm>
        </p:spPr>
        <p:txBody>
          <a:bodyPr/>
          <a:lstStyle/>
          <a:p>
            <a:r>
              <a:rPr lang="zh-TW" altLang="en-US" sz="2400" dirty="0" smtClean="0"/>
              <a:t>未來三年內打算升級或更換</a:t>
            </a:r>
            <a:r>
              <a:rPr lang="en-US" altLang="zh-TW" sz="2400" dirty="0" smtClean="0"/>
              <a:t>LMS</a:t>
            </a:r>
            <a:r>
              <a:rPr lang="zh-TW" altLang="en-US" sz="2400" dirty="0" smtClean="0"/>
              <a:t>的學校高達</a:t>
            </a:r>
            <a:r>
              <a:rPr lang="en-US" altLang="zh-TW" sz="2400" dirty="0" smtClean="0"/>
              <a:t>70%</a:t>
            </a:r>
            <a:endParaRPr lang="zh-TW" altLang="en-US" sz="2400" dirty="0"/>
          </a:p>
        </p:txBody>
      </p:sp>
      <p:grpSp>
        <p:nvGrpSpPr>
          <p:cNvPr id="7" name="群組 6"/>
          <p:cNvGrpSpPr/>
          <p:nvPr/>
        </p:nvGrpSpPr>
        <p:grpSpPr>
          <a:xfrm>
            <a:off x="6965849" y="1465708"/>
            <a:ext cx="2053768" cy="882935"/>
            <a:chOff x="6322196" y="1197314"/>
            <a:chExt cx="1315241" cy="882934"/>
          </a:xfrm>
        </p:grpSpPr>
        <p:sp>
          <p:nvSpPr>
            <p:cNvPr id="8" name="文字方塊 7"/>
            <p:cNvSpPr txBox="1"/>
            <p:nvPr/>
          </p:nvSpPr>
          <p:spPr>
            <a:xfrm>
              <a:off x="6657957" y="1197314"/>
              <a:ext cx="537101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0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322196" y="1710916"/>
              <a:ext cx="1315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已使用</a:t>
              </a:r>
              <a:r>
                <a: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LMS</a:t>
              </a:r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的年數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081266" y="2569794"/>
            <a:ext cx="1822934" cy="1170351"/>
            <a:chOff x="6403810" y="1186897"/>
            <a:chExt cx="1167413" cy="1170350"/>
          </a:xfrm>
        </p:grpSpPr>
        <p:sp>
          <p:nvSpPr>
            <p:cNvPr id="11" name="文字方塊 10"/>
            <p:cNvSpPr txBox="1"/>
            <p:nvPr/>
          </p:nvSpPr>
          <p:spPr>
            <a:xfrm>
              <a:off x="6678416" y="1186897"/>
              <a:ext cx="618200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320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70</a:t>
              </a:r>
              <a:r>
                <a:rPr lang="en-US" altLang="zh-TW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en-US" altLang="zh-TW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403810" y="1710916"/>
              <a:ext cx="1167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未來三年內打算</a:t>
              </a:r>
              <a:endPara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升級或更換</a:t>
              </a:r>
              <a:r>
                <a: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LMS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8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11414" y="1183498"/>
            <a:ext cx="7974436" cy="4174374"/>
            <a:chOff x="-234150" y="1183498"/>
            <a:chExt cx="7974436" cy="4174374"/>
          </a:xfrm>
        </p:grpSpPr>
        <p:cxnSp>
          <p:nvCxnSpPr>
            <p:cNvPr id="6" name="直線接點 5"/>
            <p:cNvCxnSpPr/>
            <p:nvPr/>
          </p:nvCxnSpPr>
          <p:spPr>
            <a:xfrm flipV="1">
              <a:off x="2377544" y="1719312"/>
              <a:ext cx="1078306" cy="46800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2330850" y="4569996"/>
              <a:ext cx="1080000" cy="46800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圖表 9"/>
            <p:cNvGraphicFramePr/>
            <p:nvPr>
              <p:extLst>
                <p:ext uri="{D42A27DB-BD31-4B8C-83A1-F6EECF244321}">
                  <p14:modId xmlns:p14="http://schemas.microsoft.com/office/powerpoint/2010/main" val="4113021587"/>
                </p:ext>
              </p:extLst>
            </p:nvPr>
          </p:nvGraphicFramePr>
          <p:xfrm>
            <a:off x="3535592" y="1183498"/>
            <a:ext cx="4204694" cy="4174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圖表 10"/>
            <p:cNvGraphicFramePr/>
            <p:nvPr>
              <p:extLst/>
            </p:nvPr>
          </p:nvGraphicFramePr>
          <p:xfrm>
            <a:off x="-234150" y="1315220"/>
            <a:ext cx="2882601" cy="36244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學校已使用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的比例較去年微幅增加，且多數學校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使用臺灣</a:t>
            </a:r>
            <a:r>
              <a:rPr lang="zh-TW" altLang="en-US" dirty="0"/>
              <a:t>自創的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平台。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99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2"/>
            <a:ext cx="9163694" cy="1061065"/>
          </a:xfrm>
        </p:spPr>
        <p:txBody>
          <a:bodyPr/>
          <a:lstStyle/>
          <a:p>
            <a:r>
              <a:rPr lang="zh-TW" altLang="en-US" dirty="0" smtClean="0"/>
              <a:t>學校認可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帶來的效益中，大部分項目皆現下滑趨勢，顯示過去學校在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的評估上過於樂觀。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8209143" y="1609049"/>
            <a:ext cx="1107996" cy="886153"/>
            <a:chOff x="6574963" y="1148528"/>
            <a:chExt cx="1107995" cy="886152"/>
          </a:xfrm>
        </p:grpSpPr>
        <p:sp>
          <p:nvSpPr>
            <p:cNvPr id="8" name="文字方塊 7"/>
            <p:cNvSpPr txBox="1"/>
            <p:nvPr/>
          </p:nvSpPr>
          <p:spPr>
            <a:xfrm>
              <a:off x="6663928" y="1148528"/>
              <a:ext cx="862736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574963" y="1665348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增加收益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011884" y="1593494"/>
            <a:ext cx="1107996" cy="886153"/>
            <a:chOff x="6500023" y="1148528"/>
            <a:chExt cx="1107995" cy="886152"/>
          </a:xfrm>
        </p:grpSpPr>
        <p:sp>
          <p:nvSpPr>
            <p:cNvPr id="11" name="文字方塊 10"/>
            <p:cNvSpPr txBox="1"/>
            <p:nvPr/>
          </p:nvSpPr>
          <p:spPr>
            <a:xfrm>
              <a:off x="6588988" y="1148528"/>
              <a:ext cx="862736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57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500023" y="1665348"/>
              <a:ext cx="11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增加聲望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7775370" y="2588395"/>
            <a:ext cx="867545" cy="935031"/>
            <a:chOff x="2867115" y="2864055"/>
            <a:chExt cx="867545" cy="935031"/>
          </a:xfrm>
        </p:grpSpPr>
        <p:sp>
          <p:nvSpPr>
            <p:cNvPr id="23" name="文字方塊 22"/>
            <p:cNvSpPr txBox="1"/>
            <p:nvPr/>
          </p:nvSpPr>
          <p:spPr>
            <a:xfrm>
              <a:off x="2867115" y="2864055"/>
              <a:ext cx="8675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LBCIO</a:t>
              </a:r>
              <a:endParaRPr lang="en-US" altLang="zh-TW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</a:t>
              </a:r>
              <a:endParaRPr lang="en-US" altLang="zh-TW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410" y="3519679"/>
              <a:ext cx="531304" cy="279407"/>
            </a:xfrm>
            <a:prstGeom prst="rect">
              <a:avLst/>
            </a:prstGeom>
          </p:spPr>
        </p:pic>
      </p:grpSp>
      <p:graphicFrame>
        <p:nvGraphicFramePr>
          <p:cNvPr id="17" name="圖表 16"/>
          <p:cNvGraphicFramePr/>
          <p:nvPr>
            <p:extLst/>
          </p:nvPr>
        </p:nvGraphicFramePr>
        <p:xfrm>
          <a:off x="166374" y="1267909"/>
          <a:ext cx="6667282" cy="395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8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/>
          <p:nvPr>
            <p:extLst/>
          </p:nvPr>
        </p:nvGraphicFramePr>
        <p:xfrm>
          <a:off x="1329070" y="954312"/>
          <a:ext cx="6030000" cy="429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帶來的效益</a:t>
            </a:r>
            <a:r>
              <a:rPr lang="zh-TW" altLang="en-US" dirty="0"/>
              <a:t>方面， 「</a:t>
            </a:r>
            <a:r>
              <a:rPr lang="zh-TW" altLang="en-US" dirty="0" smtClean="0"/>
              <a:t>提升學校或授課者的名聲」是有無使用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學校看法差異較大</a:t>
            </a:r>
            <a:r>
              <a:rPr lang="zh-TW" altLang="en-US" dirty="0"/>
              <a:t>的</a:t>
            </a:r>
            <a:r>
              <a:rPr lang="zh-TW" altLang="en-US" dirty="0" smtClean="0"/>
              <a:t>項目。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4580850" y="1539312"/>
            <a:ext cx="1389113" cy="58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一、研究簡介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56914" y="2259315"/>
            <a:ext cx="5338937" cy="2339999"/>
          </a:xfrm>
        </p:spPr>
        <p:txBody>
          <a:bodyPr/>
          <a:lstStyle/>
          <a:p>
            <a:r>
              <a:rPr lang="zh-TW" altLang="en-US" sz="2199" dirty="0"/>
              <a:t>研究目的</a:t>
            </a:r>
            <a:endParaRPr lang="en-US" altLang="zh-TW" sz="2199" dirty="0"/>
          </a:p>
          <a:p>
            <a:r>
              <a:rPr lang="zh-TW" altLang="en-US" sz="2199" dirty="0"/>
              <a:t>研究流程</a:t>
            </a:r>
            <a:endParaRPr lang="en-US" altLang="zh-TW" sz="2199" dirty="0"/>
          </a:p>
          <a:p>
            <a:r>
              <a:rPr lang="zh-TW" altLang="en-US" sz="2199" dirty="0"/>
              <a:t>問卷回收概況</a:t>
            </a:r>
            <a:endParaRPr lang="en-US" altLang="zh-TW" sz="2199" dirty="0"/>
          </a:p>
          <a:p>
            <a:endParaRPr lang="en-US" altLang="zh-TW" sz="2199" dirty="0"/>
          </a:p>
          <a:p>
            <a:endParaRPr lang="zh-TW" altLang="en-US" sz="2199" dirty="0"/>
          </a:p>
        </p:txBody>
      </p:sp>
    </p:spTree>
    <p:extLst>
      <p:ext uri="{BB962C8B-B14F-4D97-AF65-F5344CB8AC3E}">
        <p14:creationId xmlns:p14="http://schemas.microsoft.com/office/powerpoint/2010/main" val="4916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ce\cio\ppt\jpg\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174" y="455190"/>
            <a:ext cx="5080000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91398" y="2034236"/>
            <a:ext cx="8208912" cy="857249"/>
          </a:xfrm>
        </p:spPr>
        <p:txBody>
          <a:bodyPr/>
          <a:lstStyle/>
          <a:p>
            <a:r>
              <a:rPr lang="zh-TW" altLang="en-US" dirty="0" smtClean="0"/>
              <a:t>行動應用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56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67155" y="122432"/>
            <a:ext cx="9382884" cy="1061065"/>
          </a:xfrm>
        </p:spPr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行動應用開發與導入</a:t>
            </a:r>
            <a:r>
              <a:rPr lang="zh-TW" altLang="en-US" dirty="0" smtClean="0"/>
              <a:t>」在關鍵</a:t>
            </a:r>
            <a:r>
              <a:rPr lang="zh-TW" altLang="en-US" dirty="0"/>
              <a:t>資訊</a:t>
            </a:r>
            <a:r>
              <a:rPr lang="zh-TW" altLang="en-US" dirty="0" smtClean="0"/>
              <a:t>議題的排名上皆位於後段班，顯示學校更重視其他議題。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07688"/>
              </p:ext>
            </p:extLst>
          </p:nvPr>
        </p:nvGraphicFramePr>
        <p:xfrm>
          <a:off x="1475850" y="1480874"/>
          <a:ext cx="6912607" cy="128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2346">
                  <a:extLst>
                    <a:ext uri="{9D8B030D-6E8A-4147-A177-3AD203B41FA5}">
                      <a16:colId xmlns:a16="http://schemas.microsoft.com/office/drawing/2014/main" xmlns="" val="4134213390"/>
                    </a:ext>
                  </a:extLst>
                </a:gridCol>
                <a:gridCol w="992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2346">
                  <a:extLst>
                    <a:ext uri="{9D8B030D-6E8A-4147-A177-3AD203B41FA5}">
                      <a16:colId xmlns:a16="http://schemas.microsoft.com/office/drawing/2014/main" xmlns="" val="2564561334"/>
                    </a:ext>
                  </a:extLst>
                </a:gridCol>
                <a:gridCol w="992346"/>
              </a:tblGrid>
              <a:tr h="501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9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17567" marR="31757" marT="9527" marB="9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1757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1757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1757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1757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1757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議題重要度排名</a:t>
                      </a:r>
                    </a:p>
                  </a:txBody>
                  <a:tcPr marL="317567" marR="8402" marT="84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31 </a:t>
                      </a:r>
                    </a:p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/36</a:t>
                      </a:r>
                      <a:endParaRPr lang="zh-TW" altLang="en-US" sz="1900" b="0" dirty="0" smtClean="0">
                        <a:solidFill>
                          <a:srgbClr val="FFFF00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0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53" rtl="0" eaLnBrk="1" fontAlgn="ctr" latinLnBrk="0" hangingPunct="1"/>
                      <a:r>
                        <a:rPr lang="en-US" altLang="zh-TW" sz="1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</a:t>
                      </a:r>
                    </a:p>
                    <a:p>
                      <a:pPr marL="0" algn="ctr" defTabSz="914153" rtl="0" eaLnBrk="1" fontAlgn="ctr" latinLnBrk="0" hangingPunct="1"/>
                      <a:r>
                        <a:rPr lang="en-US" altLang="zh-TW" sz="1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900" b="0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/55</a:t>
                      </a:r>
                      <a:endParaRPr lang="en-US" altLang="zh-TW" sz="1900" b="0" i="0" u="none" strike="noStrike" kern="12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402" marR="8402" marT="8402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53" rtl="0" eaLnBrk="1" fontAlgn="ctr" latinLnBrk="0" hangingPunct="1"/>
                      <a:r>
                        <a:rPr lang="en-US" altLang="zh-TW" sz="1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 </a:t>
                      </a:r>
                    </a:p>
                    <a:p>
                      <a:pPr marL="0" algn="ctr" defTabSz="914153" rtl="0" eaLnBrk="1" fontAlgn="ctr" latinLnBrk="0" hangingPunct="1"/>
                      <a:r>
                        <a:rPr lang="en-US" altLang="zh-TW" sz="1900" b="0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/21</a:t>
                      </a:r>
                      <a:endParaRPr lang="en-US" altLang="zh-TW" sz="1900" b="0" i="0" u="none" strike="noStrike" kern="12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402" marR="8402" marT="8402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/26</a:t>
                      </a:r>
                      <a:endParaRPr lang="zh-TW" altLang="en-US" sz="1900" b="0" dirty="0" smtClean="0">
                        <a:solidFill>
                          <a:srgbClr val="FFFF00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0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zh-TW" sz="1900" b="0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/28</a:t>
                      </a:r>
                      <a:endParaRPr lang="zh-TW" altLang="en-US" sz="1900" b="0" dirty="0" smtClean="0">
                        <a:solidFill>
                          <a:srgbClr val="FFFF00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0" marR="31757" marT="9527" marB="952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7" name="矩形 36"/>
          <p:cNvSpPr/>
          <p:nvPr/>
        </p:nvSpPr>
        <p:spPr>
          <a:xfrm>
            <a:off x="5491741" y="2809728"/>
            <a:ext cx="3060000" cy="259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>
                <a:solidFill>
                  <a:srgbClr val="FFFF00"/>
                </a:solidFill>
              </a:rPr>
              <a:t>註：</a:t>
            </a:r>
            <a:r>
              <a:rPr lang="en-US" altLang="zh-TW" sz="1200" dirty="0">
                <a:solidFill>
                  <a:srgbClr val="FFFF00"/>
                </a:solidFill>
              </a:rPr>
              <a:t>/ </a:t>
            </a:r>
            <a:r>
              <a:rPr lang="zh-TW" altLang="en-US" sz="1200" dirty="0">
                <a:solidFill>
                  <a:srgbClr val="FFFF00"/>
                </a:solidFill>
              </a:rPr>
              <a:t>後的數字為當年度參與排名的議題數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290276" y="3498597"/>
            <a:ext cx="1813745" cy="1803109"/>
            <a:chOff x="1290274" y="3498597"/>
            <a:chExt cx="1813745" cy="1803110"/>
          </a:xfrm>
        </p:grpSpPr>
        <p:sp>
          <p:nvSpPr>
            <p:cNvPr id="17" name="橢圓 16"/>
            <p:cNvSpPr/>
            <p:nvPr/>
          </p:nvSpPr>
          <p:spPr>
            <a:xfrm>
              <a:off x="1633016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schemeClr val="bg1"/>
                  </a:solidFill>
                </a:rPr>
                <a:t>61</a:t>
              </a:r>
              <a:endParaRPr lang="en-US" altLang="zh-TW" sz="2801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schemeClr val="bg1"/>
                  </a:solidFill>
                </a:rPr>
                <a:t>%</a:t>
              </a:r>
              <a:endParaRPr lang="zh-TW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290274" y="4627292"/>
              <a:ext cx="1813745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「策略成功」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（排名</a:t>
              </a:r>
              <a:r>
                <a:rPr lang="en-US" altLang="zh-TW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19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60254" y="3511780"/>
            <a:ext cx="1598782" cy="1789929"/>
            <a:chOff x="3260254" y="3511779"/>
            <a:chExt cx="1598783" cy="1789928"/>
          </a:xfrm>
        </p:grpSpPr>
        <p:sp>
          <p:nvSpPr>
            <p:cNvPr id="19" name="文字方塊 18"/>
            <p:cNvSpPr txBox="1"/>
            <p:nvPr/>
          </p:nvSpPr>
          <p:spPr>
            <a:xfrm>
              <a:off x="3260254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「未來發展」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13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495515" y="3511779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schemeClr val="bg1"/>
                  </a:solidFill>
                </a:rPr>
                <a:t>69</a:t>
              </a:r>
              <a:endParaRPr lang="en-US" altLang="zh-TW" sz="2801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schemeClr val="bg1"/>
                  </a:solidFill>
                </a:rPr>
                <a:t>%</a:t>
              </a:r>
              <a:endParaRPr lang="zh-TW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132000" y="3498597"/>
            <a:ext cx="1598782" cy="1803109"/>
            <a:chOff x="5131999" y="3498597"/>
            <a:chExt cx="1598783" cy="1803110"/>
          </a:xfrm>
        </p:grpSpPr>
        <p:sp>
          <p:nvSpPr>
            <p:cNvPr id="20" name="文字方塊 19"/>
            <p:cNvSpPr txBox="1"/>
            <p:nvPr/>
          </p:nvSpPr>
          <p:spPr>
            <a:xfrm>
              <a:off x="5131999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「花費時間」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（排名</a:t>
              </a:r>
              <a:r>
                <a:rPr lang="en-US" altLang="zh-TW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15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5367260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schemeClr val="bg1"/>
                  </a:solidFill>
                </a:rPr>
                <a:t>30</a:t>
              </a:r>
              <a:endParaRPr lang="en-US" altLang="zh-TW" sz="2801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schemeClr val="bg1"/>
                  </a:solidFill>
                </a:rPr>
                <a:t>%</a:t>
              </a:r>
              <a:endParaRPr lang="zh-TW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021743" y="3511095"/>
            <a:ext cx="1598782" cy="1790613"/>
            <a:chOff x="7021741" y="3511095"/>
            <a:chExt cx="1598783" cy="17906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7021741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「花費資源」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</a:p>
          </p:txBody>
        </p:sp>
        <p:sp>
          <p:nvSpPr>
            <p:cNvPr id="24" name="橢圓 23"/>
            <p:cNvSpPr/>
            <p:nvPr/>
          </p:nvSpPr>
          <p:spPr>
            <a:xfrm>
              <a:off x="7257002" y="3511095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schemeClr val="bg1"/>
                  </a:solidFill>
                </a:rPr>
                <a:t>22</a:t>
              </a:r>
              <a:endParaRPr lang="en-US" altLang="zh-TW" sz="2801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schemeClr val="bg1"/>
                  </a:solidFill>
                </a:rPr>
                <a:t>%</a:t>
              </a:r>
              <a:endParaRPr lang="zh-TW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601" dirty="0"/>
              <a:t>使用行動</a:t>
            </a:r>
            <a:r>
              <a:rPr lang="en-US" altLang="zh-TW" sz="2601" dirty="0"/>
              <a:t>APP</a:t>
            </a:r>
            <a:r>
              <a:rPr lang="zh-TW" altLang="en-US" sz="2601" dirty="0"/>
              <a:t>與行動網頁的學校逐年增加；而使用行動</a:t>
            </a:r>
            <a:r>
              <a:rPr lang="en-US" altLang="zh-TW" sz="2601" dirty="0"/>
              <a:t>APP</a:t>
            </a:r>
            <a:r>
              <a:rPr lang="zh-TW" altLang="en-US" sz="2601" dirty="0"/>
              <a:t>的臺灣學校已高於美國學校</a:t>
            </a:r>
            <a:r>
              <a:rPr lang="en-US" altLang="zh-TW" sz="2601" dirty="0"/>
              <a:t> </a:t>
            </a:r>
            <a:r>
              <a:rPr lang="zh-TW" altLang="en-US" sz="2601" dirty="0"/>
              <a:t>。</a:t>
            </a:r>
          </a:p>
        </p:txBody>
      </p:sp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82079"/>
              </p:ext>
            </p:extLst>
          </p:nvPr>
        </p:nvGraphicFramePr>
        <p:xfrm>
          <a:off x="575851" y="1183966"/>
          <a:ext cx="5084999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6220744" y="1764311"/>
            <a:ext cx="1484702" cy="1996556"/>
            <a:chOff x="2554073" y="2879755"/>
            <a:chExt cx="1484702" cy="1996556"/>
          </a:xfrm>
        </p:grpSpPr>
        <p:grpSp>
          <p:nvGrpSpPr>
            <p:cNvPr id="10" name="群組 9"/>
            <p:cNvGrpSpPr/>
            <p:nvPr/>
          </p:nvGrpSpPr>
          <p:grpSpPr>
            <a:xfrm>
              <a:off x="2554073" y="2879755"/>
              <a:ext cx="1484702" cy="1717149"/>
              <a:chOff x="6311664" y="1148528"/>
              <a:chExt cx="1484702" cy="1717149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6597000" y="1148528"/>
                <a:ext cx="86273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48</a:t>
                </a:r>
                <a:r>
                  <a:rPr lang="en-US" altLang="zh-TW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6311664" y="1665348"/>
                <a:ext cx="14847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已使用</a:t>
                </a:r>
                <a:endPara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Mobile APP</a:t>
                </a:r>
                <a:endPara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CCP</a:t>
                </a: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2015</a:t>
                </a:r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596904"/>
              <a:ext cx="531304" cy="279407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7703412" y="1764311"/>
            <a:ext cx="1484702" cy="1996556"/>
            <a:chOff x="2554073" y="2879755"/>
            <a:chExt cx="1484702" cy="1996556"/>
          </a:xfrm>
        </p:grpSpPr>
        <p:grpSp>
          <p:nvGrpSpPr>
            <p:cNvPr id="14" name="群組 13"/>
            <p:cNvGrpSpPr/>
            <p:nvPr/>
          </p:nvGrpSpPr>
          <p:grpSpPr>
            <a:xfrm>
              <a:off x="2554073" y="2879755"/>
              <a:ext cx="1484702" cy="1717149"/>
              <a:chOff x="6311664" y="1148528"/>
              <a:chExt cx="1484702" cy="1717149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6523398" y="1148528"/>
                <a:ext cx="1165704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&lt;</a:t>
                </a:r>
                <a:r>
                  <a:rPr lang="en-US" altLang="zh-TW" sz="3201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r>
                  <a:rPr lang="en-US" altLang="zh-TW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6311664" y="1665348"/>
                <a:ext cx="14847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滿意</a:t>
                </a:r>
                <a:endPara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Mobile APP</a:t>
                </a:r>
                <a:endPara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CCP</a:t>
                </a:r>
              </a:p>
              <a:p>
                <a:pPr algn="ctr"/>
                <a:r>
                  <a:rPr lang="en-US" altLang="zh-TW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596904"/>
              <a:ext cx="531304" cy="279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8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已使用行動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的學校其使用平台皆以</a:t>
            </a:r>
            <a:r>
              <a:rPr lang="en-US" altLang="zh-TW" dirty="0" smtClean="0"/>
              <a:t>Android</a:t>
            </a:r>
            <a:r>
              <a:rPr lang="zh-TW" altLang="en-US" dirty="0" smtClean="0"/>
              <a:t>為主，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同時也有近九成的學校使用</a:t>
            </a:r>
            <a:r>
              <a:rPr lang="en-US" altLang="zh-TW" dirty="0" smtClean="0"/>
              <a:t>iOS</a:t>
            </a:r>
            <a:r>
              <a:rPr lang="zh-TW" altLang="en-US" dirty="0" smtClean="0"/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 flipV="1">
            <a:off x="3005700" y="1441143"/>
            <a:ext cx="1836000" cy="533386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005700" y="4444517"/>
            <a:ext cx="1836000" cy="475133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圖表 11"/>
          <p:cNvGraphicFramePr/>
          <p:nvPr>
            <p:extLst/>
          </p:nvPr>
        </p:nvGraphicFramePr>
        <p:xfrm>
          <a:off x="233700" y="1638715"/>
          <a:ext cx="4608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圖表 12"/>
          <p:cNvGraphicFramePr/>
          <p:nvPr>
            <p:extLst/>
          </p:nvPr>
        </p:nvGraphicFramePr>
        <p:xfrm>
          <a:off x="4490850" y="1494640"/>
          <a:ext cx="4545000" cy="323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73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學校最常透過</a:t>
            </a:r>
            <a:r>
              <a:rPr lang="en-US" altLang="zh-TW" dirty="0" smtClean="0"/>
              <a:t>APP</a:t>
            </a:r>
            <a:r>
              <a:rPr lang="zh-TW" altLang="en-US" dirty="0" smtClean="0"/>
              <a:t>提供的行動應用服務為「校園資訊」、「個人資訊服務」與「圖書館服務」。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6080991" y="1561221"/>
            <a:ext cx="3108543" cy="1070818"/>
            <a:chOff x="5499747" y="1148528"/>
            <a:chExt cx="3108542" cy="1070819"/>
          </a:xfrm>
        </p:grpSpPr>
        <p:sp>
          <p:nvSpPr>
            <p:cNvPr id="12" name="文字方塊 11"/>
            <p:cNvSpPr txBox="1"/>
            <p:nvPr/>
          </p:nvSpPr>
          <p:spPr>
            <a:xfrm>
              <a:off x="6588988" y="1148528"/>
              <a:ext cx="862737" cy="584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75</a:t>
              </a:r>
              <a:r>
                <a:rPr lang="en-US" altLang="zh-TW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99747" y="1665349"/>
              <a:ext cx="310854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一般化資訊</a:t>
              </a:r>
              <a:endPara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200" b="1" dirty="0">
                  <a:solidFill>
                    <a:prstClr val="white"/>
                  </a:solidFill>
                  <a:latin typeface="微軟正黑體"/>
                </a:rPr>
                <a:t>（</a:t>
              </a:r>
              <a:r>
                <a:rPr lang="zh-TW" altLang="en-US" sz="1200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通訊錄、校園地圖、交通工具時刻表等</a:t>
              </a:r>
              <a:r>
                <a:rPr lang="zh-TW" altLang="en-US" sz="1200" b="1" dirty="0">
                  <a:solidFill>
                    <a:prstClr val="white"/>
                  </a:solidFill>
                  <a:latin typeface="微軟正黑體"/>
                </a:rPr>
                <a:t>）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965850" y="2754313"/>
            <a:ext cx="1338828" cy="1971663"/>
            <a:chOff x="6969704" y="2644381"/>
            <a:chExt cx="1338828" cy="1971663"/>
          </a:xfrm>
        </p:grpSpPr>
        <p:grpSp>
          <p:nvGrpSpPr>
            <p:cNvPr id="5" name="群組 4"/>
            <p:cNvGrpSpPr/>
            <p:nvPr/>
          </p:nvGrpSpPr>
          <p:grpSpPr>
            <a:xfrm>
              <a:off x="6969704" y="2644381"/>
              <a:ext cx="1338828" cy="1440150"/>
              <a:chOff x="6667137" y="1148528"/>
              <a:chExt cx="1338828" cy="1440150"/>
            </a:xfrm>
          </p:grpSpPr>
          <p:sp>
            <p:nvSpPr>
              <p:cNvPr id="9" name="文字方塊 8"/>
              <p:cNvSpPr txBox="1"/>
              <p:nvPr/>
            </p:nvSpPr>
            <p:spPr>
              <a:xfrm>
                <a:off x="6879534" y="1148528"/>
                <a:ext cx="845103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D9803"/>
                    </a:solidFill>
                  </a:rPr>
                  <a:t>62</a:t>
                </a:r>
                <a:r>
                  <a:rPr lang="en-US" altLang="zh-TW" dirty="0">
                    <a:solidFill>
                      <a:srgbClr val="FD9803"/>
                    </a:solidFill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6667137" y="1665348"/>
                <a:ext cx="133882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prstClr val="white"/>
                    </a:solidFill>
                    <a:latin typeface="微軟正黑體"/>
                    <a:ea typeface="微軟正黑體"/>
                  </a:rPr>
                  <a:t>圖書館服務</a:t>
                </a:r>
                <a:endPara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WGRC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2015</a:t>
                </a:r>
                <a:endParaRPr lang="zh-TW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4" name="Picture 7" descr="D:\tracy\sce\edurp\ppt\redesign\school_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623" y="4034033"/>
              <a:ext cx="1080000" cy="58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8" name="圖表 17"/>
          <p:cNvGraphicFramePr/>
          <p:nvPr>
            <p:extLst/>
          </p:nvPr>
        </p:nvGraphicFramePr>
        <p:xfrm>
          <a:off x="367156" y="1026149"/>
          <a:ext cx="5904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62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ce\cio\ppt\jpg\cloud_dra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6" y="810097"/>
            <a:ext cx="46365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943796" y="2186638"/>
            <a:ext cx="8208912" cy="857249"/>
          </a:xfrm>
          <a:prstGeom prst="rect">
            <a:avLst/>
          </a:prstGeom>
        </p:spPr>
        <p:txBody>
          <a:bodyPr lIns="91418" tIns="45709" rIns="91418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85D0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07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153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226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304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zh-TW" altLang="en-US" sz="3201" kern="0" dirty="0"/>
              <a:t>雲端應用</a:t>
            </a:r>
          </a:p>
        </p:txBody>
      </p:sp>
    </p:spTree>
    <p:extLst>
      <p:ext uri="{BB962C8B-B14F-4D97-AF65-F5344CB8AC3E}">
        <p14:creationId xmlns:p14="http://schemas.microsoft.com/office/powerpoint/2010/main" val="16335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圖表 19"/>
          <p:cNvGraphicFramePr/>
          <p:nvPr>
            <p:extLst/>
          </p:nvPr>
        </p:nvGraphicFramePr>
        <p:xfrm>
          <a:off x="106473" y="1866326"/>
          <a:ext cx="5377130" cy="341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601" dirty="0"/>
              <a:t>「雲端服務與應用策略</a:t>
            </a:r>
            <a:r>
              <a:rPr lang="zh-TW" altLang="en-US" sz="2601" dirty="0" smtClean="0"/>
              <a:t>」是學校未來發展的重點，且願意使用至少一項雲端服務的學校逐年增加。</a:t>
            </a:r>
            <a:r>
              <a:rPr lang="zh-TW" altLang="en-US" sz="2601" dirty="0"/>
              <a:t/>
            </a:r>
            <a:br>
              <a:rPr lang="zh-TW" altLang="en-US" sz="2601" dirty="0"/>
            </a:br>
            <a:r>
              <a:rPr lang="zh-TW" altLang="en-US" sz="2601" dirty="0"/>
              <a:t/>
            </a:r>
            <a:br>
              <a:rPr lang="zh-TW" altLang="en-US" sz="2601" dirty="0"/>
            </a:br>
            <a:endParaRPr lang="zh-TW" altLang="en-US" sz="2601" dirty="0"/>
          </a:p>
        </p:txBody>
      </p:sp>
      <p:grpSp>
        <p:nvGrpSpPr>
          <p:cNvPr id="29" name="群組 28"/>
          <p:cNvGrpSpPr/>
          <p:nvPr/>
        </p:nvGrpSpPr>
        <p:grpSpPr>
          <a:xfrm>
            <a:off x="5443258" y="1465330"/>
            <a:ext cx="1813745" cy="1803109"/>
            <a:chOff x="1290274" y="3498597"/>
            <a:chExt cx="1813745" cy="1803110"/>
          </a:xfrm>
        </p:grpSpPr>
        <p:sp>
          <p:nvSpPr>
            <p:cNvPr id="30" name="橢圓 29"/>
            <p:cNvSpPr/>
            <p:nvPr/>
          </p:nvSpPr>
          <p:spPr>
            <a:xfrm>
              <a:off x="1633016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62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290274" y="4627292"/>
              <a:ext cx="1813745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「策略成功」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（排名</a:t>
              </a:r>
              <a:r>
                <a:rPr lang="en-US" altLang="zh-TW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20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283793" y="1471922"/>
            <a:ext cx="1598782" cy="1789929"/>
            <a:chOff x="3260254" y="3511779"/>
            <a:chExt cx="1598783" cy="1789928"/>
          </a:xfrm>
        </p:grpSpPr>
        <p:sp>
          <p:nvSpPr>
            <p:cNvPr id="33" name="文字方塊 32"/>
            <p:cNvSpPr txBox="1"/>
            <p:nvPr/>
          </p:nvSpPr>
          <p:spPr>
            <a:xfrm>
              <a:off x="3260254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「未來發展」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9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3495515" y="3511779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>
                  <a:solidFill>
                    <a:prstClr val="white"/>
                  </a:solidFill>
                </a:rPr>
                <a:t>78</a:t>
              </a: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5550739" y="3471803"/>
            <a:ext cx="1598782" cy="1803109"/>
            <a:chOff x="5131999" y="3498597"/>
            <a:chExt cx="1598783" cy="1803110"/>
          </a:xfrm>
        </p:grpSpPr>
        <p:sp>
          <p:nvSpPr>
            <p:cNvPr id="36" name="文字方塊 35"/>
            <p:cNvSpPr txBox="1"/>
            <p:nvPr/>
          </p:nvSpPr>
          <p:spPr>
            <a:xfrm>
              <a:off x="5131999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「花費時間」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（排名</a:t>
              </a:r>
              <a:r>
                <a:rPr lang="en-US" altLang="zh-TW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16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5367260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26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7283793" y="3478052"/>
            <a:ext cx="1598782" cy="1790613"/>
            <a:chOff x="7021741" y="3511095"/>
            <a:chExt cx="1598783" cy="1790612"/>
          </a:xfrm>
        </p:grpSpPr>
        <p:sp>
          <p:nvSpPr>
            <p:cNvPr id="39" name="文字方塊 38"/>
            <p:cNvSpPr txBox="1"/>
            <p:nvPr/>
          </p:nvSpPr>
          <p:spPr>
            <a:xfrm>
              <a:off x="7021741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「花費資源」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（排名</a:t>
              </a:r>
              <a:r>
                <a:rPr lang="en-US" altLang="zh-TW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15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7257002" y="3511095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25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7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3239211469"/>
              </p:ext>
            </p:extLst>
          </p:nvPr>
        </p:nvGraphicFramePr>
        <p:xfrm>
          <a:off x="575850" y="680549"/>
          <a:ext cx="8201950" cy="43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2"/>
            <a:ext cx="8983694" cy="1061065"/>
          </a:xfrm>
        </p:spPr>
        <p:txBody>
          <a:bodyPr/>
          <a:lstStyle/>
          <a:p>
            <a:r>
              <a:rPr lang="zh-TW" altLang="en-US" dirty="0" smtClean="0"/>
              <a:t>臺灣學校使用雲端服務的各項目比例皆低於美國，其中又以「</a:t>
            </a:r>
            <a:r>
              <a:rPr lang="zh-TW" altLang="en-US" dirty="0"/>
              <a:t>數位學習平台</a:t>
            </a:r>
            <a:r>
              <a:rPr lang="zh-TW" altLang="en-US" dirty="0" smtClean="0"/>
              <a:t>」的使用比例差距最大。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2780850" y="2349312"/>
            <a:ext cx="468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學校未來有意願使用的雲端服務以「學生服務」為主，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而「基礎資訊</a:t>
            </a:r>
            <a:r>
              <a:rPr lang="zh-TW" altLang="en-US" dirty="0" smtClean="0"/>
              <a:t>服務」次之。</a:t>
            </a:r>
            <a:endParaRPr lang="zh-TW" altLang="en-US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8" name="圖表 7"/>
              <p:cNvGraphicFramePr/>
              <p:nvPr>
                <p:extLst>
                  <p:ext uri="{D42A27DB-BD31-4B8C-83A1-F6EECF244321}">
                    <p14:modId xmlns:p14="http://schemas.microsoft.com/office/powerpoint/2010/main" val="3378925275"/>
                  </p:ext>
                </p:extLst>
              </p:nvPr>
            </p:nvGraphicFramePr>
            <p:xfrm>
              <a:off x="367157" y="1359341"/>
              <a:ext cx="8668693" cy="391497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圖表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810" y="1359543"/>
                <a:ext cx="8667444" cy="391440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矩形 2"/>
          <p:cNvSpPr/>
          <p:nvPr/>
        </p:nvSpPr>
        <p:spPr>
          <a:xfrm>
            <a:off x="3060265" y="5003988"/>
            <a:ext cx="530773" cy="179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900" dirty="0">
                <a:solidFill>
                  <a:prstClr val="white"/>
                </a:solidFill>
              </a:rPr>
              <a:t>3%</a:t>
            </a:r>
            <a:endParaRPr lang="zh-TW" alt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圖表 20"/>
          <p:cNvGraphicFramePr/>
          <p:nvPr>
            <p:extLst/>
          </p:nvPr>
        </p:nvGraphicFramePr>
        <p:xfrm>
          <a:off x="888186" y="1371727"/>
          <a:ext cx="61776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156" y="122432"/>
            <a:ext cx="9424544" cy="1061065"/>
          </a:xfrm>
        </p:spPr>
        <p:txBody>
          <a:bodyPr/>
          <a:lstStyle/>
          <a:p>
            <a:r>
              <a:rPr lang="zh-TW" altLang="en-US" dirty="0" smtClean="0"/>
              <a:t>在評估導入或租用公有雲服務時，已使用雲端服務的學校最重視「資安</a:t>
            </a:r>
            <a:r>
              <a:rPr lang="en-US" altLang="zh-TW" dirty="0" smtClean="0"/>
              <a:t>/</a:t>
            </a:r>
            <a:r>
              <a:rPr lang="zh-TW" altLang="en-US" dirty="0" smtClean="0"/>
              <a:t>風險」，而未使用的學校最在意「價格」。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7553364" y="1549280"/>
            <a:ext cx="1569660" cy="886153"/>
            <a:chOff x="6269190" y="1148528"/>
            <a:chExt cx="1569661" cy="886152"/>
          </a:xfrm>
        </p:grpSpPr>
        <p:sp>
          <p:nvSpPr>
            <p:cNvPr id="9" name="文字方塊 8"/>
            <p:cNvSpPr txBox="1"/>
            <p:nvPr/>
          </p:nvSpPr>
          <p:spPr>
            <a:xfrm>
              <a:off x="6588990" y="1148528"/>
              <a:ext cx="862738" cy="58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1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66</a:t>
              </a:r>
              <a:r>
                <a:rPr lang="en-US" altLang="zh-TW" dirty="0" smtClean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dirty="0">
                <a:solidFill>
                  <a:srgbClr val="FD980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269190" y="1665348"/>
              <a:ext cx="1569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保護機敏資訊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7784198" y="2659257"/>
            <a:ext cx="1107996" cy="1719558"/>
            <a:chOff x="2742427" y="2879755"/>
            <a:chExt cx="1107995" cy="1719557"/>
          </a:xfrm>
        </p:grpSpPr>
        <p:grpSp>
          <p:nvGrpSpPr>
            <p:cNvPr id="15" name="群組 14"/>
            <p:cNvGrpSpPr/>
            <p:nvPr/>
          </p:nvGrpSpPr>
          <p:grpSpPr>
            <a:xfrm>
              <a:off x="2742427" y="2879755"/>
              <a:ext cx="1107995" cy="1440149"/>
              <a:chOff x="6500018" y="1148528"/>
              <a:chExt cx="1107995" cy="1440149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6597000" y="1148528"/>
                <a:ext cx="862736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68</a:t>
                </a:r>
                <a:r>
                  <a:rPr lang="en-US" altLang="zh-TW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6500018" y="1665348"/>
                <a:ext cx="1107995" cy="92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節省成本</a:t>
                </a:r>
              </a:p>
              <a:p>
                <a:pPr algn="ctr"/>
                <a:r>
                  <a:rPr lang="en-US" altLang="zh-TW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LBCIO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55" y="4319905"/>
              <a:ext cx="531304" cy="279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3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</a:t>
            </a:r>
            <a:r>
              <a:rPr lang="zh-TW" altLang="en-US" dirty="0"/>
              <a:t>目的</a:t>
            </a:r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367158" y="1183497"/>
            <a:ext cx="9174189" cy="36729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solidFill>
                  <a:schemeClr val="bg1"/>
                </a:solidFill>
              </a:rPr>
              <a:t>瞭解臺灣大專校院資訊部門最高主管</a:t>
            </a:r>
            <a:r>
              <a:rPr lang="en-US" altLang="zh-TW" sz="2000" dirty="0">
                <a:solidFill>
                  <a:schemeClr val="bg1"/>
                </a:solidFill>
              </a:rPr>
              <a:t>(CIO)</a:t>
            </a:r>
            <a:r>
              <a:rPr lang="zh-TW" altLang="zh-TW" sz="2000" dirty="0">
                <a:solidFill>
                  <a:schemeClr val="bg1"/>
                </a:solidFill>
              </a:rPr>
              <a:t>的特徵和</a:t>
            </a:r>
            <a:r>
              <a:rPr lang="en-US" altLang="zh-TW" sz="2000" dirty="0">
                <a:solidFill>
                  <a:schemeClr val="bg1"/>
                </a:solidFill>
              </a:rPr>
              <a:t>IT</a:t>
            </a:r>
            <a:r>
              <a:rPr lang="zh-TW" altLang="zh-TW" sz="2000" dirty="0">
                <a:solidFill>
                  <a:schemeClr val="bg1"/>
                </a:solidFill>
              </a:rPr>
              <a:t>資源使用之概況</a:t>
            </a:r>
          </a:p>
          <a:p>
            <a:pPr>
              <a:lnSpc>
                <a:spcPct val="150000"/>
              </a:lnSpc>
            </a:pPr>
            <a:r>
              <a:rPr lang="zh-TW" altLang="zh-TW" sz="2000" dirty="0">
                <a:solidFill>
                  <a:schemeClr val="bg1"/>
                </a:solidFill>
              </a:rPr>
              <a:t>瞭解臺灣大專校院資訊部門最高主管</a:t>
            </a:r>
            <a:r>
              <a:rPr lang="en-US" altLang="zh-TW" sz="2000" dirty="0">
                <a:solidFill>
                  <a:schemeClr val="bg1"/>
                </a:solidFill>
              </a:rPr>
              <a:t>(CIO)</a:t>
            </a:r>
            <a:r>
              <a:rPr lang="zh-TW" altLang="zh-TW" sz="2000" dirty="0">
                <a:solidFill>
                  <a:schemeClr val="bg1"/>
                </a:solidFill>
              </a:rPr>
              <a:t>對於重要資訊議題的整體看法</a:t>
            </a:r>
            <a:endParaRPr lang="en-US" altLang="zh-TW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>
                <a:solidFill>
                  <a:schemeClr val="bg1"/>
                </a:solidFill>
              </a:rPr>
              <a:t>掌握近</a:t>
            </a:r>
            <a:r>
              <a:rPr lang="zh-TW" altLang="en-US" sz="2000" dirty="0">
                <a:solidFill>
                  <a:schemeClr val="bg1"/>
                </a:solidFill>
              </a:rPr>
              <a:t>五</a:t>
            </a:r>
            <a:r>
              <a:rPr lang="zh-TW" altLang="zh-TW" sz="2000" dirty="0">
                <a:solidFill>
                  <a:schemeClr val="bg1"/>
                </a:solidFill>
              </a:rPr>
              <a:t>年</a:t>
            </a:r>
            <a:r>
              <a:rPr lang="en-US" altLang="zh-TW" sz="2000" dirty="0">
                <a:solidFill>
                  <a:schemeClr val="bg1"/>
                </a:solidFill>
              </a:rPr>
              <a:t>(2012-2016)</a:t>
            </a:r>
            <a:r>
              <a:rPr lang="zh-TW" altLang="zh-TW" sz="2000" dirty="0">
                <a:solidFill>
                  <a:schemeClr val="bg1"/>
                </a:solidFill>
              </a:rPr>
              <a:t>臺灣大專校院資訊化環境與重要資訊議題的發展趨勢，以及國內外校園資訊化的差異</a:t>
            </a:r>
            <a:endParaRPr lang="en-US" altLang="zh-TW" sz="2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bg1"/>
                </a:solidFill>
              </a:rPr>
              <a:t>比較</a:t>
            </a:r>
            <a:r>
              <a:rPr lang="zh-TW" altLang="zh-TW" sz="2000" dirty="0">
                <a:solidFill>
                  <a:schemeClr val="bg1"/>
                </a:solidFill>
              </a:rPr>
              <a:t>近</a:t>
            </a:r>
            <a:r>
              <a:rPr lang="zh-TW" altLang="en-US" sz="2000" dirty="0">
                <a:solidFill>
                  <a:schemeClr val="bg1"/>
                </a:solidFill>
              </a:rPr>
              <a:t>五</a:t>
            </a:r>
            <a:r>
              <a:rPr lang="zh-TW" altLang="zh-TW" sz="2000" dirty="0">
                <a:solidFill>
                  <a:schemeClr val="bg1"/>
                </a:solidFill>
              </a:rPr>
              <a:t>年</a:t>
            </a:r>
            <a:r>
              <a:rPr lang="en-US" altLang="zh-TW" sz="2000" dirty="0">
                <a:solidFill>
                  <a:schemeClr val="bg1"/>
                </a:solidFill>
              </a:rPr>
              <a:t>(2012-2016)</a:t>
            </a:r>
            <a:r>
              <a:rPr lang="zh-TW" altLang="zh-TW" sz="2000" dirty="0">
                <a:solidFill>
                  <a:schemeClr val="bg1"/>
                </a:solidFill>
              </a:rPr>
              <a:t>臺灣</a:t>
            </a:r>
            <a:r>
              <a:rPr lang="zh-TW" altLang="en-US" sz="2000" dirty="0">
                <a:solidFill>
                  <a:schemeClr val="bg1"/>
                </a:solidFill>
              </a:rPr>
              <a:t>高等教育產業與其他產業在</a:t>
            </a:r>
            <a:r>
              <a:rPr lang="zh-TW" altLang="zh-TW" sz="2000" dirty="0">
                <a:solidFill>
                  <a:schemeClr val="bg1"/>
                </a:solidFill>
              </a:rPr>
              <a:t>資訊化</a:t>
            </a:r>
            <a:r>
              <a:rPr lang="zh-TW" altLang="en-US" sz="2000" dirty="0">
                <a:solidFill>
                  <a:schemeClr val="bg1"/>
                </a:solidFill>
              </a:rPr>
              <a:t>發展的趨勢</a:t>
            </a:r>
            <a:endParaRPr lang="en-US" altLang="zh-TW" sz="2000" dirty="0">
              <a:solidFill>
                <a:schemeClr val="bg1"/>
              </a:solidFill>
            </a:endParaRPr>
          </a:p>
          <a:p>
            <a:pPr marL="444508" indent="-444508">
              <a:lnSpc>
                <a:spcPct val="150000"/>
              </a:lnSpc>
              <a:buNone/>
            </a:pPr>
            <a:endParaRPr lang="en-US" altLang="zh-TW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巨量資料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12" y="1644665"/>
            <a:ext cx="4361405" cy="28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圖表 30"/>
          <p:cNvGraphicFramePr/>
          <p:nvPr>
            <p:extLst/>
          </p:nvPr>
        </p:nvGraphicFramePr>
        <p:xfrm>
          <a:off x="474865" y="1124242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學校利用巨量資料進行決策分析的比例</a:t>
            </a:r>
            <a:r>
              <a:rPr lang="zh-TW" altLang="en-US" dirty="0" smtClean="0"/>
              <a:t>明顯高於其他產業；其中又以一般、公立、大型學校的使用比例較高。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447034" y="3888003"/>
            <a:ext cx="3465000" cy="575999"/>
            <a:chOff x="2608082" y="3474000"/>
            <a:chExt cx="3465000" cy="1152519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2608082" y="3474392"/>
              <a:ext cx="0" cy="1152127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4338806" y="3474000"/>
              <a:ext cx="0" cy="1152127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6073082" y="3474392"/>
              <a:ext cx="0" cy="1152127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7801913" y="1974478"/>
            <a:ext cx="1569660" cy="2735123"/>
            <a:chOff x="6196746" y="2031275"/>
            <a:chExt cx="1569661" cy="2735124"/>
          </a:xfrm>
        </p:grpSpPr>
        <p:grpSp>
          <p:nvGrpSpPr>
            <p:cNvPr id="21" name="群組 20"/>
            <p:cNvGrpSpPr/>
            <p:nvPr/>
          </p:nvGrpSpPr>
          <p:grpSpPr>
            <a:xfrm>
              <a:off x="6196746" y="2031275"/>
              <a:ext cx="1569661" cy="1717150"/>
              <a:chOff x="6551718" y="1148528"/>
              <a:chExt cx="1569661" cy="1717150"/>
            </a:xfrm>
          </p:grpSpPr>
          <p:sp>
            <p:nvSpPr>
              <p:cNvPr id="25" name="文字方塊 24"/>
              <p:cNvSpPr txBox="1"/>
              <p:nvPr/>
            </p:nvSpPr>
            <p:spPr>
              <a:xfrm>
                <a:off x="6879534" y="1148528"/>
                <a:ext cx="95891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>
                    <a:solidFill>
                      <a:srgbClr val="FD9803"/>
                    </a:solidFill>
                  </a:rPr>
                  <a:t>7.8</a:t>
                </a:r>
                <a:r>
                  <a:rPr lang="en-US" altLang="zh-TW" dirty="0">
                    <a:solidFill>
                      <a:srgbClr val="FD9803"/>
                    </a:solidFill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6551718" y="1665348"/>
                <a:ext cx="1569661" cy="1200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已棌用</a:t>
                </a:r>
                <a:endPara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巨量資料技術</a:t>
                </a:r>
                <a:endPara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ITH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2015</a:t>
                </a:r>
                <a:endParaRPr lang="zh-TW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6377158" y="3695359"/>
              <a:ext cx="1341883" cy="1071040"/>
              <a:chOff x="-153864" y="2867754"/>
              <a:chExt cx="1341883" cy="1071040"/>
            </a:xfrm>
          </p:grpSpPr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2" y="2867754"/>
                <a:ext cx="848786" cy="838800"/>
              </a:xfrm>
              <a:prstGeom prst="rect">
                <a:avLst/>
              </a:prstGeom>
            </p:spPr>
          </p:pic>
          <p:sp>
            <p:nvSpPr>
              <p:cNvPr id="24" name="圓角矩形 23"/>
              <p:cNvSpPr/>
              <p:nvPr/>
            </p:nvSpPr>
            <p:spPr>
              <a:xfrm>
                <a:off x="-153864" y="3301140"/>
                <a:ext cx="1341883" cy="637654"/>
              </a:xfrm>
              <a:prstGeom prst="roundRect">
                <a:avLst/>
              </a:prstGeom>
              <a:solidFill>
                <a:srgbClr val="202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5" name="橢圓 14"/>
          <p:cNvSpPr/>
          <p:nvPr/>
        </p:nvSpPr>
        <p:spPr>
          <a:xfrm>
            <a:off x="1447034" y="2094421"/>
            <a:ext cx="942406" cy="396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3188741" y="1988946"/>
            <a:ext cx="942406" cy="396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4912034" y="2162505"/>
            <a:ext cx="942406" cy="396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資訊安全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742" y="1746200"/>
            <a:ext cx="4618549" cy="3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399" dirty="0" smtClean="0"/>
              <a:t>80.6%</a:t>
            </a:r>
            <a:r>
              <a:rPr lang="zh-TW" altLang="en-US" sz="2399" dirty="0" smtClean="0"/>
              <a:t>臺灣</a:t>
            </a:r>
            <a:r>
              <a:rPr lang="zh-TW" altLang="en-US" sz="2399" dirty="0"/>
              <a:t>學校今年</a:t>
            </a:r>
            <a:r>
              <a:rPr lang="zh-TW" altLang="en-US" sz="2399" dirty="0" smtClean="0"/>
              <a:t>遭遇資安</a:t>
            </a:r>
            <a:r>
              <a:rPr lang="zh-TW" altLang="en-US" sz="2399" dirty="0"/>
              <a:t>事件，而「網路與資訊安全 」議題對確保學校成功、未來發展</a:t>
            </a:r>
            <a:r>
              <a:rPr lang="zh-TW" altLang="en-US" sz="2399" dirty="0" smtClean="0"/>
              <a:t>、花費</a:t>
            </a:r>
            <a:r>
              <a:rPr lang="zh-TW" altLang="en-US" sz="2399" dirty="0"/>
              <a:t>資源上均</a:t>
            </a:r>
            <a:r>
              <a:rPr lang="zh-TW" altLang="en-US" sz="2399" dirty="0" smtClean="0"/>
              <a:t>排名第二。</a:t>
            </a:r>
            <a:endParaRPr lang="zh-TW" altLang="en-US" sz="2399" dirty="0"/>
          </a:p>
        </p:txBody>
      </p:sp>
      <p:grpSp>
        <p:nvGrpSpPr>
          <p:cNvPr id="16" name="群組 15"/>
          <p:cNvGrpSpPr/>
          <p:nvPr/>
        </p:nvGrpSpPr>
        <p:grpSpPr>
          <a:xfrm>
            <a:off x="6547003" y="2037190"/>
            <a:ext cx="2877711" cy="2019866"/>
            <a:chOff x="1932519" y="2972633"/>
            <a:chExt cx="2877711" cy="2019866"/>
          </a:xfrm>
        </p:grpSpPr>
        <p:grpSp>
          <p:nvGrpSpPr>
            <p:cNvPr id="17" name="群組 16"/>
            <p:cNvGrpSpPr/>
            <p:nvPr/>
          </p:nvGrpSpPr>
          <p:grpSpPr>
            <a:xfrm>
              <a:off x="1932519" y="2972633"/>
              <a:ext cx="2877711" cy="1739066"/>
              <a:chOff x="5690110" y="1241406"/>
              <a:chExt cx="2877711" cy="1739066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6380826" y="1241406"/>
                <a:ext cx="1497526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201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&gt;66.7</a:t>
                </a:r>
                <a:r>
                  <a:rPr lang="en-US" altLang="zh-TW" dirty="0" smtClean="0">
                    <a:solidFill>
                      <a:srgbClr val="FD980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%</a:t>
                </a:r>
                <a:endParaRPr lang="zh-TW" altLang="en-US" dirty="0">
                  <a:solidFill>
                    <a:srgbClr val="FD980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5690110" y="1826310"/>
                <a:ext cx="2877711" cy="1154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過去一年曾</a:t>
                </a:r>
                <a:r>
                  <a: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因駭客攻擊校園</a:t>
                </a: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網路和</a:t>
                </a:r>
                <a:endParaRPr lang="en-US" altLang="zh-TW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裝置遭偷竊而導致機密訊息遺失</a:t>
                </a:r>
                <a:endParaRPr lang="en-US" altLang="zh-TW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CCP</a:t>
                </a:r>
              </a:p>
              <a:p>
                <a:pPr algn="ctr"/>
                <a:r>
                  <a:rPr lang="en-US" altLang="zh-TW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2016</a:t>
                </a:r>
                <a:endParaRPr lang="en-US" altLang="zh-TW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398" y="4711699"/>
              <a:ext cx="533952" cy="280800"/>
            </a:xfrm>
            <a:prstGeom prst="rect">
              <a:avLst/>
            </a:prstGeom>
          </p:spPr>
        </p:pic>
      </p:grpSp>
      <p:grpSp>
        <p:nvGrpSpPr>
          <p:cNvPr id="23" name="群組 22"/>
          <p:cNvGrpSpPr/>
          <p:nvPr/>
        </p:nvGrpSpPr>
        <p:grpSpPr>
          <a:xfrm>
            <a:off x="215852" y="3498597"/>
            <a:ext cx="1813745" cy="1803109"/>
            <a:chOff x="1290274" y="3498597"/>
            <a:chExt cx="1813745" cy="1803110"/>
          </a:xfrm>
        </p:grpSpPr>
        <p:sp>
          <p:nvSpPr>
            <p:cNvPr id="24" name="橢圓 23"/>
            <p:cNvSpPr/>
            <p:nvPr/>
          </p:nvSpPr>
          <p:spPr>
            <a:xfrm>
              <a:off x="1633016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83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290274" y="4627292"/>
              <a:ext cx="1813745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「策略成功」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983960" y="3505189"/>
            <a:ext cx="1598782" cy="1789929"/>
            <a:chOff x="3260254" y="3511779"/>
            <a:chExt cx="1598783" cy="1789928"/>
          </a:xfrm>
        </p:grpSpPr>
        <p:sp>
          <p:nvSpPr>
            <p:cNvPr id="27" name="文字方塊 26"/>
            <p:cNvSpPr txBox="1"/>
            <p:nvPr/>
          </p:nvSpPr>
          <p:spPr>
            <a:xfrm>
              <a:off x="3260254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「未來發展」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重要性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3495515" y="3511779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83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537105" y="3498597"/>
            <a:ext cx="1598782" cy="1803109"/>
            <a:chOff x="5131999" y="3498597"/>
            <a:chExt cx="1598783" cy="1803110"/>
          </a:xfrm>
        </p:grpSpPr>
        <p:sp>
          <p:nvSpPr>
            <p:cNvPr id="30" name="文字方塊 29"/>
            <p:cNvSpPr txBox="1"/>
            <p:nvPr/>
          </p:nvSpPr>
          <p:spPr>
            <a:xfrm>
              <a:off x="5131999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「花費時間」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5367260" y="3498597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>
                  <a:solidFill>
                    <a:prstClr val="white"/>
                  </a:solidFill>
                </a:rPr>
                <a:t>52</a:t>
              </a: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5090251" y="3504846"/>
            <a:ext cx="1598782" cy="1790613"/>
            <a:chOff x="7021741" y="3511095"/>
            <a:chExt cx="1598783" cy="1790612"/>
          </a:xfrm>
        </p:grpSpPr>
        <p:sp>
          <p:nvSpPr>
            <p:cNvPr id="33" name="文字方塊 32"/>
            <p:cNvSpPr txBox="1"/>
            <p:nvPr/>
          </p:nvSpPr>
          <p:spPr>
            <a:xfrm>
              <a:off x="7021741" y="4627292"/>
              <a:ext cx="1598783" cy="67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「花費資源」</a:t>
              </a:r>
              <a:endParaRPr lang="en-US" altLang="zh-TW" sz="1324" b="1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占比</a:t>
              </a:r>
              <a: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324" b="1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134" dirty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（</a:t>
              </a:r>
              <a:r>
                <a:rPr lang="zh-TW" altLang="en-US" sz="1134" dirty="0" smtClean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排名</a:t>
              </a:r>
              <a:r>
                <a:rPr lang="en-US" altLang="zh-TW" sz="1134" dirty="0">
                  <a:solidFill>
                    <a:srgbClr val="FFC000"/>
                  </a:solidFill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134" dirty="0" smtClean="0">
                  <a:solidFill>
                    <a:srgbClr val="85D0D5"/>
                  </a:solidFill>
                  <a:latin typeface="微軟正黑體" pitchFamily="34" charset="-120"/>
                  <a:ea typeface="微軟正黑體" pitchFamily="34" charset="-120"/>
                </a:rPr>
                <a:t>）</a:t>
              </a:r>
              <a:endParaRPr lang="zh-TW" altLang="en-US" sz="1134" dirty="0">
                <a:solidFill>
                  <a:srgbClr val="85D0D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7257002" y="3511095"/>
              <a:ext cx="1128260" cy="1128260"/>
            </a:xfrm>
            <a:prstGeom prst="ellipse">
              <a:avLst/>
            </a:prstGeom>
            <a:solidFill>
              <a:srgbClr val="85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TW" sz="2801" b="1" dirty="0" smtClean="0">
                  <a:solidFill>
                    <a:prstClr val="white"/>
                  </a:solidFill>
                </a:rPr>
                <a:t>41</a:t>
              </a:r>
              <a:endParaRPr lang="en-US" altLang="zh-TW" sz="2801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</a:rPr>
                <a:t>%</a:t>
              </a:r>
              <a:endParaRPr lang="zh-TW" altLang="en-US" sz="1400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5" name="圖表 34"/>
          <p:cNvGraphicFramePr/>
          <p:nvPr>
            <p:extLst/>
          </p:nvPr>
        </p:nvGraphicFramePr>
        <p:xfrm>
          <a:off x="679003" y="1466584"/>
          <a:ext cx="5868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21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/>
          <p:nvPr>
            <p:extLst/>
          </p:nvPr>
        </p:nvGraphicFramePr>
        <p:xfrm>
          <a:off x="0" y="1183498"/>
          <a:ext cx="4940849" cy="373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/>
              <a:t>學校最常遭遇</a:t>
            </a:r>
            <a:r>
              <a:rPr lang="zh-TW" altLang="en-US" sz="2400" dirty="0" smtClean="0"/>
              <a:t>的危害資安事件是「單位內部電腦被植入惡意程式後形成</a:t>
            </a:r>
            <a:r>
              <a:rPr lang="en-US" altLang="zh-TW" sz="2400" dirty="0" smtClean="0"/>
              <a:t>BOT</a:t>
            </a:r>
            <a:r>
              <a:rPr lang="zh-TW" altLang="en-US" sz="2400" dirty="0" smtClean="0"/>
              <a:t>中繼站」</a:t>
            </a:r>
            <a:r>
              <a:rPr lang="zh-TW" altLang="en-US" sz="2400" dirty="0"/>
              <a:t>與「單位內某電腦重複嘗試入侵他人</a:t>
            </a:r>
            <a:r>
              <a:rPr lang="zh-TW" altLang="en-US" sz="2400" dirty="0" smtClean="0"/>
              <a:t>系統」。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2470424" y="1420670"/>
            <a:ext cx="1836000" cy="533386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401270" y="4149095"/>
            <a:ext cx="1836000" cy="475133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圖表 9"/>
          <p:cNvGraphicFramePr/>
          <p:nvPr>
            <p:extLst/>
          </p:nvPr>
        </p:nvGraphicFramePr>
        <p:xfrm>
          <a:off x="3915730" y="1406602"/>
          <a:ext cx="6839999" cy="360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6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809" y="122812"/>
            <a:ext cx="9423186" cy="1060912"/>
          </a:xfrm>
        </p:spPr>
        <p:txBody>
          <a:bodyPr/>
          <a:lstStyle/>
          <a:p>
            <a:r>
              <a:rPr lang="zh-TW" altLang="en-US" sz="2399" dirty="0"/>
              <a:t>在學校已獲得的認證中，資安管理類的占比最高</a:t>
            </a:r>
            <a:r>
              <a:rPr lang="zh-TW" altLang="en-US" sz="2399" dirty="0" smtClean="0"/>
              <a:t>；且有資安管理認證的學校也有八成曾經遭遇過資安事件。</a:t>
            </a:r>
            <a:endParaRPr lang="zh-TW" altLang="en-US" sz="2399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圖表 5"/>
              <p:cNvGraphicFramePr/>
              <p:nvPr>
                <p:extLst>
                  <p:ext uri="{D42A27DB-BD31-4B8C-83A1-F6EECF244321}">
                    <p14:modId xmlns:p14="http://schemas.microsoft.com/office/powerpoint/2010/main" val="4202582867"/>
                  </p:ext>
                </p:extLst>
              </p:nvPr>
            </p:nvGraphicFramePr>
            <p:xfrm>
              <a:off x="665850" y="999313"/>
              <a:ext cx="5085000" cy="3555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6" name="圖表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460" y="999566"/>
                <a:ext cx="5084267" cy="355448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圖表 8"/>
          <p:cNvGraphicFramePr/>
          <p:nvPr>
            <p:extLst/>
          </p:nvPr>
        </p:nvGraphicFramePr>
        <p:xfrm>
          <a:off x="5872501" y="1153551"/>
          <a:ext cx="3488398" cy="340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矩形 2"/>
          <p:cNvSpPr/>
          <p:nvPr/>
        </p:nvSpPr>
        <p:spPr>
          <a:xfrm>
            <a:off x="4670883" y="4194105"/>
            <a:ext cx="359948" cy="1799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71820" y="4194105"/>
            <a:ext cx="443926" cy="179974"/>
          </a:xfrm>
          <a:prstGeom prst="rect">
            <a:avLst/>
          </a:prstGeom>
          <a:solidFill>
            <a:srgbClr val="87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850857" y="4284092"/>
            <a:ext cx="0" cy="3599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5393783" y="4284092"/>
            <a:ext cx="0" cy="3599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5127653" y="4678334"/>
            <a:ext cx="906017" cy="265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24" dirty="0">
                <a:solidFill>
                  <a:prstClr val="white"/>
                </a:solidFill>
              </a:rPr>
              <a:t>軟體開發類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292867" y="4678334"/>
            <a:ext cx="906017" cy="265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24" dirty="0">
                <a:solidFill>
                  <a:prstClr val="white"/>
                </a:solidFill>
              </a:rPr>
              <a:t>資訊服務類</a:t>
            </a:r>
          </a:p>
        </p:txBody>
      </p:sp>
    </p:spTree>
    <p:extLst>
      <p:ext uri="{BB962C8B-B14F-4D97-AF65-F5344CB8AC3E}">
        <p14:creationId xmlns:p14="http://schemas.microsoft.com/office/powerpoint/2010/main" val="12537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認證及</a:t>
            </a:r>
            <a:r>
              <a:rPr lang="en-US" altLang="zh-TW" dirty="0"/>
              <a:t>ISMS</a:t>
            </a:r>
            <a:r>
              <a:rPr lang="zh-TW" altLang="zh-TW" dirty="0"/>
              <a:t>導入</a:t>
            </a:r>
            <a:r>
              <a:rPr lang="zh-TW" altLang="zh-TW" dirty="0" smtClean="0"/>
              <a:t>範圍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93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850" y="122433"/>
            <a:ext cx="9579190" cy="1061065"/>
          </a:xfrm>
        </p:spPr>
        <p:txBody>
          <a:bodyPr/>
          <a:lstStyle/>
          <a:p>
            <a:r>
              <a:rPr lang="zh-TW" altLang="zh-TW" dirty="0"/>
              <a:t>您所服務的資訊</a:t>
            </a:r>
            <a:r>
              <a:rPr lang="zh-TW" altLang="zh-TW" dirty="0" smtClean="0"/>
              <a:t>部門</a:t>
            </a:r>
            <a:r>
              <a:rPr lang="zh-TW" altLang="en-US" dirty="0" smtClean="0"/>
              <a:t>有</a:t>
            </a:r>
            <a:r>
              <a:rPr lang="zh-TW" altLang="en-US" dirty="0"/>
              <a:t>下列認證</a:t>
            </a:r>
            <a:br>
              <a:rPr lang="zh-TW" altLang="en-US" dirty="0"/>
            </a:b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58271"/>
              </p:ext>
            </p:extLst>
          </p:nvPr>
        </p:nvGraphicFramePr>
        <p:xfrm>
          <a:off x="611188" y="1428750"/>
          <a:ext cx="8975725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263581"/>
              </p:ext>
            </p:extLst>
          </p:nvPr>
        </p:nvGraphicFramePr>
        <p:xfrm>
          <a:off x="611188" y="1428750"/>
          <a:ext cx="8975725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70850" y="122433"/>
            <a:ext cx="9579190" cy="1061065"/>
          </a:xfrm>
        </p:spPr>
        <p:txBody>
          <a:bodyPr/>
          <a:lstStyle/>
          <a:p>
            <a:r>
              <a:rPr lang="zh-TW" altLang="zh-TW" dirty="0"/>
              <a:t>貴校導入</a:t>
            </a:r>
            <a:r>
              <a:rPr lang="en-US" altLang="zh-TW" dirty="0"/>
              <a:t>ISMS(</a:t>
            </a:r>
            <a:r>
              <a:rPr lang="zh-TW" altLang="zh-TW" dirty="0"/>
              <a:t>資訊安全管理制度</a:t>
            </a:r>
            <a:r>
              <a:rPr lang="en-US" altLang="zh-TW" dirty="0"/>
              <a:t>)</a:t>
            </a:r>
            <a:r>
              <a:rPr lang="zh-TW" altLang="zh-TW" dirty="0"/>
              <a:t>範圍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86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199141"/>
              </p:ext>
            </p:extLst>
          </p:nvPr>
        </p:nvGraphicFramePr>
        <p:xfrm>
          <a:off x="611188" y="1428750"/>
          <a:ext cx="8975725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貴校導入</a:t>
            </a:r>
            <a:r>
              <a:rPr lang="en-US" altLang="zh-TW" dirty="0" smtClean="0"/>
              <a:t>PIMS</a:t>
            </a:r>
            <a:r>
              <a:rPr lang="zh-TW" altLang="zh-TW" dirty="0" smtClean="0"/>
              <a:t>（個人資料管理制度）範圍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33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本次研究流程</a:t>
            </a:r>
            <a:endParaRPr lang="zh-TW" altLang="en-US" dirty="0"/>
          </a:p>
        </p:txBody>
      </p:sp>
      <p:cxnSp>
        <p:nvCxnSpPr>
          <p:cNvPr id="81" name="直線接點 80"/>
          <p:cNvCxnSpPr/>
          <p:nvPr/>
        </p:nvCxnSpPr>
        <p:spPr>
          <a:xfrm>
            <a:off x="866867" y="1899312"/>
            <a:ext cx="7884000" cy="7134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dash"/>
            <a:miter lim="800000"/>
          </a:ln>
          <a:effectLst/>
        </p:spPr>
      </p:cxnSp>
      <p:sp>
        <p:nvSpPr>
          <p:cNvPr id="82" name="文字方塊 81"/>
          <p:cNvSpPr txBox="1"/>
          <p:nvPr/>
        </p:nvSpPr>
        <p:spPr>
          <a:xfrm>
            <a:off x="828415" y="909314"/>
            <a:ext cx="347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828415" y="2058318"/>
            <a:ext cx="347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專家討論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4" name="直線接點 83"/>
          <p:cNvCxnSpPr/>
          <p:nvPr/>
        </p:nvCxnSpPr>
        <p:spPr>
          <a:xfrm>
            <a:off x="866867" y="3159311"/>
            <a:ext cx="7884000" cy="7134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dash"/>
            <a:miter lim="800000"/>
          </a:ln>
          <a:effectLst/>
        </p:spPr>
      </p:cxnSp>
      <p:sp>
        <p:nvSpPr>
          <p:cNvPr id="85" name="文字方塊 84"/>
          <p:cNvSpPr txBox="1"/>
          <p:nvPr/>
        </p:nvSpPr>
        <p:spPr>
          <a:xfrm>
            <a:off x="828415" y="3294312"/>
            <a:ext cx="347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正式普查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0" name="直線單箭頭接點 89"/>
          <p:cNvCxnSpPr>
            <a:stCxn id="70" idx="2"/>
            <a:endCxn id="86" idx="0"/>
          </p:cNvCxnSpPr>
          <p:nvPr/>
        </p:nvCxnSpPr>
        <p:spPr>
          <a:xfrm>
            <a:off x="5045124" y="2810643"/>
            <a:ext cx="0" cy="54966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91" name="直線接點 90"/>
          <p:cNvCxnSpPr/>
          <p:nvPr/>
        </p:nvCxnSpPr>
        <p:spPr>
          <a:xfrm>
            <a:off x="866867" y="4322179"/>
            <a:ext cx="7884000" cy="7134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dash"/>
            <a:miter lim="800000"/>
          </a:ln>
          <a:effectLst/>
        </p:spPr>
      </p:cxnSp>
      <p:sp>
        <p:nvSpPr>
          <p:cNvPr id="92" name="文字方塊 91"/>
          <p:cNvSpPr txBox="1"/>
          <p:nvPr/>
        </p:nvSpPr>
        <p:spPr>
          <a:xfrm>
            <a:off x="828415" y="4410205"/>
            <a:ext cx="347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產出結果</a:t>
            </a:r>
            <a:endParaRPr kumimoji="0" lang="en-US" altLang="zh-TW" sz="1400" b="1" kern="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626911" y="3360307"/>
            <a:ext cx="6836426" cy="720000"/>
            <a:chOff x="1551998" y="3219902"/>
            <a:chExt cx="6836426" cy="720000"/>
          </a:xfrm>
        </p:grpSpPr>
        <p:sp>
          <p:nvSpPr>
            <p:cNvPr id="86" name="圓角矩形 85"/>
            <p:cNvSpPr/>
            <p:nvPr/>
          </p:nvSpPr>
          <p:spPr>
            <a:xfrm>
              <a:off x="1551998" y="3219902"/>
              <a:ext cx="6836426" cy="720000"/>
            </a:xfrm>
            <a:prstGeom prst="roundRect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3059952" y="3363838"/>
              <a:ext cx="1080000" cy="4860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蒐集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受訪者名單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7100111" y="3363838"/>
              <a:ext cx="1080000" cy="4860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回收問卷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796256" y="3363838"/>
              <a:ext cx="1080000" cy="4860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發出問卷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428104" y="3363838"/>
              <a:ext cx="1080000" cy="4860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邀請受訪者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95" name="直線單箭頭接點 94"/>
            <p:cNvCxnSpPr/>
            <p:nvPr/>
          </p:nvCxnSpPr>
          <p:spPr>
            <a:xfrm flipV="1">
              <a:off x="4139952" y="3562491"/>
              <a:ext cx="270000" cy="1046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00" name="矩形 99"/>
            <p:cNvSpPr/>
            <p:nvPr/>
          </p:nvSpPr>
          <p:spPr>
            <a:xfrm>
              <a:off x="1708792" y="3363838"/>
              <a:ext cx="1080000" cy="4860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問卷系統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建置與測試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01" name="直線單箭頭接點 100"/>
            <p:cNvCxnSpPr/>
            <p:nvPr/>
          </p:nvCxnSpPr>
          <p:spPr>
            <a:xfrm>
              <a:off x="2788792" y="3563537"/>
              <a:ext cx="270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02" name="直線單箭頭接點 101"/>
            <p:cNvCxnSpPr/>
            <p:nvPr/>
          </p:nvCxnSpPr>
          <p:spPr>
            <a:xfrm flipV="1">
              <a:off x="5521548" y="3562491"/>
              <a:ext cx="270000" cy="1046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03" name="直線單箭頭接點 102"/>
            <p:cNvCxnSpPr/>
            <p:nvPr/>
          </p:nvCxnSpPr>
          <p:spPr>
            <a:xfrm flipV="1">
              <a:off x="6893494" y="3562491"/>
              <a:ext cx="216000" cy="1046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</p:grpSp>
      <p:cxnSp>
        <p:nvCxnSpPr>
          <p:cNvPr id="110" name="直線單箭頭接點 109"/>
          <p:cNvCxnSpPr>
            <a:stCxn id="86" idx="2"/>
          </p:cNvCxnSpPr>
          <p:nvPr/>
        </p:nvCxnSpPr>
        <p:spPr>
          <a:xfrm flipH="1">
            <a:off x="5044414" y="4080308"/>
            <a:ext cx="711" cy="394169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 w="lg" len="lg"/>
          </a:ln>
          <a:effectLst/>
        </p:spPr>
      </p:cxnSp>
      <p:grpSp>
        <p:nvGrpSpPr>
          <p:cNvPr id="14" name="群組 13"/>
          <p:cNvGrpSpPr/>
          <p:nvPr/>
        </p:nvGrpSpPr>
        <p:grpSpPr>
          <a:xfrm>
            <a:off x="1626911" y="4474478"/>
            <a:ext cx="6836426" cy="720000"/>
            <a:chOff x="1537779" y="4287823"/>
            <a:chExt cx="6836426" cy="720000"/>
          </a:xfrm>
        </p:grpSpPr>
        <p:sp>
          <p:nvSpPr>
            <p:cNvPr id="104" name="圓角矩形 103"/>
            <p:cNvSpPr/>
            <p:nvPr/>
          </p:nvSpPr>
          <p:spPr>
            <a:xfrm>
              <a:off x="1537779" y="4287823"/>
              <a:ext cx="6836426" cy="720000"/>
            </a:xfrm>
            <a:prstGeom prst="round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2961718" y="4403359"/>
              <a:ext cx="1080000" cy="486000"/>
            </a:xfrm>
            <a:prstGeom prst="rect">
              <a:avLst/>
            </a:prstGeom>
            <a:solidFill>
              <a:srgbClr val="C660C8"/>
            </a:solidFill>
            <a:ln w="12700" cap="flat" cmpd="sng" algn="ctr">
              <a:solidFill>
                <a:srgbClr val="A53AA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研究報告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初版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1" name="直線單箭頭接點 110"/>
            <p:cNvCxnSpPr/>
            <p:nvPr/>
          </p:nvCxnSpPr>
          <p:spPr>
            <a:xfrm>
              <a:off x="4058372" y="4651119"/>
              <a:ext cx="270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12" name="矩形 111"/>
            <p:cNvSpPr/>
            <p:nvPr/>
          </p:nvSpPr>
          <p:spPr>
            <a:xfrm>
              <a:off x="4328252" y="4408119"/>
              <a:ext cx="1080000" cy="486000"/>
            </a:xfrm>
            <a:prstGeom prst="rect">
              <a:avLst/>
            </a:prstGeom>
            <a:solidFill>
              <a:srgbClr val="C660C8"/>
            </a:solidFill>
            <a:ln w="12700" cap="flat" cmpd="sng" algn="ctr">
              <a:solidFill>
                <a:srgbClr val="A53AA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專家討論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3" name="直線單箭頭接點 112"/>
            <p:cNvCxnSpPr/>
            <p:nvPr/>
          </p:nvCxnSpPr>
          <p:spPr>
            <a:xfrm>
              <a:off x="5408252" y="4651119"/>
              <a:ext cx="270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14" name="矩形 113"/>
            <p:cNvSpPr/>
            <p:nvPr/>
          </p:nvSpPr>
          <p:spPr>
            <a:xfrm>
              <a:off x="5646198" y="4434269"/>
              <a:ext cx="1080000" cy="486000"/>
            </a:xfrm>
            <a:prstGeom prst="rect">
              <a:avLst/>
            </a:prstGeom>
            <a:solidFill>
              <a:srgbClr val="C660C8"/>
            </a:solidFill>
            <a:ln w="12700" cap="flat" cmpd="sng" algn="ctr">
              <a:solidFill>
                <a:srgbClr val="A53AA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研究報告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終版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626913" y="1002028"/>
            <a:ext cx="6836425" cy="720000"/>
            <a:chOff x="1551998" y="1064445"/>
            <a:chExt cx="6836425" cy="720000"/>
          </a:xfrm>
        </p:grpSpPr>
        <p:sp>
          <p:nvSpPr>
            <p:cNvPr id="74" name="圓角矩形 73"/>
            <p:cNvSpPr/>
            <p:nvPr/>
          </p:nvSpPr>
          <p:spPr>
            <a:xfrm>
              <a:off x="1551998" y="1064445"/>
              <a:ext cx="6836425" cy="720000"/>
            </a:xfrm>
            <a:prstGeom prst="roundRect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srgbClr val="ED7D31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2356984" y="1181204"/>
              <a:ext cx="1080000" cy="4865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蒐集題目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3749880" y="1181204"/>
              <a:ext cx="1080000" cy="4865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確立題目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7" name="直線單箭頭接點 76"/>
            <p:cNvCxnSpPr/>
            <p:nvPr/>
          </p:nvCxnSpPr>
          <p:spPr>
            <a:xfrm>
              <a:off x="3436984" y="1424204"/>
              <a:ext cx="31289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78" name="矩形 77"/>
            <p:cNvSpPr/>
            <p:nvPr/>
          </p:nvSpPr>
          <p:spPr>
            <a:xfrm>
              <a:off x="5148304" y="1181204"/>
              <a:ext cx="1080000" cy="486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蒐集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專家名單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6516336" y="1181204"/>
              <a:ext cx="1080000" cy="4860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邀請專家　</a:t>
              </a:r>
              <a:endParaRPr kumimoji="0" lang="en-US" altLang="zh-TW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80" name="直線單箭頭接點 79"/>
            <p:cNvCxnSpPr/>
            <p:nvPr/>
          </p:nvCxnSpPr>
          <p:spPr>
            <a:xfrm>
              <a:off x="6228304" y="1424204"/>
              <a:ext cx="31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15" name="直線單箭頭接點 114"/>
            <p:cNvCxnSpPr/>
            <p:nvPr/>
          </p:nvCxnSpPr>
          <p:spPr>
            <a:xfrm>
              <a:off x="4829880" y="1424204"/>
              <a:ext cx="31289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</p:spPr>
        </p:cxnSp>
      </p:grpSp>
      <p:sp>
        <p:nvSpPr>
          <p:cNvPr id="70" name="圓角矩形 69"/>
          <p:cNvSpPr/>
          <p:nvPr/>
        </p:nvSpPr>
        <p:spPr>
          <a:xfrm>
            <a:off x="1626911" y="2090643"/>
            <a:ext cx="6836426" cy="720000"/>
          </a:xfrm>
          <a:prstGeom prst="roundRect">
            <a:avLst/>
          </a:pr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smtClean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16" name="直線單箭頭接點 115"/>
          <p:cNvCxnSpPr>
            <a:stCxn id="74" idx="2"/>
            <a:endCxn id="70" idx="0"/>
          </p:cNvCxnSpPr>
          <p:nvPr/>
        </p:nvCxnSpPr>
        <p:spPr>
          <a:xfrm flipH="1">
            <a:off x="5045125" y="1722028"/>
            <a:ext cx="1" cy="36861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56" name="矩形 55"/>
          <p:cNvSpPr/>
          <p:nvPr/>
        </p:nvSpPr>
        <p:spPr>
          <a:xfrm>
            <a:off x="2969074" y="2232242"/>
            <a:ext cx="1080000" cy="486511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專家討論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20234" y="2232242"/>
            <a:ext cx="1080000" cy="486511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依專家建議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修改題目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660850" y="2232242"/>
            <a:ext cx="1080000" cy="486511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產出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普查問卷</a:t>
            </a:r>
            <a:endParaRPr kumimoji="0" lang="en-US" altLang="zh-TW" sz="12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1" name="直線單箭頭接點 60"/>
          <p:cNvCxnSpPr/>
          <p:nvPr/>
        </p:nvCxnSpPr>
        <p:spPr>
          <a:xfrm flipV="1">
            <a:off x="5390850" y="2483790"/>
            <a:ext cx="270000" cy="1046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2" name="直線單箭頭接點 61"/>
          <p:cNvCxnSpPr/>
          <p:nvPr/>
        </p:nvCxnSpPr>
        <p:spPr>
          <a:xfrm>
            <a:off x="4040850" y="2484836"/>
            <a:ext cx="270000" cy="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miter lim="800000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753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貴校是否有意願導入新版的資安與個資驗證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156619"/>
              </p:ext>
            </p:extLst>
          </p:nvPr>
        </p:nvGraphicFramePr>
        <p:xfrm>
          <a:off x="611189" y="1428750"/>
          <a:ext cx="3654661" cy="366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3763205386"/>
              </p:ext>
            </p:extLst>
          </p:nvPr>
        </p:nvGraphicFramePr>
        <p:xfrm>
          <a:off x="4445850" y="1428750"/>
          <a:ext cx="4950000" cy="35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1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</a:t>
            </a:r>
            <a:r>
              <a:rPr lang="zh-TW" altLang="en-US" dirty="0"/>
              <a:t>、關鍵資訊議題分析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56914" y="2259316"/>
            <a:ext cx="5338937" cy="2502263"/>
          </a:xfrm>
        </p:spPr>
        <p:txBody>
          <a:bodyPr/>
          <a:lstStyle/>
          <a:p>
            <a:r>
              <a:rPr lang="zh-TW" altLang="en-US" sz="2199" dirty="0"/>
              <a:t>十大關鍵資訊議題排名</a:t>
            </a:r>
            <a:endParaRPr lang="en-US" altLang="zh-TW" sz="2199" dirty="0"/>
          </a:p>
          <a:p>
            <a:r>
              <a:rPr lang="zh-TW" altLang="en-US" sz="2199" dirty="0"/>
              <a:t>關鍵資訊議題看法差異分析</a:t>
            </a:r>
          </a:p>
          <a:p>
            <a:endParaRPr lang="en-US" altLang="zh-TW" sz="2199" dirty="0"/>
          </a:p>
          <a:p>
            <a:endParaRPr lang="en-US" altLang="zh-TW" sz="2199" dirty="0"/>
          </a:p>
          <a:p>
            <a:endParaRPr lang="zh-TW" altLang="en-US" sz="2199" dirty="0"/>
          </a:p>
        </p:txBody>
      </p:sp>
    </p:spTree>
    <p:extLst>
      <p:ext uri="{BB962C8B-B14F-4D97-AF65-F5344CB8AC3E}">
        <p14:creationId xmlns:p14="http://schemas.microsoft.com/office/powerpoint/2010/main" val="3307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本研究十大關鍵資訊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議題五年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變化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21967"/>
              </p:ext>
            </p:extLst>
          </p:nvPr>
        </p:nvGraphicFramePr>
        <p:xfrm>
          <a:off x="1295449" y="1026584"/>
          <a:ext cx="7252366" cy="399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3426202393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3795642440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1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十大資訊議題：策略成功</a:t>
                      </a:r>
                      <a:endParaRPr lang="zh-TW" altLang="zh-TW" sz="12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資訊基礎與網路建設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網路與資訊安全  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支持校務營運以展示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與時俱進的校務行政系統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打造高效能的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經費的籌措與運用策略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持續營運與災害復原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發展校園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溝通與協調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有效運用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帶動學校變革管理</a:t>
                      </a:r>
                      <a:endParaRPr lang="en-US" altLang="zh-TW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2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EDUCAUSE(2016)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與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本研究排名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比較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61150"/>
              </p:ext>
            </p:extLst>
          </p:nvPr>
        </p:nvGraphicFramePr>
        <p:xfrm>
          <a:off x="1295450" y="1026586"/>
          <a:ext cx="7253998" cy="42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</a:t>
                      </a:r>
                      <a:endParaRPr lang="zh-TW" altLang="zh-TW" sz="12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EDUCAUSE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本研究</a:t>
                      </a:r>
                      <a:endParaRPr lang="en-US" altLang="zh-TW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anose="020B0604020202020204" pitchFamily="34" charset="0"/>
                        </a:rPr>
                        <a:t>資訊安全</a:t>
                      </a: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Information security 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最適化的教育科技</a:t>
                      </a:r>
                      <a:endParaRPr lang="en-US" altLang="zh-TW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Optimizing educational technology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提升學生學習成效的科技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Student</a:t>
                      </a:r>
                      <a:r>
                        <a:rPr lang="zh-TW" altLang="en-US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success technologies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IT</a:t>
                      </a: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人力招聘與保留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workforce hiring and retention 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Arial" panose="020B0604020202020204" pitchFamily="34" charset="0"/>
                        </a:rPr>
                        <a:t>機構數據管理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Institutional data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management 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資金籌措模型</a:t>
                      </a:r>
                      <a:endParaRPr lang="en-US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funding models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商業智慧與分析</a:t>
                      </a:r>
                      <a:endParaRPr lang="en-US" altLang="zh-TW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BI and analytics 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企業應用整合</a:t>
                      </a:r>
                      <a:endParaRPr lang="en-US" altLang="zh-TW" sz="1100" b="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Enterprise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application integrations 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IT </a:t>
                      </a: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組織發展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organizational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development 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數位與線上教育</a:t>
                      </a:r>
                      <a:endParaRPr lang="en-US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E-Learning and online Education </a:t>
                      </a:r>
                      <a:endParaRPr lang="en-US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4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CCP (2016)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與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本研究排名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比較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78378"/>
              </p:ext>
            </p:extLst>
          </p:nvPr>
        </p:nvGraphicFramePr>
        <p:xfrm>
          <a:off x="1295450" y="1026586"/>
          <a:ext cx="7253998" cy="231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</a:t>
                      </a:r>
                      <a:endParaRPr lang="zh-TW" altLang="zh-TW" sz="12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CCP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本研究</a:t>
                      </a:r>
                      <a:endParaRPr lang="en-US" altLang="zh-TW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招聘與保留符合資格的</a:t>
                      </a:r>
                      <a:r>
                        <a:rPr lang="en-US" altLang="zh-TW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IT</a:t>
                      </a: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人員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Hiring/retaining qualified IT staff </a:t>
                      </a:r>
                      <a:endParaRPr lang="en-US" altLang="zh-TW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協助教師整合科技於教學中</a:t>
                      </a:r>
                      <a:endParaRPr lang="en-US" altLang="zh-TW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Assisting faculty with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IT instructional integration 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提升網路與數據安全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Upgrading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enhancing network and data security </a:t>
                      </a:r>
                      <a:endParaRPr lang="en-US" altLang="zh-TW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kern="120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提供足夠的使用者服務</a:t>
                      </a:r>
                      <a:endParaRPr lang="en-US" sz="1100" b="0" kern="120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Providing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adequate user support services </a:t>
                      </a:r>
                      <a:endParaRPr lang="en-US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indent="0" algn="l" defTabSz="914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運用</a:t>
                      </a:r>
                      <a:r>
                        <a:rPr lang="en-US" altLang="zh-TW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IT</a:t>
                      </a:r>
                      <a:r>
                        <a:rPr lang="zh-TW" altLang="en-US" sz="1100" b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資源提高學生的學習成效</a:t>
                      </a:r>
                      <a:endParaRPr lang="en-US" altLang="zh-TW" sz="1100" b="0" dirty="0" smtClean="0"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Leveraging IT resources to support</a:t>
                      </a:r>
                      <a:r>
                        <a:rPr lang="en-US" altLang="zh-TW" sz="1100" b="0" i="0" u="none" strike="noStrike" baseline="0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student success </a:t>
                      </a:r>
                      <a:endParaRPr lang="en-US" altLang="zh-TW" sz="11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7108" marR="67108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1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9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CIO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認為未來重要的十大關鍵資訊議題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3318"/>
              </p:ext>
            </p:extLst>
          </p:nvPr>
        </p:nvGraphicFramePr>
        <p:xfrm>
          <a:off x="1295449" y="1026584"/>
          <a:ext cx="7252366" cy="399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843822348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335772628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十大資訊議題：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未來重要</a:t>
                      </a: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資訊基礎與網路建設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網路與資訊安全  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與時俱進的校務行政系統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持續營運與災害復原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溝通與協調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打造高效能的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支持校務營運以展示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經費的籌措與運用策略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雲端服務與應用策略</a:t>
                      </a:r>
                      <a:endParaRPr lang="zh-TW" altLang="en-US" sz="12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發展校園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</a:t>
                      </a:r>
                    </a:p>
                  </a:txBody>
                  <a:tcPr marL="360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6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佔用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CIO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較多工作時間的十大關鍵資訊議題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58803"/>
              </p:ext>
            </p:extLst>
          </p:nvPr>
        </p:nvGraphicFramePr>
        <p:xfrm>
          <a:off x="1295450" y="1026589"/>
          <a:ext cx="7252365" cy="3989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176"/>
                <a:gridCol w="82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3380116069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十大資訊議題：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佔用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CIO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000" marR="36000" marT="10800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溝通與協調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與時俱進的校務行政系統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打造高效能的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網路與資訊安全  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經費的籌措與運用策略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支持校務營運以展示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有效運用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帶動學校變革管理　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發展校園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資訊基礎與網路建設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校園生活之資訊與服務</a:t>
                      </a:r>
                    </a:p>
                  </a:txBody>
                  <a:tcPr marL="360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65836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花費學校較多資源的十大關鍵資訊議題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71375"/>
              </p:ext>
            </p:extLst>
          </p:nvPr>
        </p:nvGraphicFramePr>
        <p:xfrm>
          <a:off x="1295449" y="1026584"/>
          <a:ext cx="7252366" cy="399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485835595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251226963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十大資訊議題：</a:t>
                      </a:r>
                      <a:r>
                        <a:rPr lang="zh-TW" altLang="en-US" sz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花費學校資源</a:t>
                      </a:r>
                    </a:p>
                  </a:txBody>
                  <a:tcPr marL="360000" marR="36000" marT="10800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42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2016</a:t>
                      </a:r>
                      <a:endParaRPr lang="en-US" altLang="zh-TW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35942" marR="35942" marT="10795" marB="107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2015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42" marR="35942" marT="10795" marB="107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2014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42" marR="35942" marT="10795" marB="107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2013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42" marR="35942" marT="10795" marB="107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2012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42" marR="35942" marT="10795" marB="10795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資訊基礎與網路建設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與時俱進的校務行政系統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網路與資訊安全  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支持校務營運以展示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溝通與協調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支援數位學習的永續發展      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有效管理學習歷程以改善學習成效</a:t>
                      </a:r>
                      <a:endParaRPr lang="zh-TW" altLang="en-US" sz="1200" b="0" i="0" u="none" strike="noStrike" dirty="0">
                        <a:solidFill>
                          <a:srgbClr val="FFC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發展校園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</a:t>
                      </a: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校園生活之資訊與服務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支援教學環境設計與應用</a:t>
                      </a:r>
                    </a:p>
                  </a:txBody>
                  <a:tcPr marL="360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851" y="1890221"/>
            <a:ext cx="9143999" cy="165618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0" dirty="0">
                <a:latin typeface="+mj-lt"/>
              </a:rPr>
              <a:t>THANK</a:t>
            </a:r>
            <a:r>
              <a:rPr lang="zh-TW" altLang="en-US" b="0" dirty="0">
                <a:latin typeface="+mj-lt"/>
              </a:rPr>
              <a:t> </a:t>
            </a:r>
            <a:r>
              <a:rPr lang="en-US" altLang="zh-TW" b="0" dirty="0" smtClean="0">
                <a:latin typeface="+mj-lt"/>
              </a:rPr>
              <a:t>YOU</a:t>
            </a:r>
            <a:endParaRPr lang="zh-TW" altLang="en-US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本次研究流程</a:t>
            </a:r>
            <a:r>
              <a:rPr lang="en-US" altLang="zh-TW" dirty="0"/>
              <a:t>-</a:t>
            </a:r>
            <a:r>
              <a:rPr lang="zh-TW" altLang="en-US" dirty="0"/>
              <a:t>蒐集與確立議題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92270"/>
              </p:ext>
            </p:extLst>
          </p:nvPr>
        </p:nvGraphicFramePr>
        <p:xfrm>
          <a:off x="3729970" y="729313"/>
          <a:ext cx="2968363" cy="46349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968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40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資訊基礎與網路建設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雲端服務與應用策略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採購與服務之策略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43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身分認證與支援校際漫遊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99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網路與資訊安全  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內外法規遵循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持續營運與災害復原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 defTabSz="91415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發展校園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架構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支持校務營運以展示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溝通與協調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校園生活之資訊與服務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打造高效能的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經費的籌措與運用策略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Open Source 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軟體對師生的推廣與應用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03817"/>
              </p:ext>
            </p:extLst>
          </p:nvPr>
        </p:nvGraphicFramePr>
        <p:xfrm>
          <a:off x="6614506" y="729313"/>
          <a:ext cx="3096344" cy="46349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30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有效管理學習歷程以改善學習成效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0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有效運用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帶動學校變革管理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協助培養教師資訊科技應用能力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支援教學環境設計與應用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支援數位學習的永續發展      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行動應用開發與導入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社群媒體整合應用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17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利用巨量資料進行機構（校務）研究與決策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物聯網在校園的應用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</a:t>
                      </a:r>
                      <a:r>
                        <a:rPr lang="en-US" altLang="zh-TW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諮詢與服務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與時俱進的校務行政系統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</a:t>
                      </a:r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支援學術研究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支援機構典藏與運用</a:t>
                      </a: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協助學生應用資訊科技改善學習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2879626" y="2682305"/>
            <a:ext cx="792087" cy="54015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75369" y="1525400"/>
            <a:ext cx="1800200" cy="828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EDUCAUSE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(2000-2016)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75369" y="2552631"/>
            <a:ext cx="1800200" cy="828000"/>
          </a:xfrm>
          <a:prstGeom prst="round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CCP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2000-2015)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5369" y="3579861"/>
            <a:ext cx="1800200" cy="828000"/>
          </a:xfrm>
          <a:prstGeom prst="roundRect">
            <a:avLst/>
          </a:prstGeom>
          <a:solidFill>
            <a:srgbClr val="187243"/>
          </a:solidFill>
          <a:ln>
            <a:solidFill>
              <a:srgbClr val="18724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ISAC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2012-2015)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37883" y="2783105"/>
            <a:ext cx="45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bg1"/>
                </a:solidFill>
              </a:rPr>
              <a:t>28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</a:t>
            </a:r>
            <a:r>
              <a:rPr lang="zh-TW" altLang="en-US" dirty="0" smtClean="0"/>
              <a:t>次研究問卷</a:t>
            </a:r>
            <a:r>
              <a:rPr lang="zh-TW" altLang="en-US" smtClean="0"/>
              <a:t>回收概況</a:t>
            </a:r>
            <a:endParaRPr lang="zh-TW" altLang="en-US" sz="2000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/>
          </p:nvPr>
        </p:nvGraphicFramePr>
        <p:xfrm>
          <a:off x="1458868" y="1512429"/>
          <a:ext cx="2700000" cy="143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圓角矩形 4"/>
          <p:cNvSpPr/>
          <p:nvPr/>
        </p:nvSpPr>
        <p:spPr>
          <a:xfrm>
            <a:off x="396001" y="1897530"/>
            <a:ext cx="115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17">
              <a:lnSpc>
                <a:spcPct val="90000"/>
              </a:lnSpc>
              <a:spcAft>
                <a:spcPct val="35000"/>
              </a:spcAft>
            </a:pPr>
            <a:r>
              <a:rPr lang="zh-TW" altLang="en-US" sz="1600" b="1" dirty="0">
                <a:solidFill>
                  <a:prstClr val="white"/>
                </a:solidFill>
                <a:latin typeface="微軟正黑體" pitchFamily="34" charset="-120"/>
              </a:rPr>
              <a:t>所有學校</a:t>
            </a:r>
            <a:endParaRPr lang="en-US" altLang="zh-TW" sz="1600" b="1" dirty="0">
              <a:solidFill>
                <a:prstClr val="white"/>
              </a:solidFill>
              <a:latin typeface="微軟正黑體" pitchFamily="34" charset="-120"/>
            </a:endParaRPr>
          </a:p>
          <a:p>
            <a:pPr algn="ctr" defTabSz="1066817">
              <a:lnSpc>
                <a:spcPct val="90000"/>
              </a:lnSpc>
              <a:spcAft>
                <a:spcPct val="35000"/>
              </a:spcAft>
            </a:pPr>
            <a:r>
              <a:rPr lang="en-US" altLang="zh-TW" sz="1600" b="1" dirty="0" smtClean="0">
                <a:solidFill>
                  <a:prstClr val="white"/>
                </a:solidFill>
                <a:latin typeface="微軟正黑體" pitchFamily="34" charset="-120"/>
              </a:rPr>
              <a:t>157</a:t>
            </a:r>
            <a:endParaRPr lang="zh-TW" altLang="en-US" sz="1600" b="1" dirty="0">
              <a:solidFill>
                <a:prstClr val="white"/>
              </a:solidFill>
              <a:latin typeface="微軟正黑體" pitchFamily="34" charset="-120"/>
            </a:endParaRPr>
          </a:p>
        </p:txBody>
      </p:sp>
      <p:graphicFrame>
        <p:nvGraphicFramePr>
          <p:cNvPr id="17" name="圖表 16"/>
          <p:cNvGraphicFramePr>
            <a:graphicFrameLocks/>
          </p:cNvGraphicFramePr>
          <p:nvPr>
            <p:extLst/>
          </p:nvPr>
        </p:nvGraphicFramePr>
        <p:xfrm>
          <a:off x="6593660" y="1512429"/>
          <a:ext cx="2700000" cy="143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圖表 19"/>
          <p:cNvGraphicFramePr>
            <a:graphicFrameLocks/>
          </p:cNvGraphicFramePr>
          <p:nvPr>
            <p:extLst/>
          </p:nvPr>
        </p:nvGraphicFramePr>
        <p:xfrm>
          <a:off x="3842682" y="1512429"/>
          <a:ext cx="2700000" cy="143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圓角矩形 4"/>
          <p:cNvSpPr/>
          <p:nvPr/>
        </p:nvSpPr>
        <p:spPr>
          <a:xfrm>
            <a:off x="372123" y="3306460"/>
            <a:ext cx="115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17">
              <a:lnSpc>
                <a:spcPct val="90000"/>
              </a:lnSpc>
              <a:spcAft>
                <a:spcPct val="35000"/>
              </a:spcAft>
            </a:pPr>
            <a:r>
              <a:rPr lang="zh-TW" altLang="en-US" sz="1600" b="1" dirty="0">
                <a:solidFill>
                  <a:prstClr val="white"/>
                </a:solidFill>
                <a:latin typeface="微軟正黑體" pitchFamily="34" charset="-120"/>
              </a:rPr>
              <a:t>填答樣本</a:t>
            </a:r>
            <a:endParaRPr lang="en-US" altLang="zh-TW" sz="1600" b="1" dirty="0">
              <a:solidFill>
                <a:prstClr val="white"/>
              </a:solidFill>
              <a:latin typeface="微軟正黑體" pitchFamily="34" charset="-120"/>
            </a:endParaRPr>
          </a:p>
          <a:p>
            <a:pPr algn="ctr" defTabSz="1066817">
              <a:lnSpc>
                <a:spcPct val="90000"/>
              </a:lnSpc>
              <a:spcAft>
                <a:spcPct val="35000"/>
              </a:spcAft>
            </a:pPr>
            <a:r>
              <a:rPr lang="en-US" altLang="zh-TW" sz="1600" b="1" dirty="0" smtClean="0">
                <a:solidFill>
                  <a:prstClr val="white"/>
                </a:solidFill>
                <a:latin typeface="微軟正黑體" pitchFamily="34" charset="-120"/>
              </a:rPr>
              <a:t>130</a:t>
            </a:r>
            <a:endParaRPr lang="en-US" altLang="zh-TW" sz="1600" b="1" dirty="0">
              <a:solidFill>
                <a:prstClr val="white"/>
              </a:solidFill>
              <a:latin typeface="微軟正黑體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4686225" y="4887551"/>
            <a:ext cx="1492121" cy="261610"/>
            <a:chOff x="5189127" y="4549096"/>
            <a:chExt cx="1492121" cy="261611"/>
          </a:xfrm>
        </p:grpSpPr>
        <p:grpSp>
          <p:nvGrpSpPr>
            <p:cNvPr id="24" name="群組 23"/>
            <p:cNvGrpSpPr/>
            <p:nvPr/>
          </p:nvGrpSpPr>
          <p:grpSpPr>
            <a:xfrm>
              <a:off x="5189127" y="4549096"/>
              <a:ext cx="753070" cy="261611"/>
              <a:chOff x="2593862" y="4539223"/>
              <a:chExt cx="944563" cy="26161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593862" y="4587974"/>
                <a:ext cx="288032" cy="14401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2861388" y="4539223"/>
                <a:ext cx="67703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公立</a:t>
                </a:r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5928178" y="4549096"/>
              <a:ext cx="753070" cy="261611"/>
              <a:chOff x="2437020" y="4539223"/>
              <a:chExt cx="944563" cy="26161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2437020" y="4587974"/>
                <a:ext cx="288032" cy="144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2704546" y="4539223"/>
                <a:ext cx="67703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私立</a:t>
                </a:r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2112860" y="4887551"/>
            <a:ext cx="1492121" cy="261610"/>
            <a:chOff x="5076056" y="4552560"/>
            <a:chExt cx="1492121" cy="261611"/>
          </a:xfrm>
        </p:grpSpPr>
        <p:grpSp>
          <p:nvGrpSpPr>
            <p:cNvPr id="31" name="群組 30"/>
            <p:cNvGrpSpPr/>
            <p:nvPr/>
          </p:nvGrpSpPr>
          <p:grpSpPr>
            <a:xfrm>
              <a:off x="5076056" y="4552560"/>
              <a:ext cx="753070" cy="261611"/>
              <a:chOff x="2452038" y="4542687"/>
              <a:chExt cx="944563" cy="26161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452038" y="4587974"/>
                <a:ext cx="288032" cy="144016"/>
              </a:xfrm>
              <a:prstGeom prst="rect">
                <a:avLst/>
              </a:prstGeom>
              <a:solidFill>
                <a:srgbClr val="005B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2719564" y="4542687"/>
                <a:ext cx="67703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一般</a:t>
                </a: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5815107" y="4552560"/>
              <a:ext cx="753070" cy="261611"/>
              <a:chOff x="2295196" y="4542687"/>
              <a:chExt cx="944563" cy="261611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295196" y="4587974"/>
                <a:ext cx="288032" cy="144016"/>
              </a:xfrm>
              <a:prstGeom prst="rect">
                <a:avLst/>
              </a:prstGeom>
              <a:solidFill>
                <a:srgbClr val="FF8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2562722" y="4542687"/>
                <a:ext cx="67703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技職</a:t>
                </a: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>
            <a:off x="6999112" y="4558459"/>
            <a:ext cx="2171985" cy="261610"/>
            <a:chOff x="5076056" y="4543168"/>
            <a:chExt cx="2171985" cy="261611"/>
          </a:xfrm>
        </p:grpSpPr>
        <p:grpSp>
          <p:nvGrpSpPr>
            <p:cNvPr id="38" name="群組 37"/>
            <p:cNvGrpSpPr/>
            <p:nvPr/>
          </p:nvGrpSpPr>
          <p:grpSpPr>
            <a:xfrm>
              <a:off x="5076056" y="4543168"/>
              <a:ext cx="2171985" cy="261611"/>
              <a:chOff x="2452038" y="4533295"/>
              <a:chExt cx="2724284" cy="261611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452038" y="4592093"/>
                <a:ext cx="288032" cy="144016"/>
              </a:xfrm>
              <a:prstGeom prst="rect">
                <a:avLst/>
              </a:prstGeom>
              <a:solidFill>
                <a:srgbClr val="FE8C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2705887" y="4533295"/>
                <a:ext cx="677038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大型</a:t>
                </a: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4499284" y="4533295"/>
                <a:ext cx="677038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小型</a:t>
                </a: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5790967" y="4543168"/>
              <a:ext cx="944550" cy="261611"/>
              <a:chOff x="2264919" y="4533295"/>
              <a:chExt cx="1184733" cy="261611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264919" y="4592093"/>
                <a:ext cx="288032" cy="144016"/>
              </a:xfrm>
              <a:prstGeom prst="rect">
                <a:avLst/>
              </a:prstGeom>
              <a:solidFill>
                <a:srgbClr val="8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2518768" y="4533295"/>
                <a:ext cx="677037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中型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161620" y="4592093"/>
                <a:ext cx="288032" cy="144016"/>
              </a:xfrm>
              <a:prstGeom prst="rect">
                <a:avLst/>
              </a:prstGeom>
              <a:solidFill>
                <a:srgbClr val="26A9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61" name="直線接點 60"/>
          <p:cNvCxnSpPr/>
          <p:nvPr/>
        </p:nvCxnSpPr>
        <p:spPr>
          <a:xfrm flipH="1">
            <a:off x="4085850" y="1941043"/>
            <a:ext cx="1" cy="270000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dash"/>
            <a:miter lim="800000"/>
          </a:ln>
          <a:effectLst/>
        </p:spPr>
      </p:cxnSp>
      <p:cxnSp>
        <p:nvCxnSpPr>
          <p:cNvPr id="69" name="直線接點 68"/>
          <p:cNvCxnSpPr/>
          <p:nvPr/>
        </p:nvCxnSpPr>
        <p:spPr>
          <a:xfrm flipH="1">
            <a:off x="6447146" y="1941043"/>
            <a:ext cx="1" cy="270000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dash"/>
            <a:miter lim="800000"/>
          </a:ln>
          <a:effectLst/>
        </p:spPr>
      </p:cxnSp>
      <p:sp>
        <p:nvSpPr>
          <p:cNvPr id="59" name="文字方塊 58"/>
          <p:cNvSpPr txBox="1"/>
          <p:nvPr/>
        </p:nvSpPr>
        <p:spPr>
          <a:xfrm>
            <a:off x="2359535" y="1089314"/>
            <a:ext cx="902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體系別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4741508" y="1089314"/>
            <a:ext cx="87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設立別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7546159" y="1089314"/>
            <a:ext cx="81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規模別</a:t>
            </a:r>
          </a:p>
        </p:txBody>
      </p:sp>
      <p:sp>
        <p:nvSpPr>
          <p:cNvPr id="46" name="矩形 7"/>
          <p:cNvSpPr>
            <a:spLocks noChangeArrowheads="1"/>
          </p:cNvSpPr>
          <p:nvPr/>
        </p:nvSpPr>
        <p:spPr bwMode="auto">
          <a:xfrm>
            <a:off x="6917397" y="4820076"/>
            <a:ext cx="237626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大型學校：學生人數為</a:t>
            </a:r>
            <a:r>
              <a:rPr lang="en-US" altLang="zh-TW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15,000</a:t>
            </a:r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人以上</a:t>
            </a:r>
          </a:p>
          <a:p>
            <a:pPr eaLnBrk="1" hangingPunct="1"/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中型學校：學生人數為</a:t>
            </a:r>
            <a:r>
              <a:rPr lang="en-US" altLang="zh-TW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6,000~14,999</a:t>
            </a:r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</a:t>
            </a:r>
          </a:p>
          <a:p>
            <a:pPr eaLnBrk="1" hangingPunct="1"/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小型學校：學生人數為</a:t>
            </a:r>
            <a:r>
              <a:rPr lang="en-US" altLang="zh-TW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5,999</a:t>
            </a:r>
            <a:r>
              <a:rPr lang="zh-TW" altLang="en-US" sz="900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人以下</a:t>
            </a:r>
          </a:p>
        </p:txBody>
      </p:sp>
      <p:graphicFrame>
        <p:nvGraphicFramePr>
          <p:cNvPr id="48" name="圖表 47"/>
          <p:cNvGraphicFramePr/>
          <p:nvPr>
            <p:extLst/>
          </p:nvPr>
        </p:nvGraphicFramePr>
        <p:xfrm>
          <a:off x="1490939" y="3129724"/>
          <a:ext cx="270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圖表 48"/>
          <p:cNvGraphicFramePr/>
          <p:nvPr>
            <p:extLst/>
          </p:nvPr>
        </p:nvGraphicFramePr>
        <p:xfrm>
          <a:off x="4002946" y="3033899"/>
          <a:ext cx="2379471" cy="158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0" name="圖表 49"/>
          <p:cNvGraphicFramePr/>
          <p:nvPr>
            <p:extLst>
              <p:ext uri="{D42A27DB-BD31-4B8C-83A1-F6EECF244321}">
                <p14:modId xmlns:p14="http://schemas.microsoft.com/office/powerpoint/2010/main" val="808942805"/>
              </p:ext>
            </p:extLst>
          </p:nvPr>
        </p:nvGraphicFramePr>
        <p:xfrm>
          <a:off x="6560850" y="3036989"/>
          <a:ext cx="270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478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</a:t>
            </a:r>
            <a:r>
              <a:rPr lang="zh-TW" altLang="en-US" dirty="0" smtClean="0"/>
              <a:t>年研究問卷回收</a:t>
            </a:r>
            <a:r>
              <a:rPr lang="zh-TW" altLang="en-US" dirty="0"/>
              <a:t>概況</a:t>
            </a:r>
            <a:endParaRPr lang="zh-TW" altLang="en-US" sz="2000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3516018763"/>
              </p:ext>
            </p:extLst>
          </p:nvPr>
        </p:nvGraphicFramePr>
        <p:xfrm>
          <a:off x="733350" y="676345"/>
          <a:ext cx="8325000" cy="415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71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sign006-simple blue-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40667</TotalTime>
  <Words>3200</Words>
  <Application>Microsoft Office PowerPoint</Application>
  <PresentationFormat>自訂</PresentationFormat>
  <Paragraphs>921</Paragraphs>
  <Slides>68</Slides>
  <Notes>56</Notes>
  <HiddenSlides>0</HiddenSlides>
  <MMClips>0</MMClips>
  <ScaleCrop>false</ScaleCrop>
  <HeadingPairs>
    <vt:vector size="4" baseType="variant">
      <vt:variant>
        <vt:lpstr>佈景主題</vt:lpstr>
      </vt:variant>
      <vt:variant>
        <vt:i4>13</vt:i4>
      </vt:variant>
      <vt:variant>
        <vt:lpstr>投影片標題</vt:lpstr>
      </vt:variant>
      <vt:variant>
        <vt:i4>68</vt:i4>
      </vt:variant>
    </vt:vector>
  </HeadingPairs>
  <TitlesOfParts>
    <vt:vector size="81" baseType="lpstr">
      <vt:lpstr>design006-simple blue-</vt:lpstr>
      <vt:lpstr>1_design006-simple blue-</vt:lpstr>
      <vt:lpstr>2_design006-simple blue-</vt:lpstr>
      <vt:lpstr>3_design006-simple blue-</vt:lpstr>
      <vt:lpstr>4_design006-simple blue-</vt:lpstr>
      <vt:lpstr>5_design006-simple blue-</vt:lpstr>
      <vt:lpstr>6_design006-simple blue-</vt:lpstr>
      <vt:lpstr>7_design006-simple blue-</vt:lpstr>
      <vt:lpstr>8_design006-simple blue-</vt:lpstr>
      <vt:lpstr>9_design006-simple blue-</vt:lpstr>
      <vt:lpstr>13_design006-simple blue-</vt:lpstr>
      <vt:lpstr>14_design006-simple blue-</vt:lpstr>
      <vt:lpstr>15_design006-simple blue-</vt:lpstr>
      <vt:lpstr>大專校院資訊單位組織及 經費合理性調查研究報告</vt:lpstr>
      <vt:lpstr>參考資料</vt:lpstr>
      <vt:lpstr>報告大綱</vt:lpstr>
      <vt:lpstr>一、研究簡介</vt:lpstr>
      <vt:lpstr>研究目的</vt:lpstr>
      <vt:lpstr>本次研究流程</vt:lpstr>
      <vt:lpstr>本次研究流程-蒐集與確立議題</vt:lpstr>
      <vt:lpstr>本次研究問卷回收概況</vt:lpstr>
      <vt:lpstr>五年研究問卷回收概況</vt:lpstr>
      <vt:lpstr>二、IT 治理</vt:lpstr>
      <vt:lpstr>CIO 特徵</vt:lpstr>
      <vt:lpstr>大專校院CIO大多是擁有IT領域博士學位、且年齡介在50~59歲的男性；多半是以學術兼行政的方式任職。</vt:lpstr>
      <vt:lpstr>一般學校CIO任職少於兩任的比例較高；而由於任期制，臺灣學校CIO在職的年資明顯低於美國。</vt:lpstr>
      <vt:lpstr>IT經費運用</vt:lpstr>
      <vt:lpstr>今年大專校院的平均IT總預算呈現上升趨勢，平均軟體預算較去年略低，但仍高於2012-2014年。</vt:lpstr>
      <vt:lpstr>40%的學校CIO預期明年IT總預算的金額不變 39%認為預算會減少 相較於美國，臺灣學校的IT預期投入趨向保守</vt:lpstr>
      <vt:lpstr>在學校的IT總預算支出結構中，「硬體」和「人力支出」是學校花費最多經費的項目。</vt:lpstr>
      <vt:lpstr>學校的軟體預算支出以「作業系統與辦公室應用軟體」、「校務行政系統」為主，兩者合計占比近50%。 與去年比较，軟體費用金額的內容排序相同。  </vt:lpstr>
      <vt:lpstr>54%的臺灣學校已向學生收取電腦與網路使用費 略高於美國學校的47%</vt:lpstr>
      <vt:lpstr>臺灣約66％的學校將向學生收取電腦與網路使用費全部編列於IT預算中，高於美國的32%。</vt:lpstr>
      <vt:lpstr>22％目前未收費的學校考慮未來進行收費。</vt:lpstr>
      <vt:lpstr>當面臨預算不足時，不同預算別的學校所使用的解決方式亦不同，如高預算學校較偏好採用雲服務。</vt:lpstr>
      <vt:lpstr>三、IT基礎建設與服務</vt:lpstr>
      <vt:lpstr>IT基礎建設</vt:lpstr>
      <vt:lpstr>學校對外網路頻寬較去年明顯增長</vt:lpstr>
      <vt:lpstr>學校實體伺服器虛擬化已經相當普及</vt:lpstr>
      <vt:lpstr>收取網路使用費的學校，其提供的對外網路頻寬服務較好</vt:lpstr>
      <vt:lpstr>無論未來IT總預算增減與否，更換或升級校園網路已成為學校發展重點。</vt:lpstr>
      <vt:lpstr>資訊教育</vt:lpstr>
      <vt:lpstr>44%學校CIO都認為目前師生獲得的資訊教育不足，其中又以「資訊安全」領域知識最為缺乏。</vt:lpstr>
      <vt:lpstr>「學生職能」、「圖書館館藏」、「招生/考試資訊」是校園去識別化之Open Data 開放後對企業或社會最有幫助的前三項目 </vt:lpstr>
      <vt:lpstr>「Open Source 軟體對師生的推廣與應用」在關鍵資訊議題的排名上皆最後一名，顯示學校更重視其他議題。 </vt:lpstr>
      <vt:lpstr>四、重要教育科技應用趨勢分析</vt:lpstr>
      <vt:lpstr>數位學習</vt:lpstr>
      <vt:lpstr>「支援數位學習的永續發展」今年跌出十大關鍵資訊議題排行榜 </vt:lpstr>
      <vt:lpstr>未來三年內打算升級或更換LMS的學校高達70%</vt:lpstr>
      <vt:lpstr>學校已使用MOOCs的比例較去年微幅增加，且多數學校 使用臺灣自創的MOOCs平台。 </vt:lpstr>
      <vt:lpstr>學校認可MOOCs帶來的效益中，大部分項目皆現下滑趨勢，顯示過去學校在MOOCs的評估上過於樂觀。 </vt:lpstr>
      <vt:lpstr>在MOOCs帶來的效益方面， 「提升學校或授課者的名聲」是有無使用MOOCs學校看法差異較大的項目。</vt:lpstr>
      <vt:lpstr>行動應用</vt:lpstr>
      <vt:lpstr>「行動應用開發與導入」在關鍵資訊議題的排名上皆位於後段班，顯示學校更重視其他議題。 </vt:lpstr>
      <vt:lpstr>使用行動APP與行動網頁的學校逐年增加；而使用行動APP的臺灣學校已高於美國學校 。</vt:lpstr>
      <vt:lpstr>已使用行動APP的學校其使用平台皆以Android為主， 同時也有近九成的學校使用iOS。 </vt:lpstr>
      <vt:lpstr>學校最常透過APP提供的行動應用服務為「校園資訊」、「個人資訊服務」與「圖書館服務」。 </vt:lpstr>
      <vt:lpstr>PowerPoint 簡報</vt:lpstr>
      <vt:lpstr>「雲端服務與應用策略」是學校未來發展的重點，且願意使用至少一項雲端服務的學校逐年增加。  </vt:lpstr>
      <vt:lpstr>臺灣學校使用雲端服務的各項目比例皆低於美國，其中又以「數位學習平台」的使用比例差距最大。 </vt:lpstr>
      <vt:lpstr>學校未來有意願使用的雲端服務以「學生服務」為主， 而「基礎資訊服務」次之。</vt:lpstr>
      <vt:lpstr>在評估導入或租用公有雲服務時，已使用雲端服務的學校最重視「資安/風險」，而未使用的學校最在意「價格」。 </vt:lpstr>
      <vt:lpstr>巨量資料</vt:lpstr>
      <vt:lpstr>學校利用巨量資料進行決策分析的比例明顯高於其他產業；其中又以一般、公立、大型學校的使用比例較高。 </vt:lpstr>
      <vt:lpstr>資訊安全</vt:lpstr>
      <vt:lpstr>80.6%臺灣學校今年遭遇資安事件，而「網路與資訊安全 」議題對確保學校成功、未來發展、花費資源上均排名第二。</vt:lpstr>
      <vt:lpstr>學校最常遭遇的危害資安事件是「單位內部電腦被植入惡意程式後形成BOT中繼站」與「單位內某電腦重複嘗試入侵他人系統」。 </vt:lpstr>
      <vt:lpstr>在學校已獲得的認證中，資安管理類的占比最高；且有資安管理認證的學校也有八成曾經遭遇過資安事件。</vt:lpstr>
      <vt:lpstr>認證及ISMS導入範圍</vt:lpstr>
      <vt:lpstr>您所服務的資訊部門有下列認證 </vt:lpstr>
      <vt:lpstr>貴校導入ISMS(資訊安全管理制度)範圍</vt:lpstr>
      <vt:lpstr>貴校導入PIMS（個人資料管理制度）範圍</vt:lpstr>
      <vt:lpstr>貴校是否有意願導入新版的資安與個資驗證</vt:lpstr>
      <vt:lpstr>五、關鍵資訊議題分析</vt:lpstr>
      <vt:lpstr>本研究十大關鍵資訊議題五年變化</vt:lpstr>
      <vt:lpstr>EDUCAUSE(2016)與本研究排名比較</vt:lpstr>
      <vt:lpstr>CCP (2016)與本研究排名比較</vt:lpstr>
      <vt:lpstr>CIO認為未來重要的十大關鍵資訊議題</vt:lpstr>
      <vt:lpstr>佔用CIO較多工作時間的十大關鍵資訊議題</vt:lpstr>
      <vt:lpstr>花費學校較多資源的十大關鍵資訊議題</vt:lpstr>
      <vt:lpstr>THANK YOU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Achilles</dc:creator>
  <cp:lastModifiedBy>陳勝萍</cp:lastModifiedBy>
  <cp:revision>9855</cp:revision>
  <cp:lastPrinted>2016-12-01T05:07:36Z</cp:lastPrinted>
  <dcterms:created xsi:type="dcterms:W3CDTF">2013-12-12T14:15:34Z</dcterms:created>
  <dcterms:modified xsi:type="dcterms:W3CDTF">2016-12-01T05:43:50Z</dcterms:modified>
</cp:coreProperties>
</file>