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  <p:sldMasterId id="2147483950" r:id="rId2"/>
  </p:sldMasterIdLst>
  <p:notesMasterIdLst>
    <p:notesMasterId r:id="rId12"/>
  </p:notesMasterIdLst>
  <p:sldIdLst>
    <p:sldId id="325" r:id="rId3"/>
    <p:sldId id="258" r:id="rId4"/>
    <p:sldId id="330" r:id="rId5"/>
    <p:sldId id="331" r:id="rId6"/>
    <p:sldId id="328" r:id="rId7"/>
    <p:sldId id="329" r:id="rId8"/>
    <p:sldId id="335" r:id="rId9"/>
    <p:sldId id="337" r:id="rId10"/>
    <p:sldId id="336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9E63CCED-AECA-4E01-9D74-940FBD229179}">
          <p14:sldIdLst>
            <p14:sldId id="325"/>
            <p14:sldId id="258"/>
            <p14:sldId id="330"/>
            <p14:sldId id="331"/>
            <p14:sldId id="328"/>
          </p14:sldIdLst>
        </p14:section>
        <p14:section name="未命名的章節" id="{B4EEEF31-7F9A-482B-A7A0-ECEDEE72E409}">
          <p14:sldIdLst/>
        </p14:section>
        <p14:section name="未命名的章節" id="{E1CD8544-4DE1-441A-BEC3-251492B5722B}">
          <p14:sldIdLst/>
        </p14:section>
        <p14:section name="未命名的章節" id="{A98B19CF-D85C-4724-BDFB-C1ADC7C9BD7A}">
          <p14:sldIdLst>
            <p14:sldId id="329"/>
            <p14:sldId id="335"/>
            <p14:sldId id="337"/>
            <p14:sldId id="33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FFCCFF"/>
    <a:srgbClr val="33CCCC"/>
    <a:srgbClr val="99CCFF"/>
    <a:srgbClr val="00FFCC"/>
    <a:srgbClr val="000066"/>
    <a:srgbClr val="666633"/>
    <a:srgbClr val="99FF99"/>
    <a:srgbClr val="66FF99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7A77D-8D24-4D3F-9DB7-2A64F7265133}" type="datetimeFigureOut">
              <a:rPr lang="zh-TW" altLang="en-US" smtClean="0"/>
              <a:pPr/>
              <a:t>2016/10/28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F5FD2-8A9F-46CB-8164-15D58F987D7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9488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duotone>
              <a:schemeClr val="bg2"/>
              <a:srgbClr val="FFF1C1"/>
            </a:duotone>
            <a:lum bright="-10000" contrast="-40000"/>
          </a:blip>
          <a:stretch>
            <a:fillRect/>
          </a:stretch>
        </p:blipFill>
        <p:spPr>
          <a:xfrm>
            <a:off x="1" y="5214950"/>
            <a:ext cx="1472173" cy="16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1470025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1733" y="2759581"/>
            <a:ext cx="6100534" cy="1740989"/>
          </a:xfrm>
        </p:spPr>
        <p:txBody>
          <a:bodyPr anchor="t"/>
          <a:lstStyle>
            <a:lvl1pPr marL="0" indent="0" algn="ctr">
              <a:buNone/>
              <a:defRPr lang="zh-CN" altLang="en-US" dirty="0"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6015-2C02-4C61-A056-0314B70F57C1}" type="datetime1">
              <a:rPr lang="zh-TW" altLang="en-US" smtClean="0"/>
              <a:t>2016/10/28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50F9-7EE1-45B0-B0BA-B5602CC058F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500176"/>
            <a:ext cx="8229600" cy="4714907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D2FB6-80A8-4CBC-BDDD-008F478A78BB}" type="datetime1">
              <a:rPr lang="zh-TW" altLang="en-US" smtClean="0"/>
              <a:t>2016/10/28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50F9-7EE1-45B0-B0BA-B5602CC058F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86644" y="274638"/>
            <a:ext cx="1400156" cy="5940444"/>
          </a:xfrm>
        </p:spPr>
        <p:txBody>
          <a:bodyPr vert="eaVert"/>
          <a:lstStyle>
            <a:lvl1pPr algn="ctr">
              <a:defRPr>
                <a:effectLst>
                  <a:outerShdw dist="50800" dir="18900000" algn="tl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758006" cy="594044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605A3-F922-43FD-8A46-12272726CE6B}" type="datetime1">
              <a:rPr lang="zh-TW" altLang="en-US" smtClean="0"/>
              <a:t>2016/10/28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50F9-7EE1-45B0-B0BA-B5602CC058F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17F944E-7FC5-434D-972C-CC67ABFF3D2B}" type="datetime1">
              <a:rPr lang="zh-TW" altLang="en-US" smtClean="0"/>
              <a:t>2016/10/28</a:t>
            </a:fld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05F1F33-67E4-4882-8E73-C1FC6A834502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duotone>
              <a:schemeClr val="bg2"/>
              <a:srgbClr val="FFF1C1"/>
            </a:duotone>
            <a:lum bright="-10000" contrast="-40000"/>
          </a:blip>
          <a:stretch>
            <a:fillRect/>
          </a:stretch>
        </p:blipFill>
        <p:spPr>
          <a:xfrm>
            <a:off x="1" y="5214950"/>
            <a:ext cx="1472173" cy="16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1470025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1733" y="2759581"/>
            <a:ext cx="6100534" cy="1740989"/>
          </a:xfrm>
        </p:spPr>
        <p:txBody>
          <a:bodyPr anchor="t"/>
          <a:lstStyle>
            <a:lvl1pPr marL="0" indent="0" algn="ctr">
              <a:buNone/>
              <a:defRPr lang="zh-CN" altLang="en-US" dirty="0"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E8B1-6A82-44EB-A6F4-FBEAEF46482A}" type="datetime1">
              <a:rPr lang="zh-TW" altLang="en-US" smtClean="0">
                <a:solidFill>
                  <a:prstClr val="white"/>
                </a:solidFill>
              </a:rPr>
              <a:t>2016/10/28</a:t>
            </a:fld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50F9-7EE1-45B0-B0BA-B5602CC058F0}" type="slidenum">
              <a:rPr lang="zh-TW" altLang="en-US" smtClean="0">
                <a:solidFill>
                  <a:prstClr val="white"/>
                </a:solidFill>
              </a:rPr>
              <a:pPr/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572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8778B-D4BC-408B-96C0-C1A60DA8E191}" type="datetime1">
              <a:rPr lang="zh-TW" altLang="en-US" smtClean="0">
                <a:solidFill>
                  <a:prstClr val="white"/>
                </a:solidFill>
              </a:rPr>
              <a:t>2016/10/28</a:t>
            </a:fld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50F9-7EE1-45B0-B0BA-B5602CC058F0}" type="slidenum">
              <a:rPr lang="zh-TW" altLang="en-US" smtClean="0">
                <a:solidFill>
                  <a:prstClr val="white"/>
                </a:solidFill>
              </a:rPr>
              <a:pPr/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0661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14336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643182"/>
            <a:ext cx="7772400" cy="1500187"/>
          </a:xfrm>
        </p:spPr>
        <p:txBody>
          <a:bodyPr anchor="b"/>
          <a:lstStyle>
            <a:lvl1pPr marL="0" indent="0">
              <a:buNone/>
              <a:defRPr lang="zh-CN" altLang="en-US" sz="2800" smtClean="0">
                <a:effectLst/>
              </a:defRPr>
            </a:lvl1pPr>
            <a:lvl2pPr marL="457200" indent="0">
              <a:buNone/>
              <a:defRPr lang="zh-CN" altLang="en-US" sz="2400" smtClean="0">
                <a:effectLst/>
              </a:defRPr>
            </a:lvl2pPr>
            <a:lvl3pPr marL="914400" indent="0">
              <a:buNone/>
              <a:defRPr lang="zh-CN" altLang="en-US" sz="2000" smtClean="0">
                <a:effectLst/>
              </a:defRPr>
            </a:lvl3pPr>
            <a:lvl4pPr marL="1371600" indent="0">
              <a:buNone/>
              <a:defRPr lang="zh-CN" altLang="en-US" sz="1600" smtClean="0">
                <a:effectLst/>
              </a:defRPr>
            </a:lvl4pPr>
            <a:lvl5pPr marL="1828800" indent="0">
              <a:buNone/>
              <a:defRPr lang="zh-CN" altLang="en-US" sz="1400" dirty="0" smtClean="0">
                <a:effectLst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15A32-EA79-447F-9780-B52F3A2C3013}" type="datetime1">
              <a:rPr lang="zh-TW" altLang="en-US" smtClean="0">
                <a:solidFill>
                  <a:prstClr val="white"/>
                </a:solidFill>
              </a:rPr>
              <a:t>2016/10/28</a:t>
            </a:fld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50F9-7EE1-45B0-B0BA-B5602CC058F0}" type="slidenum">
              <a:rPr lang="zh-TW" altLang="en-US" smtClean="0">
                <a:solidFill>
                  <a:prstClr val="white"/>
                </a:solidFill>
              </a:rPr>
              <a:pPr/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duotone>
              <a:schemeClr val="bg2"/>
              <a:srgbClr val="FFF1C1"/>
            </a:duotone>
            <a:lum bright="-10000" contrast="-30000"/>
          </a:blip>
          <a:stretch>
            <a:fillRect/>
          </a:stretch>
        </p:blipFill>
        <p:spPr>
          <a:xfrm>
            <a:off x="7480636" y="0"/>
            <a:ext cx="1663364" cy="2357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1150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552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1A39-84FD-407A-812E-26C3F5448B43}" type="datetime1">
              <a:rPr lang="zh-TW" altLang="en-US" smtClean="0">
                <a:solidFill>
                  <a:prstClr val="white"/>
                </a:solidFill>
              </a:rPr>
              <a:t>2016/10/28</a:t>
            </a:fld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50F9-7EE1-45B0-B0BA-B5602CC058F0}" type="slidenum">
              <a:rPr lang="zh-TW" altLang="en-US" smtClean="0">
                <a:solidFill>
                  <a:prstClr val="white"/>
                </a:solidFill>
              </a:rPr>
              <a:pPr/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2136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6408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B7F8-8BA1-4938-92C2-FA8B99A6B080}" type="datetime1">
              <a:rPr lang="zh-TW" altLang="en-US" smtClean="0">
                <a:solidFill>
                  <a:prstClr val="white"/>
                </a:solidFill>
              </a:rPr>
              <a:t>2016/10/28</a:t>
            </a:fld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50F9-7EE1-45B0-B0BA-B5602CC058F0}" type="slidenum">
              <a:rPr lang="zh-TW" altLang="en-US" smtClean="0">
                <a:solidFill>
                  <a:prstClr val="white"/>
                </a:solidFill>
              </a:rPr>
              <a:pPr/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17506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499B-80B3-42E9-AADE-53EBB06243F2}" type="datetime1">
              <a:rPr lang="zh-TW" altLang="en-US" smtClean="0">
                <a:solidFill>
                  <a:prstClr val="white"/>
                </a:solidFill>
              </a:rPr>
              <a:t>2016/10/28</a:t>
            </a:fld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50F9-7EE1-45B0-B0BA-B5602CC058F0}" type="slidenum">
              <a:rPr lang="zh-TW" altLang="en-US" smtClean="0">
                <a:solidFill>
                  <a:prstClr val="white"/>
                </a:solidFill>
              </a:rPr>
              <a:pPr/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2290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4ACA-AF7F-43F9-B8C2-BFF606E00203}" type="datetime1">
              <a:rPr lang="zh-TW" altLang="en-US" smtClean="0">
                <a:solidFill>
                  <a:prstClr val="white"/>
                </a:solidFill>
              </a:rPr>
              <a:t>2016/10/28</a:t>
            </a:fld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50F9-7EE1-45B0-B0BA-B5602CC058F0}" type="slidenum">
              <a:rPr lang="zh-TW" altLang="en-US" smtClean="0">
                <a:solidFill>
                  <a:prstClr val="white"/>
                </a:solidFill>
              </a:rPr>
              <a:pPr/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0541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538B-65AA-49E7-811C-FE88D4FAB255}" type="datetime1">
              <a:rPr lang="zh-TW" altLang="en-US" smtClean="0"/>
              <a:t>2016/10/28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50F9-7EE1-45B0-B0BA-B5602CC058F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732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1175" y="5357826"/>
            <a:ext cx="8226225" cy="768028"/>
          </a:xfrm>
        </p:spPr>
        <p:txBody>
          <a:bodyPr anchor="ctr"/>
          <a:lstStyle>
            <a:lvl1pPr algn="ctr">
              <a:defRPr lang="zh-CN" altLang="en-US" sz="3600" b="0" kern="1200" spc="50" dirty="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428604"/>
            <a:ext cx="5111750" cy="48577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6" y="1357298"/>
            <a:ext cx="3008313" cy="39290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4C5A-2BD0-472D-BEEA-43A0974D9642}" type="datetime1">
              <a:rPr lang="zh-TW" altLang="en-US" smtClean="0">
                <a:solidFill>
                  <a:prstClr val="white"/>
                </a:solidFill>
              </a:rPr>
              <a:t>2016/10/28</a:t>
            </a:fld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50F9-7EE1-45B0-B0BA-B5602CC058F0}" type="slidenum">
              <a:rPr lang="zh-TW" altLang="en-US" smtClean="0">
                <a:solidFill>
                  <a:prstClr val="white"/>
                </a:solidFill>
              </a:rPr>
              <a:pPr/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72877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5298" y="214290"/>
            <a:ext cx="7448602" cy="781052"/>
          </a:xfrm>
        </p:spPr>
        <p:txBody>
          <a:bodyPr anchor="ctr"/>
          <a:lstStyle>
            <a:lvl1pPr algn="ctr" rtl="0">
              <a:spcBef>
                <a:spcPct val="0"/>
              </a:spcBef>
              <a:buNone/>
              <a:defRPr sz="3600" b="0" kern="1200" spc="5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1015" y="1000108"/>
            <a:ext cx="7452360" cy="5214974"/>
          </a:xfrm>
          <a:prstGeom prst="snip2DiagRect">
            <a:avLst>
              <a:gd name="adj1" fmla="val 0"/>
              <a:gd name="adj2" fmla="val 1794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53000" y="6243633"/>
            <a:ext cx="3180375" cy="614367"/>
          </a:xfrm>
        </p:spPr>
        <p:txBody>
          <a:bodyPr anchor="t"/>
          <a:lstStyle>
            <a:lvl1pPr marL="0" indent="0" algn="r">
              <a:buNone/>
              <a:defRPr sz="1400"/>
            </a:lvl1pPr>
            <a:lvl2pPr marL="457200" indent="0" algn="r">
              <a:buNone/>
              <a:defRPr sz="1200"/>
            </a:lvl2pPr>
            <a:lvl3pPr marL="914400" indent="0" algn="r">
              <a:buNone/>
              <a:defRPr sz="1000"/>
            </a:lvl3pPr>
            <a:lvl4pPr marL="1371600" indent="0" algn="r">
              <a:buNone/>
              <a:defRPr sz="900"/>
            </a:lvl4pPr>
            <a:lvl5pPr marL="1828800" indent="0" algn="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09600" y="6492878"/>
            <a:ext cx="1676384" cy="365125"/>
          </a:xfrm>
        </p:spPr>
        <p:txBody>
          <a:bodyPr/>
          <a:lstStyle/>
          <a:p>
            <a:fld id="{45DF001D-0D06-4424-AB9A-5DBBDA45ED1E}" type="datetime1">
              <a:rPr lang="zh-TW" altLang="en-US" smtClean="0">
                <a:solidFill>
                  <a:prstClr val="white"/>
                </a:solidFill>
              </a:rPr>
              <a:t>2016/10/28</a:t>
            </a:fld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2285984" y="6492876"/>
            <a:ext cx="2643206" cy="365125"/>
          </a:xfrm>
        </p:spPr>
        <p:txBody>
          <a:bodyPr/>
          <a:lstStyle/>
          <a:p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83073" y="5347005"/>
            <a:ext cx="871200" cy="871200"/>
          </a:xfrm>
          <a:prstGeom prst="rtTriangl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F68A50F9-7EE1-45B0-B0BA-B5602CC058F0}" type="slidenum">
              <a:rPr lang="zh-TW" altLang="en-US" smtClean="0">
                <a:solidFill>
                  <a:prstClr val="white"/>
                </a:solidFill>
              </a:rPr>
              <a:pPr/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3715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500176"/>
            <a:ext cx="8229600" cy="4714907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585EF-E85D-4339-967E-D760A8ADBF17}" type="datetime1">
              <a:rPr lang="zh-TW" altLang="en-US" smtClean="0">
                <a:solidFill>
                  <a:prstClr val="white"/>
                </a:solidFill>
              </a:rPr>
              <a:t>2016/10/28</a:t>
            </a:fld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50F9-7EE1-45B0-B0BA-B5602CC058F0}" type="slidenum">
              <a:rPr lang="zh-TW" altLang="en-US" smtClean="0">
                <a:solidFill>
                  <a:prstClr val="white"/>
                </a:solidFill>
              </a:rPr>
              <a:pPr/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25720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86644" y="274638"/>
            <a:ext cx="1400156" cy="5940444"/>
          </a:xfrm>
        </p:spPr>
        <p:txBody>
          <a:bodyPr vert="eaVert"/>
          <a:lstStyle>
            <a:lvl1pPr algn="ctr">
              <a:defRPr>
                <a:effectLst>
                  <a:outerShdw dist="50800" dir="18900000" algn="tl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758006" cy="594044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CDAD-E3DF-4F80-A6F0-D0ADCD9B95C4}" type="datetime1">
              <a:rPr lang="zh-TW" altLang="en-US" smtClean="0">
                <a:solidFill>
                  <a:prstClr val="white"/>
                </a:solidFill>
              </a:rPr>
              <a:t>2016/10/28</a:t>
            </a:fld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50F9-7EE1-45B0-B0BA-B5602CC058F0}" type="slidenum">
              <a:rPr lang="zh-TW" altLang="en-US" smtClean="0">
                <a:solidFill>
                  <a:prstClr val="white"/>
                </a:solidFill>
              </a:rPr>
              <a:pPr/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34524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C914492-08D6-40B3-AB45-202C5FB4D48A}" type="datetime1">
              <a:rPr lang="zh-TW" altLang="en-US" smtClean="0">
                <a:solidFill>
                  <a:prstClr val="white"/>
                </a:solidFill>
              </a:rPr>
              <a:t>2016/10/28</a:t>
            </a:fld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05F1F33-67E4-4882-8E73-C1FC6A834502}" type="slidenum">
              <a:rPr lang="zh-TW" altLang="en-US">
                <a:solidFill>
                  <a:prstClr val="white"/>
                </a:solidFill>
              </a:rPr>
              <a:pPr/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9717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67820A8-1751-4102-97F5-96DA61C95B72}" type="datetime1">
              <a:rPr lang="zh-TW" altLang="en-US" smtClean="0">
                <a:solidFill>
                  <a:prstClr val="white"/>
                </a:solidFill>
              </a:rPr>
              <a:t>2016/10/28</a:t>
            </a:fld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CD0C9FE-AE57-49FB-A11E-EAC9395D656C}" type="slidenum">
              <a:rPr lang="zh-TW" altLang="en-US">
                <a:solidFill>
                  <a:prstClr val="white"/>
                </a:solidFill>
              </a:rPr>
              <a:pPr/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238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14336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643182"/>
            <a:ext cx="7772400" cy="1500187"/>
          </a:xfrm>
        </p:spPr>
        <p:txBody>
          <a:bodyPr anchor="b"/>
          <a:lstStyle>
            <a:lvl1pPr marL="0" indent="0">
              <a:buNone/>
              <a:defRPr lang="zh-CN" altLang="en-US" sz="2800" smtClean="0">
                <a:effectLst/>
              </a:defRPr>
            </a:lvl1pPr>
            <a:lvl2pPr marL="457200" indent="0">
              <a:buNone/>
              <a:defRPr lang="zh-CN" altLang="en-US" sz="2400" smtClean="0">
                <a:effectLst/>
              </a:defRPr>
            </a:lvl2pPr>
            <a:lvl3pPr marL="914400" indent="0">
              <a:buNone/>
              <a:defRPr lang="zh-CN" altLang="en-US" sz="2000" smtClean="0">
                <a:effectLst/>
              </a:defRPr>
            </a:lvl3pPr>
            <a:lvl4pPr marL="1371600" indent="0">
              <a:buNone/>
              <a:defRPr lang="zh-CN" altLang="en-US" sz="1600" smtClean="0">
                <a:effectLst/>
              </a:defRPr>
            </a:lvl4pPr>
            <a:lvl5pPr marL="1828800" indent="0">
              <a:buNone/>
              <a:defRPr lang="zh-CN" altLang="en-US" sz="1400" dirty="0" smtClean="0">
                <a:effectLst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1E83-60E0-4B5A-8FC2-298F4BBBDE7B}" type="datetime1">
              <a:rPr lang="zh-TW" altLang="en-US" smtClean="0"/>
              <a:t>2016/10/28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50F9-7EE1-45B0-B0BA-B5602CC058F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duotone>
              <a:schemeClr val="bg2"/>
              <a:srgbClr val="FFF1C1"/>
            </a:duotone>
            <a:lum bright="-10000" contrast="-30000"/>
          </a:blip>
          <a:stretch>
            <a:fillRect/>
          </a:stretch>
        </p:blipFill>
        <p:spPr>
          <a:xfrm>
            <a:off x="7480636" y="0"/>
            <a:ext cx="1663364" cy="2357430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552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579B-55F1-44CB-83BA-EEF0C9DC1667}" type="datetime1">
              <a:rPr lang="zh-TW" altLang="en-US" smtClean="0"/>
              <a:t>2016/10/28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50F9-7EE1-45B0-B0BA-B5602CC058F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6408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E637-E088-42CE-8C20-7F1EEB91B739}" type="datetime1">
              <a:rPr lang="zh-TW" altLang="en-US" smtClean="0"/>
              <a:t>2016/10/28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50F9-7EE1-45B0-B0BA-B5602CC058F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1A3F-5AE0-4160-972F-6BC4C3212EF1}" type="datetime1">
              <a:rPr lang="zh-TW" altLang="en-US" smtClean="0"/>
              <a:t>2016/10/28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50F9-7EE1-45B0-B0BA-B5602CC058F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C795F-6CC0-4D68-AC72-4C908E16C716}" type="datetime1">
              <a:rPr lang="zh-TW" altLang="en-US" smtClean="0"/>
              <a:t>2016/10/28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50F9-7EE1-45B0-B0BA-B5602CC058F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732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1175" y="5357826"/>
            <a:ext cx="8226225" cy="768028"/>
          </a:xfrm>
        </p:spPr>
        <p:txBody>
          <a:bodyPr anchor="ctr"/>
          <a:lstStyle>
            <a:lvl1pPr algn="ctr">
              <a:defRPr lang="zh-CN" altLang="en-US" sz="3600" b="0" kern="1200" spc="50" dirty="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428604"/>
            <a:ext cx="5111750" cy="48577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6" y="1357298"/>
            <a:ext cx="3008313" cy="39290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28872-E96D-4231-8141-A0E94774BBB7}" type="datetime1">
              <a:rPr lang="zh-TW" altLang="en-US" smtClean="0"/>
              <a:t>2016/10/28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50F9-7EE1-45B0-B0BA-B5602CC058F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5298" y="214290"/>
            <a:ext cx="7448602" cy="781052"/>
          </a:xfrm>
        </p:spPr>
        <p:txBody>
          <a:bodyPr anchor="ctr"/>
          <a:lstStyle>
            <a:lvl1pPr algn="ctr" rtl="0">
              <a:spcBef>
                <a:spcPct val="0"/>
              </a:spcBef>
              <a:buNone/>
              <a:defRPr sz="3600" b="0" kern="1200" spc="5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1015" y="1000108"/>
            <a:ext cx="7452360" cy="5214974"/>
          </a:xfrm>
          <a:prstGeom prst="snip2DiagRect">
            <a:avLst>
              <a:gd name="adj1" fmla="val 0"/>
              <a:gd name="adj2" fmla="val 1794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53000" y="6243633"/>
            <a:ext cx="3180375" cy="614367"/>
          </a:xfrm>
        </p:spPr>
        <p:txBody>
          <a:bodyPr anchor="t"/>
          <a:lstStyle>
            <a:lvl1pPr marL="0" indent="0" algn="r">
              <a:buNone/>
              <a:defRPr sz="1400"/>
            </a:lvl1pPr>
            <a:lvl2pPr marL="457200" indent="0" algn="r">
              <a:buNone/>
              <a:defRPr sz="1200"/>
            </a:lvl2pPr>
            <a:lvl3pPr marL="914400" indent="0" algn="r">
              <a:buNone/>
              <a:defRPr sz="1000"/>
            </a:lvl3pPr>
            <a:lvl4pPr marL="1371600" indent="0" algn="r">
              <a:buNone/>
              <a:defRPr sz="900"/>
            </a:lvl4pPr>
            <a:lvl5pPr marL="1828800" indent="0" algn="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09600" y="6492878"/>
            <a:ext cx="1676384" cy="365125"/>
          </a:xfrm>
        </p:spPr>
        <p:txBody>
          <a:bodyPr/>
          <a:lstStyle/>
          <a:p>
            <a:fld id="{D903306E-A3BA-4F7B-A4B0-B0EBC2E0F218}" type="datetime1">
              <a:rPr lang="zh-TW" altLang="en-US" smtClean="0"/>
              <a:t>2016/10/28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2285984" y="6492876"/>
            <a:ext cx="2643206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83073" y="5347005"/>
            <a:ext cx="871200" cy="871200"/>
          </a:xfrm>
          <a:prstGeom prst="rtTriangl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F68A50F9-7EE1-45B0-B0BA-B5602CC058F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60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274320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1A14BF6-5FDB-428F-A31D-C4ADCE4BD98C}" type="datetime1">
              <a:rPr lang="zh-TW" altLang="en-US" smtClean="0"/>
              <a:t>2016/10/28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45720" tIns="45720" rIns="45720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68A50F9-7EE1-45B0-B0BA-B5602CC058F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lang="zh-CN" altLang="en-US" sz="4400" b="0" kern="1200" spc="50" dirty="0">
          <a:ln w="12700">
            <a:noFill/>
            <a:prstDash val="solid"/>
          </a:ln>
          <a:solidFill>
            <a:schemeClr val="accent4"/>
          </a:solidFill>
          <a:effectLst>
            <a:outerShdw blurRad="38100" dist="20320" dir="27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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60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274320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EECC5C0-5BAD-4241-B894-3FFCACEC2EF2}" type="datetime1">
              <a:rPr lang="zh-TW" altLang="en-US" smtClean="0">
                <a:solidFill>
                  <a:prstClr val="white"/>
                </a:solidFill>
              </a:rPr>
              <a:t>2016/10/28</a:t>
            </a:fld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45720" tIns="45720" rIns="45720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68A50F9-7EE1-45B0-B0BA-B5602CC058F0}" type="slidenum">
              <a:rPr lang="zh-TW" altLang="en-US" smtClean="0">
                <a:solidFill>
                  <a:prstClr val="white"/>
                </a:solidFill>
              </a:rPr>
              <a:pPr/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9360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  <p:sldLayoutId id="2147483963" r:id="rId13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lang="zh-CN" altLang="en-US" sz="4400" b="0" kern="1200" spc="50" dirty="0">
          <a:ln w="12700">
            <a:noFill/>
            <a:prstDash val="solid"/>
          </a:ln>
          <a:solidFill>
            <a:schemeClr val="accent4"/>
          </a:solidFill>
          <a:effectLst>
            <a:outerShdw blurRad="38100" dist="20320" dir="27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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2780928"/>
            <a:ext cx="9144000" cy="1686049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tx1"/>
                </a:solidFill>
                <a:effectLst/>
              </a:rPr>
              <a:t>臺北市立</a:t>
            </a:r>
            <a:r>
              <a:rPr lang="zh-TW" altLang="en-US" b="1" dirty="0" smtClean="0">
                <a:solidFill>
                  <a:schemeClr val="tx1"/>
                </a:solidFill>
                <a:effectLst/>
              </a:rPr>
              <a:t>大學</a:t>
            </a:r>
            <a:r>
              <a:rPr lang="zh-TW" altLang="en-US" b="1" dirty="0">
                <a:solidFill>
                  <a:schemeClr val="tx1"/>
                </a:solidFill>
                <a:effectLst/>
              </a:rPr>
              <a:t>資訊科學</a:t>
            </a:r>
            <a:r>
              <a:rPr lang="zh-TW" altLang="en-US" b="1" dirty="0" smtClean="0">
                <a:solidFill>
                  <a:schemeClr val="tx1"/>
                </a:solidFill>
                <a:effectLst/>
              </a:rPr>
              <a:t>系</a:t>
            </a:r>
            <a:r>
              <a:rPr lang="en-US" altLang="zh-TW" b="1" dirty="0" smtClean="0">
                <a:solidFill>
                  <a:schemeClr val="tx1"/>
                </a:solidFill>
                <a:effectLst/>
              </a:rPr>
              <a:t/>
            </a:r>
            <a:br>
              <a:rPr lang="en-US" altLang="zh-TW" b="1" dirty="0" smtClean="0">
                <a:solidFill>
                  <a:schemeClr val="tx1"/>
                </a:solidFill>
                <a:effectLst/>
              </a:rPr>
            </a:br>
            <a:r>
              <a:rPr lang="zh-TW" altLang="en-US" b="1" dirty="0" smtClean="0">
                <a:solidFill>
                  <a:schemeClr val="tx1"/>
                </a:solidFill>
                <a:effectLst/>
              </a:rPr>
              <a:t>服務</a:t>
            </a:r>
            <a:r>
              <a:rPr lang="zh-TW" altLang="en-US" b="1" dirty="0">
                <a:solidFill>
                  <a:schemeClr val="tx1"/>
                </a:solidFill>
                <a:effectLst/>
              </a:rPr>
              <a:t>學習經驗分享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3528" y="4869160"/>
            <a:ext cx="8568952" cy="1740989"/>
          </a:xfrm>
        </p:spPr>
        <p:txBody>
          <a:bodyPr/>
          <a:lstStyle/>
          <a:p>
            <a:r>
              <a:rPr lang="en-US" altLang="zh-TW" dirty="0" smtClean="0"/>
              <a:t>Chen Yen Hung</a:t>
            </a:r>
          </a:p>
          <a:p>
            <a:r>
              <a:rPr lang="en-US" altLang="zh-TW" dirty="0" smtClean="0"/>
              <a:t>University of Taipei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029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16832"/>
            <a:ext cx="9144000" cy="3384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/>
              <a:t>資訊科學系</a:t>
            </a:r>
            <a:r>
              <a:rPr lang="en-US" altLang="zh-TW" dirty="0" smtClean="0"/>
              <a:t>104</a:t>
            </a:r>
            <a:r>
              <a:rPr lang="zh-TW" altLang="en-US" dirty="0" smtClean="0"/>
              <a:t>學年第二學期參與</a:t>
            </a:r>
            <a:r>
              <a:rPr lang="en-US" altLang="zh-TW" dirty="0" smtClean="0"/>
              <a:t>Taipei free</a:t>
            </a:r>
            <a:r>
              <a:rPr lang="zh-TW" altLang="en-US" dirty="0" smtClean="0"/>
              <a:t>服務學習概況</a:t>
            </a:r>
            <a:endParaRPr lang="en-US" altLang="zh-TW" dirty="0"/>
          </a:p>
          <a:p>
            <a:pPr marL="609600" indent="-609600"/>
            <a:r>
              <a:rPr lang="zh-TW" altLang="en-US" sz="2800" dirty="0" smtClean="0"/>
              <a:t>修課學生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  </a:t>
            </a:r>
            <a:r>
              <a:rPr lang="en-US" altLang="zh-TW" sz="2800" dirty="0" smtClean="0"/>
              <a:t>46</a:t>
            </a:r>
            <a:r>
              <a:rPr lang="zh-TW" altLang="en-US" sz="2800" dirty="0" smtClean="0"/>
              <a:t> 人</a:t>
            </a:r>
            <a:endParaRPr lang="en-US" altLang="zh-TW" sz="2800" dirty="0" smtClean="0"/>
          </a:p>
          <a:p>
            <a:pPr marL="609600" indent="-609600"/>
            <a:r>
              <a:rPr lang="zh-TW" altLang="en-US" sz="2800" dirty="0"/>
              <a:t>教育訓練</a:t>
            </a:r>
            <a:r>
              <a:rPr lang="zh-TW" altLang="en-US" sz="2800" dirty="0" smtClean="0"/>
              <a:t>人數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  </a:t>
            </a:r>
            <a:r>
              <a:rPr lang="en-US" altLang="zh-TW" sz="2800" dirty="0" smtClean="0"/>
              <a:t>32 </a:t>
            </a:r>
            <a:r>
              <a:rPr lang="zh-TW" altLang="en-US" sz="2800" dirty="0" smtClean="0"/>
              <a:t>人</a:t>
            </a:r>
            <a:endParaRPr lang="en-US" altLang="zh-TW" sz="2800" dirty="0" smtClean="0"/>
          </a:p>
          <a:p>
            <a:pPr marL="609600" indent="-609600"/>
            <a:r>
              <a:rPr lang="zh-TW" altLang="en-US" sz="2800" dirty="0" smtClean="0"/>
              <a:t>實際參與檢測人數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6</a:t>
            </a:r>
            <a:r>
              <a:rPr lang="zh-TW" altLang="en-US" sz="2800" dirty="0" smtClean="0"/>
              <a:t> 人</a:t>
            </a:r>
            <a:endParaRPr lang="en-US" altLang="zh-TW" sz="2800" dirty="0" smtClean="0"/>
          </a:p>
          <a:p>
            <a:pPr marL="609600" indent="-609600"/>
            <a:endParaRPr lang="en-US" altLang="zh-TW" sz="2600" dirty="0" smtClean="0"/>
          </a:p>
          <a:p>
            <a:pPr marL="609600" indent="-609600"/>
            <a:endParaRPr lang="en-US" altLang="zh-TW" sz="2600" dirty="0" smtClean="0"/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0" y="260648"/>
            <a:ext cx="9155038" cy="123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TW" alt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台北市立大學資訊科學</a:t>
            </a:r>
            <a:r>
              <a:rPr lang="zh-TW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系</a:t>
            </a:r>
            <a:r>
              <a:rPr lang="en-US" altLang="zh-TW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104</a:t>
            </a:r>
            <a:r>
              <a:rPr lang="zh-TW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學年第二學期參與</a:t>
            </a:r>
            <a:r>
              <a:rPr lang="en-US" altLang="zh-TW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Taipei free</a:t>
            </a:r>
            <a:r>
              <a:rPr lang="zh-TW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服務學習概況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81880"/>
            <a:ext cx="7776000" cy="1143000"/>
          </a:xfrm>
        </p:spPr>
        <p:txBody>
          <a:bodyPr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+mn-ea"/>
                <a:ea typeface="+mn-ea"/>
              </a:rPr>
              <a:t>教育訓練情形</a:t>
            </a:r>
            <a:endParaRPr lang="zh-TW" altLang="en-US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8931"/>
            <a:ext cx="4618112" cy="421424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38" y="1435920"/>
            <a:ext cx="4545732" cy="401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60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0"/>
            <a:ext cx="7776000" cy="1143000"/>
          </a:xfrm>
        </p:spPr>
        <p:txBody>
          <a:bodyPr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+mn-ea"/>
                <a:ea typeface="+mn-ea"/>
              </a:rPr>
              <a:t>教育訓練情形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3419872" cy="256490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124744"/>
            <a:ext cx="3419872" cy="256490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005064"/>
            <a:ext cx="3672408" cy="275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891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+mn-ea"/>
                <a:ea typeface="+mn-ea"/>
              </a:rPr>
              <a:t>檢測範圍</a:t>
            </a:r>
            <a:endParaRPr lang="zh-TW" altLang="en-US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大同區</a:t>
            </a:r>
            <a:endParaRPr lang="en-US" altLang="zh-TW" dirty="0" smtClean="0"/>
          </a:p>
          <a:p>
            <a:r>
              <a:rPr lang="zh-TW" altLang="en-US" dirty="0" smtClean="0"/>
              <a:t>中正區</a:t>
            </a:r>
            <a:endParaRPr lang="en-US" altLang="zh-TW" dirty="0" smtClean="0"/>
          </a:p>
          <a:p>
            <a:r>
              <a:rPr lang="zh-TW" altLang="en-US" dirty="0" smtClean="0"/>
              <a:t>萬華區</a:t>
            </a:r>
            <a:endParaRPr lang="en-US" altLang="zh-TW" dirty="0" smtClean="0"/>
          </a:p>
          <a:p>
            <a:r>
              <a:rPr lang="zh-TW" altLang="en-US" dirty="0"/>
              <a:t>板橋</a:t>
            </a:r>
            <a:r>
              <a:rPr lang="zh-TW" altLang="en-US" dirty="0" smtClean="0"/>
              <a:t>區</a:t>
            </a:r>
            <a:endParaRPr lang="en-US" altLang="zh-TW" dirty="0" smtClean="0"/>
          </a:p>
          <a:p>
            <a:r>
              <a:rPr lang="zh-TW" altLang="en-US" dirty="0"/>
              <a:t>土城</a:t>
            </a:r>
            <a:r>
              <a:rPr lang="zh-TW" altLang="en-US" dirty="0" smtClean="0"/>
              <a:t>區</a:t>
            </a:r>
            <a:endParaRPr lang="en-US" altLang="zh-TW" dirty="0" smtClean="0"/>
          </a:p>
          <a:p>
            <a:r>
              <a:rPr lang="zh-TW" altLang="en-US" dirty="0" smtClean="0"/>
              <a:t>中永和區</a:t>
            </a:r>
            <a:endParaRPr lang="en-US" altLang="zh-TW" dirty="0" smtClean="0"/>
          </a:p>
          <a:p>
            <a:r>
              <a:rPr lang="zh-TW" altLang="en-US" dirty="0"/>
              <a:t>網站</a:t>
            </a:r>
            <a:r>
              <a:rPr lang="zh-TW" altLang="en-US" dirty="0" smtClean="0"/>
              <a:t>連線</a:t>
            </a:r>
            <a:r>
              <a:rPr lang="en-US" altLang="zh-TW" dirty="0" smtClean="0"/>
              <a:t>:</a:t>
            </a:r>
            <a:r>
              <a:rPr lang="zh-TW" altLang="en-US" dirty="0" smtClean="0"/>
              <a:t> 絕大多數</a:t>
            </a:r>
            <a:r>
              <a:rPr lang="en-US" altLang="zh-TW" dirty="0" smtClean="0"/>
              <a:t>OK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1862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776000" cy="418058"/>
          </a:xfrm>
        </p:spPr>
        <p:txBody>
          <a:bodyPr>
            <a:noAutofit/>
          </a:bodyPr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+mn-ea"/>
                <a:ea typeface="+mn-ea"/>
              </a:rPr>
              <a:t>學生心得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548680"/>
            <a:ext cx="8856984" cy="6309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 smtClean="0"/>
              <a:t>優點</a:t>
            </a:r>
            <a:r>
              <a:rPr lang="en-US" altLang="zh-TW" sz="3600" dirty="0" smtClean="0"/>
              <a:t>:</a:t>
            </a:r>
          </a:p>
          <a:p>
            <a:r>
              <a:rPr lang="zh-TW" altLang="en-US" dirty="0" smtClean="0"/>
              <a:t>全</a:t>
            </a:r>
            <a:r>
              <a:rPr lang="zh-TW" altLang="en-US" dirty="0"/>
              <a:t>台北捷運站都有點很多 然後每次連線都不需要再重新輸入帳號密碼他會自動</a:t>
            </a:r>
            <a:r>
              <a:rPr lang="zh-TW" altLang="en-US" dirty="0" smtClean="0"/>
              <a:t>記得</a:t>
            </a:r>
            <a:endParaRPr lang="en-US" altLang="zh-TW" dirty="0" smtClean="0"/>
          </a:p>
          <a:p>
            <a:r>
              <a:rPr lang="zh-TW" altLang="en-US" dirty="0">
                <a:solidFill>
                  <a:srgbClr val="FFFF00"/>
                </a:solidFill>
              </a:rPr>
              <a:t>平均測量時間大概一分鐘以內</a:t>
            </a:r>
            <a:endParaRPr lang="en-US" altLang="zh-TW" dirty="0" smtClean="0">
              <a:solidFill>
                <a:srgbClr val="FFFF00"/>
              </a:solidFill>
            </a:endParaRPr>
          </a:p>
          <a:p>
            <a:r>
              <a:rPr lang="zh-TW" altLang="en-US" dirty="0">
                <a:solidFill>
                  <a:srgbClr val="FFFF00"/>
                </a:solidFill>
              </a:rPr>
              <a:t>可以大量累積時數</a:t>
            </a:r>
            <a:r>
              <a:rPr lang="zh-TW" altLang="en-US" dirty="0"/>
              <a:t>，不像其他種服務學習可能有</a:t>
            </a:r>
            <a:r>
              <a:rPr lang="zh-TW" altLang="en-US" dirty="0" smtClean="0"/>
              <a:t>上限限制</a:t>
            </a:r>
            <a:r>
              <a:rPr lang="en-US" altLang="zh-TW" dirty="0"/>
              <a:t>(</a:t>
            </a:r>
            <a:r>
              <a:rPr lang="zh-TW" altLang="en-US" dirty="0"/>
              <a:t>如國圖單日只能做</a:t>
            </a:r>
            <a:r>
              <a:rPr lang="en-US" altLang="zh-TW" dirty="0"/>
              <a:t>6</a:t>
            </a:r>
            <a:r>
              <a:rPr lang="zh-TW" altLang="en-US" dirty="0"/>
              <a:t>小時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，能夠</a:t>
            </a:r>
            <a:r>
              <a:rPr lang="zh-TW" altLang="en-US" dirty="0"/>
              <a:t>短</a:t>
            </a:r>
            <a:r>
              <a:rPr lang="zh-TW" altLang="en-US" dirty="0" smtClean="0"/>
              <a:t>時間內</a:t>
            </a:r>
            <a:r>
              <a:rPr lang="zh-TW" altLang="en-US" dirty="0"/>
              <a:t>累積到</a:t>
            </a:r>
            <a:r>
              <a:rPr lang="en-US" altLang="zh-TW" dirty="0"/>
              <a:t>24</a:t>
            </a:r>
            <a:r>
              <a:rPr lang="zh-TW" altLang="en-US" dirty="0" smtClean="0"/>
              <a:t>小時</a:t>
            </a:r>
            <a:endParaRPr lang="en-US" altLang="zh-TW" dirty="0" smtClean="0"/>
          </a:p>
          <a:p>
            <a:r>
              <a:rPr lang="zh-TW" altLang="en-US" dirty="0">
                <a:solidFill>
                  <a:srgbClr val="FFFF00"/>
                </a:solidFill>
              </a:rPr>
              <a:t>捷運普遍有觀測點</a:t>
            </a:r>
            <a:r>
              <a:rPr lang="zh-TW" altLang="en-US" dirty="0"/>
              <a:t>，只要有心可以用一次的車票錢，在不出驗票閘門的情況下測完整個台北</a:t>
            </a:r>
            <a:r>
              <a:rPr lang="zh-TW" altLang="en-US" dirty="0" smtClean="0"/>
              <a:t>捷運</a:t>
            </a:r>
            <a:endParaRPr lang="en-US" altLang="zh-TW" dirty="0" smtClean="0"/>
          </a:p>
          <a:p>
            <a:r>
              <a:rPr lang="zh-TW" altLang="en-US" dirty="0"/>
              <a:t>因為</a:t>
            </a:r>
            <a:r>
              <a:rPr lang="zh-TW" altLang="en-US" dirty="0" smtClean="0"/>
              <a:t>要</a:t>
            </a:r>
            <a:r>
              <a:rPr lang="zh-TW" altLang="en-US" dirty="0"/>
              <a:t>檢測所以更清楚哪裡有</a:t>
            </a:r>
            <a:r>
              <a:rPr lang="zh-TW" altLang="en-US" dirty="0" smtClean="0"/>
              <a:t>熱點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46628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7776000" cy="836712"/>
          </a:xfrm>
        </p:spPr>
        <p:txBody>
          <a:bodyPr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+mn-ea"/>
                <a:ea typeface="+mn-ea"/>
              </a:rPr>
              <a:t>學生心得</a:t>
            </a:r>
            <a:endParaRPr lang="zh-TW" altLang="en-US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093296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600" dirty="0" smtClean="0"/>
              <a:t>不足</a:t>
            </a:r>
            <a:endParaRPr lang="en-US" altLang="zh-TW" sz="3600" dirty="0"/>
          </a:p>
          <a:p>
            <a:r>
              <a:rPr lang="zh-TW" altLang="en-US" dirty="0" smtClean="0">
                <a:solidFill>
                  <a:srgbClr val="FFFF00"/>
                </a:solidFill>
              </a:rPr>
              <a:t>檢測</a:t>
            </a:r>
            <a:r>
              <a:rPr lang="zh-TW" altLang="en-US" dirty="0">
                <a:solidFill>
                  <a:srgbClr val="FFFF00"/>
                </a:solidFill>
              </a:rPr>
              <a:t>工具</a:t>
            </a:r>
            <a:r>
              <a:rPr lang="en-US" altLang="zh-TW" dirty="0">
                <a:solidFill>
                  <a:srgbClr val="FFFF00"/>
                </a:solidFill>
              </a:rPr>
              <a:t>/</a:t>
            </a:r>
            <a:r>
              <a:rPr lang="zh-TW" altLang="en-US" dirty="0">
                <a:solidFill>
                  <a:srgbClr val="FFFF00"/>
                </a:solidFill>
              </a:rPr>
              <a:t>軟體 較複雜</a:t>
            </a:r>
            <a:r>
              <a:rPr lang="zh-TW" altLang="en-US" dirty="0"/>
              <a:t>，不容易吸引學生</a:t>
            </a:r>
            <a:r>
              <a:rPr lang="zh-TW" altLang="en-US" dirty="0" smtClean="0"/>
              <a:t>參與</a:t>
            </a:r>
            <a:endParaRPr lang="en-US" altLang="zh-TW" dirty="0" smtClean="0"/>
          </a:p>
          <a:p>
            <a:r>
              <a:rPr lang="zh-TW" altLang="en-US" dirty="0"/>
              <a:t>訊號不</a:t>
            </a:r>
            <a:r>
              <a:rPr lang="zh-TW" altLang="en-US" dirty="0" smtClean="0"/>
              <a:t>穩，</a:t>
            </a:r>
            <a:r>
              <a:rPr lang="zh-TW" altLang="en-US" dirty="0" smtClean="0">
                <a:solidFill>
                  <a:srgbClr val="FFFF00"/>
                </a:solidFill>
              </a:rPr>
              <a:t>速度有點慢</a:t>
            </a:r>
            <a:r>
              <a:rPr lang="zh-TW" altLang="en-US" dirty="0" smtClean="0"/>
              <a:t>。</a:t>
            </a:r>
            <a:r>
              <a:rPr lang="zh-TW" altLang="en-US" dirty="0"/>
              <a:t>有行動網路的人不會優先</a:t>
            </a:r>
            <a:r>
              <a:rPr lang="zh-TW" altLang="en-US" dirty="0" smtClean="0"/>
              <a:t>選擇</a:t>
            </a:r>
            <a:r>
              <a:rPr lang="en-US" altLang="zh-TW" dirty="0" err="1" smtClean="0"/>
              <a:t>taipei</a:t>
            </a:r>
            <a:r>
              <a:rPr lang="en-US" altLang="zh-TW" dirty="0" smtClean="0"/>
              <a:t> free</a:t>
            </a:r>
          </a:p>
          <a:p>
            <a:r>
              <a:rPr lang="zh-TW" altLang="en-US" dirty="0"/>
              <a:t>除非是有代步工具，否則測完順路地點</a:t>
            </a:r>
            <a:r>
              <a:rPr lang="zh-TW" altLang="en-US" dirty="0" smtClean="0"/>
              <a:t>後（大概</a:t>
            </a:r>
            <a:r>
              <a:rPr lang="en-US" altLang="zh-TW" dirty="0" smtClean="0"/>
              <a:t>8</a:t>
            </a:r>
            <a:r>
              <a:rPr lang="zh-TW" altLang="en-US" dirty="0" smtClean="0"/>
              <a:t>個點）要</a:t>
            </a:r>
            <a:r>
              <a:rPr lang="zh-TW" altLang="en-US" dirty="0"/>
              <a:t>特意跑去鄰近地點要花交通費和額外</a:t>
            </a:r>
            <a:r>
              <a:rPr lang="zh-TW" altLang="en-US" dirty="0" smtClean="0"/>
              <a:t>時間</a:t>
            </a:r>
            <a:endParaRPr lang="en-US" altLang="zh-TW" dirty="0" smtClean="0"/>
          </a:p>
          <a:p>
            <a:r>
              <a:rPr lang="zh-TW" altLang="en-US" dirty="0"/>
              <a:t>天氣狀況不佳能夠測量的</a:t>
            </a:r>
            <a:r>
              <a:rPr lang="zh-TW" altLang="en-US" dirty="0" smtClean="0"/>
              <a:t>範圍較小</a:t>
            </a:r>
            <a:endParaRPr lang="en-US" altLang="zh-TW" dirty="0"/>
          </a:p>
          <a:p>
            <a:r>
              <a:rPr lang="zh-TW" altLang="en-US" dirty="0">
                <a:solidFill>
                  <a:srgbClr val="FFFF00"/>
                </a:solidFill>
              </a:rPr>
              <a:t>有些區域晚上不能測量</a:t>
            </a:r>
            <a:r>
              <a:rPr lang="zh-TW" altLang="en-US" dirty="0"/>
              <a:t>，例如</a:t>
            </a:r>
            <a:r>
              <a:rPr lang="zh-TW" altLang="en-US" dirty="0" smtClean="0"/>
              <a:t>南門市場</a:t>
            </a:r>
            <a:r>
              <a:rPr lang="en-US" altLang="zh-TW" dirty="0" smtClean="0"/>
              <a:t>/</a:t>
            </a:r>
            <a:r>
              <a:rPr lang="zh-TW" altLang="en-US" dirty="0" smtClean="0"/>
              <a:t>水源</a:t>
            </a:r>
            <a:r>
              <a:rPr lang="zh-TW" altLang="en-US" dirty="0"/>
              <a:t>市場，內有大量測量點，但是休息時間無法</a:t>
            </a:r>
            <a:r>
              <a:rPr lang="zh-TW" altLang="en-US" dirty="0" smtClean="0"/>
              <a:t>進</a:t>
            </a:r>
            <a:r>
              <a:rPr lang="zh-TW" altLang="en-US" dirty="0"/>
              <a:t>入</a:t>
            </a:r>
          </a:p>
        </p:txBody>
      </p:sp>
    </p:spTree>
    <p:extLst>
      <p:ext uri="{BB962C8B-B14F-4D97-AF65-F5344CB8AC3E}">
        <p14:creationId xmlns:p14="http://schemas.microsoft.com/office/powerpoint/2010/main" val="356654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196752"/>
            <a:ext cx="8964488" cy="5400600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600" dirty="0" smtClean="0"/>
              <a:t>不足</a:t>
            </a:r>
            <a:endParaRPr lang="en-US" altLang="zh-TW" sz="3600" dirty="0" smtClean="0"/>
          </a:p>
          <a:p>
            <a:r>
              <a:rPr lang="en-US" altLang="zh-TW" dirty="0" err="1" smtClean="0">
                <a:solidFill>
                  <a:srgbClr val="FFFF00"/>
                </a:solidFill>
              </a:rPr>
              <a:t>wifi</a:t>
            </a:r>
            <a:r>
              <a:rPr lang="zh-TW" altLang="en-US" dirty="0">
                <a:solidFill>
                  <a:srgbClr val="FFFF00"/>
                </a:solidFill>
              </a:rPr>
              <a:t>地點檢索系統 </a:t>
            </a:r>
            <a:r>
              <a:rPr lang="zh-TW" altLang="en-US" dirty="0" smtClean="0"/>
              <a:t>有改善空間</a:t>
            </a:r>
            <a:r>
              <a:rPr lang="en-US" altLang="zh-TW" dirty="0" smtClean="0"/>
              <a:t>(</a:t>
            </a:r>
            <a:r>
              <a:rPr lang="zh-TW" altLang="en-US" dirty="0" smtClean="0"/>
              <a:t>在</a:t>
            </a:r>
            <a:r>
              <a:rPr lang="zh-TW" altLang="en-US" dirty="0"/>
              <a:t>搜尋汀州路的時候打路名全名找不到 但用更零碎的關鍵字去搜尋反而有，且比對過後跟之前輸入的相同 這會造成搜尋時要從範圍更廣的資料內人眼</a:t>
            </a:r>
            <a:r>
              <a:rPr lang="zh-TW" altLang="en-US" dirty="0" smtClean="0"/>
              <a:t>檢索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4052" y="32957"/>
            <a:ext cx="7776000" cy="836712"/>
          </a:xfrm>
        </p:spPr>
        <p:txBody>
          <a:bodyPr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+mn-ea"/>
                <a:ea typeface="+mn-ea"/>
              </a:rPr>
              <a:t>學生心得</a:t>
            </a:r>
            <a:endParaRPr lang="zh-TW" altLang="en-US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83941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 descr="C:\Users\tmue-user\AppData\Local\Microsoft\Windows\Temporary Internet Files\Content.IE5\H17WHSM5\thank-you-french-frie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2" y="1628775"/>
            <a:ext cx="5857875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tmue-user\AppData\Local\Microsoft\Windows\Temporary Internet Files\Content.IE5\H17WHSM5\thank-you-french-frie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75" y="476672"/>
            <a:ext cx="8911847" cy="598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93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鳳舞九天">
  <a:themeElements>
    <a:clrScheme name="鳳舞九天">
      <a:dk1>
        <a:sysClr val="windowText" lastClr="000000"/>
      </a:dk1>
      <a:lt1>
        <a:sysClr val="window" lastClr="FFFFFF"/>
      </a:lt1>
      <a:dk2>
        <a:srgbClr val="004646"/>
      </a:dk2>
      <a:lt2>
        <a:srgbClr val="E1F0FF"/>
      </a:lt2>
      <a:accent1>
        <a:srgbClr val="50742F"/>
      </a:accent1>
      <a:accent2>
        <a:srgbClr val="268868"/>
      </a:accent2>
      <a:accent3>
        <a:srgbClr val="33BD56"/>
      </a:accent3>
      <a:accent4>
        <a:srgbClr val="4BC5B9"/>
      </a:accent4>
      <a:accent5>
        <a:srgbClr val="3163CA"/>
      </a:accent5>
      <a:accent6>
        <a:srgbClr val="4B14AA"/>
      </a:accent6>
      <a:hlink>
        <a:srgbClr val="D9BE02"/>
      </a:hlink>
      <a:folHlink>
        <a:srgbClr val="F900F9"/>
      </a:folHlink>
    </a:clrScheme>
    <a:fontScheme name="鳳舞九天">
      <a:majorFont>
        <a:latin typeface="Footlight MT Light"/>
        <a:ea typeface=""/>
        <a:cs typeface=""/>
        <a:font script="Jpan" typeface="ＭＳ Ｐゴシック"/>
        <a:font script="Hang" typeface="맑은 고딕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oudy Old Style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鳳舞九天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atMod val="180000"/>
              </a:schemeClr>
            </a:gs>
            <a:gs pos="50000">
              <a:schemeClr val="phClr">
                <a:tint val="40000"/>
                <a:satMod val="175000"/>
              </a:schemeClr>
            </a:gs>
            <a:gs pos="100000">
              <a:schemeClr val="phClr">
                <a:tint val="65000"/>
                <a:satMod val="18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38000"/>
                <a:satMod val="150000"/>
              </a:schemeClr>
            </a:gs>
            <a:gs pos="50000">
              <a:schemeClr val="phClr">
                <a:shade val="100000"/>
                <a:satMod val="100000"/>
              </a:schemeClr>
            </a:gs>
            <a:gs pos="100000">
              <a:schemeClr val="phClr">
                <a:shade val="38000"/>
                <a:satMod val="150000"/>
              </a:schemeClr>
            </a:gs>
          </a:gsLst>
          <a:lin ang="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00000"/>
              </a:schemeClr>
            </a:gs>
            <a:gs pos="100000">
              <a:schemeClr val="phClr">
                <a:shade val="15000"/>
                <a:satMod val="300000"/>
              </a:schemeClr>
            </a:gs>
          </a:gsLst>
          <a:path path="circle">
            <a:fillToRect l="10000" t="180000" r="1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tile tx="0" ty="0" sx="50000" sy="5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鳳舞九天">
  <a:themeElements>
    <a:clrScheme name="鳳舞九天">
      <a:dk1>
        <a:sysClr val="windowText" lastClr="000000"/>
      </a:dk1>
      <a:lt1>
        <a:sysClr val="window" lastClr="FFFFFF"/>
      </a:lt1>
      <a:dk2>
        <a:srgbClr val="004646"/>
      </a:dk2>
      <a:lt2>
        <a:srgbClr val="E1F0FF"/>
      </a:lt2>
      <a:accent1>
        <a:srgbClr val="50742F"/>
      </a:accent1>
      <a:accent2>
        <a:srgbClr val="268868"/>
      </a:accent2>
      <a:accent3>
        <a:srgbClr val="33BD56"/>
      </a:accent3>
      <a:accent4>
        <a:srgbClr val="4BC5B9"/>
      </a:accent4>
      <a:accent5>
        <a:srgbClr val="3163CA"/>
      </a:accent5>
      <a:accent6>
        <a:srgbClr val="4B14AA"/>
      </a:accent6>
      <a:hlink>
        <a:srgbClr val="D9BE02"/>
      </a:hlink>
      <a:folHlink>
        <a:srgbClr val="F900F9"/>
      </a:folHlink>
    </a:clrScheme>
    <a:fontScheme name="鳳舞九天">
      <a:majorFont>
        <a:latin typeface="Footlight MT Light"/>
        <a:ea typeface=""/>
        <a:cs typeface=""/>
        <a:font script="Jpan" typeface="ＭＳ Ｐゴシック"/>
        <a:font script="Hang" typeface="맑은 고딕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oudy Old Style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鳳舞九天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atMod val="180000"/>
              </a:schemeClr>
            </a:gs>
            <a:gs pos="50000">
              <a:schemeClr val="phClr">
                <a:tint val="40000"/>
                <a:satMod val="175000"/>
              </a:schemeClr>
            </a:gs>
            <a:gs pos="100000">
              <a:schemeClr val="phClr">
                <a:tint val="65000"/>
                <a:satMod val="18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38000"/>
                <a:satMod val="150000"/>
              </a:schemeClr>
            </a:gs>
            <a:gs pos="50000">
              <a:schemeClr val="phClr">
                <a:shade val="100000"/>
                <a:satMod val="100000"/>
              </a:schemeClr>
            </a:gs>
            <a:gs pos="100000">
              <a:schemeClr val="phClr">
                <a:shade val="38000"/>
                <a:satMod val="150000"/>
              </a:schemeClr>
            </a:gs>
          </a:gsLst>
          <a:lin ang="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00000"/>
              </a:schemeClr>
            </a:gs>
            <a:gs pos="100000">
              <a:schemeClr val="phClr">
                <a:shade val="15000"/>
                <a:satMod val="300000"/>
              </a:schemeClr>
            </a:gs>
          </a:gsLst>
          <a:path path="circle">
            <a:fillToRect l="10000" t="180000" r="1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tile tx="0" ty="0" sx="50000" sy="5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Phoenix</Template>
  <TotalTime>510</TotalTime>
  <Words>339</Words>
  <Application>Microsoft Office PowerPoint</Application>
  <PresentationFormat>如螢幕大小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9</vt:i4>
      </vt:variant>
    </vt:vector>
  </HeadingPairs>
  <TitlesOfParts>
    <vt:vector size="11" baseType="lpstr">
      <vt:lpstr>鳳舞九天</vt:lpstr>
      <vt:lpstr>1_鳳舞九天</vt:lpstr>
      <vt:lpstr>臺北市立大學資訊科學系 服務學習經驗分享</vt:lpstr>
      <vt:lpstr>PowerPoint 簡報</vt:lpstr>
      <vt:lpstr>教育訓練情形</vt:lpstr>
      <vt:lpstr>教育訓練情形</vt:lpstr>
      <vt:lpstr>檢測範圍</vt:lpstr>
      <vt:lpstr>學生心得</vt:lpstr>
      <vt:lpstr>學生心得</vt:lpstr>
      <vt:lpstr>學生心得</vt:lpstr>
      <vt:lpstr>PowerPoint 簡報</vt:lpstr>
    </vt:vector>
  </TitlesOfParts>
  <Company>台北市教育局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Your User Name</dc:creator>
  <cp:lastModifiedBy>葉吟</cp:lastModifiedBy>
  <cp:revision>75</cp:revision>
  <dcterms:created xsi:type="dcterms:W3CDTF">2011-05-09T12:59:15Z</dcterms:created>
  <dcterms:modified xsi:type="dcterms:W3CDTF">2016-10-28T07:04:42Z</dcterms:modified>
</cp:coreProperties>
</file>