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287" r:id="rId4"/>
    <p:sldId id="279" r:id="rId5"/>
    <p:sldId id="280" r:id="rId6"/>
    <p:sldId id="283" r:id="rId7"/>
    <p:sldId id="259" r:id="rId8"/>
    <p:sldId id="284" r:id="rId9"/>
    <p:sldId id="289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93"/>
    <a:srgbClr val="0E689A"/>
    <a:srgbClr val="AC6E08"/>
    <a:srgbClr val="C1A015"/>
    <a:srgbClr val="27900E"/>
    <a:srgbClr val="35C313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2" autoAdjust="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巡檢地點分佈圖</a:t>
            </a:r>
            <a:endParaRPr 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工作表2!$A$1:$A$21</c:f>
              <c:strCache>
                <c:ptCount val="21"/>
                <c:pt idx="0">
                  <c:v>三重區</c:v>
                </c:pt>
                <c:pt idx="1">
                  <c:v>土城區</c:v>
                </c:pt>
                <c:pt idx="2">
                  <c:v>士林區</c:v>
                </c:pt>
                <c:pt idx="3">
                  <c:v>大同區</c:v>
                </c:pt>
                <c:pt idx="4">
                  <c:v>大安區</c:v>
                </c:pt>
                <c:pt idx="5">
                  <c:v>中山區</c:v>
                </c:pt>
                <c:pt idx="6">
                  <c:v>中正區</c:v>
                </c:pt>
                <c:pt idx="7">
                  <c:v>中和區</c:v>
                </c:pt>
                <c:pt idx="8">
                  <c:v>內湖區</c:v>
                </c:pt>
                <c:pt idx="9">
                  <c:v>文山區</c:v>
                </c:pt>
                <c:pt idx="10">
                  <c:v>北投區</c:v>
                </c:pt>
                <c:pt idx="11">
                  <c:v>永和區</c:v>
                </c:pt>
                <c:pt idx="12">
                  <c:v>松山區</c:v>
                </c:pt>
                <c:pt idx="13">
                  <c:v>板橋區</c:v>
                </c:pt>
                <c:pt idx="14">
                  <c:v>信義區</c:v>
                </c:pt>
                <c:pt idx="15">
                  <c:v>南港區</c:v>
                </c:pt>
                <c:pt idx="16">
                  <c:v>淡水區</c:v>
                </c:pt>
                <c:pt idx="17">
                  <c:v>新店區</c:v>
                </c:pt>
                <c:pt idx="18">
                  <c:v>新莊區</c:v>
                </c:pt>
                <c:pt idx="19">
                  <c:v>萬華區</c:v>
                </c:pt>
                <c:pt idx="20">
                  <c:v>蘆洲區</c:v>
                </c:pt>
              </c:strCache>
            </c:strRef>
          </c:cat>
          <c:val>
            <c:numRef>
              <c:f>工作表2!$B$1:$B$21</c:f>
              <c:numCache>
                <c:formatCode>General</c:formatCode>
                <c:ptCount val="21"/>
                <c:pt idx="0">
                  <c:v>72</c:v>
                </c:pt>
                <c:pt idx="1">
                  <c:v>2</c:v>
                </c:pt>
                <c:pt idx="2">
                  <c:v>36</c:v>
                </c:pt>
                <c:pt idx="3">
                  <c:v>85</c:v>
                </c:pt>
                <c:pt idx="4">
                  <c:v>245</c:v>
                </c:pt>
                <c:pt idx="5">
                  <c:v>105</c:v>
                </c:pt>
                <c:pt idx="6">
                  <c:v>1458</c:v>
                </c:pt>
                <c:pt idx="7">
                  <c:v>44</c:v>
                </c:pt>
                <c:pt idx="8">
                  <c:v>85</c:v>
                </c:pt>
                <c:pt idx="9">
                  <c:v>74</c:v>
                </c:pt>
                <c:pt idx="10">
                  <c:v>7</c:v>
                </c:pt>
                <c:pt idx="11">
                  <c:v>17</c:v>
                </c:pt>
                <c:pt idx="12">
                  <c:v>23</c:v>
                </c:pt>
                <c:pt idx="13">
                  <c:v>47</c:v>
                </c:pt>
                <c:pt idx="14">
                  <c:v>67</c:v>
                </c:pt>
                <c:pt idx="15">
                  <c:v>35</c:v>
                </c:pt>
                <c:pt idx="16">
                  <c:v>12</c:v>
                </c:pt>
                <c:pt idx="17">
                  <c:v>29</c:v>
                </c:pt>
                <c:pt idx="18">
                  <c:v>47</c:v>
                </c:pt>
                <c:pt idx="19">
                  <c:v>17</c:v>
                </c:pt>
                <c:pt idx="2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73"/>
      </c:pieChart>
    </c:plotArea>
    <c:legend>
      <c:legendPos val="r"/>
      <c:layout>
        <c:manualLayout>
          <c:xMode val="edge"/>
          <c:yMode val="edge"/>
          <c:x val="0.85242458935824461"/>
          <c:y val="3.5881967181596502E-2"/>
          <c:w val="0.1437900816727074"/>
          <c:h val="0.92193020735564268"/>
        </c:manualLayout>
      </c:layout>
      <c:overlay val="0"/>
      <c:txPr>
        <a:bodyPr/>
        <a:lstStyle/>
        <a:p>
          <a:pPr>
            <a:defRPr sz="800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58BF-9241-458F-8282-AADC65A27FBB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0E4F7-BE4D-4320-98FD-5E4C3E0DF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31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0E4F7-BE4D-4320-98FD-5E4C3E0DF7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09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1626512-CF4E-44FF-9030-6B1CA4177B8F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9C592FB-85E3-4725-A092-73BAB8FF9EC3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0E4F7-BE4D-4320-98FD-5E4C3E0DF74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12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8563D7C-DF12-4B05-B538-C550697FBBA2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zh-TW" sz="2400" b="1" dirty="0">
                <a:solidFill>
                  <a:schemeClr val="bg1"/>
                </a:solidFill>
                <a:ea typeface="新細明體" pitchFamily="18" charset="-120"/>
              </a:endParaRP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zh-TW" altLang="zh-TW">
                <a:solidFill>
                  <a:schemeClr val="accent1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D6E7-3220-4F50-8852-E27511D807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99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F811-32B6-4DB4-8462-4D2541EF84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31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3FDF3D7-9FA6-411F-9FC0-096F8A04EF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636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B87E8-EEC7-4C54-9B64-645F7013556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782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5493-8317-402A-926B-2D8E319F7F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538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8FC1D-FF87-4980-A0F8-7BB3C1025B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456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6C35-53BE-4FE9-9309-EEB6CB8581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54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23B62-5F01-4951-BD3B-7243168347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606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C6E09-A7E4-4AC4-955C-BACB55A351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405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EE610-90D6-42A2-B881-09EC45A3FC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593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86B12-842C-4692-A9C8-06373AF15D2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40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070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Image" r:id="rId15" imgW="13003175" imgH="2120635" progId="Photoshop.Image.7">
                  <p:embed/>
                </p:oleObj>
              </mc:Choice>
              <mc:Fallback>
                <p:oleObj name="Image" r:id="rId15" imgW="13003175" imgH="2120635" progId="Photoshop.Image.7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fld id="{854AEE04-AD3A-477F-885A-78A5B5ED05B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chart" Target="../charts/char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國立臺北商業大學</a:t>
            </a:r>
            <a:r>
              <a:rPr lang="en-US" altLang="zh-TW" dirty="0" smtClean="0">
                <a:solidFill>
                  <a:srgbClr val="993300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993300"/>
                </a:solidFill>
                <a:ea typeface="標楷體" pitchFamily="65" charset="-120"/>
              </a:rPr>
            </a:br>
            <a:r>
              <a:rPr lang="zh-TW" altLang="en-US" sz="48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48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學習經驗分享</a:t>
            </a:r>
            <a:r>
              <a:rPr lang="en-US" altLang="zh-TW" sz="48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br>
              <a:rPr lang="en-US" altLang="zh-TW" sz="48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8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台北市政府</a:t>
            </a:r>
            <a:r>
              <a:rPr lang="zh-TW" altLang="en-US" sz="48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資訊局</a:t>
            </a:r>
            <a:r>
              <a:rPr lang="zh-TW" altLang="en-US" sz="48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48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en-US" altLang="zh-TW" sz="4800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4804792" cy="1368152"/>
          </a:xfrm>
        </p:spPr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報告人：資訊與網路中心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　　　　楊進雄主任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報告日期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:105.10.28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TW" alt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9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85837" y="1268760"/>
            <a:ext cx="6910385" cy="1632198"/>
            <a:chOff x="985837" y="1268760"/>
            <a:chExt cx="6910385" cy="1632198"/>
          </a:xfrm>
        </p:grpSpPr>
        <p:sp>
          <p:nvSpPr>
            <p:cNvPr id="143367" name="Freeform 7"/>
            <p:cNvSpPr>
              <a:spLocks/>
            </p:cNvSpPr>
            <p:nvPr/>
          </p:nvSpPr>
          <p:spPr bwMode="gray">
            <a:xfrm>
              <a:off x="985837" y="1938933"/>
              <a:ext cx="2019300" cy="962025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68" name="Freeform 8"/>
            <p:cNvSpPr>
              <a:spLocks/>
            </p:cNvSpPr>
            <p:nvPr/>
          </p:nvSpPr>
          <p:spPr bwMode="gray">
            <a:xfrm rot="10800000">
              <a:off x="5972172" y="1268760"/>
              <a:ext cx="1924050" cy="962025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69" name="AutoShape 9"/>
            <p:cNvSpPr>
              <a:spLocks noChangeArrowheads="1"/>
            </p:cNvSpPr>
            <p:nvPr/>
          </p:nvSpPr>
          <p:spPr bwMode="gray">
            <a:xfrm>
              <a:off x="1185861" y="1628799"/>
              <a:ext cx="6429375" cy="10509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7568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5686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0" hangingPunct="0"/>
              <a:r>
                <a:rPr lang="zh-TW" altLang="en-US" sz="4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服務學習</a:t>
              </a:r>
              <a:r>
                <a:rPr lang="zh-TW" altLang="en-US" sz="4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規劃</a:t>
              </a:r>
              <a:endParaRPr lang="en-US" altLang="zh-TW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62556" y="3097458"/>
            <a:ext cx="7005636" cy="1470026"/>
            <a:chOff x="862556" y="3097458"/>
            <a:chExt cx="7005636" cy="1470026"/>
          </a:xfrm>
        </p:grpSpPr>
        <p:sp>
          <p:nvSpPr>
            <p:cNvPr id="143363" name="Freeform 3"/>
            <p:cNvSpPr>
              <a:spLocks/>
            </p:cNvSpPr>
            <p:nvPr/>
          </p:nvSpPr>
          <p:spPr bwMode="gray">
            <a:xfrm>
              <a:off x="862556" y="3605459"/>
              <a:ext cx="2019300" cy="962025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accent1">
                <a:alpha val="67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64" name="Freeform 4"/>
            <p:cNvSpPr>
              <a:spLocks/>
            </p:cNvSpPr>
            <p:nvPr/>
          </p:nvSpPr>
          <p:spPr bwMode="gray">
            <a:xfrm rot="10800000">
              <a:off x="5944142" y="3097458"/>
              <a:ext cx="1924050" cy="962025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accent1">
                <a:alpha val="67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0" name="AutoShape 10"/>
            <p:cNvSpPr>
              <a:spLocks noChangeArrowheads="1"/>
            </p:cNvSpPr>
            <p:nvPr/>
          </p:nvSpPr>
          <p:spPr bwMode="gray">
            <a:xfrm>
              <a:off x="1185860" y="3412031"/>
              <a:ext cx="6429375" cy="9554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7568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5686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0" hangingPunct="0"/>
              <a:r>
                <a:rPr lang="zh-TW" altLang="en-US" sz="4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服務</a:t>
              </a:r>
              <a:r>
                <a:rPr lang="zh-TW" altLang="en-US" sz="4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學習</a:t>
              </a:r>
              <a:r>
                <a:rPr lang="zh-TW" altLang="en-US" sz="4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執行</a:t>
              </a:r>
              <a:endParaRPr lang="en-US" altLang="zh-TW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938213" y="4653137"/>
            <a:ext cx="6910385" cy="1632198"/>
            <a:chOff x="938213" y="4653137"/>
            <a:chExt cx="6910385" cy="1632198"/>
          </a:xfrm>
        </p:grpSpPr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938213" y="5323310"/>
              <a:ext cx="2019300" cy="962025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 rot="10800000">
              <a:off x="5924548" y="4653137"/>
              <a:ext cx="1924050" cy="962025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1138237" y="4984776"/>
              <a:ext cx="6429375" cy="105099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accent1"/>
              </a:outerShdw>
            </a:effectLst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r>
                <a:rPr lang="zh-TW" altLang="en-US" sz="4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服務學習</a:t>
              </a:r>
              <a:r>
                <a:rPr lang="zh-TW" altLang="en-US" sz="4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成果</a:t>
              </a:r>
              <a:endParaRPr lang="en-US" altLang="zh-TW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6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學習規劃</a:t>
            </a:r>
            <a:endParaRPr lang="en-US" altLang="zh-TW" sz="4800" dirty="0">
              <a:solidFill>
                <a:schemeClr val="accent1"/>
              </a:solidFill>
              <a:ea typeface="新細明體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69390" y="722313"/>
            <a:ext cx="6413129" cy="5671777"/>
            <a:chOff x="969390" y="722313"/>
            <a:chExt cx="6413129" cy="5671777"/>
          </a:xfrm>
        </p:grpSpPr>
        <p:sp>
          <p:nvSpPr>
            <p:cNvPr id="40992" name="Text Box 32"/>
            <p:cNvSpPr txBox="1">
              <a:spLocks noChangeArrowheads="1"/>
            </p:cNvSpPr>
            <p:nvPr/>
          </p:nvSpPr>
          <p:spPr bwMode="auto">
            <a:xfrm>
              <a:off x="1660525" y="722313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zh-TW" b="0"/>
            </a:p>
          </p:txBody>
        </p:sp>
        <p:grpSp>
          <p:nvGrpSpPr>
            <p:cNvPr id="40997" name="Group 37"/>
            <p:cNvGrpSpPr>
              <a:grpSpLocks/>
            </p:cNvGrpSpPr>
            <p:nvPr/>
          </p:nvGrpSpPr>
          <p:grpSpPr bwMode="auto">
            <a:xfrm>
              <a:off x="971599" y="1196752"/>
              <a:ext cx="6408711" cy="825445"/>
              <a:chOff x="1440" y="1488"/>
              <a:chExt cx="3072" cy="288"/>
            </a:xfrm>
          </p:grpSpPr>
          <p:sp>
            <p:nvSpPr>
              <p:cNvPr id="40998" name="Rectangle 38"/>
              <p:cNvSpPr>
                <a:spLocks noChangeArrowheads="1"/>
              </p:cNvSpPr>
              <p:nvPr/>
            </p:nvSpPr>
            <p:spPr bwMode="gray">
              <a:xfrm>
                <a:off x="1776" y="1488"/>
                <a:ext cx="2736" cy="288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36471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63500" dir="54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99" name="Rectangle 39"/>
              <p:cNvSpPr>
                <a:spLocks noChangeArrowheads="1"/>
              </p:cNvSpPr>
              <p:nvPr/>
            </p:nvSpPr>
            <p:spPr bwMode="gray">
              <a:xfrm>
                <a:off x="1440" y="1488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51373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TW" sz="3600" dirty="0">
                    <a:solidFill>
                      <a:schemeClr val="bg1"/>
                    </a:solidFill>
                    <a:ea typeface="新細明體" pitchFamily="18" charset="-120"/>
                  </a:rPr>
                  <a:t>1</a:t>
                </a:r>
              </a:p>
            </p:txBody>
          </p:sp>
          <p:sp>
            <p:nvSpPr>
              <p:cNvPr id="41000" name="Rectangle 40"/>
              <p:cNvSpPr>
                <a:spLocks noChangeArrowheads="1"/>
              </p:cNvSpPr>
              <p:nvPr/>
            </p:nvSpPr>
            <p:spPr bwMode="gray">
              <a:xfrm>
                <a:off x="1872" y="1504"/>
                <a:ext cx="2544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40000"/>
                  </a:lnSpc>
                  <a:buClr>
                    <a:srgbClr val="FFE019"/>
                  </a:buClr>
                </a:pPr>
                <a:r>
                  <a:rPr lang="zh-TW" altLang="en-US" sz="2800" b="1" dirty="0">
                    <a:solidFill>
                      <a:srgbClr val="002060"/>
                    </a:solidFill>
                    <a:latin typeface="標楷體" pitchFamily="65" charset="-120"/>
                    <a:ea typeface="標楷體" pitchFamily="65" charset="-120"/>
                  </a:rPr>
                  <a:t>自</a:t>
                </a:r>
                <a:r>
                  <a:rPr lang="en-US" altLang="zh-TW" sz="2800" b="1" dirty="0">
                    <a:solidFill>
                      <a:srgbClr val="002060"/>
                    </a:solidFill>
                    <a:latin typeface="標楷體" pitchFamily="65" charset="-120"/>
                    <a:ea typeface="標楷體" pitchFamily="65" charset="-120"/>
                  </a:rPr>
                  <a:t>99</a:t>
                </a:r>
                <a:r>
                  <a:rPr lang="zh-TW" altLang="en-US" sz="2800" b="1" dirty="0">
                    <a:solidFill>
                      <a:srgbClr val="002060"/>
                    </a:solidFill>
                    <a:latin typeface="標楷體" pitchFamily="65" charset="-120"/>
                    <a:ea typeface="標楷體" pitchFamily="65" charset="-120"/>
                  </a:rPr>
                  <a:t>學年度起全面實施</a:t>
                </a:r>
              </a:p>
            </p:txBody>
          </p:sp>
        </p:grpSp>
        <p:grpSp>
          <p:nvGrpSpPr>
            <p:cNvPr id="41001" name="Group 41"/>
            <p:cNvGrpSpPr>
              <a:grpSpLocks/>
            </p:cNvGrpSpPr>
            <p:nvPr/>
          </p:nvGrpSpPr>
          <p:grpSpPr bwMode="auto">
            <a:xfrm>
              <a:off x="971599" y="2278311"/>
              <a:ext cx="6408711" cy="862657"/>
              <a:chOff x="1440" y="1488"/>
              <a:chExt cx="3072" cy="288"/>
            </a:xfrm>
          </p:grpSpPr>
          <p:sp>
            <p:nvSpPr>
              <p:cNvPr id="41002" name="Rectangle 42"/>
              <p:cNvSpPr>
                <a:spLocks noChangeArrowheads="1"/>
              </p:cNvSpPr>
              <p:nvPr/>
            </p:nvSpPr>
            <p:spPr bwMode="gray">
              <a:xfrm>
                <a:off x="1776" y="1488"/>
                <a:ext cx="2736" cy="28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63500" dir="54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003" name="Rectangle 43"/>
              <p:cNvSpPr>
                <a:spLocks noChangeArrowheads="1"/>
              </p:cNvSpPr>
              <p:nvPr/>
            </p:nvSpPr>
            <p:spPr bwMode="gray">
              <a:xfrm>
                <a:off x="1440" y="1488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shade val="51373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137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TW" sz="3600" dirty="0">
                    <a:solidFill>
                      <a:schemeClr val="bg1"/>
                    </a:solidFill>
                    <a:ea typeface="新細明體" pitchFamily="18" charset="-120"/>
                  </a:rPr>
                  <a:t>2</a:t>
                </a:r>
              </a:p>
            </p:txBody>
          </p:sp>
          <p:sp>
            <p:nvSpPr>
              <p:cNvPr id="41004" name="Rectangle 44"/>
              <p:cNvSpPr>
                <a:spLocks noChangeArrowheads="1"/>
              </p:cNvSpPr>
              <p:nvPr/>
            </p:nvSpPr>
            <p:spPr bwMode="gray">
              <a:xfrm>
                <a:off x="1872" y="1504"/>
                <a:ext cx="2544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40000"/>
                  </a:lnSpc>
                  <a:buClr>
                    <a:srgbClr val="FFE019"/>
                  </a:buClr>
                </a:pPr>
                <a:r>
                  <a:rPr lang="zh-TW" altLang="en-US" sz="2800" b="1" dirty="0">
                    <a:solidFill>
                      <a:srgbClr val="993300"/>
                    </a:solidFill>
                    <a:latin typeface="標楷體" pitchFamily="65" charset="-120"/>
                    <a:ea typeface="標楷體" pitchFamily="65" charset="-120"/>
                  </a:rPr>
                  <a:t>大一新生</a:t>
                </a:r>
              </a:p>
            </p:txBody>
          </p:sp>
        </p:grpSp>
        <p:grpSp>
          <p:nvGrpSpPr>
            <p:cNvPr id="41017" name="Group 57"/>
            <p:cNvGrpSpPr>
              <a:grpSpLocks/>
            </p:cNvGrpSpPr>
            <p:nvPr/>
          </p:nvGrpSpPr>
          <p:grpSpPr bwMode="auto">
            <a:xfrm>
              <a:off x="971599" y="3355555"/>
              <a:ext cx="6408711" cy="830266"/>
              <a:chOff x="1440" y="1488"/>
              <a:chExt cx="3072" cy="288"/>
            </a:xfrm>
          </p:grpSpPr>
          <p:sp>
            <p:nvSpPr>
              <p:cNvPr id="41018" name="Rectangle 58"/>
              <p:cNvSpPr>
                <a:spLocks noChangeArrowheads="1"/>
              </p:cNvSpPr>
              <p:nvPr/>
            </p:nvSpPr>
            <p:spPr bwMode="gray">
              <a:xfrm>
                <a:off x="1776" y="1488"/>
                <a:ext cx="2736" cy="288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36471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63500" dir="54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019" name="Rectangle 59"/>
              <p:cNvSpPr>
                <a:spLocks noChangeArrowheads="1"/>
              </p:cNvSpPr>
              <p:nvPr/>
            </p:nvSpPr>
            <p:spPr bwMode="gray">
              <a:xfrm>
                <a:off x="1440" y="1488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51373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TW" sz="3600" dirty="0">
                    <a:solidFill>
                      <a:schemeClr val="bg1"/>
                    </a:solidFill>
                    <a:ea typeface="新細明體" pitchFamily="18" charset="-120"/>
                  </a:rPr>
                  <a:t>3</a:t>
                </a:r>
              </a:p>
            </p:txBody>
          </p:sp>
          <p:sp>
            <p:nvSpPr>
              <p:cNvPr id="41020" name="Rectangle 60"/>
              <p:cNvSpPr>
                <a:spLocks noChangeArrowheads="1"/>
              </p:cNvSpPr>
              <p:nvPr/>
            </p:nvSpPr>
            <p:spPr bwMode="gray">
              <a:xfrm>
                <a:off x="1776" y="1504"/>
                <a:ext cx="2736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buClr>
                    <a:srgbClr val="FFE019"/>
                  </a:buClr>
                </a:pPr>
                <a:r>
                  <a:rPr lang="zh-TW" altLang="en-US" sz="2800" b="1" dirty="0">
                    <a:solidFill>
                      <a:srgbClr val="002060"/>
                    </a:solidFill>
                    <a:latin typeface="標楷體" pitchFamily="65" charset="-120"/>
                    <a:ea typeface="標楷體" pitchFamily="65" charset="-120"/>
                  </a:rPr>
                  <a:t>１學期、１學分（每週排兩節課）</a:t>
                </a:r>
              </a:p>
            </p:txBody>
          </p:sp>
        </p:grpSp>
        <p:grpSp>
          <p:nvGrpSpPr>
            <p:cNvPr id="41021" name="Group 61"/>
            <p:cNvGrpSpPr>
              <a:grpSpLocks/>
            </p:cNvGrpSpPr>
            <p:nvPr/>
          </p:nvGrpSpPr>
          <p:grpSpPr bwMode="auto">
            <a:xfrm>
              <a:off x="971599" y="4431677"/>
              <a:ext cx="6410920" cy="869531"/>
              <a:chOff x="1440" y="1488"/>
              <a:chExt cx="3072" cy="288"/>
            </a:xfrm>
          </p:grpSpPr>
          <p:sp>
            <p:nvSpPr>
              <p:cNvPr id="41022" name="Rectangle 62"/>
              <p:cNvSpPr>
                <a:spLocks noChangeArrowheads="1"/>
              </p:cNvSpPr>
              <p:nvPr/>
            </p:nvSpPr>
            <p:spPr bwMode="gray">
              <a:xfrm>
                <a:off x="1776" y="1488"/>
                <a:ext cx="2736" cy="28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63500" dir="54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023" name="Rectangle 63"/>
              <p:cNvSpPr>
                <a:spLocks noChangeArrowheads="1"/>
              </p:cNvSpPr>
              <p:nvPr/>
            </p:nvSpPr>
            <p:spPr bwMode="gray">
              <a:xfrm>
                <a:off x="1440" y="1488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shade val="51373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137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TW" sz="3600" dirty="0">
                    <a:solidFill>
                      <a:schemeClr val="bg1"/>
                    </a:solidFill>
                    <a:ea typeface="新細明體" pitchFamily="18" charset="-120"/>
                  </a:rPr>
                  <a:t>4</a:t>
                </a:r>
              </a:p>
            </p:txBody>
          </p:sp>
          <p:sp>
            <p:nvSpPr>
              <p:cNvPr id="41024" name="Rectangle 64"/>
              <p:cNvSpPr>
                <a:spLocks noChangeArrowheads="1"/>
              </p:cNvSpPr>
              <p:nvPr/>
            </p:nvSpPr>
            <p:spPr bwMode="gray">
              <a:xfrm>
                <a:off x="1872" y="1504"/>
                <a:ext cx="2544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40000"/>
                  </a:lnSpc>
                  <a:buClr>
                    <a:srgbClr val="FFE019"/>
                  </a:buClr>
                </a:pPr>
                <a:r>
                  <a:rPr lang="zh-TW" altLang="en-US" sz="2800" b="1" dirty="0">
                    <a:solidFill>
                      <a:srgbClr val="993300"/>
                    </a:solidFill>
                    <a:latin typeface="標楷體" pitchFamily="65" charset="-120"/>
                    <a:ea typeface="標楷體" pitchFamily="65" charset="-120"/>
                  </a:rPr>
                  <a:t>必修課程</a:t>
                </a:r>
              </a:p>
            </p:txBody>
          </p:sp>
        </p:grpSp>
        <p:grpSp>
          <p:nvGrpSpPr>
            <p:cNvPr id="41025" name="Group 65"/>
            <p:cNvGrpSpPr>
              <a:grpSpLocks/>
            </p:cNvGrpSpPr>
            <p:nvPr/>
          </p:nvGrpSpPr>
          <p:grpSpPr bwMode="auto">
            <a:xfrm>
              <a:off x="969390" y="5534964"/>
              <a:ext cx="6410921" cy="859126"/>
              <a:chOff x="1440" y="1488"/>
              <a:chExt cx="3072" cy="288"/>
            </a:xfrm>
          </p:grpSpPr>
          <p:sp>
            <p:nvSpPr>
              <p:cNvPr id="41026" name="Rectangle 66"/>
              <p:cNvSpPr>
                <a:spLocks noChangeArrowheads="1"/>
              </p:cNvSpPr>
              <p:nvPr/>
            </p:nvSpPr>
            <p:spPr bwMode="gray">
              <a:xfrm>
                <a:off x="1776" y="1488"/>
                <a:ext cx="2736" cy="288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36471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63500" dir="54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027" name="Rectangle 67"/>
              <p:cNvSpPr>
                <a:spLocks noChangeArrowheads="1"/>
              </p:cNvSpPr>
              <p:nvPr/>
            </p:nvSpPr>
            <p:spPr bwMode="gray">
              <a:xfrm>
                <a:off x="1440" y="1488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51373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TW" sz="3600" dirty="0">
                    <a:solidFill>
                      <a:schemeClr val="bg1"/>
                    </a:solidFill>
                    <a:ea typeface="新細明體" pitchFamily="18" charset="-120"/>
                  </a:rPr>
                  <a:t>5</a:t>
                </a:r>
              </a:p>
            </p:txBody>
          </p:sp>
          <p:sp>
            <p:nvSpPr>
              <p:cNvPr id="41028" name="Rectangle 68"/>
              <p:cNvSpPr>
                <a:spLocks noChangeArrowheads="1"/>
              </p:cNvSpPr>
              <p:nvPr/>
            </p:nvSpPr>
            <p:spPr bwMode="gray">
              <a:xfrm>
                <a:off x="1872" y="1504"/>
                <a:ext cx="2544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ts val="2600"/>
                  </a:lnSpc>
                  <a:buClr>
                    <a:srgbClr val="FFE019"/>
                  </a:buClr>
                </a:pPr>
                <a:r>
                  <a:rPr lang="zh-TW" altLang="en-US" sz="2800" b="1" dirty="0">
                    <a:solidFill>
                      <a:srgbClr val="002060"/>
                    </a:solidFill>
                    <a:latin typeface="標楷體" pitchFamily="65" charset="-120"/>
                    <a:ea typeface="標楷體" pitchFamily="65" charset="-120"/>
                  </a:rPr>
                  <a:t>透過有系統的設計、規劃、督導、省思、及評量，參與社區服務</a:t>
                </a:r>
                <a:endParaRPr lang="en-US" altLang="zh-TW" sz="2800" dirty="0">
                  <a:solidFill>
                    <a:srgbClr val="002060"/>
                  </a:solidFill>
                  <a:ea typeface="新細明體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68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260648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服務學習執行</a:t>
            </a:r>
            <a:endParaRPr lang="zh-TW" altLang="en-US" sz="4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59098" y="1445945"/>
            <a:ext cx="6552727" cy="4397375"/>
            <a:chOff x="971600" y="1408113"/>
            <a:chExt cx="6552727" cy="4397375"/>
          </a:xfrm>
        </p:grpSpPr>
        <p:grpSp>
          <p:nvGrpSpPr>
            <p:cNvPr id="33794" name="Group 3"/>
            <p:cNvGrpSpPr>
              <a:grpSpLocks/>
            </p:cNvGrpSpPr>
            <p:nvPr/>
          </p:nvGrpSpPr>
          <p:grpSpPr bwMode="auto">
            <a:xfrm>
              <a:off x="971600" y="1408113"/>
              <a:ext cx="6552727" cy="4397375"/>
              <a:chOff x="1463" y="887"/>
              <a:chExt cx="2779" cy="2770"/>
            </a:xfrm>
          </p:grpSpPr>
          <p:sp>
            <p:nvSpPr>
              <p:cNvPr id="33796" name="AutoShape 4"/>
              <p:cNvSpPr>
                <a:spLocks noChangeArrowheads="1"/>
              </p:cNvSpPr>
              <p:nvPr/>
            </p:nvSpPr>
            <p:spPr bwMode="gray">
              <a:xfrm>
                <a:off x="1463" y="1746"/>
                <a:ext cx="832" cy="932"/>
              </a:xfrm>
              <a:prstGeom prst="roundRect">
                <a:avLst>
                  <a:gd name="adj" fmla="val 13463"/>
                </a:avLst>
              </a:prstGeom>
              <a:noFill/>
              <a:ln w="76200" algn="ctr">
                <a:solidFill>
                  <a:srgbClr val="6399A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3797" name="AutoShape 5"/>
              <p:cNvSpPr>
                <a:spLocks noChangeArrowheads="1"/>
              </p:cNvSpPr>
              <p:nvPr/>
            </p:nvSpPr>
            <p:spPr bwMode="gray">
              <a:xfrm>
                <a:off x="3410" y="1746"/>
                <a:ext cx="832" cy="932"/>
              </a:xfrm>
              <a:prstGeom prst="roundRect">
                <a:avLst>
                  <a:gd name="adj" fmla="val 13463"/>
                </a:avLst>
              </a:prstGeom>
              <a:noFill/>
              <a:ln w="76200" algn="ctr">
                <a:solidFill>
                  <a:srgbClr val="A1A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3798" name="AutoShape 6"/>
              <p:cNvSpPr>
                <a:spLocks noChangeArrowheads="1"/>
              </p:cNvSpPr>
              <p:nvPr/>
            </p:nvSpPr>
            <p:spPr bwMode="auto">
              <a:xfrm>
                <a:off x="2450" y="887"/>
                <a:ext cx="832" cy="932"/>
              </a:xfrm>
              <a:prstGeom prst="roundRect">
                <a:avLst>
                  <a:gd name="adj" fmla="val 13463"/>
                </a:avLst>
              </a:prstGeom>
              <a:noFill/>
              <a:ln w="76200">
                <a:solidFill>
                  <a:srgbClr val="E0AD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3799" name="AutoShape 7"/>
              <p:cNvSpPr>
                <a:spLocks noChangeArrowheads="1"/>
              </p:cNvSpPr>
              <p:nvPr/>
            </p:nvSpPr>
            <p:spPr bwMode="auto">
              <a:xfrm>
                <a:off x="2450" y="2725"/>
                <a:ext cx="832" cy="932"/>
              </a:xfrm>
              <a:prstGeom prst="roundRect">
                <a:avLst>
                  <a:gd name="adj" fmla="val 13463"/>
                </a:avLst>
              </a:prstGeom>
              <a:noFill/>
              <a:ln w="76200">
                <a:solidFill>
                  <a:srgbClr val="B1A35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3800" name="AutoShape 8"/>
              <p:cNvSpPr>
                <a:spLocks noChangeArrowheads="1"/>
              </p:cNvSpPr>
              <p:nvPr/>
            </p:nvSpPr>
            <p:spPr bwMode="gray">
              <a:xfrm>
                <a:off x="1701" y="960"/>
                <a:ext cx="740" cy="77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1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9 h 21600"/>
                  <a:gd name="T14" fmla="*/ 18214 w 21600"/>
                  <a:gd name="T15" fmla="*/ 92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639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/>
              <a:p>
                <a:endParaRPr lang="zh-TW" altLang="en-US"/>
              </a:p>
            </p:txBody>
          </p:sp>
          <p:sp>
            <p:nvSpPr>
              <p:cNvPr id="33801" name="AutoShape 9"/>
              <p:cNvSpPr>
                <a:spLocks noChangeArrowheads="1"/>
              </p:cNvSpPr>
              <p:nvPr/>
            </p:nvSpPr>
            <p:spPr bwMode="gray">
              <a:xfrm rot="5400000">
                <a:off x="3302" y="980"/>
                <a:ext cx="740" cy="77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1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9 h 21600"/>
                  <a:gd name="T14" fmla="*/ 18214 w 21600"/>
                  <a:gd name="T15" fmla="*/ 92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E0AD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/>
              <a:p>
                <a:endParaRPr lang="zh-TW" altLang="en-US"/>
              </a:p>
            </p:txBody>
          </p:sp>
          <p:sp>
            <p:nvSpPr>
              <p:cNvPr id="33802" name="AutoShape 10"/>
              <p:cNvSpPr>
                <a:spLocks noChangeArrowheads="1"/>
              </p:cNvSpPr>
              <p:nvPr/>
            </p:nvSpPr>
            <p:spPr bwMode="gray">
              <a:xfrm rot="10800000">
                <a:off x="3294" y="2685"/>
                <a:ext cx="740" cy="77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1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9 h 21600"/>
                  <a:gd name="T14" fmla="*/ 18214 w 21600"/>
                  <a:gd name="T15" fmla="*/ 92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A1A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/>
              <a:p>
                <a:endParaRPr lang="zh-TW" altLang="en-US"/>
              </a:p>
            </p:txBody>
          </p:sp>
          <p:sp>
            <p:nvSpPr>
              <p:cNvPr id="33803" name="AutoShape 11"/>
              <p:cNvSpPr>
                <a:spLocks noChangeArrowheads="1"/>
              </p:cNvSpPr>
              <p:nvPr/>
            </p:nvSpPr>
            <p:spPr bwMode="gray">
              <a:xfrm rot="-5400000">
                <a:off x="1687" y="2676"/>
                <a:ext cx="740" cy="77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1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9 h 21600"/>
                  <a:gd name="T14" fmla="*/ 18214 w 21600"/>
                  <a:gd name="T15" fmla="*/ 92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B1A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/>
              <a:p>
                <a:endParaRPr lang="zh-TW" altLang="en-US"/>
              </a:p>
            </p:txBody>
          </p:sp>
        </p:grpSp>
        <p:sp>
          <p:nvSpPr>
            <p:cNvPr id="3" name="文字方塊 2"/>
            <p:cNvSpPr txBox="1"/>
            <p:nvPr/>
          </p:nvSpPr>
          <p:spPr>
            <a:xfrm>
              <a:off x="3347863" y="1484784"/>
              <a:ext cx="19128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準備</a:t>
              </a:r>
              <a:endParaRPr lang="en-US" altLang="zh-TW" sz="40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階段</a:t>
              </a:r>
              <a:endParaRPr lang="zh-TW" altLang="en-US" sz="40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679326" y="2785528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chemeClr val="accent5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服務</a:t>
              </a:r>
              <a:endParaRPr lang="en-US" altLang="zh-TW" sz="40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4000" b="1" dirty="0" smtClean="0">
                  <a:solidFill>
                    <a:schemeClr val="accent5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階段</a:t>
              </a:r>
              <a:endParaRPr lang="zh-TW" altLang="en-US" sz="40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337417" y="4403993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反思</a:t>
              </a:r>
              <a:endPara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階段</a:t>
              </a:r>
              <a:endParaRPr lang="zh-TW" altLang="en-US" sz="40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088409" y="2807688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慶賀</a:t>
              </a:r>
              <a:endParaRPr lang="en-US" altLang="zh-TW" sz="40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階段</a:t>
              </a:r>
              <a:endParaRPr lang="zh-TW" altLang="en-US" sz="40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0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761428" y="1042560"/>
            <a:ext cx="8012807" cy="5688632"/>
            <a:chOff x="611560" y="857895"/>
            <a:chExt cx="8012807" cy="5688632"/>
          </a:xfrm>
        </p:grpSpPr>
        <p:grpSp>
          <p:nvGrpSpPr>
            <p:cNvPr id="199682" name="Group 3"/>
            <p:cNvGrpSpPr>
              <a:grpSpLocks/>
            </p:cNvGrpSpPr>
            <p:nvPr/>
          </p:nvGrpSpPr>
          <p:grpSpPr bwMode="auto">
            <a:xfrm>
              <a:off x="611560" y="857895"/>
              <a:ext cx="7993385" cy="5688632"/>
              <a:chOff x="748" y="808"/>
              <a:chExt cx="4491" cy="2922"/>
            </a:xfrm>
          </p:grpSpPr>
          <p:sp>
            <p:nvSpPr>
              <p:cNvPr id="199684" name="AutoShape 4"/>
              <p:cNvSpPr>
                <a:spLocks noChangeArrowheads="1"/>
              </p:cNvSpPr>
              <p:nvPr/>
            </p:nvSpPr>
            <p:spPr bwMode="auto">
              <a:xfrm>
                <a:off x="993" y="808"/>
                <a:ext cx="499" cy="2922"/>
              </a:xfrm>
              <a:prstGeom prst="downArrow">
                <a:avLst>
                  <a:gd name="adj1" fmla="val 49778"/>
                  <a:gd name="adj2" fmla="val 60102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9685" name="Rectangle 5"/>
              <p:cNvSpPr>
                <a:spLocks noChangeArrowheads="1"/>
              </p:cNvSpPr>
              <p:nvPr/>
            </p:nvSpPr>
            <p:spPr bwMode="gray">
              <a:xfrm>
                <a:off x="748" y="1062"/>
                <a:ext cx="1005" cy="484"/>
              </a:xfrm>
              <a:prstGeom prst="rect">
                <a:avLst/>
              </a:prstGeom>
              <a:solidFill>
                <a:srgbClr val="639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9686" name="Rectangle 6"/>
              <p:cNvSpPr>
                <a:spLocks noChangeArrowheads="1"/>
              </p:cNvSpPr>
              <p:nvPr/>
            </p:nvSpPr>
            <p:spPr bwMode="gray">
              <a:xfrm>
                <a:off x="748" y="1656"/>
                <a:ext cx="1005" cy="484"/>
              </a:xfrm>
              <a:prstGeom prst="rect">
                <a:avLst/>
              </a:prstGeom>
              <a:solidFill>
                <a:srgbClr val="B1A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9687" name="Rectangle 7"/>
              <p:cNvSpPr>
                <a:spLocks noChangeArrowheads="1"/>
              </p:cNvSpPr>
              <p:nvPr/>
            </p:nvSpPr>
            <p:spPr bwMode="gray">
              <a:xfrm>
                <a:off x="748" y="2251"/>
                <a:ext cx="1005" cy="484"/>
              </a:xfrm>
              <a:prstGeom prst="rect">
                <a:avLst/>
              </a:prstGeom>
              <a:solidFill>
                <a:srgbClr val="A1A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9688" name="Rectangle 8"/>
              <p:cNvSpPr>
                <a:spLocks noChangeArrowheads="1"/>
              </p:cNvSpPr>
              <p:nvPr/>
            </p:nvSpPr>
            <p:spPr bwMode="gray">
              <a:xfrm>
                <a:off x="748" y="2846"/>
                <a:ext cx="1005" cy="484"/>
              </a:xfrm>
              <a:prstGeom prst="rect">
                <a:avLst/>
              </a:prstGeom>
              <a:solidFill>
                <a:srgbClr val="E0AD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9689" name="AutoShape 9"/>
              <p:cNvSpPr>
                <a:spLocks noChangeArrowheads="1"/>
              </p:cNvSpPr>
              <p:nvPr/>
            </p:nvSpPr>
            <p:spPr bwMode="gray">
              <a:xfrm>
                <a:off x="1882" y="1065"/>
                <a:ext cx="3357" cy="487"/>
              </a:xfrm>
              <a:prstGeom prst="wedgeRectCallout">
                <a:avLst>
                  <a:gd name="adj1" fmla="val -53662"/>
                  <a:gd name="adj2" fmla="val 7292"/>
                </a:avLst>
              </a:prstGeom>
              <a:solidFill>
                <a:srgbClr val="639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800">
                  <a:latin typeface="Courier" pitchFamily="49" charset="0"/>
                  <a:ea typeface="典匠中特圓" pitchFamily="49" charset="-120"/>
                  <a:cs typeface="Tahoma" pitchFamily="34" charset="0"/>
                </a:endParaRPr>
              </a:p>
            </p:txBody>
          </p:sp>
          <p:sp>
            <p:nvSpPr>
              <p:cNvPr id="199690" name="AutoShape 10"/>
              <p:cNvSpPr>
                <a:spLocks noChangeArrowheads="1"/>
              </p:cNvSpPr>
              <p:nvPr/>
            </p:nvSpPr>
            <p:spPr bwMode="gray">
              <a:xfrm>
                <a:off x="1882" y="1653"/>
                <a:ext cx="3357" cy="487"/>
              </a:xfrm>
              <a:prstGeom prst="wedgeRectCallout">
                <a:avLst>
                  <a:gd name="adj1" fmla="val -53662"/>
                  <a:gd name="adj2" fmla="val 7292"/>
                </a:avLst>
              </a:prstGeom>
              <a:solidFill>
                <a:srgbClr val="B1A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800">
                  <a:latin typeface="Courier" pitchFamily="49" charset="0"/>
                  <a:ea typeface="典匠中特圓" pitchFamily="49" charset="-120"/>
                  <a:cs typeface="Tahoma" pitchFamily="34" charset="0"/>
                </a:endParaRPr>
              </a:p>
            </p:txBody>
          </p:sp>
          <p:sp>
            <p:nvSpPr>
              <p:cNvPr id="199691" name="AutoShape 11"/>
              <p:cNvSpPr>
                <a:spLocks noChangeArrowheads="1"/>
              </p:cNvSpPr>
              <p:nvPr/>
            </p:nvSpPr>
            <p:spPr bwMode="gray">
              <a:xfrm>
                <a:off x="1882" y="2242"/>
                <a:ext cx="3357" cy="487"/>
              </a:xfrm>
              <a:prstGeom prst="wedgeRectCallout">
                <a:avLst>
                  <a:gd name="adj1" fmla="val -53662"/>
                  <a:gd name="adj2" fmla="val 7292"/>
                </a:avLst>
              </a:prstGeom>
              <a:solidFill>
                <a:srgbClr val="A1A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800">
                  <a:latin typeface="Courier" pitchFamily="49" charset="0"/>
                  <a:ea typeface="典匠中特圓" pitchFamily="49" charset="-120"/>
                  <a:cs typeface="Tahoma" pitchFamily="34" charset="0"/>
                </a:endParaRPr>
              </a:p>
            </p:txBody>
          </p:sp>
          <p:sp>
            <p:nvSpPr>
              <p:cNvPr id="199692" name="AutoShape 12"/>
              <p:cNvSpPr>
                <a:spLocks noChangeArrowheads="1"/>
              </p:cNvSpPr>
              <p:nvPr/>
            </p:nvSpPr>
            <p:spPr bwMode="gray">
              <a:xfrm>
                <a:off x="1882" y="2831"/>
                <a:ext cx="3357" cy="487"/>
              </a:xfrm>
              <a:prstGeom prst="wedgeRectCallout">
                <a:avLst>
                  <a:gd name="adj1" fmla="val -53662"/>
                  <a:gd name="adj2" fmla="val 7292"/>
                </a:avLst>
              </a:prstGeom>
              <a:solidFill>
                <a:srgbClr val="E0AD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800">
                  <a:latin typeface="Courier" pitchFamily="49" charset="0"/>
                  <a:ea typeface="典匠中特圓" pitchFamily="49" charset="-120"/>
                  <a:cs typeface="Tahoma" pitchFamily="34" charset="0"/>
                </a:endParaRPr>
              </a:p>
            </p:txBody>
          </p:sp>
        </p:grpSp>
        <p:sp>
          <p:nvSpPr>
            <p:cNvPr id="2" name="文字方塊 1"/>
            <p:cNvSpPr txBox="1"/>
            <p:nvPr/>
          </p:nvSpPr>
          <p:spPr>
            <a:xfrm>
              <a:off x="683568" y="1561911"/>
              <a:ext cx="1658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機構洽訪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61428" y="2708920"/>
              <a:ext cx="1500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課程介紹</a:t>
              </a:r>
              <a:endPara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68324" y="3861048"/>
              <a:ext cx="1500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機構說明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83568" y="5039547"/>
              <a:ext cx="1500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專題演講</a:t>
              </a:r>
              <a:endPara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2791222" y="1408022"/>
              <a:ext cx="5833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開學前由服學組洽訪資訊局服務需求</a:t>
              </a:r>
              <a:endPara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由服</a:t>
              </a:r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組將名額分配予各班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791221" y="2564904"/>
              <a:ext cx="58137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由授課老師介紹服務學習課程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(2HR)</a:t>
              </a:r>
            </a:p>
            <a:p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學生依服學組分配機構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(3-5)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選擇分組</a:t>
              </a:r>
              <a:endPara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2791221" y="3717032"/>
              <a:ext cx="5833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將各班選擇資訊局之同學集合</a:t>
              </a:r>
              <a:endPara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邀請資訊局詳細說明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WIFI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檢測需知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(2HR)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791222" y="4869160"/>
              <a:ext cx="50931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由服學組統一辦理專題演講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(2HR)</a:t>
              </a:r>
            </a:p>
            <a:p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服務概念</a:t>
              </a:r>
              <a:endPara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-101602" y="211563"/>
            <a:ext cx="7193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準備階段</a:t>
            </a:r>
            <a:r>
              <a:rPr lang="en-US" altLang="zh-TW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b="1" dirty="0">
              <a:solidFill>
                <a:schemeClr val="tx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3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服務階段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043608" y="1524000"/>
            <a:ext cx="7488920" cy="4371975"/>
            <a:chOff x="1043608" y="1524000"/>
            <a:chExt cx="7488920" cy="4371975"/>
          </a:xfrm>
        </p:grpSpPr>
        <p:grpSp>
          <p:nvGrpSpPr>
            <p:cNvPr id="75779" name="Group 3"/>
            <p:cNvGrpSpPr>
              <a:grpSpLocks/>
            </p:cNvGrpSpPr>
            <p:nvPr/>
          </p:nvGrpSpPr>
          <p:grpSpPr bwMode="auto">
            <a:xfrm>
              <a:off x="1043608" y="1524000"/>
              <a:ext cx="7488920" cy="1350280"/>
              <a:chOff x="912" y="1008"/>
              <a:chExt cx="4252" cy="946"/>
            </a:xfrm>
          </p:grpSpPr>
          <p:sp>
            <p:nvSpPr>
              <p:cNvPr id="75780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75781" name="Group 5"/>
              <p:cNvGrpSpPr>
                <a:grpSpLocks/>
              </p:cNvGrpSpPr>
              <p:nvPr/>
            </p:nvGrpSpPr>
            <p:grpSpPr bwMode="auto">
              <a:xfrm>
                <a:off x="998" y="1092"/>
                <a:ext cx="951" cy="746"/>
                <a:chOff x="998" y="1092"/>
                <a:chExt cx="951" cy="746"/>
              </a:xfrm>
            </p:grpSpPr>
            <p:sp>
              <p:nvSpPr>
                <p:cNvPr id="75782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5783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5784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998" y="1133"/>
                  <a:ext cx="951" cy="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2800" b="1" dirty="0" smtClean="0">
                      <a:solidFill>
                        <a:schemeClr val="bg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簽  訂</a:t>
                  </a:r>
                  <a:endParaRPr lang="en-US" altLang="zh-TW" sz="28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r>
                    <a:rPr lang="zh-TW" altLang="en-US" sz="2800" b="1" dirty="0" smtClean="0">
                      <a:solidFill>
                        <a:schemeClr val="bg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協議書</a:t>
                  </a:r>
                  <a:endParaRPr lang="zh-TW" altLang="en-US" sz="28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sp>
            <p:nvSpPr>
              <p:cNvPr id="75785" name="Text Box 9"/>
              <p:cNvSpPr txBox="1">
                <a:spLocks noChangeArrowheads="1"/>
              </p:cNvSpPr>
              <p:nvPr/>
            </p:nvSpPr>
            <p:spPr bwMode="gray">
              <a:xfrm>
                <a:off x="1770" y="1113"/>
                <a:ext cx="3394" cy="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zh-TW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1.</a:t>
                </a:r>
                <a:r>
                  <a:rPr lang="zh-TW" altLang="en-US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服務前先簽訂合約書。</a:t>
                </a:r>
                <a:endParaRPr lang="en-US" altLang="zh-TW" sz="2400" b="1" dirty="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en-US" altLang="zh-TW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2.</a:t>
                </a:r>
                <a:r>
                  <a:rPr lang="zh-TW" altLang="en-US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甲方：資訊局、乙方：學生代表</a:t>
                </a:r>
                <a:endParaRPr lang="en-US" altLang="zh-TW" sz="2400" b="1" dirty="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zh-TW" altLang="en-US" sz="2400" b="1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　</a:t>
                </a:r>
                <a:r>
                  <a:rPr lang="zh-TW" altLang="en-US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、丙方：授課教師。</a:t>
                </a:r>
                <a:endParaRPr lang="en-US" altLang="zh-TW" sz="24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75786" name="Group 10"/>
            <p:cNvGrpSpPr>
              <a:grpSpLocks/>
            </p:cNvGrpSpPr>
            <p:nvPr/>
          </p:nvGrpSpPr>
          <p:grpSpPr bwMode="auto">
            <a:xfrm>
              <a:off x="1043608" y="3054353"/>
              <a:ext cx="7129344" cy="1301751"/>
              <a:chOff x="912" y="2016"/>
              <a:chExt cx="4029" cy="912"/>
            </a:xfrm>
          </p:grpSpPr>
          <p:sp>
            <p:nvSpPr>
              <p:cNvPr id="75787" name="AutoShape 11"/>
              <p:cNvSpPr>
                <a:spLocks noChangeArrowheads="1"/>
              </p:cNvSpPr>
              <p:nvPr/>
            </p:nvSpPr>
            <p:spPr bwMode="gray">
              <a:xfrm>
                <a:off x="912" y="2016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9216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75788" name="Group 12"/>
              <p:cNvGrpSpPr>
                <a:grpSpLocks/>
              </p:cNvGrpSpPr>
              <p:nvPr/>
            </p:nvGrpSpPr>
            <p:grpSpPr bwMode="auto">
              <a:xfrm>
                <a:off x="999" y="2100"/>
                <a:ext cx="795" cy="746"/>
                <a:chOff x="999" y="2100"/>
                <a:chExt cx="795" cy="746"/>
              </a:xfrm>
            </p:grpSpPr>
            <p:sp>
              <p:nvSpPr>
                <p:cNvPr id="75789" name="AutoShape 13"/>
                <p:cNvSpPr>
                  <a:spLocks noChangeArrowheads="1"/>
                </p:cNvSpPr>
                <p:nvPr/>
              </p:nvSpPr>
              <p:spPr bwMode="gray"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5790" name="Freeform 14"/>
                <p:cNvSpPr>
                  <a:spLocks/>
                </p:cNvSpPr>
                <p:nvPr/>
              </p:nvSpPr>
              <p:spPr bwMode="gray">
                <a:xfrm>
                  <a:off x="1047" y="214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5791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1011" y="2127"/>
                  <a:ext cx="783" cy="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b="1" dirty="0" smtClean="0">
                      <a:solidFill>
                        <a:schemeClr val="bg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進  行</a:t>
                  </a:r>
                  <a:endParaRPr lang="en-US" altLang="zh-TW" sz="28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r>
                    <a:rPr lang="zh-TW" altLang="en-US" sz="2800" b="1" dirty="0" smtClean="0">
                      <a:solidFill>
                        <a:schemeClr val="bg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服  務</a:t>
                  </a:r>
                  <a:endParaRPr lang="zh-TW" altLang="en-US" sz="28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sp>
            <p:nvSpPr>
              <p:cNvPr id="75792" name="Text Box 16"/>
              <p:cNvSpPr txBox="1">
                <a:spLocks noChangeArrowheads="1"/>
              </p:cNvSpPr>
              <p:nvPr/>
            </p:nvSpPr>
            <p:spPr bwMode="gray">
              <a:xfrm>
                <a:off x="1872" y="2026"/>
                <a:ext cx="3069" cy="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zh-TW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1.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學生利用課餘時間至資訊局提供</a:t>
                </a:r>
                <a:endParaRPr lang="en-US" altLang="zh-TW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zh-TW" altLang="en-US" sz="2400" b="1" dirty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巡檢處進行巡檢。</a:t>
                </a:r>
                <a:endParaRPr lang="en-US" altLang="zh-TW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en-US" altLang="zh-TW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2.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檢測</a:t>
                </a:r>
                <a:r>
                  <a:rPr lang="en-US" altLang="zh-TW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處為</a:t>
                </a:r>
                <a:r>
                  <a:rPr lang="en-US" altLang="zh-TW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0.5HR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，需進行</a:t>
                </a:r>
                <a:r>
                  <a:rPr lang="en-US" altLang="zh-TW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36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處。</a:t>
                </a:r>
                <a:endParaRPr lang="en-US" altLang="zh-TW" sz="24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75793" name="Group 17"/>
            <p:cNvGrpSpPr>
              <a:grpSpLocks/>
            </p:cNvGrpSpPr>
            <p:nvPr/>
          </p:nvGrpSpPr>
          <p:grpSpPr bwMode="auto">
            <a:xfrm>
              <a:off x="1043608" y="4594225"/>
              <a:ext cx="7128792" cy="1301750"/>
              <a:chOff x="912" y="3036"/>
              <a:chExt cx="3984" cy="912"/>
            </a:xfrm>
          </p:grpSpPr>
          <p:sp>
            <p:nvSpPr>
              <p:cNvPr id="75794" name="AutoShape 18"/>
              <p:cNvSpPr>
                <a:spLocks noChangeArrowheads="1"/>
              </p:cNvSpPr>
              <p:nvPr/>
            </p:nvSpPr>
            <p:spPr bwMode="gray">
              <a:xfrm>
                <a:off x="912" y="3036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48627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75795" name="Group 19"/>
              <p:cNvGrpSpPr>
                <a:grpSpLocks/>
              </p:cNvGrpSpPr>
              <p:nvPr/>
            </p:nvGrpSpPr>
            <p:grpSpPr bwMode="auto">
              <a:xfrm>
                <a:off x="999" y="3120"/>
                <a:ext cx="785" cy="746"/>
                <a:chOff x="999" y="3120"/>
                <a:chExt cx="785" cy="746"/>
              </a:xfrm>
            </p:grpSpPr>
            <p:sp>
              <p:nvSpPr>
                <p:cNvPr id="75796" name="AutoShape 20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63529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5797" name="Freeform 21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48627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5798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010" y="3128"/>
                  <a:ext cx="774" cy="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b="1" dirty="0" smtClean="0">
                      <a:solidFill>
                        <a:schemeClr val="bg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填  寫</a:t>
                  </a:r>
                  <a:endParaRPr lang="en-US" altLang="zh-TW" sz="28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r>
                    <a:rPr lang="zh-TW" altLang="en-US" sz="2800" b="1" dirty="0" smtClean="0">
                      <a:solidFill>
                        <a:schemeClr val="bg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表  單</a:t>
                  </a:r>
                  <a:endParaRPr lang="zh-TW" altLang="en-US" sz="28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sp>
            <p:nvSpPr>
              <p:cNvPr id="75799" name="Text Box 23"/>
              <p:cNvSpPr txBox="1">
                <a:spLocks noChangeArrowheads="1"/>
              </p:cNvSpPr>
              <p:nvPr/>
            </p:nvSpPr>
            <p:spPr bwMode="gray">
              <a:xfrm>
                <a:off x="1872" y="3161"/>
                <a:ext cx="2928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TW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1.</a:t>
                </a:r>
                <a:r>
                  <a:rPr lang="zh-TW" altLang="en-US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填寫檢測結果</a:t>
                </a:r>
                <a:r>
                  <a:rPr lang="en-US" altLang="zh-TW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資訊局提供表格</a:t>
                </a:r>
                <a:r>
                  <a:rPr lang="en-US" altLang="zh-TW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</a:p>
              <a:p>
                <a:pPr eaLnBrk="0" hangingPunct="0"/>
                <a:r>
                  <a:rPr lang="en-US" altLang="zh-TW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2.</a:t>
                </a:r>
                <a:r>
                  <a:rPr lang="zh-TW" altLang="en-US" sz="2400" b="1" dirty="0" smtClean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由組長收集彙報服學組</a:t>
                </a:r>
                <a:endParaRPr lang="en-US" altLang="zh-TW" sz="24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01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143000" y="3074988"/>
            <a:ext cx="2982913" cy="2763838"/>
            <a:chOff x="1143000" y="3074988"/>
            <a:chExt cx="2982913" cy="2763838"/>
          </a:xfrm>
        </p:grpSpPr>
        <p:grpSp>
          <p:nvGrpSpPr>
            <p:cNvPr id="43028" name="Group 20"/>
            <p:cNvGrpSpPr>
              <a:grpSpLocks/>
            </p:cNvGrpSpPr>
            <p:nvPr/>
          </p:nvGrpSpPr>
          <p:grpSpPr bwMode="auto">
            <a:xfrm>
              <a:off x="1143000" y="3171826"/>
              <a:ext cx="2286000" cy="2667000"/>
              <a:chOff x="720" y="1998"/>
              <a:chExt cx="1440" cy="1680"/>
            </a:xfrm>
          </p:grpSpPr>
          <p:sp>
            <p:nvSpPr>
              <p:cNvPr id="43013" name="AutoShape 5"/>
              <p:cNvSpPr>
                <a:spLocks noChangeArrowheads="1"/>
              </p:cNvSpPr>
              <p:nvPr/>
            </p:nvSpPr>
            <p:spPr bwMode="auto">
              <a:xfrm>
                <a:off x="720" y="1998"/>
                <a:ext cx="1440" cy="168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rgbClr val="99CCFF">
                            <a:gamma/>
                            <a:tint val="27451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TW" altLang="zh-TW">
                  <a:latin typeface="Verdana" pitchFamily="34" charset="0"/>
                </a:endParaRPr>
              </a:p>
            </p:txBody>
          </p:sp>
          <p:sp>
            <p:nvSpPr>
              <p:cNvPr id="43014" name="Text Box 6"/>
              <p:cNvSpPr txBox="1">
                <a:spLocks noChangeArrowheads="1"/>
              </p:cNvSpPr>
              <p:nvPr/>
            </p:nvSpPr>
            <p:spPr bwMode="auto">
              <a:xfrm>
                <a:off x="780" y="2124"/>
                <a:ext cx="1284" cy="1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 sz="2800" b="1" dirty="0" smtClean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書面報告</a:t>
                </a:r>
                <a:endParaRPr lang="en-US" altLang="zh-TW" sz="28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en-US" altLang="zh-TW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1.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協議書</a:t>
                </a:r>
                <a:endParaRPr lang="en-US" altLang="zh-TW" sz="28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en-US" altLang="zh-TW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2.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心得單</a:t>
                </a:r>
                <a:endParaRPr lang="en-US" altLang="zh-TW" sz="28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en-US" altLang="zh-TW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3.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反思單</a:t>
                </a:r>
                <a:endParaRPr lang="en-US" altLang="zh-TW" sz="28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en-US" altLang="zh-TW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4.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評核表</a:t>
                </a:r>
                <a:endParaRPr lang="en-US" altLang="zh-TW" sz="2800" dirty="0">
                  <a:solidFill>
                    <a:srgbClr val="C00000"/>
                  </a:solidFill>
                  <a:ea typeface="新細明體" pitchFamily="18" charset="-120"/>
                </a:endParaRPr>
              </a:p>
            </p:txBody>
          </p:sp>
        </p:grpSp>
        <p:sp>
          <p:nvSpPr>
            <p:cNvPr id="43016" name="Freeform 8"/>
            <p:cNvSpPr>
              <a:spLocks/>
            </p:cNvSpPr>
            <p:nvPr/>
          </p:nvSpPr>
          <p:spPr bwMode="gray">
            <a:xfrm>
              <a:off x="3222625" y="3074988"/>
              <a:ext cx="903288" cy="1241425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1765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868863" y="3071813"/>
            <a:ext cx="2979737" cy="2767012"/>
            <a:chOff x="4868863" y="3071813"/>
            <a:chExt cx="2979737" cy="2767012"/>
          </a:xfrm>
        </p:grpSpPr>
        <p:grpSp>
          <p:nvGrpSpPr>
            <p:cNvPr id="43029" name="Group 21"/>
            <p:cNvGrpSpPr>
              <a:grpSpLocks/>
            </p:cNvGrpSpPr>
            <p:nvPr/>
          </p:nvGrpSpPr>
          <p:grpSpPr bwMode="auto">
            <a:xfrm>
              <a:off x="5562600" y="3171825"/>
              <a:ext cx="2286000" cy="2667000"/>
              <a:chOff x="3504" y="1998"/>
              <a:chExt cx="1440" cy="1680"/>
            </a:xfrm>
          </p:grpSpPr>
          <p:sp>
            <p:nvSpPr>
              <p:cNvPr id="43011" name="AutoShape 3"/>
              <p:cNvSpPr>
                <a:spLocks noChangeArrowheads="1"/>
              </p:cNvSpPr>
              <p:nvPr/>
            </p:nvSpPr>
            <p:spPr bwMode="auto">
              <a:xfrm>
                <a:off x="3504" y="1998"/>
                <a:ext cx="1440" cy="168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rgbClr val="99CCFF">
                            <a:gamma/>
                            <a:tint val="27451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TW" altLang="zh-TW">
                  <a:latin typeface="Verdana" pitchFamily="34" charset="0"/>
                </a:endParaRPr>
              </a:p>
            </p:txBody>
          </p:sp>
          <p:sp>
            <p:nvSpPr>
              <p:cNvPr id="43012" name="Text Box 4"/>
              <p:cNvSpPr txBox="1">
                <a:spLocks noChangeArrowheads="1"/>
              </p:cNvSpPr>
              <p:nvPr/>
            </p:nvSpPr>
            <p:spPr bwMode="auto">
              <a:xfrm>
                <a:off x="3600" y="2121"/>
                <a:ext cx="1296" cy="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 sz="2800" b="1" dirty="0" smtClean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課堂報告</a:t>
                </a:r>
                <a:endParaRPr lang="en-US" altLang="zh-TW" sz="28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en-US" altLang="zh-TW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1.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簡報</a:t>
                </a:r>
                <a:endParaRPr lang="en-US" altLang="zh-TW" sz="28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hangingPunct="0"/>
                <a:r>
                  <a:rPr lang="en-US" altLang="zh-TW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2.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影片</a:t>
                </a:r>
                <a:endParaRPr lang="en-US" altLang="zh-TW" sz="2800" dirty="0">
                  <a:solidFill>
                    <a:srgbClr val="C00000"/>
                  </a:solidFill>
                  <a:ea typeface="新細明體" pitchFamily="18" charset="-120"/>
                </a:endParaRPr>
              </a:p>
            </p:txBody>
          </p:sp>
        </p:grpSp>
        <p:sp>
          <p:nvSpPr>
            <p:cNvPr id="43017" name="AutoShape 9"/>
            <p:cNvSpPr>
              <a:spLocks noChangeAspect="1" noChangeArrowheads="1" noTextEdit="1"/>
            </p:cNvSpPr>
            <p:nvPr/>
          </p:nvSpPr>
          <p:spPr bwMode="gray">
            <a:xfrm flipH="1">
              <a:off x="4868863" y="3071813"/>
              <a:ext cx="909637" cy="12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gray">
            <a:xfrm flipH="1">
              <a:off x="4875213" y="3074988"/>
              <a:ext cx="903287" cy="1241425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1765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43020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302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3027" name="Text Box 19"/>
            <p:cNvSpPr txBox="1">
              <a:spLocks noChangeArrowheads="1"/>
            </p:cNvSpPr>
            <p:nvPr/>
          </p:nvSpPr>
          <p:spPr bwMode="auto">
            <a:xfrm>
              <a:off x="2456" y="1038"/>
              <a:ext cx="76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4000" b="1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反思</a:t>
              </a:r>
              <a:endPara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-236192" y="232318"/>
            <a:ext cx="8084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反思階段</a:t>
            </a:r>
            <a:r>
              <a:rPr lang="en-US" altLang="zh-TW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b="1" dirty="0">
              <a:solidFill>
                <a:schemeClr val="tx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4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658" y="260648"/>
            <a:ext cx="7086600" cy="53340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慶賀階段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043608" y="1752600"/>
            <a:ext cx="3456385" cy="3945206"/>
            <a:chOff x="1043608" y="1752600"/>
            <a:chExt cx="3456385" cy="3945206"/>
          </a:xfrm>
        </p:grpSpPr>
        <p:sp>
          <p:nvSpPr>
            <p:cNvPr id="94225" name="AutoShape 17"/>
            <p:cNvSpPr>
              <a:spLocks noChangeArrowheads="1"/>
            </p:cNvSpPr>
            <p:nvPr/>
          </p:nvSpPr>
          <p:spPr bwMode="auto">
            <a:xfrm>
              <a:off x="1075791" y="1875888"/>
              <a:ext cx="3329247" cy="382191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12157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27" name="AutoShape 19"/>
            <p:cNvSpPr>
              <a:spLocks noChangeArrowheads="1"/>
            </p:cNvSpPr>
            <p:nvPr/>
          </p:nvSpPr>
          <p:spPr bwMode="auto">
            <a:xfrm>
              <a:off x="1375064" y="1752600"/>
              <a:ext cx="2712720" cy="9567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28" name="AutoShape 20"/>
            <p:cNvSpPr>
              <a:spLocks noChangeArrowheads="1"/>
            </p:cNvSpPr>
            <p:nvPr/>
          </p:nvSpPr>
          <p:spPr bwMode="auto">
            <a:xfrm>
              <a:off x="1498369" y="1875888"/>
              <a:ext cx="123305" cy="12328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29" name="AutoShape 21"/>
            <p:cNvSpPr>
              <a:spLocks noChangeArrowheads="1"/>
            </p:cNvSpPr>
            <p:nvPr/>
          </p:nvSpPr>
          <p:spPr bwMode="auto">
            <a:xfrm>
              <a:off x="3841173" y="1875888"/>
              <a:ext cx="123305" cy="12328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1763688" y="1916832"/>
              <a:ext cx="1933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成果展示</a:t>
              </a:r>
              <a:endPara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1043608" y="3052117"/>
              <a:ext cx="34563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8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由服習組統一辦理</a:t>
              </a:r>
              <a:endPara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28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8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書面報告、海報、</a:t>
              </a:r>
              <a:endPara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8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8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影片</a:t>
              </a:r>
              <a:endPara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839807" y="1690956"/>
            <a:ext cx="3440362" cy="4006850"/>
            <a:chOff x="4519353" y="1752600"/>
            <a:chExt cx="3440362" cy="4006850"/>
          </a:xfrm>
        </p:grpSpPr>
        <p:sp>
          <p:nvSpPr>
            <p:cNvPr id="94230" name="AutoShape 22"/>
            <p:cNvSpPr>
              <a:spLocks noChangeArrowheads="1"/>
            </p:cNvSpPr>
            <p:nvPr/>
          </p:nvSpPr>
          <p:spPr bwMode="auto">
            <a:xfrm>
              <a:off x="4519353" y="1937532"/>
              <a:ext cx="3329247" cy="382191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7451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32" name="AutoShape 24"/>
            <p:cNvSpPr>
              <a:spLocks noChangeArrowheads="1"/>
            </p:cNvSpPr>
            <p:nvPr/>
          </p:nvSpPr>
          <p:spPr bwMode="auto">
            <a:xfrm>
              <a:off x="4827616" y="1752600"/>
              <a:ext cx="2712720" cy="9567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33" name="AutoShape 25"/>
            <p:cNvSpPr>
              <a:spLocks noChangeArrowheads="1"/>
            </p:cNvSpPr>
            <p:nvPr/>
          </p:nvSpPr>
          <p:spPr bwMode="auto">
            <a:xfrm>
              <a:off x="4950922" y="1875888"/>
              <a:ext cx="123305" cy="12328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34" name="AutoShape 26"/>
            <p:cNvSpPr>
              <a:spLocks noChangeArrowheads="1"/>
            </p:cNvSpPr>
            <p:nvPr/>
          </p:nvSpPr>
          <p:spPr bwMode="auto">
            <a:xfrm>
              <a:off x="7293725" y="1875888"/>
              <a:ext cx="123305" cy="12328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5220072" y="1908121"/>
              <a:ext cx="212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獎勵作業</a:t>
              </a:r>
              <a:endPara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605378" y="3064761"/>
              <a:ext cx="335433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由授課教師推薦</a:t>
              </a:r>
              <a:endParaRPr lang="en-US" altLang="zh-TW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優秀同學</a:t>
              </a:r>
              <a:endParaRPr lang="en-US" altLang="zh-TW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於次學年始業式</a:t>
              </a:r>
              <a:endParaRPr lang="en-US" altLang="zh-TW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公開表揚</a:t>
              </a:r>
              <a:endPara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7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086600" cy="533400"/>
          </a:xfrm>
        </p:spPr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服務成果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6" descr="C:\Users\學服中心\Downloads\DSC09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7" y="3646568"/>
            <a:ext cx="3626842" cy="21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3" y="3669429"/>
            <a:ext cx="3441759" cy="21540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0" y="3640183"/>
            <a:ext cx="3612021" cy="222161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126876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學年第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學期參與台北市資訊局巡檢活動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的學生共有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共巡檢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2520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點，大部分集中近本校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中正區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，共量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測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1458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次，佔全部</a:t>
            </a:r>
            <a:r>
              <a:rPr lang="en-US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58%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605586"/>
              </p:ext>
            </p:extLst>
          </p:nvPr>
        </p:nvGraphicFramePr>
        <p:xfrm>
          <a:off x="4427984" y="3212976"/>
          <a:ext cx="4248472" cy="332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09329" y="3230393"/>
            <a:ext cx="338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成果展示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海報及書面報告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97" y="3646568"/>
            <a:ext cx="1566237" cy="22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  <p:bldP spid="11" grpId="0"/>
    </p:bldLst>
  </p:timing>
</p:sld>
</file>

<file path=ppt/theme/theme1.xml><?xml version="1.0" encoding="utf-8"?>
<a:theme xmlns:a="http://schemas.openxmlformats.org/drawingml/2006/main" name="178Gp_circle_light_v2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178Gp_circle_light_v2</Template>
  <TotalTime>1012</TotalTime>
  <Words>455</Words>
  <Application>Microsoft Office PowerPoint</Application>
  <PresentationFormat>如螢幕大小 (4:3)</PresentationFormat>
  <Paragraphs>88</Paragraphs>
  <Slides>10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178Gp_circle_light_v2</vt:lpstr>
      <vt:lpstr>Image</vt:lpstr>
      <vt:lpstr>國立臺北商業大學 服務學習經驗分享~ 以台北市政府資訊局為例</vt:lpstr>
      <vt:lpstr>報告大綱</vt:lpstr>
      <vt:lpstr>服務學習規劃</vt:lpstr>
      <vt:lpstr>PowerPoint 簡報</vt:lpstr>
      <vt:lpstr>PowerPoint 簡報</vt:lpstr>
      <vt:lpstr>服務階段(第3週~第13週)</vt:lpstr>
      <vt:lpstr>PowerPoint 簡報</vt:lpstr>
      <vt:lpstr>慶賀階段(第15週~第18週)</vt:lpstr>
      <vt:lpstr>服務成果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國立臺北商業大學 服務學習的經驗分享~ 以台北市政府資訊局為例</dc:title>
  <dc:creator>學服中心</dc:creator>
  <cp:lastModifiedBy>王惠珍</cp:lastModifiedBy>
  <cp:revision>42</cp:revision>
  <dcterms:created xsi:type="dcterms:W3CDTF">2016-10-22T15:24:13Z</dcterms:created>
  <dcterms:modified xsi:type="dcterms:W3CDTF">2016-10-26T02:48:52Z</dcterms:modified>
</cp:coreProperties>
</file>