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82" r:id="rId4"/>
    <p:sldId id="283" r:id="rId5"/>
    <p:sldId id="258" r:id="rId6"/>
    <p:sldId id="259" r:id="rId7"/>
    <p:sldId id="260" r:id="rId8"/>
    <p:sldId id="261" r:id="rId9"/>
    <p:sldId id="262" r:id="rId10"/>
    <p:sldId id="263" r:id="rId11"/>
    <p:sldId id="264" r:id="rId12"/>
    <p:sldId id="265" r:id="rId13"/>
    <p:sldId id="266" r:id="rId14"/>
    <p:sldId id="267" r:id="rId15"/>
    <p:sldId id="271" r:id="rId16"/>
    <p:sldId id="269" r:id="rId17"/>
    <p:sldId id="270" r:id="rId18"/>
    <p:sldId id="268" r:id="rId19"/>
    <p:sldId id="273" r:id="rId20"/>
    <p:sldId id="276" r:id="rId21"/>
    <p:sldId id="279" r:id="rId22"/>
    <p:sldId id="280" r:id="rId23"/>
    <p:sldId id="281" r:id="rId2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86"/>
    <a:srgbClr val="A50021"/>
    <a:srgbClr val="0024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F49289-B96D-44B0-B0FE-D9AC67144F7B}" type="datetimeFigureOut">
              <a:rPr lang="zh-TW" altLang="en-US" smtClean="0"/>
              <a:t>2016/10/21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D1F69E-5D1D-459A-9F73-C61344E0F8F4}" type="slidenum">
              <a:rPr lang="zh-TW" altLang="en-US" smtClean="0"/>
              <a:t>‹#›</a:t>
            </a:fld>
            <a:endParaRPr lang="zh-TW" altLang="en-US"/>
          </a:p>
        </p:txBody>
      </p:sp>
    </p:spTree>
    <p:extLst>
      <p:ext uri="{BB962C8B-B14F-4D97-AF65-F5344CB8AC3E}">
        <p14:creationId xmlns:p14="http://schemas.microsoft.com/office/powerpoint/2010/main" val="223185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4D1F69E-5D1D-459A-9F73-C61344E0F8F4}" type="slidenum">
              <a:rPr lang="zh-TW" altLang="en-US" smtClean="0"/>
              <a:t>1</a:t>
            </a:fld>
            <a:endParaRPr lang="zh-TW" altLang="en-US"/>
          </a:p>
        </p:txBody>
      </p:sp>
    </p:spTree>
    <p:extLst>
      <p:ext uri="{BB962C8B-B14F-4D97-AF65-F5344CB8AC3E}">
        <p14:creationId xmlns:p14="http://schemas.microsoft.com/office/powerpoint/2010/main" val="3716887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C6ACCA65-2906-4FF4-AA35-17F83C8BEF31}" type="datetime1">
              <a:rPr lang="zh-TW" altLang="en-US" smtClean="0"/>
              <a:t>2016/10/21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634240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2B36BC1-5C8A-4C51-86A8-EA341F85BAFA}" type="datetime1">
              <a:rPr lang="zh-TW" altLang="en-US" smtClean="0"/>
              <a:t>2016/10/21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88023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CEC72C8-15C8-4F84-94C8-4B06BA564CC7}" type="datetime1">
              <a:rPr lang="zh-TW" altLang="en-US" smtClean="0"/>
              <a:t>2016/10/21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99777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E0D02A5-96A5-44DD-ABD1-87C2CE13C49A}" type="datetime1">
              <a:rPr lang="zh-TW" altLang="en-US" smtClean="0"/>
              <a:t>2016/10/21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3565869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A48E94CC-9CFD-4340-9C92-961125FBDEAA}" type="datetime1">
              <a:rPr lang="zh-TW" altLang="en-US" smtClean="0"/>
              <a:t>2016/10/21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426245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76569807-C05E-4C0F-BA61-8FBDED6B02AB}" type="datetime1">
              <a:rPr lang="zh-TW" altLang="en-US" smtClean="0"/>
              <a:t>2016/10/21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3118437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E92CB17A-7E31-4FDC-B0FC-D34CC12F7215}" type="datetime1">
              <a:rPr lang="zh-TW" altLang="en-US" smtClean="0"/>
              <a:t>2016/10/21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4136997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287FA98D-CC90-480A-9B76-11BA2ED543D0}" type="datetime1">
              <a:rPr lang="zh-TW" altLang="en-US" smtClean="0"/>
              <a:t>2016/10/21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313570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B523EA7-7C31-47F6-828B-4949A3B10F90}" type="datetime1">
              <a:rPr lang="zh-TW" altLang="en-US" smtClean="0"/>
              <a:t>2016/10/21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330316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C170550-8612-4C50-A766-FACF29DF8BCE}" type="datetime1">
              <a:rPr lang="zh-TW" altLang="en-US" smtClean="0"/>
              <a:t>2016/10/21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55266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3FD1560-E996-49F3-9E5F-5A389A3E0332}" type="datetime1">
              <a:rPr lang="zh-TW" altLang="en-US" smtClean="0"/>
              <a:t>2016/10/21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689B051-57A9-455C-A58F-A0918975B5CC}" type="slidenum">
              <a:rPr lang="zh-TW" altLang="en-US" smtClean="0"/>
              <a:t>‹#›</a:t>
            </a:fld>
            <a:endParaRPr lang="zh-TW" altLang="en-US"/>
          </a:p>
        </p:txBody>
      </p:sp>
    </p:spTree>
    <p:extLst>
      <p:ext uri="{BB962C8B-B14F-4D97-AF65-F5344CB8AC3E}">
        <p14:creationId xmlns:p14="http://schemas.microsoft.com/office/powerpoint/2010/main" val="2376319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2000">
                <a:solidFill>
                  <a:schemeClr val="tx1">
                    <a:tint val="75000"/>
                  </a:schemeClr>
                </a:solidFill>
              </a:defRPr>
            </a:lvl1pPr>
          </a:lstStyle>
          <a:p>
            <a:fld id="{D59BF301-924E-47FA-94F2-A99B4F7B256B}" type="datetime1">
              <a:rPr lang="zh-TW" altLang="en-US" smtClean="0"/>
              <a:pPr/>
              <a:t>2016/10/21</a:t>
            </a:fld>
            <a:endParaRPr lang="zh-TW" altLang="en-US" dirty="0"/>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000">
                <a:solidFill>
                  <a:schemeClr val="tx1">
                    <a:tint val="75000"/>
                  </a:schemeClr>
                </a:solidFill>
              </a:defRPr>
            </a:lvl1pPr>
          </a:lstStyle>
          <a:p>
            <a:fld id="{9689B051-57A9-455C-A58F-A0918975B5CC}" type="slidenum">
              <a:rPr lang="zh-TW" altLang="en-US" smtClean="0"/>
              <a:pPr/>
              <a:t>‹#›</a:t>
            </a:fld>
            <a:endParaRPr lang="zh-TW" altLang="en-US" dirty="0"/>
          </a:p>
        </p:txBody>
      </p:sp>
    </p:spTree>
    <p:extLst>
      <p:ext uri="{BB962C8B-B14F-4D97-AF65-F5344CB8AC3E}">
        <p14:creationId xmlns:p14="http://schemas.microsoft.com/office/powerpoint/2010/main" val="4278764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358153"/>
            <a:ext cx="9144000" cy="2420470"/>
          </a:xfrm>
        </p:spPr>
        <p:txBody>
          <a:bodyPr>
            <a:normAutofit/>
          </a:bodyPr>
          <a:lstStyle/>
          <a:p>
            <a:pPr>
              <a:lnSpc>
                <a:spcPct val="100000"/>
              </a:lnSpc>
              <a:spcBef>
                <a:spcPts val="6600"/>
              </a:spcBef>
            </a:pPr>
            <a:r>
              <a:rPr lang="zh-TW" altLang="en-US" sz="4800" b="1" dirty="0" smtClean="0">
                <a:solidFill>
                  <a:srgbClr val="002D86"/>
                </a:solidFill>
              </a:rPr>
              <a:t>參與</a:t>
            </a:r>
            <a:r>
              <a:rPr lang="en-US" altLang="zh-TW" sz="4800" b="1" dirty="0" smtClean="0">
                <a:solidFill>
                  <a:srgbClr val="002D86"/>
                </a:solidFill>
              </a:rPr>
              <a:t>104</a:t>
            </a:r>
            <a:r>
              <a:rPr lang="zh-TW" altLang="en-US" sz="4800" b="1" dirty="0" smtClean="0">
                <a:solidFill>
                  <a:srgbClr val="002D86"/>
                </a:solidFill>
              </a:rPr>
              <a:t>年度</a:t>
            </a:r>
            <a:r>
              <a:rPr lang="en-US" altLang="zh-TW" sz="4800" b="1" dirty="0" smtClean="0">
                <a:solidFill>
                  <a:srgbClr val="002D86"/>
                </a:solidFill>
              </a:rPr>
              <a:t>Taipei Free</a:t>
            </a:r>
            <a:r>
              <a:rPr lang="en-US" altLang="zh-TW" sz="4800" b="1" dirty="0" smtClean="0">
                <a:solidFill>
                  <a:srgbClr val="002060"/>
                </a:solidFill>
              </a:rPr>
              <a:t/>
            </a:r>
            <a:br>
              <a:rPr lang="en-US" altLang="zh-TW" sz="4800" b="1" dirty="0" smtClean="0">
                <a:solidFill>
                  <a:srgbClr val="002060"/>
                </a:solidFill>
              </a:rPr>
            </a:br>
            <a:r>
              <a:rPr lang="zh-TW" altLang="en-US" sz="4800" b="1" dirty="0" smtClean="0">
                <a:solidFill>
                  <a:srgbClr val="C00000"/>
                </a:solidFill>
              </a:rPr>
              <a:t>巡檢服務學習計畫</a:t>
            </a:r>
            <a:r>
              <a:rPr lang="en-US" altLang="zh-TW" sz="4800" b="1" dirty="0" smtClean="0">
                <a:solidFill>
                  <a:srgbClr val="C00000"/>
                </a:solidFill>
              </a:rPr>
              <a:t/>
            </a:r>
            <a:br>
              <a:rPr lang="en-US" altLang="zh-TW" sz="4800" b="1" dirty="0" smtClean="0">
                <a:solidFill>
                  <a:srgbClr val="C00000"/>
                </a:solidFill>
              </a:rPr>
            </a:br>
            <a:r>
              <a:rPr lang="en-US" altLang="zh-TW" sz="4800" b="1" dirty="0" smtClean="0">
                <a:solidFill>
                  <a:srgbClr val="002060"/>
                </a:solidFill>
              </a:rPr>
              <a:t>MCU</a:t>
            </a:r>
            <a:r>
              <a:rPr lang="zh-TW" altLang="en-US" sz="4800" b="1" dirty="0" smtClean="0">
                <a:solidFill>
                  <a:srgbClr val="002060"/>
                </a:solidFill>
              </a:rPr>
              <a:t>之分享</a:t>
            </a:r>
            <a:endParaRPr lang="zh-TW" altLang="en-US" sz="4800" b="1" dirty="0">
              <a:solidFill>
                <a:srgbClr val="002060"/>
              </a:solidFill>
            </a:endParaRPr>
          </a:p>
        </p:txBody>
      </p:sp>
      <p:sp>
        <p:nvSpPr>
          <p:cNvPr id="3" name="副標題 2"/>
          <p:cNvSpPr>
            <a:spLocks noGrp="1"/>
          </p:cNvSpPr>
          <p:nvPr>
            <p:ph type="subTitle" idx="1"/>
          </p:nvPr>
        </p:nvSpPr>
        <p:spPr>
          <a:xfrm>
            <a:off x="2931460" y="4341626"/>
            <a:ext cx="6790764" cy="1655762"/>
          </a:xfrm>
        </p:spPr>
        <p:txBody>
          <a:bodyPr>
            <a:normAutofit/>
          </a:bodyPr>
          <a:lstStyle/>
          <a:p>
            <a:pPr algn="l"/>
            <a:r>
              <a:rPr lang="zh-TW" altLang="en-US" sz="2800" b="1" dirty="0" smtClean="0">
                <a:solidFill>
                  <a:srgbClr val="002060"/>
                </a:solidFill>
              </a:rPr>
              <a:t>報告人：</a:t>
            </a:r>
            <a:endParaRPr lang="en-US" altLang="zh-TW" sz="2800" b="1" dirty="0" smtClean="0">
              <a:solidFill>
                <a:srgbClr val="002060"/>
              </a:solidFill>
            </a:endParaRPr>
          </a:p>
          <a:p>
            <a:r>
              <a:rPr lang="zh-TW" altLang="en-US" sz="2800" b="1" dirty="0" smtClean="0">
                <a:solidFill>
                  <a:srgbClr val="002060"/>
                </a:solidFill>
              </a:rPr>
              <a:t>銘傳大學  資訊管理學系   </a:t>
            </a:r>
            <a:endParaRPr lang="en-US" altLang="zh-TW" sz="2800" b="1" dirty="0" smtClean="0">
              <a:solidFill>
                <a:srgbClr val="002060"/>
              </a:solidFill>
            </a:endParaRPr>
          </a:p>
          <a:p>
            <a:r>
              <a:rPr lang="zh-TW" altLang="en-US" sz="2800" b="1" dirty="0" smtClean="0">
                <a:solidFill>
                  <a:srgbClr val="002060"/>
                </a:solidFill>
              </a:rPr>
              <a:t>丁明勇</a:t>
            </a:r>
            <a:endParaRPr lang="zh-TW" altLang="en-US" sz="2800" b="1" dirty="0">
              <a:solidFill>
                <a:srgbClr val="002060"/>
              </a:solidFill>
            </a:endParaRPr>
          </a:p>
        </p:txBody>
      </p:sp>
      <p:sp>
        <p:nvSpPr>
          <p:cNvPr id="4" name="日期版面配置區 3"/>
          <p:cNvSpPr>
            <a:spLocks noGrp="1"/>
          </p:cNvSpPr>
          <p:nvPr>
            <p:ph type="dt" sz="half" idx="10"/>
          </p:nvPr>
        </p:nvSpPr>
        <p:spPr/>
        <p:txBody>
          <a:bodyPr/>
          <a:lstStyle/>
          <a:p>
            <a:fld id="{E12963CF-D0EF-45B7-8C62-0FAD0EA92232}" type="datetime1">
              <a:rPr lang="zh-TW" altLang="en-US" sz="2400" smtClean="0"/>
              <a:t>2016/10/21</a:t>
            </a:fld>
            <a:endParaRPr lang="zh-TW" altLang="en-US" sz="2400" dirty="0"/>
          </a:p>
        </p:txBody>
      </p:sp>
      <p:sp>
        <p:nvSpPr>
          <p:cNvPr id="5" name="投影片編號版面配置區 4"/>
          <p:cNvSpPr>
            <a:spLocks noGrp="1"/>
          </p:cNvSpPr>
          <p:nvPr>
            <p:ph type="sldNum" sz="quarter" idx="12"/>
          </p:nvPr>
        </p:nvSpPr>
        <p:spPr/>
        <p:txBody>
          <a:bodyPr/>
          <a:lstStyle/>
          <a:p>
            <a:fld id="{9689B051-57A9-455C-A58F-A0918975B5CC}" type="slidenum">
              <a:rPr lang="zh-TW" altLang="en-US" sz="2000" smtClean="0"/>
              <a:t>1</a:t>
            </a:fld>
            <a:endParaRPr lang="zh-TW" altLang="en-US" sz="2000" dirty="0"/>
          </a:p>
        </p:txBody>
      </p:sp>
    </p:spTree>
    <p:extLst>
      <p:ext uri="{BB962C8B-B14F-4D97-AF65-F5344CB8AC3E}">
        <p14:creationId xmlns:p14="http://schemas.microsoft.com/office/powerpoint/2010/main" val="1415789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rgbClr val="00246C"/>
                </a:solidFill>
              </a:rPr>
              <a:t>學生做完巡檢服務後</a:t>
            </a:r>
            <a:r>
              <a:rPr lang="zh-TW" altLang="en-US" b="1" dirty="0" smtClean="0">
                <a:solidFill>
                  <a:srgbClr val="C00000"/>
                </a:solidFill>
              </a:rPr>
              <a:t>值得重視的一些心得</a:t>
            </a:r>
            <a:endParaRPr lang="zh-TW" altLang="en-US" dirty="0"/>
          </a:p>
        </p:txBody>
      </p:sp>
      <p:sp>
        <p:nvSpPr>
          <p:cNvPr id="3" name="內容版面配置區 2"/>
          <p:cNvSpPr>
            <a:spLocks noGrp="1"/>
          </p:cNvSpPr>
          <p:nvPr>
            <p:ph idx="1"/>
          </p:nvPr>
        </p:nvSpPr>
        <p:spPr/>
        <p:txBody>
          <a:bodyPr/>
          <a:lstStyle/>
          <a:p>
            <a:pPr>
              <a:lnSpc>
                <a:spcPct val="100000"/>
              </a:lnSpc>
              <a:spcBef>
                <a:spcPts val="1800"/>
              </a:spcBef>
            </a:pPr>
            <a:r>
              <a:rPr lang="zh-TW" altLang="zh-TW" b="1" dirty="0"/>
              <a:t>在討論過後，我們決定到</a:t>
            </a:r>
            <a:r>
              <a:rPr lang="zh-TW" altLang="zh-TW" b="1" dirty="0">
                <a:solidFill>
                  <a:srgbClr val="C00000"/>
                </a:solidFill>
              </a:rPr>
              <a:t>捷運台電大樓站測</a:t>
            </a:r>
            <a:r>
              <a:rPr lang="en-US" altLang="zh-TW" b="1" dirty="0" err="1">
                <a:solidFill>
                  <a:srgbClr val="C00000"/>
                </a:solidFill>
              </a:rPr>
              <a:t>wifi</a:t>
            </a:r>
            <a:r>
              <a:rPr lang="zh-TW" altLang="zh-TW" b="1" dirty="0" smtClean="0"/>
              <a:t>，</a:t>
            </a:r>
            <a:r>
              <a:rPr lang="zh-TW" altLang="en-US" b="1" dirty="0" smtClean="0"/>
              <a:t>                                 </a:t>
            </a:r>
            <a:r>
              <a:rPr lang="zh-TW" altLang="zh-TW" b="1" dirty="0" smtClean="0"/>
              <a:t>站</a:t>
            </a:r>
            <a:r>
              <a:rPr lang="zh-TW" altLang="zh-TW" b="1" dirty="0"/>
              <a:t>在捷運站出口，</a:t>
            </a:r>
            <a:r>
              <a:rPr lang="zh-TW" altLang="zh-TW" b="1" dirty="0">
                <a:solidFill>
                  <a:srgbClr val="C00000"/>
                </a:solidFill>
              </a:rPr>
              <a:t>我們一群人拿著手機不停地找尋微弱的信號</a:t>
            </a:r>
            <a:r>
              <a:rPr lang="zh-TW" altLang="zh-TW" b="1" dirty="0"/>
              <a:t>，</a:t>
            </a:r>
            <a:r>
              <a:rPr lang="zh-TW" altLang="zh-TW" b="1" dirty="0">
                <a:solidFill>
                  <a:srgbClr val="A50021"/>
                </a:solidFill>
              </a:rPr>
              <a:t>很多人誤以為</a:t>
            </a:r>
            <a:r>
              <a:rPr lang="zh-TW" altLang="zh-TW" b="1" dirty="0">
                <a:solidFill>
                  <a:srgbClr val="002D86"/>
                </a:solidFill>
              </a:rPr>
              <a:t>台北市資訊發達所以</a:t>
            </a:r>
            <a:r>
              <a:rPr lang="en-US" altLang="zh-TW" b="1" dirty="0" err="1">
                <a:solidFill>
                  <a:srgbClr val="002D86"/>
                </a:solidFill>
              </a:rPr>
              <a:t>wifi</a:t>
            </a:r>
            <a:r>
              <a:rPr lang="zh-TW" altLang="zh-TW" b="1" dirty="0">
                <a:solidFill>
                  <a:srgbClr val="A50021"/>
                </a:solidFill>
              </a:rPr>
              <a:t>一定又快又穩又強</a:t>
            </a:r>
            <a:r>
              <a:rPr lang="zh-TW" altLang="zh-TW" b="1" dirty="0" smtClean="0"/>
              <a:t>，</a:t>
            </a:r>
            <a:endParaRPr lang="en-US" altLang="zh-TW" b="1" dirty="0" smtClean="0"/>
          </a:p>
          <a:p>
            <a:pPr>
              <a:lnSpc>
                <a:spcPct val="100000"/>
              </a:lnSpc>
              <a:spcBef>
                <a:spcPts val="1800"/>
              </a:spcBef>
            </a:pPr>
            <a:r>
              <a:rPr lang="zh-TW" altLang="zh-TW" b="1" dirty="0" smtClean="0"/>
              <a:t>但是</a:t>
            </a:r>
            <a:r>
              <a:rPr lang="zh-TW" altLang="zh-TW" b="1" dirty="0">
                <a:solidFill>
                  <a:srgbClr val="A50021"/>
                </a:solidFill>
              </a:rPr>
              <a:t>實際測速之後可以發現這個觀念根本大錯特錯</a:t>
            </a:r>
            <a:r>
              <a:rPr lang="zh-TW" altLang="zh-TW" b="1" dirty="0" smtClean="0"/>
              <a:t>，</a:t>
            </a:r>
            <a:r>
              <a:rPr lang="zh-TW" altLang="en-US" b="1" dirty="0" smtClean="0"/>
              <a:t>                       </a:t>
            </a:r>
            <a:r>
              <a:rPr lang="zh-TW" altLang="zh-TW" b="1" dirty="0" smtClean="0"/>
              <a:t>我們</a:t>
            </a:r>
            <a:r>
              <a:rPr lang="zh-TW" altLang="zh-TW" b="1" dirty="0">
                <a:solidFill>
                  <a:srgbClr val="A50021"/>
                </a:solidFill>
              </a:rPr>
              <a:t>當天花了超過半小時在搜尋和測試</a:t>
            </a:r>
            <a:r>
              <a:rPr lang="zh-TW" altLang="zh-TW" b="1" dirty="0" smtClean="0"/>
              <a:t>，</a:t>
            </a:r>
            <a:r>
              <a:rPr lang="zh-TW" altLang="en-US" b="1" dirty="0" smtClean="0"/>
              <a:t>                                             </a:t>
            </a:r>
            <a:r>
              <a:rPr lang="zh-TW" altLang="zh-TW" b="1" dirty="0" smtClean="0">
                <a:solidFill>
                  <a:srgbClr val="A50021"/>
                </a:solidFill>
              </a:rPr>
              <a:t>其實</a:t>
            </a:r>
            <a:r>
              <a:rPr lang="zh-TW" altLang="zh-TW" b="1" dirty="0">
                <a:solidFill>
                  <a:srgbClr val="A50021"/>
                </a:solidFill>
              </a:rPr>
              <a:t>訊號事非常微弱而且也不太穩的</a:t>
            </a:r>
            <a:r>
              <a:rPr lang="zh-TW" altLang="zh-TW" b="1" dirty="0" smtClean="0"/>
              <a:t>，</a:t>
            </a:r>
            <a:r>
              <a:rPr lang="zh-TW" altLang="en-US" b="1" dirty="0" smtClean="0"/>
              <a:t>                                                    </a:t>
            </a:r>
            <a:r>
              <a:rPr lang="zh-TW" altLang="zh-TW" b="1" dirty="0" smtClean="0">
                <a:solidFill>
                  <a:srgbClr val="A50021"/>
                </a:solidFill>
              </a:rPr>
              <a:t>可能</a:t>
            </a:r>
            <a:r>
              <a:rPr lang="zh-TW" altLang="zh-TW" b="1" dirty="0">
                <a:solidFill>
                  <a:srgbClr val="A50021"/>
                </a:solidFill>
              </a:rPr>
              <a:t>走幾步路網路就又斷訊，又必須重新連線</a:t>
            </a:r>
            <a:r>
              <a:rPr lang="zh-TW" altLang="zh-TW" b="1" dirty="0"/>
              <a:t>。</a:t>
            </a:r>
          </a:p>
          <a:p>
            <a:endParaRPr lang="zh-TW" altLang="en-US" dirty="0"/>
          </a:p>
        </p:txBody>
      </p:sp>
      <p:sp>
        <p:nvSpPr>
          <p:cNvPr id="4" name="日期版面配置區 3"/>
          <p:cNvSpPr>
            <a:spLocks noGrp="1"/>
          </p:cNvSpPr>
          <p:nvPr>
            <p:ph type="dt" sz="half" idx="10"/>
          </p:nvPr>
        </p:nvSpPr>
        <p:spPr/>
        <p:txBody>
          <a:bodyPr/>
          <a:lstStyle/>
          <a:p>
            <a:fld id="{99BEFB76-3331-4310-BA69-D3DA3C544727}" type="datetime1">
              <a:rPr lang="zh-TW" altLang="en-US" smtClean="0"/>
              <a:t>2016/10/23</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10</a:t>
            </a:fld>
            <a:endParaRPr lang="zh-TW" altLang="en-US"/>
          </a:p>
        </p:txBody>
      </p:sp>
    </p:spTree>
    <p:extLst>
      <p:ext uri="{BB962C8B-B14F-4D97-AF65-F5344CB8AC3E}">
        <p14:creationId xmlns:p14="http://schemas.microsoft.com/office/powerpoint/2010/main" val="2885026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42047" y="1559859"/>
            <a:ext cx="11685493" cy="5161616"/>
          </a:xfrm>
        </p:spPr>
        <p:txBody>
          <a:bodyPr>
            <a:normAutofit/>
          </a:bodyPr>
          <a:lstStyle/>
          <a:p>
            <a:pPr>
              <a:lnSpc>
                <a:spcPct val="120000"/>
              </a:lnSpc>
              <a:spcBef>
                <a:spcPts val="1200"/>
              </a:spcBef>
            </a:pPr>
            <a:r>
              <a:rPr lang="zh-TW" altLang="zh-TW" sz="2400" b="1" dirty="0"/>
              <a:t>測試那天我們</a:t>
            </a:r>
            <a:r>
              <a:rPr lang="zh-TW" altLang="zh-TW" sz="2400" b="1" dirty="0">
                <a:solidFill>
                  <a:srgbClr val="A50021"/>
                </a:solidFill>
              </a:rPr>
              <a:t>坐公車</a:t>
            </a:r>
            <a:r>
              <a:rPr lang="zh-TW" altLang="zh-TW" sz="2400" b="1" dirty="0"/>
              <a:t>來到新莊，從迴龍捷運站一路經過丹鳳、輔大、新莊等總共四個捷運站，</a:t>
            </a:r>
            <a:r>
              <a:rPr lang="zh-TW" altLang="zh-TW" sz="2400" b="1" dirty="0">
                <a:solidFill>
                  <a:srgbClr val="A50021"/>
                </a:solidFill>
              </a:rPr>
              <a:t>透過</a:t>
            </a:r>
            <a:r>
              <a:rPr lang="en-US" altLang="zh-TW" sz="2400" b="1" dirty="0">
                <a:solidFill>
                  <a:srgbClr val="A50021"/>
                </a:solidFill>
              </a:rPr>
              <a:t>Google</a:t>
            </a:r>
            <a:r>
              <a:rPr lang="zh-TW" altLang="zh-TW" sz="2400" b="1" dirty="0">
                <a:solidFill>
                  <a:srgbClr val="A50021"/>
                </a:solidFill>
              </a:rPr>
              <a:t>街景服務搜尋</a:t>
            </a:r>
            <a:r>
              <a:rPr lang="en-US" altLang="zh-TW" sz="2400" b="1" dirty="0">
                <a:solidFill>
                  <a:srgbClr val="A50021"/>
                </a:solidFill>
              </a:rPr>
              <a:t>AP</a:t>
            </a:r>
            <a:r>
              <a:rPr lang="zh-TW" altLang="zh-TW" sz="2400" b="1" dirty="0">
                <a:solidFill>
                  <a:srgbClr val="A50021"/>
                </a:solidFill>
              </a:rPr>
              <a:t>的位置</a:t>
            </a:r>
            <a:r>
              <a:rPr lang="zh-TW" altLang="zh-TW" sz="2400" b="1" dirty="0" smtClean="0"/>
              <a:t>並</a:t>
            </a:r>
            <a:r>
              <a:rPr lang="en-US" altLang="zh-TW" sz="2400" b="1" dirty="0" smtClean="0"/>
              <a:t>                                                                          </a:t>
            </a:r>
            <a:r>
              <a:rPr lang="zh-TW" altLang="zh-TW" sz="2400" b="1" dirty="0" smtClean="0"/>
              <a:t>拿起</a:t>
            </a:r>
            <a:r>
              <a:rPr lang="zh-TW" altLang="zh-TW" sz="2400" b="1" dirty="0"/>
              <a:t>透過測速</a:t>
            </a:r>
            <a:r>
              <a:rPr lang="en-US" altLang="zh-TW" sz="2400" b="1" dirty="0"/>
              <a:t>APP</a:t>
            </a:r>
            <a:r>
              <a:rPr lang="zh-TW" altLang="zh-TW" sz="2400" b="1" dirty="0"/>
              <a:t>測試</a:t>
            </a:r>
            <a:r>
              <a:rPr lang="en-US" altLang="zh-TW" sz="2400" b="1" dirty="0" err="1"/>
              <a:t>wifi</a:t>
            </a:r>
            <a:r>
              <a:rPr lang="zh-TW" altLang="zh-TW" sz="2400" b="1" dirty="0"/>
              <a:t>的連線狀況，即上下載速度、</a:t>
            </a:r>
            <a:r>
              <a:rPr lang="en-US" altLang="zh-TW" sz="2400" b="1" dirty="0"/>
              <a:t>ping</a:t>
            </a:r>
            <a:r>
              <a:rPr lang="zh-TW" altLang="zh-TW" sz="2400" b="1" dirty="0"/>
              <a:t>等等</a:t>
            </a:r>
            <a:r>
              <a:rPr lang="zh-TW" altLang="zh-TW" sz="2400" b="1" dirty="0" smtClean="0"/>
              <a:t>，</a:t>
            </a:r>
            <a:endParaRPr lang="en-US" altLang="zh-TW" sz="2400" b="1" dirty="0" smtClean="0"/>
          </a:p>
          <a:p>
            <a:pPr>
              <a:lnSpc>
                <a:spcPct val="120000"/>
              </a:lnSpc>
              <a:spcBef>
                <a:spcPts val="1200"/>
              </a:spcBef>
            </a:pPr>
            <a:r>
              <a:rPr lang="zh-TW" altLang="zh-TW" sz="2400" b="1" dirty="0" smtClean="0">
                <a:solidFill>
                  <a:srgbClr val="A50021"/>
                </a:solidFill>
              </a:rPr>
              <a:t>過程</a:t>
            </a:r>
            <a:r>
              <a:rPr lang="zh-TW" altLang="zh-TW" sz="2400" b="1" dirty="0">
                <a:solidFill>
                  <a:srgbClr val="A50021"/>
                </a:solidFill>
              </a:rPr>
              <a:t>是沒有說很辛苦</a:t>
            </a:r>
            <a:r>
              <a:rPr lang="zh-TW" altLang="zh-TW" sz="2400" b="1" dirty="0"/>
              <a:t>，但麻煩的部分在於大家要約好同一時間</a:t>
            </a:r>
            <a:r>
              <a:rPr lang="en-US" altLang="zh-TW" sz="2400" b="1" dirty="0"/>
              <a:t>(</a:t>
            </a:r>
            <a:r>
              <a:rPr lang="zh-TW" altLang="zh-TW" sz="2400" b="1" dirty="0"/>
              <a:t>雖說不是</a:t>
            </a:r>
            <a:r>
              <a:rPr lang="zh-TW" altLang="zh-TW" sz="2400" b="1" dirty="0" smtClean="0"/>
              <a:t>所有人</a:t>
            </a:r>
            <a:r>
              <a:rPr lang="zh-TW" altLang="en-US" sz="2400" b="1" dirty="0" smtClean="0"/>
              <a:t>              </a:t>
            </a:r>
            <a:r>
              <a:rPr lang="zh-TW" altLang="zh-TW" sz="2400" b="1" dirty="0" smtClean="0"/>
              <a:t>去</a:t>
            </a:r>
            <a:r>
              <a:rPr lang="zh-TW" altLang="zh-TW" sz="2400" b="1" dirty="0"/>
              <a:t>同一個地方</a:t>
            </a:r>
            <a:r>
              <a:rPr lang="en-US" altLang="zh-TW" sz="2400" b="1" dirty="0"/>
              <a:t>)</a:t>
            </a:r>
            <a:r>
              <a:rPr lang="zh-TW" altLang="zh-TW" sz="2400" b="1" dirty="0"/>
              <a:t>，且需研究公車動線或行車路線，</a:t>
            </a:r>
            <a:r>
              <a:rPr lang="zh-TW" altLang="zh-TW" sz="2400" b="1" dirty="0">
                <a:solidFill>
                  <a:srgbClr val="A50021"/>
                </a:solidFill>
              </a:rPr>
              <a:t>身為路痴的我</a:t>
            </a:r>
            <a:r>
              <a:rPr lang="zh-TW" altLang="zh-TW" sz="2400" b="1" dirty="0" smtClean="0"/>
              <a:t>還要</a:t>
            </a:r>
            <a:r>
              <a:rPr lang="zh-TW" altLang="en-US" sz="2400" b="1" dirty="0" smtClean="0"/>
              <a:t>                                       </a:t>
            </a:r>
            <a:r>
              <a:rPr lang="zh-TW" altLang="zh-TW" sz="2400" b="1" dirty="0" smtClean="0">
                <a:solidFill>
                  <a:srgbClr val="A50021"/>
                </a:solidFill>
              </a:rPr>
              <a:t>一路</a:t>
            </a:r>
            <a:r>
              <a:rPr lang="zh-TW" altLang="zh-TW" sz="2400" b="1" dirty="0">
                <a:solidFill>
                  <a:srgbClr val="A50021"/>
                </a:solidFill>
              </a:rPr>
              <a:t>開著</a:t>
            </a:r>
            <a:r>
              <a:rPr lang="en-US" altLang="zh-TW" sz="2400" b="1" dirty="0">
                <a:solidFill>
                  <a:srgbClr val="A50021"/>
                </a:solidFill>
              </a:rPr>
              <a:t>google</a:t>
            </a:r>
            <a:r>
              <a:rPr lang="zh-TW" altLang="zh-TW" sz="2400" b="1" dirty="0">
                <a:solidFill>
                  <a:srgbClr val="A50021"/>
                </a:solidFill>
              </a:rPr>
              <a:t>街景服務兼</a:t>
            </a:r>
            <a:r>
              <a:rPr lang="en-US" altLang="zh-TW" sz="2400" b="1" dirty="0">
                <a:solidFill>
                  <a:srgbClr val="A50021"/>
                </a:solidFill>
              </a:rPr>
              <a:t>google map</a:t>
            </a:r>
            <a:r>
              <a:rPr lang="zh-TW" altLang="zh-TW" sz="2400" b="1" dirty="0">
                <a:solidFill>
                  <a:srgbClr val="A50021"/>
                </a:solidFill>
              </a:rPr>
              <a:t>一直盯著看到底在哪裡</a:t>
            </a:r>
            <a:r>
              <a:rPr lang="zh-TW" altLang="zh-TW" sz="2400" b="1" dirty="0"/>
              <a:t>，我們有沒有走錯路等，且</a:t>
            </a:r>
            <a:r>
              <a:rPr lang="zh-TW" altLang="zh-TW" sz="2400" b="1" dirty="0">
                <a:solidFill>
                  <a:srgbClr val="A50021"/>
                </a:solidFill>
              </a:rPr>
              <a:t>天氣炎熱，走在街上真的會冒滿頭汗，也沒有說很輕鬆</a:t>
            </a:r>
            <a:r>
              <a:rPr lang="zh-TW" altLang="zh-TW" sz="2400" b="1" dirty="0"/>
              <a:t>。</a:t>
            </a:r>
          </a:p>
          <a:p>
            <a:pPr>
              <a:lnSpc>
                <a:spcPct val="120000"/>
              </a:lnSpc>
              <a:spcBef>
                <a:spcPts val="1200"/>
              </a:spcBef>
            </a:pPr>
            <a:r>
              <a:rPr lang="zh-TW" altLang="zh-TW" sz="2400" b="1" dirty="0" smtClean="0">
                <a:solidFill>
                  <a:srgbClr val="A50021"/>
                </a:solidFill>
              </a:rPr>
              <a:t>平常</a:t>
            </a:r>
            <a:r>
              <a:rPr lang="zh-TW" altLang="zh-TW" sz="2400" b="1" dirty="0">
                <a:solidFill>
                  <a:srgbClr val="A50021"/>
                </a:solidFill>
              </a:rPr>
              <a:t>有自己的</a:t>
            </a:r>
            <a:r>
              <a:rPr lang="en-US" altLang="zh-TW" sz="2400" b="1" dirty="0">
                <a:solidFill>
                  <a:srgbClr val="A50021"/>
                </a:solidFill>
              </a:rPr>
              <a:t>4G</a:t>
            </a:r>
            <a:r>
              <a:rPr lang="zh-TW" altLang="zh-TW" sz="2400" b="1" dirty="0">
                <a:solidFill>
                  <a:srgbClr val="A50021"/>
                </a:solidFill>
              </a:rPr>
              <a:t>的我並沒有注意</a:t>
            </a:r>
            <a:r>
              <a:rPr lang="en-US" altLang="zh-TW" sz="2400" b="1" dirty="0">
                <a:solidFill>
                  <a:srgbClr val="A50021"/>
                </a:solidFill>
              </a:rPr>
              <a:t>Taipei free</a:t>
            </a:r>
            <a:r>
              <a:rPr lang="zh-TW" altLang="zh-TW" sz="2400" b="1" dirty="0">
                <a:solidFill>
                  <a:srgbClr val="A50021"/>
                </a:solidFill>
              </a:rPr>
              <a:t>這東西</a:t>
            </a:r>
            <a:r>
              <a:rPr lang="zh-TW" altLang="zh-TW" sz="2400" b="1" dirty="0"/>
              <a:t>，在經過這次分組實務</a:t>
            </a:r>
            <a:r>
              <a:rPr lang="zh-TW" altLang="zh-TW" sz="2400" b="1" dirty="0" smtClean="0"/>
              <a:t>體驗</a:t>
            </a:r>
            <a:r>
              <a:rPr lang="zh-TW" altLang="en-US" sz="2400" b="1" dirty="0" smtClean="0"/>
              <a:t>                   </a:t>
            </a:r>
            <a:r>
              <a:rPr lang="zh-TW" altLang="zh-TW" sz="2400" b="1" dirty="0" smtClean="0">
                <a:solidFill>
                  <a:srgbClr val="A50021"/>
                </a:solidFill>
              </a:rPr>
              <a:t>我</a:t>
            </a:r>
            <a:r>
              <a:rPr lang="zh-TW" altLang="zh-TW" sz="2400" b="1" dirty="0">
                <a:solidFill>
                  <a:srgbClr val="A50021"/>
                </a:solidFill>
              </a:rPr>
              <a:t>了解了一些我以前並不在意的身為雙北人的福利</a:t>
            </a:r>
            <a:r>
              <a:rPr lang="zh-TW" altLang="zh-TW" sz="2400" b="1" dirty="0"/>
              <a:t>，而</a:t>
            </a:r>
            <a:r>
              <a:rPr lang="zh-TW" altLang="zh-TW" sz="2400" b="1" dirty="0">
                <a:solidFill>
                  <a:srgbClr val="A50021"/>
                </a:solidFill>
              </a:rPr>
              <a:t>在我主動去了解我所擁有的</a:t>
            </a:r>
            <a:r>
              <a:rPr lang="zh-TW" altLang="zh-TW" sz="2400" b="1" dirty="0">
                <a:solidFill>
                  <a:srgbClr val="002D86"/>
                </a:solidFill>
              </a:rPr>
              <a:t>身為雙北市民的福利後，我也了解了一件事</a:t>
            </a:r>
            <a:r>
              <a:rPr lang="en-US" altLang="zh-TW" sz="2400" b="1" dirty="0" smtClean="0">
                <a:solidFill>
                  <a:srgbClr val="002D86"/>
                </a:solidFill>
              </a:rPr>
              <a:t>-</a:t>
            </a:r>
            <a:r>
              <a:rPr lang="zh-TW" altLang="en-US" sz="2400" b="1" dirty="0" smtClean="0">
                <a:solidFill>
                  <a:srgbClr val="002D86"/>
                </a:solidFill>
              </a:rPr>
              <a:t>  </a:t>
            </a:r>
            <a:r>
              <a:rPr lang="zh-TW" altLang="en-US" sz="2400" b="1" dirty="0" smtClean="0"/>
              <a:t>    </a:t>
            </a:r>
            <a:r>
              <a:rPr lang="en-US" altLang="zh-TW" sz="2400" b="1" dirty="0" smtClean="0"/>
              <a:t>-</a:t>
            </a:r>
            <a:r>
              <a:rPr lang="zh-TW" altLang="zh-TW" sz="2400" b="1" dirty="0">
                <a:solidFill>
                  <a:srgbClr val="A50021"/>
                </a:solidFill>
              </a:rPr>
              <a:t>還是辦</a:t>
            </a:r>
            <a:r>
              <a:rPr lang="en-US" altLang="zh-TW" sz="2400" b="1" dirty="0">
                <a:solidFill>
                  <a:srgbClr val="A50021"/>
                </a:solidFill>
              </a:rPr>
              <a:t>4G</a:t>
            </a:r>
            <a:r>
              <a:rPr lang="zh-TW" altLang="zh-TW" sz="2400" b="1" dirty="0">
                <a:solidFill>
                  <a:srgbClr val="A50021"/>
                </a:solidFill>
              </a:rPr>
              <a:t>好了</a:t>
            </a:r>
            <a:r>
              <a:rPr lang="zh-TW" altLang="zh-TW" sz="2400" b="1" dirty="0"/>
              <a:t>。</a:t>
            </a:r>
          </a:p>
          <a:p>
            <a:endParaRPr lang="zh-TW" altLang="en-US" dirty="0"/>
          </a:p>
        </p:txBody>
      </p:sp>
      <p:sp>
        <p:nvSpPr>
          <p:cNvPr id="4" name="日期版面配置區 3"/>
          <p:cNvSpPr>
            <a:spLocks noGrp="1"/>
          </p:cNvSpPr>
          <p:nvPr>
            <p:ph type="dt" sz="half" idx="10"/>
          </p:nvPr>
        </p:nvSpPr>
        <p:spPr/>
        <p:txBody>
          <a:bodyPr/>
          <a:lstStyle/>
          <a:p>
            <a:fld id="{CF89CEA6-F5D4-470C-800B-955EFA42AD2D}" type="datetime1">
              <a:rPr lang="zh-TW" altLang="en-US" smtClean="0"/>
              <a:t>2016/10/21</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11</a:t>
            </a:fld>
            <a:endParaRPr lang="zh-TW" altLang="en-US"/>
          </a:p>
        </p:txBody>
      </p:sp>
      <p:sp>
        <p:nvSpPr>
          <p:cNvPr id="6" name="標題 1"/>
          <p:cNvSpPr>
            <a:spLocks noGrp="1"/>
          </p:cNvSpPr>
          <p:nvPr>
            <p:ph type="title"/>
          </p:nvPr>
        </p:nvSpPr>
        <p:spPr/>
        <p:txBody>
          <a:bodyPr/>
          <a:lstStyle/>
          <a:p>
            <a:r>
              <a:rPr lang="zh-TW" altLang="en-US" b="1" dirty="0" smtClean="0">
                <a:solidFill>
                  <a:srgbClr val="00246C"/>
                </a:solidFill>
              </a:rPr>
              <a:t>學生做完巡檢服務後</a:t>
            </a:r>
            <a:r>
              <a:rPr lang="zh-TW" altLang="en-US" b="1" dirty="0" smtClean="0">
                <a:solidFill>
                  <a:srgbClr val="C00000"/>
                </a:solidFill>
              </a:rPr>
              <a:t>值得重視的一些心得</a:t>
            </a:r>
            <a:endParaRPr lang="zh-TW" altLang="en-US" dirty="0"/>
          </a:p>
        </p:txBody>
      </p:sp>
    </p:spTree>
    <p:extLst>
      <p:ext uri="{BB962C8B-B14F-4D97-AF65-F5344CB8AC3E}">
        <p14:creationId xmlns:p14="http://schemas.microsoft.com/office/powerpoint/2010/main" val="3842912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pPr>
              <a:lnSpc>
                <a:spcPct val="140000"/>
              </a:lnSpc>
            </a:pPr>
            <a:r>
              <a:rPr lang="zh-TW" altLang="zh-TW" b="1" dirty="0">
                <a:solidFill>
                  <a:srgbClr val="A50021"/>
                </a:solidFill>
              </a:rPr>
              <a:t>在測試的時候，真的覺得訊號一點都不怎麼好</a:t>
            </a:r>
            <a:r>
              <a:rPr lang="zh-TW" altLang="zh-TW" dirty="0" smtClean="0"/>
              <a:t>，</a:t>
            </a:r>
            <a:r>
              <a:rPr lang="en-US" altLang="zh-TW" dirty="0" smtClean="0"/>
              <a:t>                                    </a:t>
            </a:r>
            <a:r>
              <a:rPr lang="zh-TW" altLang="zh-TW" b="1" dirty="0" smtClean="0">
                <a:solidFill>
                  <a:srgbClr val="A50021"/>
                </a:solidFill>
              </a:rPr>
              <a:t>只要</a:t>
            </a:r>
            <a:r>
              <a:rPr lang="zh-TW" altLang="zh-TW" b="1" dirty="0">
                <a:solidFill>
                  <a:srgbClr val="A50021"/>
                </a:solidFill>
              </a:rPr>
              <a:t>走一下還是轉個方向，訊號就變得根本不一樣了</a:t>
            </a:r>
            <a:r>
              <a:rPr lang="zh-TW" altLang="zh-TW" dirty="0" smtClean="0"/>
              <a:t>，</a:t>
            </a:r>
            <a:r>
              <a:rPr lang="en-US" altLang="zh-TW" dirty="0" smtClean="0"/>
              <a:t>                    </a:t>
            </a:r>
            <a:r>
              <a:rPr lang="zh-TW" altLang="zh-TW" dirty="0" smtClean="0"/>
              <a:t>而且</a:t>
            </a:r>
            <a:r>
              <a:rPr lang="zh-TW" altLang="zh-TW" dirty="0"/>
              <a:t>當天太陽蠻大的，這樣走在路上加上為了網路所苦</a:t>
            </a:r>
            <a:r>
              <a:rPr lang="zh-TW" altLang="zh-TW" dirty="0" smtClean="0"/>
              <a:t>，</a:t>
            </a:r>
            <a:r>
              <a:rPr lang="en-US" altLang="zh-TW" dirty="0" smtClean="0"/>
              <a:t>              </a:t>
            </a:r>
            <a:r>
              <a:rPr lang="zh-TW" altLang="zh-TW" dirty="0" smtClean="0"/>
              <a:t>真的</a:t>
            </a:r>
            <a:r>
              <a:rPr lang="zh-TW" altLang="zh-TW" dirty="0"/>
              <a:t>不太輕鬆</a:t>
            </a:r>
            <a:r>
              <a:rPr lang="zh-TW" altLang="zh-TW" dirty="0" smtClean="0"/>
              <a:t>。</a:t>
            </a:r>
            <a:endParaRPr lang="en-US" altLang="zh-TW" dirty="0" smtClean="0"/>
          </a:p>
          <a:p>
            <a:pPr>
              <a:lnSpc>
                <a:spcPct val="140000"/>
              </a:lnSpc>
            </a:pPr>
            <a:r>
              <a:rPr lang="zh-TW" altLang="zh-TW" b="1" dirty="0" smtClean="0">
                <a:solidFill>
                  <a:srgbClr val="A50021"/>
                </a:solidFill>
              </a:rPr>
              <a:t>原本</a:t>
            </a:r>
            <a:r>
              <a:rPr lang="zh-TW" altLang="zh-TW" b="1" dirty="0">
                <a:solidFill>
                  <a:srgbClr val="A50021"/>
                </a:solidFill>
              </a:rPr>
              <a:t>還以為台北的</a:t>
            </a:r>
            <a:r>
              <a:rPr lang="en-US" altLang="zh-TW" b="1" dirty="0" err="1">
                <a:solidFill>
                  <a:srgbClr val="A50021"/>
                </a:solidFill>
              </a:rPr>
              <a:t>wifi</a:t>
            </a:r>
            <a:r>
              <a:rPr lang="zh-TW" altLang="zh-TW" b="1" dirty="0">
                <a:solidFill>
                  <a:srgbClr val="A50021"/>
                </a:solidFill>
              </a:rPr>
              <a:t>會比我們這邊的快</a:t>
            </a:r>
            <a:r>
              <a:rPr lang="zh-TW" altLang="zh-TW" b="1" dirty="0" smtClean="0">
                <a:solidFill>
                  <a:srgbClr val="A50021"/>
                </a:solidFill>
              </a:rPr>
              <a:t>，</a:t>
            </a:r>
            <a:r>
              <a:rPr lang="zh-TW" altLang="en-US" b="1" dirty="0" smtClean="0">
                <a:solidFill>
                  <a:srgbClr val="A50021"/>
                </a:solidFill>
              </a:rPr>
              <a:t>                                           </a:t>
            </a:r>
            <a:r>
              <a:rPr lang="zh-TW" altLang="zh-TW" b="1" dirty="0" smtClean="0">
                <a:solidFill>
                  <a:srgbClr val="A50021"/>
                </a:solidFill>
              </a:rPr>
              <a:t>結果</a:t>
            </a:r>
            <a:r>
              <a:rPr lang="zh-TW" altLang="en-US" b="1" dirty="0" smtClean="0">
                <a:solidFill>
                  <a:srgbClr val="A50021"/>
                </a:solidFill>
              </a:rPr>
              <a:t>事</a:t>
            </a:r>
            <a:r>
              <a:rPr lang="zh-TW" altLang="zh-TW" b="1" dirty="0" smtClean="0">
                <a:solidFill>
                  <a:srgbClr val="A50021"/>
                </a:solidFill>
              </a:rPr>
              <a:t>實上</a:t>
            </a:r>
            <a:r>
              <a:rPr lang="zh-TW" altLang="zh-TW" b="1" dirty="0">
                <a:solidFill>
                  <a:srgbClr val="A50021"/>
                </a:solidFill>
              </a:rPr>
              <a:t>非常的不穩而且不好用。還是自己的網路最好</a:t>
            </a:r>
            <a:r>
              <a:rPr lang="en-US" altLang="zh-TW" b="1" dirty="0">
                <a:solidFill>
                  <a:srgbClr val="A50021"/>
                </a:solidFill>
              </a:rPr>
              <a:t>!</a:t>
            </a:r>
            <a:endParaRPr lang="zh-TW" altLang="zh-TW" b="1" dirty="0">
              <a:solidFill>
                <a:srgbClr val="A50021"/>
              </a:solidFill>
            </a:endParaRPr>
          </a:p>
          <a:p>
            <a:pPr>
              <a:lnSpc>
                <a:spcPct val="140000"/>
              </a:lnSpc>
            </a:pPr>
            <a:endParaRPr lang="zh-TW" altLang="en-US" dirty="0"/>
          </a:p>
        </p:txBody>
      </p:sp>
      <p:sp>
        <p:nvSpPr>
          <p:cNvPr id="4" name="日期版面配置區 3"/>
          <p:cNvSpPr>
            <a:spLocks noGrp="1"/>
          </p:cNvSpPr>
          <p:nvPr>
            <p:ph type="dt" sz="half" idx="10"/>
          </p:nvPr>
        </p:nvSpPr>
        <p:spPr/>
        <p:txBody>
          <a:bodyPr/>
          <a:lstStyle/>
          <a:p>
            <a:fld id="{90999F13-52ED-4415-8A4C-B29456830297}" type="datetime1">
              <a:rPr lang="zh-TW" altLang="en-US" smtClean="0"/>
              <a:t>2016/10/21</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12</a:t>
            </a:fld>
            <a:endParaRPr lang="zh-TW" altLang="en-US"/>
          </a:p>
        </p:txBody>
      </p:sp>
      <p:sp>
        <p:nvSpPr>
          <p:cNvPr id="6" name="標題 1"/>
          <p:cNvSpPr>
            <a:spLocks noGrp="1"/>
          </p:cNvSpPr>
          <p:nvPr>
            <p:ph type="title"/>
          </p:nvPr>
        </p:nvSpPr>
        <p:spPr/>
        <p:txBody>
          <a:bodyPr/>
          <a:lstStyle/>
          <a:p>
            <a:r>
              <a:rPr lang="zh-TW" altLang="en-US" b="1" dirty="0" smtClean="0">
                <a:solidFill>
                  <a:srgbClr val="00246C"/>
                </a:solidFill>
              </a:rPr>
              <a:t>學生做完巡檢服務後</a:t>
            </a:r>
            <a:r>
              <a:rPr lang="zh-TW" altLang="en-US" b="1" dirty="0" smtClean="0">
                <a:solidFill>
                  <a:srgbClr val="C00000"/>
                </a:solidFill>
              </a:rPr>
              <a:t>值得重視的一些心得</a:t>
            </a:r>
            <a:endParaRPr lang="zh-TW" altLang="en-US" dirty="0"/>
          </a:p>
        </p:txBody>
      </p:sp>
    </p:spTree>
    <p:extLst>
      <p:ext uri="{BB962C8B-B14F-4D97-AF65-F5344CB8AC3E}">
        <p14:creationId xmlns:p14="http://schemas.microsoft.com/office/powerpoint/2010/main" val="1828149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zh-TW" dirty="0"/>
              <a:t>我覺得</a:t>
            </a:r>
            <a:r>
              <a:rPr lang="en-US" altLang="zh-TW" dirty="0" err="1"/>
              <a:t>wifi</a:t>
            </a:r>
            <a:r>
              <a:rPr lang="zh-TW" altLang="zh-TW" dirty="0"/>
              <a:t>連線的速率似乎跟手機種類有關係</a:t>
            </a:r>
            <a:r>
              <a:rPr lang="zh-TW" altLang="zh-TW" dirty="0" smtClean="0"/>
              <a:t>，</a:t>
            </a:r>
            <a:r>
              <a:rPr lang="zh-TW" altLang="en-US" dirty="0" smtClean="0"/>
              <a:t>                                      </a:t>
            </a:r>
            <a:r>
              <a:rPr lang="zh-TW" altLang="zh-TW" b="1" dirty="0" smtClean="0">
                <a:solidFill>
                  <a:srgbClr val="A50021"/>
                </a:solidFill>
              </a:rPr>
              <a:t>明明</a:t>
            </a:r>
            <a:r>
              <a:rPr lang="zh-TW" altLang="zh-TW" b="1" dirty="0">
                <a:solidFill>
                  <a:srgbClr val="A50021"/>
                </a:solidFill>
              </a:rPr>
              <a:t>同個地方，用不同牌的手機測出來的差異值頗大</a:t>
            </a:r>
            <a:r>
              <a:rPr lang="zh-TW" altLang="zh-TW" dirty="0"/>
              <a:t>的</a:t>
            </a:r>
            <a:r>
              <a:rPr lang="zh-TW" altLang="zh-TW" dirty="0" smtClean="0"/>
              <a:t>，</a:t>
            </a:r>
            <a:endParaRPr lang="en-US" altLang="zh-TW" dirty="0" smtClean="0"/>
          </a:p>
          <a:p>
            <a:r>
              <a:rPr lang="zh-TW" altLang="zh-TW" b="1" dirty="0" smtClean="0">
                <a:solidFill>
                  <a:srgbClr val="A50021"/>
                </a:solidFill>
              </a:rPr>
              <a:t>捷運</a:t>
            </a:r>
            <a:r>
              <a:rPr lang="zh-TW" altLang="zh-TW" b="1" dirty="0">
                <a:solidFill>
                  <a:srgbClr val="A50021"/>
                </a:solidFill>
              </a:rPr>
              <a:t>站的訊號位置相對來說都差不多，在頭跟尾</a:t>
            </a:r>
            <a:r>
              <a:rPr lang="zh-TW" altLang="zh-TW" dirty="0" smtClean="0"/>
              <a:t>。</a:t>
            </a:r>
            <a:endParaRPr lang="en-US" altLang="zh-TW" dirty="0" smtClean="0"/>
          </a:p>
          <a:p>
            <a:r>
              <a:rPr lang="zh-TW" altLang="zh-TW" dirty="0" smtClean="0"/>
              <a:t>在</a:t>
            </a:r>
            <a:r>
              <a:rPr lang="zh-TW" altLang="zh-TW" dirty="0"/>
              <a:t>捷運</a:t>
            </a:r>
            <a:r>
              <a:rPr lang="zh-TW" altLang="zh-TW" dirty="0" smtClean="0"/>
              <a:t>站</a:t>
            </a:r>
            <a:r>
              <a:rPr lang="zh-TW" altLang="zh-TW" dirty="0" smtClean="0"/>
              <a:t>測出</a:t>
            </a:r>
            <a:r>
              <a:rPr lang="zh-TW" altLang="zh-TW" dirty="0" smtClean="0"/>
              <a:t>這個結果</a:t>
            </a:r>
            <a:r>
              <a:rPr lang="zh-TW" altLang="en-US" dirty="0" smtClean="0"/>
              <a:t>，</a:t>
            </a:r>
            <a:r>
              <a:rPr lang="zh-TW" altLang="zh-TW" b="1" dirty="0" smtClean="0">
                <a:solidFill>
                  <a:srgbClr val="A50021"/>
                </a:solidFill>
              </a:rPr>
              <a:t>有種</a:t>
            </a:r>
            <a:r>
              <a:rPr lang="zh-TW" altLang="zh-TW" b="1" dirty="0">
                <a:solidFill>
                  <a:srgbClr val="A50021"/>
                </a:solidFill>
              </a:rPr>
              <a:t>經費跟效率跟使用頻率不合的感覺。</a:t>
            </a:r>
          </a:p>
          <a:p>
            <a:endParaRPr lang="zh-TW" altLang="en-US" dirty="0"/>
          </a:p>
        </p:txBody>
      </p:sp>
      <p:sp>
        <p:nvSpPr>
          <p:cNvPr id="4" name="日期版面配置區 3"/>
          <p:cNvSpPr>
            <a:spLocks noGrp="1"/>
          </p:cNvSpPr>
          <p:nvPr>
            <p:ph type="dt" sz="half" idx="10"/>
          </p:nvPr>
        </p:nvSpPr>
        <p:spPr/>
        <p:txBody>
          <a:bodyPr/>
          <a:lstStyle/>
          <a:p>
            <a:fld id="{E068966C-4F43-4615-86E2-9F08FE7E73E9}" type="datetime1">
              <a:rPr lang="zh-TW" altLang="en-US" smtClean="0"/>
              <a:t>2016/10/23</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13</a:t>
            </a:fld>
            <a:endParaRPr lang="zh-TW" altLang="en-US"/>
          </a:p>
        </p:txBody>
      </p:sp>
      <p:sp>
        <p:nvSpPr>
          <p:cNvPr id="6" name="標題 1"/>
          <p:cNvSpPr>
            <a:spLocks noGrp="1"/>
          </p:cNvSpPr>
          <p:nvPr>
            <p:ph type="title"/>
          </p:nvPr>
        </p:nvSpPr>
        <p:spPr/>
        <p:txBody>
          <a:bodyPr/>
          <a:lstStyle/>
          <a:p>
            <a:r>
              <a:rPr lang="zh-TW" altLang="en-US" b="1" dirty="0" smtClean="0">
                <a:solidFill>
                  <a:srgbClr val="00246C"/>
                </a:solidFill>
              </a:rPr>
              <a:t>學生做完巡檢服務後</a:t>
            </a:r>
            <a:r>
              <a:rPr lang="zh-TW" altLang="en-US" b="1" dirty="0" smtClean="0">
                <a:solidFill>
                  <a:srgbClr val="C00000"/>
                </a:solidFill>
              </a:rPr>
              <a:t>值得重視的一些心得</a:t>
            </a:r>
            <a:endParaRPr lang="zh-TW" altLang="en-US" dirty="0"/>
          </a:p>
        </p:txBody>
      </p:sp>
    </p:spTree>
    <p:extLst>
      <p:ext uri="{BB962C8B-B14F-4D97-AF65-F5344CB8AC3E}">
        <p14:creationId xmlns:p14="http://schemas.microsoft.com/office/powerpoint/2010/main" val="2132253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zh-TW" dirty="0"/>
              <a:t>很難得的台北</a:t>
            </a:r>
            <a:r>
              <a:rPr lang="en-US" altLang="zh-TW" dirty="0" err="1"/>
              <a:t>wifi</a:t>
            </a:r>
            <a:r>
              <a:rPr lang="zh-TW" altLang="zh-TW" dirty="0"/>
              <a:t>測試，因為自己有網路所以就不會特別去使用</a:t>
            </a:r>
            <a:r>
              <a:rPr lang="en-US" altLang="zh-TW" dirty="0" err="1"/>
              <a:t>wifi</a:t>
            </a:r>
            <a:r>
              <a:rPr lang="zh-TW" altLang="zh-TW" dirty="0" smtClean="0"/>
              <a:t>，但</a:t>
            </a:r>
            <a:r>
              <a:rPr lang="zh-TW" altLang="zh-TW" b="1" dirty="0">
                <a:solidFill>
                  <a:srgbClr val="A50021"/>
                </a:solidFill>
              </a:rPr>
              <a:t>對沒有網路的人來說可以連到</a:t>
            </a:r>
            <a:r>
              <a:rPr lang="en-US" altLang="zh-TW" b="1" dirty="0" err="1">
                <a:solidFill>
                  <a:srgbClr val="A50021"/>
                </a:solidFill>
              </a:rPr>
              <a:t>wifi</a:t>
            </a:r>
            <a:r>
              <a:rPr lang="zh-TW" altLang="zh-TW" b="1" dirty="0">
                <a:solidFill>
                  <a:srgbClr val="A50021"/>
                </a:solidFill>
              </a:rPr>
              <a:t>的地方真的很重要</a:t>
            </a:r>
            <a:r>
              <a:rPr lang="zh-TW" altLang="zh-TW" dirty="0" smtClean="0"/>
              <a:t>。</a:t>
            </a:r>
            <a:endParaRPr lang="en-US" altLang="zh-TW" dirty="0" smtClean="0"/>
          </a:p>
          <a:p>
            <a:r>
              <a:rPr lang="zh-TW" altLang="zh-TW" b="1" dirty="0" smtClean="0">
                <a:solidFill>
                  <a:srgbClr val="A50021"/>
                </a:solidFill>
              </a:rPr>
              <a:t>台北</a:t>
            </a:r>
            <a:r>
              <a:rPr lang="zh-TW" altLang="zh-TW" b="1" dirty="0">
                <a:solidFill>
                  <a:srgbClr val="A50021"/>
                </a:solidFill>
              </a:rPr>
              <a:t>的</a:t>
            </a:r>
            <a:r>
              <a:rPr lang="en-US" altLang="zh-TW" b="1" dirty="0" err="1">
                <a:solidFill>
                  <a:srgbClr val="A50021"/>
                </a:solidFill>
              </a:rPr>
              <a:t>wifi</a:t>
            </a:r>
            <a:r>
              <a:rPr lang="zh-TW" altLang="zh-TW" b="1" dirty="0">
                <a:solidFill>
                  <a:srgbClr val="A50021"/>
                </a:solidFill>
              </a:rPr>
              <a:t>覆蓋率很廣，就覺得很羨慕</a:t>
            </a:r>
            <a:r>
              <a:rPr lang="zh-TW" altLang="zh-TW" dirty="0"/>
              <a:t>，去測的</a:t>
            </a:r>
            <a:r>
              <a:rPr lang="zh-TW" altLang="zh-TW" dirty="0" smtClean="0"/>
              <a:t>時候</a:t>
            </a:r>
            <a:r>
              <a:rPr lang="zh-TW" altLang="en-US" dirty="0" smtClean="0"/>
              <a:t>                              </a:t>
            </a:r>
            <a:r>
              <a:rPr lang="zh-TW" altLang="zh-TW" dirty="0" smtClean="0"/>
              <a:t>才</a:t>
            </a:r>
            <a:r>
              <a:rPr lang="zh-TW" altLang="zh-TW" b="1" dirty="0">
                <a:solidFill>
                  <a:srgbClr val="A50021"/>
                </a:solidFill>
              </a:rPr>
              <a:t>發現其實並不是每個連線都很好，常常斷斷續續的</a:t>
            </a:r>
            <a:r>
              <a:rPr lang="zh-TW" altLang="zh-TW" b="1" dirty="0" smtClean="0">
                <a:solidFill>
                  <a:srgbClr val="A50021"/>
                </a:solidFill>
              </a:rPr>
              <a:t>。</a:t>
            </a:r>
            <a:endParaRPr lang="en-US" altLang="zh-TW" b="1" dirty="0" smtClean="0">
              <a:solidFill>
                <a:srgbClr val="A50021"/>
              </a:solidFill>
            </a:endParaRPr>
          </a:p>
          <a:p>
            <a:r>
              <a:rPr lang="zh-TW" altLang="zh-TW" dirty="0" smtClean="0"/>
              <a:t>每</a:t>
            </a:r>
            <a:r>
              <a:rPr lang="zh-TW" altLang="zh-TW" dirty="0"/>
              <a:t>一個小站至少會有三個</a:t>
            </a:r>
            <a:r>
              <a:rPr lang="en-US" altLang="zh-TW" dirty="0" err="1"/>
              <a:t>wifi</a:t>
            </a:r>
            <a:r>
              <a:rPr lang="zh-TW" altLang="zh-TW" dirty="0"/>
              <a:t>熱點，</a:t>
            </a:r>
            <a:r>
              <a:rPr lang="zh-TW" altLang="zh-TW" b="1" dirty="0">
                <a:solidFill>
                  <a:srgbClr val="A50021"/>
                </a:solidFill>
              </a:rPr>
              <a:t>有些的連線速度真的非常慢和訊號很差</a:t>
            </a:r>
            <a:r>
              <a:rPr lang="zh-TW" altLang="zh-TW" dirty="0"/>
              <a:t>，才發現也不是那麼方便的使用</a:t>
            </a:r>
            <a:r>
              <a:rPr lang="zh-TW" altLang="zh-TW" dirty="0" smtClean="0"/>
              <a:t>。</a:t>
            </a:r>
            <a:r>
              <a:rPr lang="zh-TW" altLang="en-US" dirty="0" smtClean="0"/>
              <a:t>                                        </a:t>
            </a:r>
            <a:r>
              <a:rPr lang="zh-TW" altLang="zh-TW" b="1" dirty="0" smtClean="0">
                <a:solidFill>
                  <a:srgbClr val="A50021"/>
                </a:solidFill>
              </a:rPr>
              <a:t>有</a:t>
            </a:r>
            <a:r>
              <a:rPr lang="zh-TW" altLang="zh-TW" b="1" dirty="0">
                <a:solidFill>
                  <a:srgbClr val="A50021"/>
                </a:solidFill>
              </a:rPr>
              <a:t>可能是設備老舊所以導致的吧</a:t>
            </a:r>
            <a:r>
              <a:rPr lang="zh-TW" altLang="zh-TW" dirty="0"/>
              <a:t>。</a:t>
            </a:r>
          </a:p>
          <a:p>
            <a:endParaRPr lang="zh-TW" altLang="en-US" dirty="0"/>
          </a:p>
        </p:txBody>
      </p:sp>
      <p:sp>
        <p:nvSpPr>
          <p:cNvPr id="4" name="日期版面配置區 3"/>
          <p:cNvSpPr>
            <a:spLocks noGrp="1"/>
          </p:cNvSpPr>
          <p:nvPr>
            <p:ph type="dt" sz="half" idx="10"/>
          </p:nvPr>
        </p:nvSpPr>
        <p:spPr/>
        <p:txBody>
          <a:bodyPr/>
          <a:lstStyle/>
          <a:p>
            <a:fld id="{8F2843D4-B3A0-4D3E-B748-63954CC367A8}" type="datetime1">
              <a:rPr lang="zh-TW" altLang="en-US" smtClean="0"/>
              <a:t>2016/10/23</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14</a:t>
            </a:fld>
            <a:endParaRPr lang="zh-TW" altLang="en-US"/>
          </a:p>
        </p:txBody>
      </p:sp>
      <p:sp>
        <p:nvSpPr>
          <p:cNvPr id="6" name="標題 1"/>
          <p:cNvSpPr txBox="1">
            <a:spLocks/>
          </p:cNvSpPr>
          <p:nvPr/>
        </p:nvSpPr>
        <p:spPr>
          <a:xfrm>
            <a:off x="838200" y="19479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TW" altLang="en-US" b="1" dirty="0" smtClean="0">
                <a:solidFill>
                  <a:srgbClr val="00246C"/>
                </a:solidFill>
              </a:rPr>
              <a:t>學生做完巡檢服務後</a:t>
            </a:r>
            <a:r>
              <a:rPr lang="zh-TW" altLang="en-US" b="1" dirty="0" smtClean="0">
                <a:solidFill>
                  <a:srgbClr val="C00000"/>
                </a:solidFill>
              </a:rPr>
              <a:t>值得重視的一些心得</a:t>
            </a:r>
            <a:endParaRPr lang="zh-TW" altLang="en-US" dirty="0"/>
          </a:p>
        </p:txBody>
      </p:sp>
    </p:spTree>
    <p:extLst>
      <p:ext uri="{BB962C8B-B14F-4D97-AF65-F5344CB8AC3E}">
        <p14:creationId xmlns:p14="http://schemas.microsoft.com/office/powerpoint/2010/main" val="3193907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514350" indent="-514350">
              <a:buFont typeface="+mj-lt"/>
              <a:buAutoNum type="arabicPeriod"/>
            </a:pPr>
            <a:r>
              <a:rPr lang="zh-TW" altLang="zh-TW" dirty="0"/>
              <a:t>這次的</a:t>
            </a:r>
            <a:r>
              <a:rPr lang="en-US" altLang="zh-TW" dirty="0"/>
              <a:t>WIFI</a:t>
            </a:r>
            <a:r>
              <a:rPr lang="zh-TW" altLang="zh-TW" dirty="0"/>
              <a:t>作業，跑了很多地方</a:t>
            </a:r>
            <a:r>
              <a:rPr lang="zh-TW" altLang="zh-TW" dirty="0" smtClean="0"/>
              <a:t>。</a:t>
            </a:r>
            <a:r>
              <a:rPr lang="zh-TW" altLang="en-US" dirty="0" smtClean="0"/>
              <a:t>                                                           </a:t>
            </a:r>
            <a:r>
              <a:rPr lang="en-US" altLang="zh-TW" dirty="0" err="1" smtClean="0"/>
              <a:t>wifi</a:t>
            </a:r>
            <a:r>
              <a:rPr lang="zh-TW" altLang="zh-TW" dirty="0"/>
              <a:t>的強度都很弱，而且動不動就無法連線</a:t>
            </a:r>
            <a:r>
              <a:rPr lang="zh-TW" altLang="zh-TW" dirty="0" smtClean="0"/>
              <a:t>，</a:t>
            </a:r>
            <a:r>
              <a:rPr lang="zh-TW" altLang="en-US" dirty="0" smtClean="0"/>
              <a:t>                                          </a:t>
            </a:r>
            <a:r>
              <a:rPr lang="zh-TW" altLang="zh-TW" b="1" dirty="0" smtClean="0">
                <a:solidFill>
                  <a:srgbClr val="A50021"/>
                </a:solidFill>
              </a:rPr>
              <a:t>給</a:t>
            </a:r>
            <a:r>
              <a:rPr lang="zh-TW" altLang="zh-TW" b="1" dirty="0">
                <a:solidFill>
                  <a:srgbClr val="A50021"/>
                </a:solidFill>
              </a:rPr>
              <a:t>人的感覺相當</a:t>
            </a:r>
            <a:r>
              <a:rPr lang="zh-TW" altLang="zh-TW" b="1" dirty="0" smtClean="0">
                <a:solidFill>
                  <a:srgbClr val="A50021"/>
                </a:solidFill>
              </a:rPr>
              <a:t>不</a:t>
            </a:r>
            <a:r>
              <a:rPr lang="zh-TW" altLang="en-US" b="1" dirty="0" smtClean="0">
                <a:solidFill>
                  <a:srgbClr val="A50021"/>
                </a:solidFill>
              </a:rPr>
              <a:t>實</a:t>
            </a:r>
            <a:r>
              <a:rPr lang="zh-TW" altLang="zh-TW" b="1" dirty="0" smtClean="0">
                <a:solidFill>
                  <a:srgbClr val="A50021"/>
                </a:solidFill>
              </a:rPr>
              <a:t>用</a:t>
            </a:r>
            <a:r>
              <a:rPr lang="zh-TW" altLang="zh-TW" dirty="0" smtClean="0"/>
              <a:t>。</a:t>
            </a:r>
            <a:endParaRPr lang="en-US" altLang="zh-TW" dirty="0" smtClean="0"/>
          </a:p>
          <a:p>
            <a:pPr marL="514350" indent="-514350">
              <a:buFont typeface="+mj-lt"/>
              <a:buAutoNum type="arabicPeriod"/>
            </a:pPr>
            <a:r>
              <a:rPr lang="zh-TW" altLang="zh-TW" dirty="0" smtClean="0"/>
              <a:t>我們在台電大樓站測</a:t>
            </a:r>
            <a:r>
              <a:rPr lang="en-US" altLang="zh-TW" dirty="0" err="1" smtClean="0"/>
              <a:t>wifi</a:t>
            </a:r>
            <a:r>
              <a:rPr lang="zh-TW" altLang="zh-TW" dirty="0" smtClean="0"/>
              <a:t>，我們一直拿著手機</a:t>
            </a:r>
            <a:r>
              <a:rPr lang="zh-TW" altLang="en-US" dirty="0" smtClean="0"/>
              <a:t>                                        </a:t>
            </a:r>
            <a:r>
              <a:rPr lang="zh-TW" altLang="zh-TW" dirty="0" smtClean="0"/>
              <a:t>不斷的找超微弱的</a:t>
            </a:r>
            <a:r>
              <a:rPr lang="en-US" altLang="zh-TW" dirty="0" err="1" smtClean="0"/>
              <a:t>wifi</a:t>
            </a:r>
            <a:r>
              <a:rPr lang="zh-TW" altLang="zh-TW" dirty="0" smtClean="0"/>
              <a:t>訊號，我的手機不知為何一直都連不上，最後拿著手機在捷運站出口前到處徘徊，終於連到啦</a:t>
            </a:r>
            <a:r>
              <a:rPr lang="en-US" altLang="zh-TW" dirty="0" smtClean="0"/>
              <a:t>~~</a:t>
            </a:r>
            <a:r>
              <a:rPr lang="zh-TW" altLang="en-US" dirty="0" smtClean="0"/>
              <a:t>                                                      </a:t>
            </a:r>
            <a:r>
              <a:rPr lang="zh-TW" altLang="zh-TW" b="1" dirty="0" smtClean="0">
                <a:solidFill>
                  <a:srgbClr val="A50021"/>
                </a:solidFill>
              </a:rPr>
              <a:t>經過這次的測試</a:t>
            </a:r>
            <a:r>
              <a:rPr lang="zh-TW" altLang="zh-TW" dirty="0" smtClean="0"/>
              <a:t>，</a:t>
            </a:r>
            <a:r>
              <a:rPr lang="zh-TW" altLang="zh-TW" b="1" dirty="0" smtClean="0">
                <a:solidFill>
                  <a:srgbClr val="A50021"/>
                </a:solidFill>
              </a:rPr>
              <a:t>感想就是</a:t>
            </a:r>
            <a:r>
              <a:rPr lang="en-US" altLang="zh-TW" b="1" dirty="0" err="1" smtClean="0">
                <a:solidFill>
                  <a:srgbClr val="A50021"/>
                </a:solidFill>
              </a:rPr>
              <a:t>wifi</a:t>
            </a:r>
            <a:r>
              <a:rPr lang="zh-TW" altLang="zh-TW" b="1" dirty="0" smtClean="0">
                <a:solidFill>
                  <a:srgbClr val="A50021"/>
                </a:solidFill>
              </a:rPr>
              <a:t>真的不怎麼好用啊</a:t>
            </a:r>
            <a:r>
              <a:rPr lang="en-US" altLang="zh-TW" b="1" dirty="0" smtClean="0">
                <a:solidFill>
                  <a:srgbClr val="A50021"/>
                </a:solidFill>
              </a:rPr>
              <a:t>!!</a:t>
            </a:r>
            <a:endParaRPr lang="zh-TW" altLang="zh-TW" b="1" dirty="0" smtClean="0">
              <a:solidFill>
                <a:srgbClr val="A50021"/>
              </a:solidFill>
            </a:endParaRPr>
          </a:p>
          <a:p>
            <a:pPr marL="514350" indent="-514350">
              <a:buFont typeface="+mj-lt"/>
              <a:buAutoNum type="arabicPeriod"/>
            </a:pPr>
            <a:endParaRPr lang="zh-TW" altLang="zh-TW" dirty="0"/>
          </a:p>
          <a:p>
            <a:endParaRPr lang="zh-TW" altLang="en-US" dirty="0"/>
          </a:p>
        </p:txBody>
      </p:sp>
      <p:sp>
        <p:nvSpPr>
          <p:cNvPr id="4" name="日期版面配置區 3"/>
          <p:cNvSpPr>
            <a:spLocks noGrp="1"/>
          </p:cNvSpPr>
          <p:nvPr>
            <p:ph type="dt" sz="half" idx="10"/>
          </p:nvPr>
        </p:nvSpPr>
        <p:spPr/>
        <p:txBody>
          <a:bodyPr/>
          <a:lstStyle/>
          <a:p>
            <a:fld id="{DE767764-251D-45EA-971C-30574D03E111}" type="datetime1">
              <a:rPr lang="zh-TW" altLang="en-US" smtClean="0"/>
              <a:t>2016/10/23</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15</a:t>
            </a:fld>
            <a:endParaRPr lang="zh-TW" altLang="en-US"/>
          </a:p>
        </p:txBody>
      </p:sp>
      <p:sp>
        <p:nvSpPr>
          <p:cNvPr id="6" name="標題 1"/>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TW" altLang="en-US" b="1" dirty="0" smtClean="0">
                <a:solidFill>
                  <a:srgbClr val="00246C"/>
                </a:solidFill>
              </a:rPr>
              <a:t>學生做完巡檢服務後</a:t>
            </a:r>
            <a:r>
              <a:rPr lang="zh-TW" altLang="en-US" b="1" dirty="0" smtClean="0">
                <a:solidFill>
                  <a:srgbClr val="C00000"/>
                </a:solidFill>
              </a:rPr>
              <a:t>值得重視的一些心得</a:t>
            </a:r>
            <a:endParaRPr lang="zh-TW" altLang="en-US" dirty="0"/>
          </a:p>
        </p:txBody>
      </p:sp>
    </p:spTree>
    <p:extLst>
      <p:ext uri="{BB962C8B-B14F-4D97-AF65-F5344CB8AC3E}">
        <p14:creationId xmlns:p14="http://schemas.microsoft.com/office/powerpoint/2010/main" val="3373709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4071" y="0"/>
            <a:ext cx="10515600" cy="1325563"/>
          </a:xfrm>
        </p:spPr>
        <p:txBody>
          <a:bodyPr/>
          <a:lstStyle/>
          <a:p>
            <a:r>
              <a:rPr lang="zh-TW" altLang="en-US" b="1" dirty="0" smtClean="0"/>
              <a:t>學生做</a:t>
            </a:r>
            <a:r>
              <a:rPr lang="en-US" altLang="zh-TW" b="1" dirty="0" smtClean="0">
                <a:solidFill>
                  <a:srgbClr val="002D86"/>
                </a:solidFill>
              </a:rPr>
              <a:t>Taipei Free</a:t>
            </a:r>
            <a:r>
              <a:rPr lang="zh-TW" altLang="en-US" b="1" dirty="0" smtClean="0">
                <a:solidFill>
                  <a:srgbClr val="C00000"/>
                </a:solidFill>
              </a:rPr>
              <a:t>巡檢服務的一些手機畫面</a:t>
            </a:r>
            <a:endParaRPr lang="zh-TW" altLang="en-US" dirty="0"/>
          </a:p>
        </p:txBody>
      </p:sp>
      <p:pic>
        <p:nvPicPr>
          <p:cNvPr id="4" name="圖片 3" descr="C:\Users\sha68\Downloads\408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384" y="1840706"/>
            <a:ext cx="2430780" cy="4321175"/>
          </a:xfrm>
          <a:prstGeom prst="rect">
            <a:avLst/>
          </a:prstGeom>
          <a:noFill/>
          <a:ln>
            <a:noFill/>
          </a:ln>
        </p:spPr>
      </p:pic>
      <p:pic>
        <p:nvPicPr>
          <p:cNvPr id="5" name="圖片 4" descr="C:\Users\sha68\Downloads\407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28782" y="1787366"/>
            <a:ext cx="2425700" cy="4312920"/>
          </a:xfrm>
          <a:prstGeom prst="rect">
            <a:avLst/>
          </a:prstGeom>
          <a:noFill/>
          <a:ln>
            <a:noFill/>
          </a:ln>
        </p:spPr>
      </p:pic>
      <p:pic>
        <p:nvPicPr>
          <p:cNvPr id="6" name="圖片 5" descr="408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4100" y="1793716"/>
            <a:ext cx="2476500" cy="4406900"/>
          </a:xfrm>
          <a:prstGeom prst="rect">
            <a:avLst/>
          </a:prstGeom>
          <a:noFill/>
          <a:ln>
            <a:noFill/>
          </a:ln>
        </p:spPr>
      </p:pic>
      <p:pic>
        <p:nvPicPr>
          <p:cNvPr id="7" name="圖片 6" descr="408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04922" y="1787366"/>
            <a:ext cx="2458085" cy="4374515"/>
          </a:xfrm>
          <a:prstGeom prst="rect">
            <a:avLst/>
          </a:prstGeom>
          <a:noFill/>
          <a:ln>
            <a:noFill/>
          </a:ln>
        </p:spPr>
      </p:pic>
      <p:sp>
        <p:nvSpPr>
          <p:cNvPr id="8" name="日期版面配置區 7"/>
          <p:cNvSpPr>
            <a:spLocks noGrp="1"/>
          </p:cNvSpPr>
          <p:nvPr>
            <p:ph type="dt" sz="half" idx="10"/>
          </p:nvPr>
        </p:nvSpPr>
        <p:spPr/>
        <p:txBody>
          <a:bodyPr/>
          <a:lstStyle/>
          <a:p>
            <a:fld id="{2AFEBBEA-19A2-419A-9C8B-3335322FD405}" type="datetime1">
              <a:rPr lang="zh-TW" altLang="en-US" smtClean="0"/>
              <a:t>2016/10/23</a:t>
            </a:fld>
            <a:endParaRPr lang="zh-TW" altLang="en-US"/>
          </a:p>
        </p:txBody>
      </p:sp>
      <p:sp>
        <p:nvSpPr>
          <p:cNvPr id="9" name="投影片編號版面配置區 8"/>
          <p:cNvSpPr>
            <a:spLocks noGrp="1"/>
          </p:cNvSpPr>
          <p:nvPr>
            <p:ph type="sldNum" sz="quarter" idx="12"/>
          </p:nvPr>
        </p:nvSpPr>
        <p:spPr/>
        <p:txBody>
          <a:bodyPr/>
          <a:lstStyle/>
          <a:p>
            <a:fld id="{9689B051-57A9-455C-A58F-A0918975B5CC}" type="slidenum">
              <a:rPr lang="zh-TW" altLang="en-US" smtClean="0"/>
              <a:t>16</a:t>
            </a:fld>
            <a:endParaRPr lang="zh-TW" altLang="en-US"/>
          </a:p>
        </p:txBody>
      </p:sp>
    </p:spTree>
    <p:extLst>
      <p:ext uri="{BB962C8B-B14F-4D97-AF65-F5344CB8AC3E}">
        <p14:creationId xmlns:p14="http://schemas.microsoft.com/office/powerpoint/2010/main" val="2969077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C:\Users\sha68\Downloads\4076.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806734"/>
            <a:ext cx="2468880" cy="4389120"/>
          </a:xfrm>
          <a:prstGeom prst="rect">
            <a:avLst/>
          </a:prstGeom>
          <a:noFill/>
          <a:ln>
            <a:noFill/>
          </a:ln>
        </p:spPr>
      </p:pic>
      <p:pic>
        <p:nvPicPr>
          <p:cNvPr id="5" name="圖片 4" descr="C:\Users\sha68\Downloads\4077.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3868" y="1826895"/>
            <a:ext cx="2502535" cy="4450080"/>
          </a:xfrm>
          <a:prstGeom prst="rect">
            <a:avLst/>
          </a:prstGeom>
          <a:noFill/>
          <a:ln>
            <a:noFill/>
          </a:ln>
        </p:spPr>
      </p:pic>
      <p:pic>
        <p:nvPicPr>
          <p:cNvPr id="6" name="圖片 5" descr="407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6103" y="1870075"/>
            <a:ext cx="2476500" cy="4406900"/>
          </a:xfrm>
          <a:prstGeom prst="rect">
            <a:avLst/>
          </a:prstGeom>
          <a:noFill/>
          <a:ln>
            <a:noFill/>
          </a:ln>
        </p:spPr>
      </p:pic>
      <p:sp>
        <p:nvSpPr>
          <p:cNvPr id="7" name="日期版面配置區 6"/>
          <p:cNvSpPr>
            <a:spLocks noGrp="1"/>
          </p:cNvSpPr>
          <p:nvPr>
            <p:ph type="dt" sz="half" idx="10"/>
          </p:nvPr>
        </p:nvSpPr>
        <p:spPr/>
        <p:txBody>
          <a:bodyPr/>
          <a:lstStyle/>
          <a:p>
            <a:fld id="{9A5156D8-9D06-484A-A4DC-04831BCF4883}" type="datetime1">
              <a:rPr lang="zh-TW" altLang="en-US" smtClean="0"/>
              <a:t>2016/10/21</a:t>
            </a:fld>
            <a:endParaRPr lang="zh-TW" altLang="en-US"/>
          </a:p>
        </p:txBody>
      </p:sp>
      <p:sp>
        <p:nvSpPr>
          <p:cNvPr id="8" name="投影片編號版面配置區 7"/>
          <p:cNvSpPr>
            <a:spLocks noGrp="1"/>
          </p:cNvSpPr>
          <p:nvPr>
            <p:ph type="sldNum" sz="quarter" idx="12"/>
          </p:nvPr>
        </p:nvSpPr>
        <p:spPr/>
        <p:txBody>
          <a:bodyPr/>
          <a:lstStyle/>
          <a:p>
            <a:fld id="{9689B051-57A9-455C-A58F-A0918975B5CC}" type="slidenum">
              <a:rPr lang="zh-TW" altLang="en-US" smtClean="0"/>
              <a:t>17</a:t>
            </a:fld>
            <a:endParaRPr lang="zh-TW" altLang="en-US"/>
          </a:p>
        </p:txBody>
      </p:sp>
      <p:sp>
        <p:nvSpPr>
          <p:cNvPr id="9" name="標題 1"/>
          <p:cNvSpPr>
            <a:spLocks noGrp="1"/>
          </p:cNvSpPr>
          <p:nvPr>
            <p:ph type="title"/>
          </p:nvPr>
        </p:nvSpPr>
        <p:spPr/>
        <p:txBody>
          <a:bodyPr/>
          <a:lstStyle/>
          <a:p>
            <a:r>
              <a:rPr lang="zh-TW" altLang="en-US" b="1" dirty="0" smtClean="0"/>
              <a:t>學生做</a:t>
            </a:r>
            <a:r>
              <a:rPr lang="en-US" altLang="zh-TW" b="1" dirty="0" smtClean="0">
                <a:solidFill>
                  <a:srgbClr val="002D86"/>
                </a:solidFill>
              </a:rPr>
              <a:t>Taipei Free</a:t>
            </a:r>
            <a:r>
              <a:rPr lang="zh-TW" altLang="en-US" b="1" dirty="0" smtClean="0">
                <a:solidFill>
                  <a:srgbClr val="C00000"/>
                </a:solidFill>
              </a:rPr>
              <a:t>巡檢服務的一些手機畫面</a:t>
            </a:r>
            <a:endParaRPr lang="zh-TW" altLang="en-US" dirty="0"/>
          </a:p>
        </p:txBody>
      </p:sp>
    </p:spTree>
    <p:extLst>
      <p:ext uri="{BB962C8B-B14F-4D97-AF65-F5344CB8AC3E}">
        <p14:creationId xmlns:p14="http://schemas.microsoft.com/office/powerpoint/2010/main" val="619515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endParaRPr lang="zh-TW" altLang="en-US" dirty="0"/>
          </a:p>
          <a:p>
            <a:r>
              <a:rPr lang="zh-TW" altLang="en-US" dirty="0"/>
              <a:t> 分組實務應用實作體驗報告</a:t>
            </a:r>
          </a:p>
          <a:p>
            <a:r>
              <a:rPr lang="zh-TW" altLang="en-US" dirty="0"/>
              <a:t>報告主題：</a:t>
            </a:r>
          </a:p>
          <a:p>
            <a:r>
              <a:rPr lang="en-US" altLang="zh-TW" dirty="0"/>
              <a:t>Wi-Fi</a:t>
            </a:r>
            <a:r>
              <a:rPr lang="zh-TW" altLang="en-US" dirty="0"/>
              <a:t>連線速度與手機之關係</a:t>
            </a:r>
          </a:p>
          <a:p>
            <a:r>
              <a:rPr lang="zh-TW" altLang="en-US" dirty="0"/>
              <a:t>系級：資管一丙</a:t>
            </a:r>
          </a:p>
          <a:p>
            <a:r>
              <a:rPr lang="zh-TW" altLang="en-US" dirty="0"/>
              <a:t>組別：第四組</a:t>
            </a:r>
          </a:p>
          <a:p>
            <a:r>
              <a:rPr lang="zh-TW" altLang="en-US" dirty="0"/>
              <a:t>活動日期：</a:t>
            </a:r>
            <a:r>
              <a:rPr lang="en-US" altLang="zh-TW" dirty="0"/>
              <a:t>105</a:t>
            </a:r>
            <a:r>
              <a:rPr lang="zh-TW" altLang="en-US" dirty="0"/>
              <a:t>年</a:t>
            </a:r>
            <a:r>
              <a:rPr lang="en-US" altLang="zh-TW" dirty="0"/>
              <a:t>4</a:t>
            </a:r>
            <a:r>
              <a:rPr lang="zh-TW" altLang="en-US" dirty="0"/>
              <a:t>月</a:t>
            </a:r>
            <a:r>
              <a:rPr lang="en-US" altLang="zh-TW" dirty="0"/>
              <a:t>24</a:t>
            </a:r>
            <a:r>
              <a:rPr lang="zh-TW" altLang="en-US" dirty="0"/>
              <a:t>日、</a:t>
            </a:r>
            <a:r>
              <a:rPr lang="en-US" altLang="zh-TW" dirty="0"/>
              <a:t>5</a:t>
            </a:r>
            <a:r>
              <a:rPr lang="zh-TW" altLang="en-US" dirty="0"/>
              <a:t>月</a:t>
            </a:r>
            <a:r>
              <a:rPr lang="en-US" altLang="zh-TW" dirty="0"/>
              <a:t>1</a:t>
            </a:r>
            <a:r>
              <a:rPr lang="zh-TW" altLang="en-US" dirty="0"/>
              <a:t>日</a:t>
            </a:r>
          </a:p>
        </p:txBody>
      </p:sp>
      <p:sp>
        <p:nvSpPr>
          <p:cNvPr id="4" name="日期版面配置區 3"/>
          <p:cNvSpPr>
            <a:spLocks noGrp="1"/>
          </p:cNvSpPr>
          <p:nvPr>
            <p:ph type="dt" sz="half" idx="10"/>
          </p:nvPr>
        </p:nvSpPr>
        <p:spPr/>
        <p:txBody>
          <a:bodyPr/>
          <a:lstStyle/>
          <a:p>
            <a:fld id="{ACC3E5AA-EC71-4D79-ACA0-EF7588D4AE09}" type="datetime1">
              <a:rPr lang="zh-TW" altLang="en-US" smtClean="0"/>
              <a:t>2016/10/21</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18</a:t>
            </a:fld>
            <a:endParaRPr lang="zh-TW" altLang="en-US"/>
          </a:p>
        </p:txBody>
      </p:sp>
      <p:sp>
        <p:nvSpPr>
          <p:cNvPr id="6" name="標題 1"/>
          <p:cNvSpPr>
            <a:spLocks noGrp="1"/>
          </p:cNvSpPr>
          <p:nvPr>
            <p:ph type="title"/>
          </p:nvPr>
        </p:nvSpPr>
        <p:spPr/>
        <p:txBody>
          <a:bodyPr/>
          <a:lstStyle/>
          <a:p>
            <a:pPr algn="ctr"/>
            <a:r>
              <a:rPr lang="zh-TW" altLang="en-US" b="1" dirty="0" smtClean="0">
                <a:solidFill>
                  <a:srgbClr val="002D86"/>
                </a:solidFill>
              </a:rPr>
              <a:t>學生</a:t>
            </a:r>
            <a:r>
              <a:rPr lang="en-US" altLang="zh-TW" b="1" dirty="0" smtClean="0">
                <a:solidFill>
                  <a:srgbClr val="002D86"/>
                </a:solidFill>
              </a:rPr>
              <a:t>Taipei Free</a:t>
            </a:r>
            <a:r>
              <a:rPr lang="zh-TW" altLang="en-US" b="1" dirty="0" smtClean="0">
                <a:solidFill>
                  <a:srgbClr val="002D86"/>
                </a:solidFill>
              </a:rPr>
              <a:t>巡檢服務的</a:t>
            </a:r>
            <a:r>
              <a:rPr lang="zh-TW" altLang="en-US" b="1" dirty="0" smtClean="0">
                <a:solidFill>
                  <a:srgbClr val="C00000"/>
                </a:solidFill>
              </a:rPr>
              <a:t>分組報告</a:t>
            </a:r>
            <a:endParaRPr lang="zh-TW" altLang="en-US" dirty="0">
              <a:solidFill>
                <a:srgbClr val="C00000"/>
              </a:solidFill>
            </a:endParaRPr>
          </a:p>
        </p:txBody>
      </p:sp>
    </p:spTree>
    <p:extLst>
      <p:ext uri="{BB962C8B-B14F-4D97-AF65-F5344CB8AC3E}">
        <p14:creationId xmlns:p14="http://schemas.microsoft.com/office/powerpoint/2010/main" val="887795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b="1" dirty="0" smtClean="0">
                <a:solidFill>
                  <a:srgbClr val="002D86"/>
                </a:solidFill>
              </a:rPr>
              <a:t>學生</a:t>
            </a:r>
            <a:r>
              <a:rPr lang="en-US" altLang="zh-TW" b="1" dirty="0" smtClean="0">
                <a:solidFill>
                  <a:srgbClr val="002D86"/>
                </a:solidFill>
              </a:rPr>
              <a:t>Taipei Free</a:t>
            </a:r>
            <a:r>
              <a:rPr lang="zh-TW" altLang="en-US" b="1" dirty="0" smtClean="0">
                <a:solidFill>
                  <a:srgbClr val="002D86"/>
                </a:solidFill>
              </a:rPr>
              <a:t>巡檢服務的</a:t>
            </a:r>
            <a:r>
              <a:rPr lang="zh-TW" altLang="en-US" b="1" dirty="0" smtClean="0">
                <a:solidFill>
                  <a:srgbClr val="C00000"/>
                </a:solidFill>
              </a:rPr>
              <a:t>分組報告</a:t>
            </a:r>
            <a:endParaRPr lang="zh-TW" altLang="en-US" dirty="0"/>
          </a:p>
        </p:txBody>
      </p:sp>
      <p:sp>
        <p:nvSpPr>
          <p:cNvPr id="3" name="內容版面配置區 2"/>
          <p:cNvSpPr>
            <a:spLocks noGrp="1"/>
          </p:cNvSpPr>
          <p:nvPr>
            <p:ph idx="1"/>
          </p:nvPr>
        </p:nvSpPr>
        <p:spPr>
          <a:xfrm>
            <a:off x="838199" y="1690688"/>
            <a:ext cx="10806954" cy="4844583"/>
          </a:xfrm>
        </p:spPr>
        <p:txBody>
          <a:bodyPr>
            <a:normAutofit fontScale="92500" lnSpcReduction="20000"/>
          </a:bodyPr>
          <a:lstStyle/>
          <a:p>
            <a:r>
              <a:rPr lang="zh-TW" altLang="en-US" dirty="0"/>
              <a:t>統計結論 </a:t>
            </a:r>
            <a:endParaRPr lang="en-US" altLang="zh-TW" dirty="0" smtClean="0"/>
          </a:p>
          <a:p>
            <a:pPr>
              <a:lnSpc>
                <a:spcPct val="110000"/>
              </a:lnSpc>
              <a:spcBef>
                <a:spcPts val="1200"/>
              </a:spcBef>
            </a:pPr>
            <a:r>
              <a:rPr lang="zh-TW" altLang="en-US" sz="2600" dirty="0"/>
              <a:t>我們可以發現其實每個人用的手機不同，會深深地影響數據的部分</a:t>
            </a:r>
            <a:r>
              <a:rPr lang="zh-TW" altLang="en-US" sz="2600" dirty="0" smtClean="0"/>
              <a:t>，                就</a:t>
            </a:r>
            <a:r>
              <a:rPr lang="zh-TW" altLang="en-US" sz="2600" dirty="0"/>
              <a:t>我們</a:t>
            </a:r>
            <a:r>
              <a:rPr lang="en-US" altLang="zh-TW" sz="2600" dirty="0"/>
              <a:t>A</a:t>
            </a:r>
            <a:r>
              <a:rPr lang="zh-TW" altLang="en-US" sz="2600" dirty="0"/>
              <a:t>組而言，</a:t>
            </a:r>
            <a:r>
              <a:rPr lang="en-US" altLang="zh-TW" sz="2600" dirty="0"/>
              <a:t>4</a:t>
            </a:r>
            <a:r>
              <a:rPr lang="zh-TW" altLang="en-US" sz="2600" dirty="0"/>
              <a:t>隻都是不同廠牌、不同等級的手機</a:t>
            </a:r>
            <a:r>
              <a:rPr lang="zh-TW" altLang="en-US" sz="2600" dirty="0" smtClean="0"/>
              <a:t>，                                               以</a:t>
            </a:r>
            <a:r>
              <a:rPr lang="zh-TW" altLang="en-US" sz="2600" dirty="0"/>
              <a:t>表格分析來比較確實是宣翰及育誠的</a:t>
            </a:r>
            <a:r>
              <a:rPr lang="en-US" altLang="zh-TW" sz="2600" dirty="0"/>
              <a:t>Ping</a:t>
            </a:r>
            <a:r>
              <a:rPr lang="zh-TW" altLang="en-US" sz="2600" dirty="0"/>
              <a:t>值較於穩定，而且</a:t>
            </a:r>
            <a:r>
              <a:rPr lang="zh-TW" altLang="en-US" sz="2600" dirty="0" smtClean="0"/>
              <a:t>，                          因為</a:t>
            </a:r>
            <a:r>
              <a:rPr lang="zh-TW" altLang="en-US" sz="2600" dirty="0"/>
              <a:t>我們所呈現的數據是兩次數據的平均值，認為這是具有可參考價值的報表，而得出的結果，確實較高接、昂貴的機種的</a:t>
            </a:r>
            <a:r>
              <a:rPr lang="en-US" altLang="zh-TW" sz="2600" dirty="0"/>
              <a:t>Wi-Fi</a:t>
            </a:r>
            <a:r>
              <a:rPr lang="zh-TW" altLang="en-US" sz="2600" dirty="0"/>
              <a:t>連線能力較好！</a:t>
            </a:r>
          </a:p>
          <a:p>
            <a:pPr>
              <a:lnSpc>
                <a:spcPct val="110000"/>
              </a:lnSpc>
              <a:spcBef>
                <a:spcPts val="1200"/>
              </a:spcBef>
            </a:pPr>
            <a:r>
              <a:rPr lang="zh-TW" altLang="en-US" sz="2600" dirty="0"/>
              <a:t>其中西門站第</a:t>
            </a:r>
            <a:r>
              <a:rPr lang="en-US" altLang="zh-TW" sz="2600" dirty="0"/>
              <a:t>3</a:t>
            </a:r>
            <a:r>
              <a:rPr lang="zh-TW" altLang="en-US" sz="2600" dirty="0"/>
              <a:t>個點都為</a:t>
            </a:r>
            <a:r>
              <a:rPr lang="en-US" altLang="zh-TW" sz="2600" dirty="0"/>
              <a:t>0</a:t>
            </a:r>
            <a:r>
              <a:rPr lang="zh-TW" altLang="en-US" sz="2600" dirty="0"/>
              <a:t>，是因為其</a:t>
            </a:r>
            <a:r>
              <a:rPr lang="en-US" altLang="zh-TW" sz="2600" dirty="0"/>
              <a:t>AP</a:t>
            </a:r>
            <a:r>
              <a:rPr lang="zh-TW" altLang="en-US" sz="2600" dirty="0"/>
              <a:t>出了問題，我們在那個點時無法連線，除此之外，有些點的數據相差甚大，則推測可能是因為當時人很多所造成的誤差，如</a:t>
            </a:r>
            <a:r>
              <a:rPr lang="en-US" altLang="zh-TW" sz="2600" dirty="0"/>
              <a:t>:</a:t>
            </a:r>
            <a:r>
              <a:rPr lang="zh-TW" altLang="en-US" sz="2600" dirty="0"/>
              <a:t>捷運剛進站下來了一大批人潮時。</a:t>
            </a:r>
          </a:p>
          <a:p>
            <a:pPr>
              <a:lnSpc>
                <a:spcPct val="110000"/>
              </a:lnSpc>
              <a:spcBef>
                <a:spcPts val="1200"/>
              </a:spcBef>
            </a:pPr>
            <a:r>
              <a:rPr lang="zh-TW" altLang="en-US" sz="2600" dirty="0"/>
              <a:t>相隔一星期出發的</a:t>
            </a:r>
            <a:r>
              <a:rPr lang="en-US" altLang="zh-TW" sz="2600" dirty="0"/>
              <a:t>B</a:t>
            </a:r>
            <a:r>
              <a:rPr lang="zh-TW" altLang="en-US" sz="2600" dirty="0"/>
              <a:t>組情況也差不多，除了志文以外兩人都是使用</a:t>
            </a:r>
            <a:r>
              <a:rPr lang="en-US" altLang="zh-TW" sz="2600" dirty="0" err="1"/>
              <a:t>i</a:t>
            </a:r>
            <a:r>
              <a:rPr lang="en-US" altLang="zh-TW" sz="2600" dirty="0"/>
              <a:t>-Phone</a:t>
            </a:r>
            <a:r>
              <a:rPr lang="zh-TW" altLang="en-US" sz="2600" dirty="0" smtClean="0"/>
              <a:t>，    上</a:t>
            </a:r>
            <a:r>
              <a:rPr lang="zh-TW" altLang="en-US" sz="2600" dirty="0"/>
              <a:t>傳、下載數據其實相差不大，但是</a:t>
            </a:r>
            <a:r>
              <a:rPr lang="en-US" altLang="zh-TW" sz="2600" dirty="0"/>
              <a:t>Ping</a:t>
            </a:r>
            <a:r>
              <a:rPr lang="zh-TW" altLang="en-US" sz="2600" dirty="0"/>
              <a:t>值卻差了非常多</a:t>
            </a:r>
            <a:r>
              <a:rPr lang="zh-TW" altLang="en-US" sz="2600" dirty="0" smtClean="0"/>
              <a:t>，                                         這</a:t>
            </a:r>
            <a:r>
              <a:rPr lang="zh-TW" altLang="en-US" sz="2600" dirty="0"/>
              <a:t>更能驗證手機</a:t>
            </a:r>
            <a:r>
              <a:rPr lang="en-US" altLang="zh-TW" sz="2600" dirty="0"/>
              <a:t>Wi-Fi</a:t>
            </a:r>
            <a:r>
              <a:rPr lang="zh-TW" altLang="en-US" sz="2600" dirty="0"/>
              <a:t>模組不同，確實會影響連線品質！</a:t>
            </a:r>
          </a:p>
        </p:txBody>
      </p:sp>
      <p:sp>
        <p:nvSpPr>
          <p:cNvPr id="4" name="日期版面配置區 3"/>
          <p:cNvSpPr>
            <a:spLocks noGrp="1"/>
          </p:cNvSpPr>
          <p:nvPr>
            <p:ph type="dt" sz="half" idx="10"/>
          </p:nvPr>
        </p:nvSpPr>
        <p:spPr/>
        <p:txBody>
          <a:bodyPr/>
          <a:lstStyle/>
          <a:p>
            <a:fld id="{9BFF3F31-B4BF-4973-A6CD-086E98D1F56C}" type="datetime1">
              <a:rPr lang="zh-TW" altLang="en-US" smtClean="0"/>
              <a:t>2016/10/24</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19</a:t>
            </a:fld>
            <a:endParaRPr lang="zh-TW" altLang="en-US"/>
          </a:p>
        </p:txBody>
      </p:sp>
    </p:spTree>
    <p:extLst>
      <p:ext uri="{BB962C8B-B14F-4D97-AF65-F5344CB8AC3E}">
        <p14:creationId xmlns:p14="http://schemas.microsoft.com/office/powerpoint/2010/main" val="207407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pPr algn="ctr"/>
            <a:r>
              <a:rPr lang="en-US" altLang="zh-TW" b="1" dirty="0" smtClean="0">
                <a:solidFill>
                  <a:srgbClr val="002D86"/>
                </a:solidFill>
              </a:rPr>
              <a:t>Taipei Free</a:t>
            </a:r>
            <a:r>
              <a:rPr lang="zh-TW" altLang="en-US" b="1" dirty="0" smtClean="0">
                <a:solidFill>
                  <a:srgbClr val="C00000"/>
                </a:solidFill>
              </a:rPr>
              <a:t>巡檢服務學習計畫</a:t>
            </a:r>
            <a:endParaRPr lang="zh-TW" altLang="en-US" dirty="0"/>
          </a:p>
        </p:txBody>
      </p:sp>
      <p:sp>
        <p:nvSpPr>
          <p:cNvPr id="3" name="內容版面配置區 2"/>
          <p:cNvSpPr>
            <a:spLocks noGrp="1"/>
          </p:cNvSpPr>
          <p:nvPr>
            <p:ph idx="1"/>
          </p:nvPr>
        </p:nvSpPr>
        <p:spPr>
          <a:xfrm>
            <a:off x="537882" y="1519518"/>
            <a:ext cx="10815918" cy="4836832"/>
          </a:xfrm>
        </p:spPr>
        <p:txBody>
          <a:bodyPr>
            <a:normAutofit lnSpcReduction="10000"/>
          </a:bodyPr>
          <a:lstStyle/>
          <a:p>
            <a:pPr>
              <a:lnSpc>
                <a:spcPct val="120000"/>
              </a:lnSpc>
              <a:spcBef>
                <a:spcPts val="1200"/>
              </a:spcBef>
            </a:pPr>
            <a:r>
              <a:rPr lang="zh-TW" altLang="en-US" dirty="0" smtClean="0"/>
              <a:t>藉由參與</a:t>
            </a:r>
            <a:r>
              <a:rPr lang="en-US" altLang="zh-TW" dirty="0" smtClean="0"/>
              <a:t>Taipei Free</a:t>
            </a:r>
            <a:r>
              <a:rPr lang="zh-TW" altLang="en-US" dirty="0" smtClean="0"/>
              <a:t>巡檢服務學習，除                                                       </a:t>
            </a:r>
            <a:r>
              <a:rPr lang="zh-TW" altLang="en-US" b="1" dirty="0" smtClean="0">
                <a:solidFill>
                  <a:srgbClr val="A50021"/>
                </a:solidFill>
              </a:rPr>
              <a:t>可提供 學生服務機會，更可使學生學習到無線網路知識及特性</a:t>
            </a:r>
            <a:r>
              <a:rPr lang="zh-TW" altLang="en-US" dirty="0" smtClean="0"/>
              <a:t>，                                              同時提升大台北地區無線網路品質。</a:t>
            </a:r>
            <a:endParaRPr lang="en-US" altLang="zh-TW" dirty="0" smtClean="0"/>
          </a:p>
          <a:p>
            <a:pPr>
              <a:lnSpc>
                <a:spcPct val="120000"/>
              </a:lnSpc>
              <a:spcBef>
                <a:spcPts val="1200"/>
              </a:spcBef>
            </a:pPr>
            <a:r>
              <a:rPr lang="zh-TW" altLang="en-US" dirty="0" smtClean="0"/>
              <a:t>由學校</a:t>
            </a:r>
            <a:r>
              <a:rPr lang="zh-TW" altLang="en-US" b="1" dirty="0" smtClean="0">
                <a:solidFill>
                  <a:srgbClr val="002060"/>
                </a:solidFill>
              </a:rPr>
              <a:t>提供有意願參與之學生名單，進行</a:t>
            </a:r>
            <a:r>
              <a:rPr lang="en-US" altLang="zh-TW" b="1" dirty="0" smtClean="0">
                <a:solidFill>
                  <a:srgbClr val="002060"/>
                </a:solidFill>
              </a:rPr>
              <a:t>1</a:t>
            </a:r>
            <a:r>
              <a:rPr lang="zh-TW" altLang="en-US" b="1" dirty="0" smtClean="0">
                <a:solidFill>
                  <a:srgbClr val="002060"/>
                </a:solidFill>
              </a:rPr>
              <a:t>小時教育訓練後</a:t>
            </a:r>
            <a:r>
              <a:rPr lang="zh-TW" altLang="en-US" dirty="0" smtClean="0"/>
              <a:t>，          </a:t>
            </a:r>
            <a:r>
              <a:rPr lang="zh-TW" altLang="en-US" b="1" dirty="0" smtClean="0">
                <a:solidFill>
                  <a:srgbClr val="A50021"/>
                </a:solidFill>
              </a:rPr>
              <a:t>學生可自由選擇至 各場所進行巡檢</a:t>
            </a:r>
            <a:r>
              <a:rPr lang="zh-TW" altLang="en-US" dirty="0" smtClean="0"/>
              <a:t>，                                                     檢測地點包含臺北市各公有場所、各大專校院周邊街道及各大捷運站</a:t>
            </a:r>
            <a:r>
              <a:rPr lang="en-US" altLang="zh-TW" dirty="0" smtClean="0"/>
              <a:t>…</a:t>
            </a:r>
            <a:r>
              <a:rPr lang="zh-TW" altLang="en-US" dirty="0" smtClean="0"/>
              <a:t>等。</a:t>
            </a:r>
            <a:r>
              <a:rPr lang="zh-TW" altLang="en-US" b="1" dirty="0" smtClean="0">
                <a:solidFill>
                  <a:srgbClr val="A50021"/>
                </a:solidFill>
              </a:rPr>
              <a:t>完成後將核發學生服 務學習時數。 </a:t>
            </a:r>
            <a:endParaRPr lang="en-US" altLang="zh-TW" b="1" dirty="0">
              <a:solidFill>
                <a:srgbClr val="A50021"/>
              </a:solidFill>
            </a:endParaRPr>
          </a:p>
          <a:p>
            <a:pPr>
              <a:lnSpc>
                <a:spcPct val="120000"/>
              </a:lnSpc>
              <a:spcBef>
                <a:spcPts val="1200"/>
              </a:spcBef>
            </a:pPr>
            <a:r>
              <a:rPr lang="zh-TW" altLang="en-US" dirty="0" smtClean="0"/>
              <a:t>主要參與對象</a:t>
            </a:r>
            <a:r>
              <a:rPr lang="zh-TW" altLang="en-US" b="1" dirty="0" smtClean="0">
                <a:solidFill>
                  <a:srgbClr val="002060"/>
                </a:solidFill>
              </a:rPr>
              <a:t>為 臺北市、新北市之大專校院</a:t>
            </a:r>
            <a:r>
              <a:rPr lang="zh-TW" altLang="en-US" dirty="0" smtClean="0"/>
              <a:t>，歡迎                               </a:t>
            </a:r>
            <a:r>
              <a:rPr lang="zh-TW" altLang="en-US" b="1" dirty="0" smtClean="0">
                <a:solidFill>
                  <a:srgbClr val="A50021"/>
                </a:solidFill>
              </a:rPr>
              <a:t>電算中心和與服務學習 相關之人員</a:t>
            </a:r>
            <a:r>
              <a:rPr lang="zh-TW" altLang="en-US" dirty="0" smtClean="0"/>
              <a:t>踴躍參與。 </a:t>
            </a:r>
            <a:endParaRPr lang="en-US" altLang="zh-TW" dirty="0" smtClean="0"/>
          </a:p>
          <a:p>
            <a:endParaRPr lang="en-US" altLang="zh-TW" dirty="0"/>
          </a:p>
          <a:p>
            <a:endParaRPr lang="en-US" altLang="zh-TW" dirty="0" smtClean="0"/>
          </a:p>
          <a:p>
            <a:endParaRPr lang="zh-TW" altLang="en-US" dirty="0"/>
          </a:p>
        </p:txBody>
      </p:sp>
      <p:sp>
        <p:nvSpPr>
          <p:cNvPr id="4" name="日期版面配置區 3"/>
          <p:cNvSpPr>
            <a:spLocks noGrp="1"/>
          </p:cNvSpPr>
          <p:nvPr>
            <p:ph type="dt" sz="half" idx="10"/>
          </p:nvPr>
        </p:nvSpPr>
        <p:spPr/>
        <p:txBody>
          <a:bodyPr/>
          <a:lstStyle/>
          <a:p>
            <a:fld id="{0AFED914-4911-4115-9FC9-4DFA34E92773}" type="datetime1">
              <a:rPr lang="zh-TW" altLang="en-US" smtClean="0"/>
              <a:t>2016/10/21</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2</a:t>
            </a:fld>
            <a:endParaRPr lang="zh-TW" altLang="en-US"/>
          </a:p>
        </p:txBody>
      </p:sp>
    </p:spTree>
    <p:extLst>
      <p:ext uri="{BB962C8B-B14F-4D97-AF65-F5344CB8AC3E}">
        <p14:creationId xmlns:p14="http://schemas.microsoft.com/office/powerpoint/2010/main" val="212373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123078"/>
            <a:ext cx="10515600" cy="1325563"/>
          </a:xfrm>
        </p:spPr>
        <p:txBody>
          <a:bodyPr/>
          <a:lstStyle/>
          <a:p>
            <a:pPr algn="ctr"/>
            <a:r>
              <a:rPr lang="zh-TW" altLang="en-US" b="1" dirty="0" smtClean="0">
                <a:solidFill>
                  <a:srgbClr val="002D86"/>
                </a:solidFill>
              </a:rPr>
              <a:t>學生</a:t>
            </a:r>
            <a:r>
              <a:rPr lang="en-US" altLang="zh-TW" b="1" dirty="0" smtClean="0">
                <a:solidFill>
                  <a:srgbClr val="002D86"/>
                </a:solidFill>
              </a:rPr>
              <a:t>Taipei Free</a:t>
            </a:r>
            <a:r>
              <a:rPr lang="zh-TW" altLang="en-US" b="1" dirty="0" smtClean="0">
                <a:solidFill>
                  <a:srgbClr val="002D86"/>
                </a:solidFill>
              </a:rPr>
              <a:t>巡檢服務的</a:t>
            </a:r>
            <a:r>
              <a:rPr lang="zh-TW" altLang="en-US" b="1" dirty="0" smtClean="0">
                <a:solidFill>
                  <a:srgbClr val="C00000"/>
                </a:solidFill>
              </a:rPr>
              <a:t>分組報告</a:t>
            </a:r>
            <a:endParaRPr lang="zh-TW" altLang="en-US" dirty="0"/>
          </a:p>
        </p:txBody>
      </p:sp>
      <p:sp>
        <p:nvSpPr>
          <p:cNvPr id="3" name="內容版面配置區 2"/>
          <p:cNvSpPr>
            <a:spLocks noGrp="1"/>
          </p:cNvSpPr>
          <p:nvPr>
            <p:ph idx="1"/>
          </p:nvPr>
        </p:nvSpPr>
        <p:spPr>
          <a:xfrm>
            <a:off x="838200" y="1448641"/>
            <a:ext cx="10515600" cy="5113524"/>
          </a:xfrm>
        </p:spPr>
        <p:txBody>
          <a:bodyPr>
            <a:normAutofit/>
          </a:bodyPr>
          <a:lstStyle/>
          <a:p>
            <a:pPr>
              <a:lnSpc>
                <a:spcPct val="100000"/>
              </a:lnSpc>
            </a:pPr>
            <a:r>
              <a:rPr lang="zh-TW" altLang="en-US" sz="2000" dirty="0"/>
              <a:t>這次的</a:t>
            </a:r>
            <a:r>
              <a:rPr lang="en-US" altLang="zh-TW" sz="2000" dirty="0"/>
              <a:t>WIFI</a:t>
            </a:r>
            <a:r>
              <a:rPr lang="zh-TW" altLang="en-US" sz="2000" dirty="0"/>
              <a:t>測試我們是以西門捷運站為核心地區進行捷運站內的測試。帶著興奮的心情，我們進入了</a:t>
            </a:r>
            <a:r>
              <a:rPr lang="en-US" altLang="zh-TW" sz="2000" dirty="0"/>
              <a:t>B3</a:t>
            </a:r>
            <a:r>
              <a:rPr lang="zh-TW" altLang="en-US" sz="2000" dirty="0"/>
              <a:t>樓層，但是馬上我們便面臨了第一項問題</a:t>
            </a:r>
            <a:r>
              <a:rPr lang="en-US" altLang="zh-TW" sz="2000" dirty="0"/>
              <a:t>---</a:t>
            </a:r>
            <a:r>
              <a:rPr lang="zh-TW" altLang="en-US" sz="2000" dirty="0"/>
              <a:t>點的分布確認。捷運站內並未有方向的標示，對於南方、北方的訊號器，我們必須先從小地圖中了解樓層的情形再透過中央電扶梯、電梯來辨認，對於首次進行的我們而言，我們花費了不少的時間。也不得不感嘆平時對於北部大學生而言，西門站對我們並不陌生，但是當我們需要從方向、標的來找尋目標時，才了解原來我們對於站內的情形完全不了解。</a:t>
            </a:r>
          </a:p>
          <a:p>
            <a:pPr>
              <a:lnSpc>
                <a:spcPct val="100000"/>
              </a:lnSpc>
            </a:pPr>
            <a:r>
              <a:rPr lang="zh-TW" altLang="en-US" sz="2000" dirty="0"/>
              <a:t>但是俗話說熟能生巧，當我們完成了</a:t>
            </a:r>
            <a:r>
              <a:rPr lang="en-US" altLang="zh-TW" sz="2000" dirty="0"/>
              <a:t>B3</a:t>
            </a:r>
            <a:r>
              <a:rPr lang="zh-TW" altLang="en-US" sz="2000" dirty="0"/>
              <a:t>樓層的訊號測試後，</a:t>
            </a:r>
            <a:r>
              <a:rPr lang="en-US" altLang="zh-TW" sz="2000" dirty="0"/>
              <a:t>B2</a:t>
            </a:r>
            <a:r>
              <a:rPr lang="zh-TW" altLang="en-US" sz="2000" dirty="0"/>
              <a:t>、</a:t>
            </a:r>
            <a:r>
              <a:rPr lang="en-US" altLang="zh-TW" sz="2000" dirty="0"/>
              <a:t>B1</a:t>
            </a:r>
            <a:r>
              <a:rPr lang="zh-TW" altLang="en-US" sz="2000" dirty="0"/>
              <a:t>的訊號器尋找以及測試我們用了幾乎是</a:t>
            </a:r>
            <a:r>
              <a:rPr lang="en-US" altLang="zh-TW" sz="2000" dirty="0"/>
              <a:t>B3</a:t>
            </a:r>
            <a:r>
              <a:rPr lang="zh-TW" altLang="en-US" sz="2000" dirty="0"/>
              <a:t>測試一半的時間便</a:t>
            </a:r>
            <a:r>
              <a:rPr lang="zh-TW" altLang="en-US" sz="2000" dirty="0" smtClean="0"/>
              <a:t>完成</a:t>
            </a:r>
            <a:r>
              <a:rPr lang="zh-TW" altLang="en-US" sz="2000" dirty="0"/>
              <a:t>了，這對於我們而言，是一項很大的收穫，除了增加自己的經驗、速度之外，我們對於捷運站內的位置有了更深刻的了解。</a:t>
            </a:r>
          </a:p>
          <a:p>
            <a:pPr>
              <a:lnSpc>
                <a:spcPct val="100000"/>
              </a:lnSpc>
            </a:pPr>
            <a:r>
              <a:rPr lang="zh-TW" altLang="en-US" sz="2000" dirty="0"/>
              <a:t>對於訊號的測試，我們不得不感到驚訝，站內的</a:t>
            </a:r>
            <a:r>
              <a:rPr lang="en-US" altLang="zh-TW" sz="2000" dirty="0"/>
              <a:t>WIFI</a:t>
            </a:r>
            <a:r>
              <a:rPr lang="zh-TW" altLang="en-US" sz="2000" dirty="0"/>
              <a:t>訊號分布並不平均，許多的點的</a:t>
            </a:r>
            <a:r>
              <a:rPr lang="en-US" altLang="zh-TW" sz="2000" dirty="0"/>
              <a:t>PING</a:t>
            </a:r>
            <a:r>
              <a:rPr lang="zh-TW" altLang="en-US" sz="2000" dirty="0"/>
              <a:t>值甚至高的不可思議，而或許是因為許多人正在使用的關係，下載速度也是普遍的低，特別的是，我們甚至在其</a:t>
            </a:r>
            <a:r>
              <a:rPr lang="zh-TW" altLang="en-US" sz="2000" dirty="0" smtClean="0"/>
              <a:t>中</a:t>
            </a:r>
            <a:r>
              <a:rPr lang="zh-TW" altLang="en-US" sz="2000" dirty="0"/>
              <a:t>的一個出口發現訊號器並未有訊號，這給予了我們一種特別的衝擊，尤其是在冗長的測試中，這讓我們的專注力有些回復，尤其是填寫了滿滿的數據表之後，終於可以填上特殊的情況註記了。這次的測試我們得到了不少特別的經歷，了解了站內的分布，</a:t>
            </a:r>
            <a:r>
              <a:rPr lang="en-US" altLang="zh-TW" sz="2000" dirty="0"/>
              <a:t>WIFI</a:t>
            </a:r>
            <a:r>
              <a:rPr lang="zh-TW" altLang="en-US" sz="2000" dirty="0"/>
              <a:t>的訊號分布，以後使用</a:t>
            </a:r>
            <a:r>
              <a:rPr lang="en-US" altLang="zh-TW" sz="2000" dirty="0"/>
              <a:t>WIFI</a:t>
            </a:r>
            <a:r>
              <a:rPr lang="zh-TW" altLang="en-US" sz="2000" dirty="0"/>
              <a:t>時，或許可以善用這些知識來解決問題呢</a:t>
            </a:r>
            <a:r>
              <a:rPr lang="zh-TW" altLang="en-US" sz="2000" dirty="0" smtClean="0"/>
              <a:t>。</a:t>
            </a:r>
            <a:endParaRPr lang="zh-TW" altLang="en-US" sz="2000" dirty="0"/>
          </a:p>
        </p:txBody>
      </p:sp>
      <p:sp>
        <p:nvSpPr>
          <p:cNvPr id="4" name="日期版面配置區 3"/>
          <p:cNvSpPr>
            <a:spLocks noGrp="1"/>
          </p:cNvSpPr>
          <p:nvPr>
            <p:ph type="dt" sz="half" idx="10"/>
          </p:nvPr>
        </p:nvSpPr>
        <p:spPr/>
        <p:txBody>
          <a:bodyPr/>
          <a:lstStyle/>
          <a:p>
            <a:fld id="{5792D4C3-84B9-4753-A1C2-529B2615245A}" type="datetime1">
              <a:rPr lang="zh-TW" altLang="en-US" smtClean="0"/>
              <a:t>2016/10/24</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20</a:t>
            </a:fld>
            <a:endParaRPr lang="zh-TW" altLang="en-US"/>
          </a:p>
        </p:txBody>
      </p:sp>
    </p:spTree>
    <p:extLst>
      <p:ext uri="{BB962C8B-B14F-4D97-AF65-F5344CB8AC3E}">
        <p14:creationId xmlns:p14="http://schemas.microsoft.com/office/powerpoint/2010/main" val="189731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b="1" dirty="0" smtClean="0">
                <a:solidFill>
                  <a:srgbClr val="002D86"/>
                </a:solidFill>
              </a:rPr>
              <a:t>學生</a:t>
            </a:r>
            <a:r>
              <a:rPr lang="en-US" altLang="zh-TW" b="1" dirty="0" smtClean="0">
                <a:solidFill>
                  <a:srgbClr val="002D86"/>
                </a:solidFill>
              </a:rPr>
              <a:t>Taipei Free</a:t>
            </a:r>
            <a:r>
              <a:rPr lang="zh-TW" altLang="en-US" b="1" dirty="0" smtClean="0">
                <a:solidFill>
                  <a:srgbClr val="002D86"/>
                </a:solidFill>
              </a:rPr>
              <a:t>巡檢服務的</a:t>
            </a:r>
            <a:r>
              <a:rPr lang="zh-TW" altLang="en-US" b="1" dirty="0" smtClean="0">
                <a:solidFill>
                  <a:srgbClr val="C00000"/>
                </a:solidFill>
              </a:rPr>
              <a:t>分組報告</a:t>
            </a:r>
            <a:endParaRPr lang="zh-TW" altLang="en-US" dirty="0"/>
          </a:p>
        </p:txBody>
      </p:sp>
      <p:sp>
        <p:nvSpPr>
          <p:cNvPr id="3" name="內容版面配置區 2"/>
          <p:cNvSpPr>
            <a:spLocks noGrp="1"/>
          </p:cNvSpPr>
          <p:nvPr>
            <p:ph idx="1"/>
          </p:nvPr>
        </p:nvSpPr>
        <p:spPr>
          <a:xfrm>
            <a:off x="838199" y="1825625"/>
            <a:ext cx="10847295" cy="4351338"/>
          </a:xfrm>
        </p:spPr>
        <p:txBody>
          <a:bodyPr>
            <a:normAutofit lnSpcReduction="10000"/>
          </a:bodyPr>
          <a:lstStyle/>
          <a:p>
            <a:pPr>
              <a:lnSpc>
                <a:spcPct val="110000"/>
              </a:lnSpc>
            </a:pPr>
            <a:r>
              <a:rPr lang="zh-TW" altLang="en-US" sz="2400" dirty="0"/>
              <a:t>剛開始要檢測時，我們一直不確定到底哪個才是</a:t>
            </a:r>
            <a:r>
              <a:rPr lang="en-US" altLang="zh-TW" sz="2400" dirty="0"/>
              <a:t>WI-FI</a:t>
            </a:r>
            <a:r>
              <a:rPr lang="zh-TW" altLang="en-US" sz="2400" dirty="0"/>
              <a:t>的機器，天花板</a:t>
            </a:r>
            <a:r>
              <a:rPr lang="zh-TW" altLang="en-US" sz="2400" dirty="0" smtClean="0"/>
              <a:t>上           每</a:t>
            </a:r>
            <a:r>
              <a:rPr lang="zh-TW" altLang="en-US" sz="2400" dirty="0"/>
              <a:t>個都好像，經過幾番折騰與詢問下，才終於開始檢測，在單子上的位置敘述，總是不清楚，像是單子上寫著北方，但是我們用指南針卻是南方，後續敘述卻明顯表示就是此地，這種狀況也不只一次，說明上指名從左數來第幾根柱子上，發現的地點卻與說明上差了</a:t>
            </a:r>
            <a:r>
              <a:rPr lang="en-US" altLang="zh-TW" sz="2400" dirty="0"/>
              <a:t>1~2</a:t>
            </a:r>
            <a:r>
              <a:rPr lang="zh-TW" altLang="en-US" sz="2400" dirty="0"/>
              <a:t>根</a:t>
            </a:r>
            <a:r>
              <a:rPr lang="zh-TW" altLang="en-US" sz="2400" dirty="0" smtClean="0"/>
              <a:t>柱子。</a:t>
            </a:r>
            <a:endParaRPr lang="en-US" altLang="zh-TW" sz="2400" dirty="0" smtClean="0"/>
          </a:p>
          <a:p>
            <a:pPr>
              <a:lnSpc>
                <a:spcPct val="110000"/>
              </a:lnSpc>
            </a:pPr>
            <a:r>
              <a:rPr lang="zh-TW" altLang="en-US" sz="2400" dirty="0" smtClean="0"/>
              <a:t>雖然</a:t>
            </a:r>
            <a:r>
              <a:rPr lang="zh-TW" altLang="en-US" sz="2400" dirty="0"/>
              <a:t>狀況不斷，又以為只是測個</a:t>
            </a:r>
            <a:r>
              <a:rPr lang="en-US" altLang="zh-TW" sz="2400" dirty="0"/>
              <a:t>WI-FI</a:t>
            </a:r>
            <a:r>
              <a:rPr lang="zh-TW" altLang="en-US" sz="2400" dirty="0"/>
              <a:t>根本不用花多時間，可以早早回去休息，才發現到其實不簡單，可能有突發狀況之類的或是上述那些問題，</a:t>
            </a:r>
            <a:r>
              <a:rPr lang="en-US" altLang="zh-TW" sz="2400" dirty="0"/>
              <a:t>18</a:t>
            </a:r>
            <a:r>
              <a:rPr lang="zh-TW" altLang="en-US" sz="2400" dirty="0"/>
              <a:t>個點</a:t>
            </a:r>
            <a:r>
              <a:rPr lang="zh-TW" altLang="en-US" sz="2400" dirty="0" smtClean="0"/>
              <a:t>卻   花</a:t>
            </a:r>
            <a:r>
              <a:rPr lang="zh-TW" altLang="en-US" sz="2400" dirty="0"/>
              <a:t>了我們</a:t>
            </a:r>
            <a:r>
              <a:rPr lang="en-US" altLang="zh-TW" sz="2400" dirty="0"/>
              <a:t>3</a:t>
            </a:r>
            <a:r>
              <a:rPr lang="zh-TW" altLang="en-US" sz="2400" dirty="0"/>
              <a:t>人，</a:t>
            </a:r>
            <a:r>
              <a:rPr lang="en-US" altLang="zh-TW" sz="2400" dirty="0"/>
              <a:t>2~3</a:t>
            </a:r>
            <a:r>
              <a:rPr lang="zh-TW" altLang="en-US" sz="2400" dirty="0"/>
              <a:t>小時，每當現場人數一變多，</a:t>
            </a:r>
            <a:r>
              <a:rPr lang="en-US" altLang="zh-TW" sz="2400" dirty="0" smtClean="0"/>
              <a:t>WI-FI</a:t>
            </a:r>
            <a:r>
              <a:rPr lang="zh-TW" altLang="en-US" sz="2400" dirty="0"/>
              <a:t>的數據就會有明顯落差，所幸我們都沒遇到距離</a:t>
            </a:r>
            <a:r>
              <a:rPr lang="en-US" altLang="zh-TW" sz="2400" dirty="0"/>
              <a:t>WI-FI</a:t>
            </a:r>
            <a:r>
              <a:rPr lang="zh-TW" altLang="en-US" sz="2400" dirty="0"/>
              <a:t>機器很遠的狀況，或是現場舉辦活動沒辦法</a:t>
            </a:r>
            <a:r>
              <a:rPr lang="zh-TW" altLang="en-US" sz="2400" dirty="0" smtClean="0"/>
              <a:t>取得 準確</a:t>
            </a:r>
            <a:r>
              <a:rPr lang="zh-TW" altLang="en-US" sz="2400" dirty="0"/>
              <a:t>的數據，雖然花了不少時間，但是我覺得蠻充實的，可以幫助到</a:t>
            </a:r>
            <a:r>
              <a:rPr lang="zh-TW" altLang="en-US" sz="2400" dirty="0" smtClean="0"/>
              <a:t>搭乘          台北</a:t>
            </a:r>
            <a:r>
              <a:rPr lang="zh-TW" altLang="en-US" sz="2400" dirty="0"/>
              <a:t>捷運的乘客或是台北捷運，提升</a:t>
            </a:r>
            <a:r>
              <a:rPr lang="en-US" altLang="zh-TW" sz="2400" dirty="0"/>
              <a:t>WI-FI</a:t>
            </a:r>
            <a:r>
              <a:rPr lang="zh-TW" altLang="en-US" sz="2400" dirty="0"/>
              <a:t>的品質與找出</a:t>
            </a:r>
            <a:r>
              <a:rPr lang="en-US" altLang="zh-TW" sz="2400" dirty="0"/>
              <a:t>WI-FI</a:t>
            </a:r>
            <a:r>
              <a:rPr lang="zh-TW" altLang="en-US" sz="2400" dirty="0"/>
              <a:t>的問題所在。</a:t>
            </a:r>
          </a:p>
        </p:txBody>
      </p:sp>
      <p:sp>
        <p:nvSpPr>
          <p:cNvPr id="4" name="日期版面配置區 3"/>
          <p:cNvSpPr>
            <a:spLocks noGrp="1"/>
          </p:cNvSpPr>
          <p:nvPr>
            <p:ph type="dt" sz="half" idx="10"/>
          </p:nvPr>
        </p:nvSpPr>
        <p:spPr/>
        <p:txBody>
          <a:bodyPr/>
          <a:lstStyle/>
          <a:p>
            <a:fld id="{C6A91ADB-AA46-482D-A805-E48C79D08803}" type="datetime1">
              <a:rPr lang="zh-TW" altLang="en-US" smtClean="0"/>
              <a:t>2016/10/24</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21</a:t>
            </a:fld>
            <a:endParaRPr lang="zh-TW" altLang="en-US"/>
          </a:p>
        </p:txBody>
      </p:sp>
    </p:spTree>
    <p:extLst>
      <p:ext uri="{BB962C8B-B14F-4D97-AF65-F5344CB8AC3E}">
        <p14:creationId xmlns:p14="http://schemas.microsoft.com/office/powerpoint/2010/main" val="3314445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b="1" dirty="0" smtClean="0">
                <a:solidFill>
                  <a:srgbClr val="002D86"/>
                </a:solidFill>
              </a:rPr>
              <a:t>學生</a:t>
            </a:r>
            <a:r>
              <a:rPr lang="en-US" altLang="zh-TW" b="1" dirty="0" smtClean="0">
                <a:solidFill>
                  <a:srgbClr val="002D86"/>
                </a:solidFill>
              </a:rPr>
              <a:t>Taipei Free</a:t>
            </a:r>
            <a:r>
              <a:rPr lang="zh-TW" altLang="en-US" b="1" dirty="0" smtClean="0">
                <a:solidFill>
                  <a:srgbClr val="002D86"/>
                </a:solidFill>
              </a:rPr>
              <a:t>巡檢服務的</a:t>
            </a:r>
            <a:r>
              <a:rPr lang="zh-TW" altLang="en-US" b="1" dirty="0" smtClean="0">
                <a:solidFill>
                  <a:srgbClr val="C00000"/>
                </a:solidFill>
              </a:rPr>
              <a:t>分組報告</a:t>
            </a:r>
            <a:endParaRPr lang="zh-TW" altLang="en-US" dirty="0"/>
          </a:p>
        </p:txBody>
      </p:sp>
      <p:sp>
        <p:nvSpPr>
          <p:cNvPr id="3" name="內容版面配置區 2"/>
          <p:cNvSpPr>
            <a:spLocks noGrp="1"/>
          </p:cNvSpPr>
          <p:nvPr>
            <p:ph idx="1"/>
          </p:nvPr>
        </p:nvSpPr>
        <p:spPr/>
        <p:txBody>
          <a:bodyPr>
            <a:normAutofit/>
          </a:bodyPr>
          <a:lstStyle/>
          <a:p>
            <a:r>
              <a:rPr lang="zh-TW" altLang="en-US" sz="2400" dirty="0"/>
              <a:t>在這次的實務應用實作體驗報告中，在最一開始的規劃找點中就讓我們這組討論了非常久的時間，因為大家住的地方都不同而且加上每個點所擁有的</a:t>
            </a:r>
            <a:r>
              <a:rPr lang="en-US" altLang="zh-TW" sz="2400" dirty="0"/>
              <a:t>WIFI</a:t>
            </a:r>
            <a:r>
              <a:rPr lang="zh-TW" altLang="en-US" sz="2400" dirty="0"/>
              <a:t>分享器數量並不一樣所以要討論出一個大家都可以接受的地點並不容易，所以經過了非常多次的討論才決定出了板橋到江子翠這幾站的捷運站</a:t>
            </a:r>
            <a:r>
              <a:rPr lang="zh-TW" altLang="en-US" sz="2400" dirty="0" smtClean="0"/>
              <a:t>，      在</a:t>
            </a:r>
            <a:r>
              <a:rPr lang="zh-TW" altLang="en-US" sz="2400" dirty="0"/>
              <a:t>做調查的過程中，發現了部分站的網速其實是偏慢的，這也許是</a:t>
            </a:r>
            <a:r>
              <a:rPr lang="zh-TW" altLang="en-US" sz="2400" dirty="0" smtClean="0"/>
              <a:t>跟站的 規模</a:t>
            </a:r>
            <a:r>
              <a:rPr lang="zh-TW" altLang="en-US" sz="2400" dirty="0"/>
              <a:t>大小或使用人數有關，也因為測速的工具不同所檢測出的</a:t>
            </a:r>
            <a:r>
              <a:rPr lang="zh-TW" altLang="en-US" sz="2400" dirty="0" smtClean="0"/>
              <a:t>結果               也</a:t>
            </a:r>
            <a:r>
              <a:rPr lang="zh-TW" altLang="en-US" sz="2400" dirty="0"/>
              <a:t>大不相同，像是</a:t>
            </a:r>
            <a:r>
              <a:rPr lang="en-US" altLang="zh-TW" sz="2400" dirty="0"/>
              <a:t>iPhone</a:t>
            </a:r>
            <a:r>
              <a:rPr lang="zh-TW" altLang="en-US" sz="2400" dirty="0"/>
              <a:t>所測的</a:t>
            </a:r>
            <a:r>
              <a:rPr lang="en-US" altLang="zh-TW" sz="2400" dirty="0"/>
              <a:t>ping</a:t>
            </a:r>
            <a:r>
              <a:rPr lang="zh-TW" altLang="en-US" sz="2400" dirty="0"/>
              <a:t>值就會出現</a:t>
            </a:r>
            <a:r>
              <a:rPr lang="en-US" altLang="zh-TW" sz="2400" dirty="0"/>
              <a:t>Time out</a:t>
            </a:r>
            <a:r>
              <a:rPr lang="zh-TW" altLang="en-US" sz="2400" dirty="0"/>
              <a:t>這個</a:t>
            </a:r>
            <a:r>
              <a:rPr lang="zh-TW" altLang="en-US" sz="2400" dirty="0" smtClean="0"/>
              <a:t>問題                          而</a:t>
            </a:r>
            <a:r>
              <a:rPr lang="zh-TW" altLang="en-US" sz="2400" dirty="0"/>
              <a:t>其他手機卻沒有，但是其他手機卻也有發生了</a:t>
            </a:r>
            <a:r>
              <a:rPr lang="en-US" altLang="zh-TW" sz="2400" dirty="0"/>
              <a:t>ping</a:t>
            </a:r>
            <a:r>
              <a:rPr lang="zh-TW" altLang="en-US" sz="2400" dirty="0"/>
              <a:t>值超過</a:t>
            </a:r>
            <a:r>
              <a:rPr lang="en-US" altLang="zh-TW" sz="2400" dirty="0"/>
              <a:t>1000</a:t>
            </a:r>
            <a:r>
              <a:rPr lang="zh-TW" altLang="en-US" sz="2400" dirty="0"/>
              <a:t>的誇張數字</a:t>
            </a:r>
            <a:r>
              <a:rPr lang="zh-TW" altLang="en-US" sz="2400" dirty="0" smtClean="0"/>
              <a:t>。</a:t>
            </a:r>
            <a:endParaRPr lang="en-US" altLang="zh-TW" sz="2400" dirty="0" smtClean="0"/>
          </a:p>
          <a:p>
            <a:r>
              <a:rPr lang="zh-TW" altLang="en-US" sz="2400" dirty="0" smtClean="0"/>
              <a:t>從</a:t>
            </a:r>
            <a:r>
              <a:rPr lang="zh-TW" altLang="en-US" sz="2400" dirty="0"/>
              <a:t>規劃到執行都是由自己安排，才發現了原來我長大的台北市有這麼多</a:t>
            </a:r>
            <a:r>
              <a:rPr lang="en-US" altLang="zh-TW" sz="2400" dirty="0"/>
              <a:t>WIFI</a:t>
            </a:r>
            <a:r>
              <a:rPr lang="zh-TW" altLang="en-US" sz="2400" dirty="0"/>
              <a:t>分享器，雖然點很多但是礙於網速和穩定</a:t>
            </a:r>
            <a:r>
              <a:rPr lang="zh-TW" altLang="en-US" sz="2400" dirty="0" smtClean="0"/>
              <a:t>問題，我</a:t>
            </a:r>
            <a:r>
              <a:rPr lang="zh-TW" altLang="en-US" sz="2400" dirty="0"/>
              <a:t>想手機有</a:t>
            </a:r>
            <a:r>
              <a:rPr lang="en-US" altLang="zh-TW" sz="2400" dirty="0"/>
              <a:t>3G/4G</a:t>
            </a:r>
            <a:r>
              <a:rPr lang="zh-TW" altLang="en-US" sz="2400" dirty="0"/>
              <a:t>的</a:t>
            </a:r>
            <a:r>
              <a:rPr lang="zh-TW" altLang="en-US" sz="2400" dirty="0" smtClean="0"/>
              <a:t>民眾      還是</a:t>
            </a:r>
            <a:r>
              <a:rPr lang="zh-TW" altLang="en-US" sz="2400" dirty="0"/>
              <a:t>會選擇行動數據來做為上網的媒介吧！不過有無線網路</a:t>
            </a:r>
            <a:r>
              <a:rPr lang="zh-TW" altLang="en-US" sz="2400" dirty="0" smtClean="0"/>
              <a:t>也                             提供</a:t>
            </a:r>
            <a:r>
              <a:rPr lang="zh-TW" altLang="en-US" sz="2400" dirty="0"/>
              <a:t>許多沒有行動數據的民眾使用，算是雙</a:t>
            </a:r>
            <a:r>
              <a:rPr lang="zh-TW" altLang="en-US" sz="2400" dirty="0" smtClean="0"/>
              <a:t>北</a:t>
            </a:r>
            <a:r>
              <a:rPr lang="zh-TW" altLang="en-US" sz="2400" dirty="0"/>
              <a:t>市做得很好的一部份吧。</a:t>
            </a:r>
          </a:p>
        </p:txBody>
      </p:sp>
      <p:sp>
        <p:nvSpPr>
          <p:cNvPr id="4" name="日期版面配置區 3"/>
          <p:cNvSpPr>
            <a:spLocks noGrp="1"/>
          </p:cNvSpPr>
          <p:nvPr>
            <p:ph type="dt" sz="half" idx="10"/>
          </p:nvPr>
        </p:nvSpPr>
        <p:spPr/>
        <p:txBody>
          <a:bodyPr/>
          <a:lstStyle/>
          <a:p>
            <a:fld id="{4ECE6FAE-DD3A-43B1-A2D5-A356215E52C5}" type="datetime1">
              <a:rPr lang="zh-TW" altLang="en-US" smtClean="0"/>
              <a:t>2016/10/24</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22</a:t>
            </a:fld>
            <a:endParaRPr lang="zh-TW" altLang="en-US"/>
          </a:p>
        </p:txBody>
      </p:sp>
    </p:spTree>
    <p:extLst>
      <p:ext uri="{BB962C8B-B14F-4D97-AF65-F5344CB8AC3E}">
        <p14:creationId xmlns:p14="http://schemas.microsoft.com/office/powerpoint/2010/main" val="130820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pPr algn="ctr"/>
            <a:r>
              <a:rPr lang="zh-TW" altLang="en-US" b="1" dirty="0" smtClean="0">
                <a:solidFill>
                  <a:srgbClr val="002D86"/>
                </a:solidFill>
              </a:rPr>
              <a:t>學生</a:t>
            </a:r>
            <a:r>
              <a:rPr lang="en-US" altLang="zh-TW" b="1" dirty="0" smtClean="0">
                <a:solidFill>
                  <a:srgbClr val="002D86"/>
                </a:solidFill>
              </a:rPr>
              <a:t>Taipei Free</a:t>
            </a:r>
            <a:r>
              <a:rPr lang="zh-TW" altLang="en-US" b="1" dirty="0" smtClean="0">
                <a:solidFill>
                  <a:srgbClr val="002D86"/>
                </a:solidFill>
              </a:rPr>
              <a:t>巡檢服務的</a:t>
            </a:r>
            <a:r>
              <a:rPr lang="zh-TW" altLang="en-US" b="1" dirty="0" smtClean="0">
                <a:solidFill>
                  <a:srgbClr val="C00000"/>
                </a:solidFill>
              </a:rPr>
              <a:t>分組報告</a:t>
            </a:r>
            <a:endParaRPr lang="zh-TW" altLang="en-US" dirty="0"/>
          </a:p>
        </p:txBody>
      </p:sp>
      <p:sp>
        <p:nvSpPr>
          <p:cNvPr id="3" name="內容版面配置區 2"/>
          <p:cNvSpPr>
            <a:spLocks noGrp="1"/>
          </p:cNvSpPr>
          <p:nvPr>
            <p:ph idx="1"/>
          </p:nvPr>
        </p:nvSpPr>
        <p:spPr>
          <a:xfrm>
            <a:off x="403412" y="1144822"/>
            <a:ext cx="11672047" cy="5392270"/>
          </a:xfrm>
        </p:spPr>
        <p:txBody>
          <a:bodyPr>
            <a:normAutofit fontScale="85000" lnSpcReduction="10000"/>
          </a:bodyPr>
          <a:lstStyle/>
          <a:p>
            <a:r>
              <a:rPr lang="zh-TW" altLang="zh-TW" dirty="0"/>
              <a:t>測試步驟</a:t>
            </a:r>
            <a:r>
              <a:rPr lang="en-US" altLang="zh-TW" dirty="0"/>
              <a:t>: </a:t>
            </a:r>
            <a:endParaRPr lang="zh-TW" altLang="zh-TW" dirty="0"/>
          </a:p>
          <a:p>
            <a:pPr indent="-324000">
              <a:lnSpc>
                <a:spcPct val="120000"/>
              </a:lnSpc>
            </a:pPr>
            <a:r>
              <a:rPr lang="zh-TW" altLang="zh-TW" sz="2600" dirty="0"/>
              <a:t>下載台大測速</a:t>
            </a:r>
            <a:r>
              <a:rPr lang="en-US" altLang="zh-TW" sz="2600" dirty="0"/>
              <a:t>APP(</a:t>
            </a:r>
            <a:r>
              <a:rPr lang="zh-TW" altLang="zh-TW" sz="2600" dirty="0"/>
              <a:t>另一個</a:t>
            </a:r>
            <a:r>
              <a:rPr lang="en-US" altLang="zh-TW" sz="2600" dirty="0" err="1"/>
              <a:t>APP"Wifi</a:t>
            </a:r>
            <a:r>
              <a:rPr lang="zh-TW" altLang="zh-TW" sz="2600" dirty="0"/>
              <a:t>分析儀</a:t>
            </a:r>
            <a:r>
              <a:rPr lang="en-US" altLang="zh-TW" sz="2600" dirty="0"/>
              <a:t>"</a:t>
            </a:r>
            <a:r>
              <a:rPr lang="zh-TW" altLang="zh-TW" sz="2600" dirty="0"/>
              <a:t>可有可無</a:t>
            </a:r>
            <a:r>
              <a:rPr lang="en-US" altLang="zh-TW" sz="2600" dirty="0"/>
              <a:t>) &gt; </a:t>
            </a:r>
            <a:r>
              <a:rPr lang="zh-TW" altLang="zh-TW" sz="2600" dirty="0"/>
              <a:t>依照地址找到路由器</a:t>
            </a:r>
            <a:r>
              <a:rPr lang="en-US" altLang="zh-TW" sz="2600" dirty="0"/>
              <a:t> &gt; </a:t>
            </a:r>
            <a:r>
              <a:rPr lang="zh-TW" altLang="zh-TW" sz="2600" dirty="0"/>
              <a:t>連接</a:t>
            </a:r>
            <a:r>
              <a:rPr lang="en-US" altLang="zh-TW" sz="2600" dirty="0" err="1"/>
              <a:t>Wifi</a:t>
            </a:r>
            <a:r>
              <a:rPr lang="en-US" altLang="zh-TW" sz="2600" dirty="0"/>
              <a:t> &gt; </a:t>
            </a:r>
            <a:r>
              <a:rPr lang="zh-TW" altLang="zh-TW" sz="2600" dirty="0"/>
              <a:t>輸入帳號密碼</a:t>
            </a:r>
            <a:r>
              <a:rPr lang="en-US" altLang="zh-TW" sz="2600" dirty="0"/>
              <a:t> &gt; </a:t>
            </a:r>
            <a:r>
              <a:rPr lang="zh-TW" altLang="zh-TW" sz="2600" dirty="0"/>
              <a:t>確認連線後，開起</a:t>
            </a:r>
            <a:r>
              <a:rPr lang="en-US" altLang="zh-TW" sz="2600" dirty="0"/>
              <a:t>APP &gt; </a:t>
            </a:r>
            <a:r>
              <a:rPr lang="zh-TW" altLang="zh-TW" sz="2600" dirty="0"/>
              <a:t>基本上資料</a:t>
            </a:r>
            <a:r>
              <a:rPr lang="en-US" altLang="zh-TW" sz="2600" dirty="0"/>
              <a:t>APP</a:t>
            </a:r>
            <a:r>
              <a:rPr lang="zh-TW" altLang="zh-TW" sz="2600" dirty="0"/>
              <a:t>裡有紀錄不用特地截圖</a:t>
            </a:r>
            <a:r>
              <a:rPr lang="en-US" altLang="zh-TW" sz="2600" dirty="0"/>
              <a:t>(</a:t>
            </a:r>
            <a:r>
              <a:rPr lang="zh-TW" altLang="zh-TW" sz="2600" dirty="0"/>
              <a:t>確實連上</a:t>
            </a:r>
            <a:r>
              <a:rPr lang="en-US" altLang="zh-TW" sz="2600" dirty="0" err="1"/>
              <a:t>Wifi</a:t>
            </a:r>
            <a:r>
              <a:rPr lang="zh-TW" altLang="zh-TW" sz="2600" dirty="0"/>
              <a:t>後</a:t>
            </a:r>
            <a:r>
              <a:rPr lang="en-US" altLang="zh-TW" sz="2600" dirty="0"/>
              <a:t>)</a:t>
            </a:r>
            <a:endParaRPr lang="zh-TW" altLang="zh-TW" sz="2600" dirty="0"/>
          </a:p>
          <a:p>
            <a:pPr indent="-324000">
              <a:lnSpc>
                <a:spcPct val="120000"/>
              </a:lnSpc>
            </a:pPr>
            <a:r>
              <a:rPr lang="en-US" altLang="zh-TW" sz="2600" dirty="0"/>
              <a:t>PS:</a:t>
            </a:r>
            <a:r>
              <a:rPr lang="zh-TW" altLang="zh-TW" sz="2600" dirty="0"/>
              <a:t>我是白癡截了一堆，最後整理變很亂</a:t>
            </a:r>
          </a:p>
          <a:p>
            <a:pPr indent="-324000">
              <a:lnSpc>
                <a:spcPct val="120000"/>
              </a:lnSpc>
            </a:pPr>
            <a:r>
              <a:rPr lang="zh-TW" altLang="zh-TW" sz="2600" dirty="0"/>
              <a:t>我們是選交通較方便的捷運站為中心去做實測的，原先想跑</a:t>
            </a:r>
            <a:r>
              <a:rPr lang="en-US" altLang="zh-TW" sz="2600" dirty="0"/>
              <a:t>3</a:t>
            </a:r>
            <a:r>
              <a:rPr lang="zh-TW" altLang="zh-TW" sz="2600" dirty="0"/>
              <a:t>個站，約</a:t>
            </a:r>
            <a:r>
              <a:rPr lang="en-US" altLang="zh-TW" sz="2600" dirty="0"/>
              <a:t>25</a:t>
            </a:r>
            <a:r>
              <a:rPr lang="zh-TW" altLang="zh-TW" sz="2600" dirty="0"/>
              <a:t>個</a:t>
            </a:r>
            <a:r>
              <a:rPr lang="en-US" altLang="zh-TW" sz="2600" dirty="0" err="1"/>
              <a:t>Wifi</a:t>
            </a:r>
            <a:r>
              <a:rPr lang="zh-TW" altLang="zh-TW" sz="2600" dirty="0"/>
              <a:t>點</a:t>
            </a:r>
            <a:r>
              <a:rPr lang="zh-TW" altLang="zh-TW" sz="2600" dirty="0" smtClean="0"/>
              <a:t>，</a:t>
            </a:r>
            <a:r>
              <a:rPr lang="zh-TW" altLang="en-US" sz="2600" dirty="0" smtClean="0"/>
              <a:t>              </a:t>
            </a:r>
            <a:r>
              <a:rPr lang="zh-TW" altLang="zh-TW" sz="2600" dirty="0" smtClean="0"/>
              <a:t>然而</a:t>
            </a:r>
            <a:r>
              <a:rPr lang="zh-TW" altLang="zh-TW" sz="2600" dirty="0"/>
              <a:t>在第一站就不是很順利，因為花了</a:t>
            </a:r>
            <a:r>
              <a:rPr lang="en-US" altLang="zh-TW" sz="2600" dirty="0"/>
              <a:t>2</a:t>
            </a:r>
            <a:r>
              <a:rPr lang="zh-TW" altLang="zh-TW" sz="2600" dirty="0"/>
              <a:t>個多小時</a:t>
            </a:r>
            <a:r>
              <a:rPr lang="en-US" altLang="zh-TW" sz="2600" dirty="0"/>
              <a:t>(</a:t>
            </a:r>
            <a:r>
              <a:rPr lang="zh-TW" altLang="zh-TW" sz="2600" dirty="0"/>
              <a:t>有再分小組去找</a:t>
            </a:r>
            <a:r>
              <a:rPr lang="en-US" altLang="zh-TW" sz="2600" dirty="0"/>
              <a:t>)</a:t>
            </a:r>
            <a:r>
              <a:rPr lang="zh-TW" altLang="zh-TW" sz="2600" dirty="0"/>
              <a:t>，才找到</a:t>
            </a:r>
            <a:r>
              <a:rPr lang="en-US" altLang="zh-TW" sz="2600" dirty="0"/>
              <a:t>4</a:t>
            </a:r>
            <a:r>
              <a:rPr lang="zh-TW" altLang="zh-TW" sz="2600" dirty="0"/>
              <a:t>個點</a:t>
            </a:r>
            <a:r>
              <a:rPr lang="en-US" altLang="zh-TW" sz="2600" dirty="0"/>
              <a:t>(</a:t>
            </a:r>
            <a:r>
              <a:rPr lang="zh-TW" altLang="zh-TW" sz="2600" dirty="0"/>
              <a:t>板橋站</a:t>
            </a:r>
            <a:r>
              <a:rPr lang="en-US" altLang="zh-TW" sz="2600" dirty="0" smtClean="0"/>
              <a:t>)</a:t>
            </a:r>
          </a:p>
          <a:p>
            <a:pPr indent="-324000">
              <a:lnSpc>
                <a:spcPct val="120000"/>
              </a:lnSpc>
            </a:pPr>
            <a:r>
              <a:rPr lang="zh-TW" altLang="zh-TW" sz="2600" dirty="0" smtClean="0"/>
              <a:t> 首先</a:t>
            </a:r>
            <a:r>
              <a:rPr lang="zh-TW" altLang="zh-TW" sz="2600" dirty="0"/>
              <a:t>，光要確認一個熱點位置就不是很輕鬆，試著拿熱點分析的地址問站務人員</a:t>
            </a:r>
            <a:r>
              <a:rPr lang="zh-TW" altLang="zh-TW" sz="2600" dirty="0" smtClean="0"/>
              <a:t>，</a:t>
            </a:r>
            <a:r>
              <a:rPr lang="zh-TW" altLang="en-US" sz="2600" dirty="0" smtClean="0"/>
              <a:t>                 </a:t>
            </a:r>
            <a:r>
              <a:rPr lang="zh-TW" altLang="zh-TW" sz="2600" dirty="0" smtClean="0"/>
              <a:t>他</a:t>
            </a:r>
            <a:r>
              <a:rPr lang="zh-TW" altLang="zh-TW" sz="2600" dirty="0"/>
              <a:t>也和我說不是很清楚位置，再來有些點可以一口氣收到</a:t>
            </a:r>
            <a:r>
              <a:rPr lang="en-US" altLang="zh-TW" sz="2600" dirty="0"/>
              <a:t>2</a:t>
            </a:r>
            <a:r>
              <a:rPr lang="zh-TW" altLang="zh-TW" sz="2600" dirty="0"/>
              <a:t>個</a:t>
            </a:r>
            <a:r>
              <a:rPr lang="en-US" altLang="zh-TW" sz="2600" dirty="0"/>
              <a:t>~4</a:t>
            </a:r>
            <a:r>
              <a:rPr lang="zh-TW" altLang="zh-TW" sz="2600" dirty="0"/>
              <a:t>個</a:t>
            </a:r>
            <a:r>
              <a:rPr lang="en-US" altLang="zh-TW" sz="2600" dirty="0"/>
              <a:t>Taipei free </a:t>
            </a:r>
            <a:r>
              <a:rPr lang="en-US" altLang="zh-TW" sz="2600" dirty="0" err="1"/>
              <a:t>Wifi</a:t>
            </a:r>
            <a:r>
              <a:rPr lang="en-US" altLang="zh-TW" sz="2600" dirty="0"/>
              <a:t>(</a:t>
            </a:r>
            <a:r>
              <a:rPr lang="zh-TW" altLang="zh-TW" sz="2600" dirty="0"/>
              <a:t>台北車站</a:t>
            </a:r>
            <a:r>
              <a:rPr lang="en-US" altLang="zh-TW" sz="2600" dirty="0"/>
              <a:t>),</a:t>
            </a:r>
            <a:endParaRPr lang="zh-TW" altLang="zh-TW" sz="2600" dirty="0"/>
          </a:p>
          <a:p>
            <a:pPr indent="-324000">
              <a:lnSpc>
                <a:spcPct val="120000"/>
              </a:lnSpc>
            </a:pPr>
            <a:r>
              <a:rPr lang="zh-TW" altLang="zh-TW" sz="2600" dirty="0"/>
              <a:t>所以很難確切的認定到底是哪一個路由器的訊號</a:t>
            </a:r>
            <a:r>
              <a:rPr lang="en-US" altLang="zh-TW" sz="2600" dirty="0"/>
              <a:t>(</a:t>
            </a:r>
            <a:r>
              <a:rPr lang="zh-TW" altLang="zh-TW" sz="2600" dirty="0"/>
              <a:t>裡面有提到若該處有許多</a:t>
            </a:r>
            <a:r>
              <a:rPr lang="en-US" altLang="zh-TW" sz="2600" dirty="0"/>
              <a:t>TPE-FREE</a:t>
            </a:r>
            <a:r>
              <a:rPr lang="zh-TW" altLang="zh-TW" sz="2600" dirty="0"/>
              <a:t>熱點，以訊號最強</a:t>
            </a:r>
            <a:r>
              <a:rPr lang="en-US" altLang="zh-TW" sz="2600" dirty="0"/>
              <a:t>AP</a:t>
            </a:r>
            <a:r>
              <a:rPr lang="zh-TW" altLang="zh-TW" sz="2600" dirty="0"/>
              <a:t>為該地點之結果，問題是都一樣強，而且名字也一樣</a:t>
            </a:r>
            <a:r>
              <a:rPr lang="en-US" altLang="zh-TW" sz="2600" dirty="0"/>
              <a:t>...</a:t>
            </a:r>
            <a:r>
              <a:rPr lang="zh-TW" altLang="zh-TW" sz="2600" dirty="0"/>
              <a:t>。</a:t>
            </a:r>
            <a:r>
              <a:rPr lang="en-US" altLang="zh-TW" sz="2600" dirty="0" smtClean="0"/>
              <a:t>)</a:t>
            </a:r>
          </a:p>
          <a:p>
            <a:pPr indent="-324000">
              <a:lnSpc>
                <a:spcPct val="120000"/>
              </a:lnSpc>
            </a:pPr>
            <a:r>
              <a:rPr lang="zh-TW" altLang="zh-TW" sz="2600" dirty="0" smtClean="0"/>
              <a:t>假日</a:t>
            </a:r>
            <a:r>
              <a:rPr lang="zh-TW" altLang="zh-TW" sz="2600" dirty="0"/>
              <a:t>車站附近人潮也比較多，也有些活動，導致不能近距離測試，而且分好幾支手機測，有些數據也落差很大。後來由於一些突發狀況，所以我們只跑了第一個站。</a:t>
            </a:r>
          </a:p>
          <a:p>
            <a:endParaRPr lang="zh-TW" altLang="en-US" dirty="0"/>
          </a:p>
        </p:txBody>
      </p:sp>
      <p:sp>
        <p:nvSpPr>
          <p:cNvPr id="4" name="日期版面配置區 3"/>
          <p:cNvSpPr>
            <a:spLocks noGrp="1"/>
          </p:cNvSpPr>
          <p:nvPr>
            <p:ph type="dt" sz="half" idx="10"/>
          </p:nvPr>
        </p:nvSpPr>
        <p:spPr/>
        <p:txBody>
          <a:bodyPr/>
          <a:lstStyle/>
          <a:p>
            <a:fld id="{F801FE44-D5B1-428D-99C6-23E798D38046}" type="datetime1">
              <a:rPr lang="zh-TW" altLang="en-US" smtClean="0"/>
              <a:t>2016/10/24</a:t>
            </a:fld>
            <a:endParaRPr lang="zh-TW" altLang="en-US" dirty="0"/>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23</a:t>
            </a:fld>
            <a:endParaRPr lang="zh-TW" altLang="en-US" dirty="0"/>
          </a:p>
        </p:txBody>
      </p:sp>
    </p:spTree>
    <p:extLst>
      <p:ext uri="{BB962C8B-B14F-4D97-AF65-F5344CB8AC3E}">
        <p14:creationId xmlns:p14="http://schemas.microsoft.com/office/powerpoint/2010/main" val="94165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pPr algn="ctr"/>
            <a:r>
              <a:rPr lang="en-US" altLang="zh-TW" b="1" dirty="0" smtClean="0">
                <a:solidFill>
                  <a:srgbClr val="002060"/>
                </a:solidFill>
              </a:rPr>
              <a:t>MCU</a:t>
            </a:r>
            <a:r>
              <a:rPr lang="zh-TW" altLang="en-US" b="1" dirty="0" smtClean="0">
                <a:solidFill>
                  <a:srgbClr val="002060"/>
                </a:solidFill>
              </a:rPr>
              <a:t>目前之巡檢服務學習執行方式</a:t>
            </a:r>
            <a:endParaRPr lang="zh-TW" altLang="en-US" dirty="0">
              <a:solidFill>
                <a:srgbClr val="002060"/>
              </a:solidFill>
            </a:endParaRPr>
          </a:p>
        </p:txBody>
      </p:sp>
      <p:sp>
        <p:nvSpPr>
          <p:cNvPr id="3" name="內容版面配置區 2"/>
          <p:cNvSpPr>
            <a:spLocks noGrp="1"/>
          </p:cNvSpPr>
          <p:nvPr>
            <p:ph idx="1"/>
          </p:nvPr>
        </p:nvSpPr>
        <p:spPr>
          <a:xfrm>
            <a:off x="172571" y="1325563"/>
            <a:ext cx="11846858" cy="4873625"/>
          </a:xfrm>
        </p:spPr>
        <p:txBody>
          <a:bodyPr>
            <a:normAutofit/>
          </a:bodyPr>
          <a:lstStyle/>
          <a:p>
            <a:r>
              <a:rPr lang="zh-TW" altLang="en-US" dirty="0" smtClean="0"/>
              <a:t>由</a:t>
            </a:r>
            <a:r>
              <a:rPr lang="en-US" altLang="zh-TW" dirty="0" smtClean="0"/>
              <a:t>MCU</a:t>
            </a:r>
            <a:r>
              <a:rPr lang="zh-TW" altLang="en-US" dirty="0" smtClean="0"/>
              <a:t>資訊網路處與台北市政府資訊局</a:t>
            </a:r>
            <a:r>
              <a:rPr lang="zh-TW" altLang="en-US" b="1" dirty="0" smtClean="0">
                <a:solidFill>
                  <a:srgbClr val="C00000"/>
                </a:solidFill>
              </a:rPr>
              <a:t>建立合作協議</a:t>
            </a:r>
            <a:endParaRPr lang="en-US" altLang="zh-TW" b="1" dirty="0" smtClean="0">
              <a:solidFill>
                <a:srgbClr val="C00000"/>
              </a:solidFill>
            </a:endParaRPr>
          </a:p>
          <a:p>
            <a:r>
              <a:rPr lang="zh-TW" altLang="en-US" dirty="0" smtClean="0"/>
              <a:t>由</a:t>
            </a:r>
            <a:r>
              <a:rPr lang="zh-TW" altLang="en-US" dirty="0" smtClean="0"/>
              <a:t>資訊網路處</a:t>
            </a:r>
            <a:r>
              <a:rPr lang="zh-TW" altLang="en-US" b="1" dirty="0" smtClean="0">
                <a:solidFill>
                  <a:srgbClr val="C00000"/>
                </a:solidFill>
              </a:rPr>
              <a:t>徵求有意願參與的老師</a:t>
            </a:r>
            <a:endParaRPr lang="en-US" altLang="zh-TW" b="1" dirty="0" smtClean="0">
              <a:solidFill>
                <a:srgbClr val="C00000"/>
              </a:solidFill>
            </a:endParaRPr>
          </a:p>
          <a:p>
            <a:r>
              <a:rPr lang="zh-TW" altLang="en-US" dirty="0" smtClean="0"/>
              <a:t>由有意願參與的老師在其所授課程中，</a:t>
            </a:r>
            <a:r>
              <a:rPr lang="zh-TW" altLang="en-US" b="1" dirty="0" smtClean="0">
                <a:solidFill>
                  <a:srgbClr val="C00000"/>
                </a:solidFill>
              </a:rPr>
              <a:t>安排學生參與此計畫活動</a:t>
            </a:r>
            <a:endParaRPr lang="en-US" altLang="zh-TW" b="1" dirty="0" smtClean="0">
              <a:solidFill>
                <a:srgbClr val="C00000"/>
              </a:solidFill>
            </a:endParaRPr>
          </a:p>
          <a:p>
            <a:r>
              <a:rPr lang="zh-TW" altLang="en-US" dirty="0" smtClean="0"/>
              <a:t>由</a:t>
            </a:r>
            <a:r>
              <a:rPr lang="zh-TW" altLang="en-US" dirty="0" smtClean="0"/>
              <a:t>台北市政府資訊局協助</a:t>
            </a:r>
            <a:r>
              <a:rPr lang="zh-TW" altLang="en-US" b="1" dirty="0" smtClean="0">
                <a:solidFill>
                  <a:srgbClr val="C00000"/>
                </a:solidFill>
              </a:rPr>
              <a:t>進行</a:t>
            </a:r>
            <a:r>
              <a:rPr lang="en-US" altLang="zh-TW" b="1" dirty="0" smtClean="0">
                <a:solidFill>
                  <a:srgbClr val="C00000"/>
                </a:solidFill>
              </a:rPr>
              <a:t>1</a:t>
            </a:r>
            <a:r>
              <a:rPr lang="zh-TW" altLang="en-US" b="1" dirty="0" smtClean="0">
                <a:solidFill>
                  <a:srgbClr val="C00000"/>
                </a:solidFill>
              </a:rPr>
              <a:t>小時教育訓練</a:t>
            </a:r>
            <a:endParaRPr lang="en-US" altLang="zh-TW" b="1" dirty="0" smtClean="0">
              <a:solidFill>
                <a:srgbClr val="C00000"/>
              </a:solidFill>
            </a:endParaRPr>
          </a:p>
          <a:p>
            <a:r>
              <a:rPr lang="zh-TW" altLang="en-US" dirty="0" smtClean="0"/>
              <a:t>學生依老師</a:t>
            </a:r>
            <a:r>
              <a:rPr lang="zh-TW" altLang="en-US" dirty="0" smtClean="0"/>
              <a:t>的規定</a:t>
            </a:r>
            <a:r>
              <a:rPr lang="zh-TW" altLang="en-US" dirty="0" smtClean="0"/>
              <a:t>及</a:t>
            </a:r>
            <a:r>
              <a:rPr lang="zh-TW" altLang="en-US" dirty="0" smtClean="0"/>
              <a:t>台北市政府資訊局的</a:t>
            </a:r>
            <a:r>
              <a:rPr lang="zh-TW" altLang="en-US" b="1" dirty="0" smtClean="0">
                <a:solidFill>
                  <a:srgbClr val="002060"/>
                </a:solidFill>
              </a:rPr>
              <a:t>巡檢服務作業規範</a:t>
            </a:r>
            <a:r>
              <a:rPr lang="zh-TW" altLang="en-US" b="1" dirty="0" smtClean="0">
                <a:solidFill>
                  <a:srgbClr val="C00000"/>
                </a:solidFill>
              </a:rPr>
              <a:t>進行</a:t>
            </a:r>
            <a:r>
              <a:rPr lang="zh-TW" altLang="en-US" b="1" dirty="0" smtClean="0">
                <a:solidFill>
                  <a:srgbClr val="C00000"/>
                </a:solidFill>
              </a:rPr>
              <a:t>巡檢服務</a:t>
            </a:r>
            <a:endParaRPr lang="en-US" altLang="zh-TW" b="1" dirty="0" smtClean="0">
              <a:solidFill>
                <a:srgbClr val="C00000"/>
              </a:solidFill>
            </a:endParaRPr>
          </a:p>
          <a:p>
            <a:r>
              <a:rPr lang="zh-TW" altLang="en-US" b="1" dirty="0" smtClean="0">
                <a:solidFill>
                  <a:srgbClr val="002D86"/>
                </a:solidFill>
              </a:rPr>
              <a:t>學生將</a:t>
            </a:r>
            <a:r>
              <a:rPr lang="zh-TW" altLang="en-US" b="1" dirty="0" smtClean="0">
                <a:solidFill>
                  <a:srgbClr val="C00000"/>
                </a:solidFill>
              </a:rPr>
              <a:t>服務的紀錄繳交</a:t>
            </a:r>
            <a:r>
              <a:rPr lang="zh-TW" altLang="en-US" dirty="0" smtClean="0"/>
              <a:t>給</a:t>
            </a:r>
            <a:r>
              <a:rPr lang="en-US" altLang="zh-TW" dirty="0" smtClean="0"/>
              <a:t>MCU</a:t>
            </a:r>
            <a:r>
              <a:rPr lang="zh-TW" altLang="en-US" dirty="0" smtClean="0"/>
              <a:t>資訊網路處承辦人員</a:t>
            </a:r>
            <a:endParaRPr lang="en-US" altLang="zh-TW" dirty="0" smtClean="0"/>
          </a:p>
          <a:p>
            <a:r>
              <a:rPr lang="en-US" altLang="zh-TW" b="1" dirty="0" smtClean="0">
                <a:solidFill>
                  <a:srgbClr val="002D86"/>
                </a:solidFill>
              </a:rPr>
              <a:t>MCU</a:t>
            </a:r>
            <a:r>
              <a:rPr lang="zh-TW" altLang="en-US" b="1" dirty="0" smtClean="0">
                <a:solidFill>
                  <a:srgbClr val="002D86"/>
                </a:solidFill>
              </a:rPr>
              <a:t>資訊網路處承辦人員</a:t>
            </a:r>
            <a:r>
              <a:rPr lang="zh-TW" altLang="en-US" dirty="0" smtClean="0"/>
              <a:t>將</a:t>
            </a:r>
            <a:r>
              <a:rPr lang="zh-TW" altLang="en-US" b="1" dirty="0" smtClean="0">
                <a:solidFill>
                  <a:srgbClr val="C00000"/>
                </a:solidFill>
              </a:rPr>
              <a:t>資料彙總後轉給台北市政府資訊局</a:t>
            </a:r>
            <a:endParaRPr lang="en-US" altLang="zh-TW" b="1" dirty="0" smtClean="0">
              <a:solidFill>
                <a:srgbClr val="C00000"/>
              </a:solidFill>
            </a:endParaRPr>
          </a:p>
          <a:p>
            <a:r>
              <a:rPr lang="zh-TW" altLang="en-US" dirty="0" smtClean="0"/>
              <a:t>台北市政府資訊局</a:t>
            </a:r>
            <a:r>
              <a:rPr lang="zh-TW" altLang="en-US" dirty="0" smtClean="0"/>
              <a:t>將</a:t>
            </a:r>
            <a:r>
              <a:rPr lang="zh-TW" altLang="en-US" b="1" dirty="0" smtClean="0">
                <a:solidFill>
                  <a:srgbClr val="C00000"/>
                </a:solidFill>
              </a:rPr>
              <a:t>認證後的服務時數證明發送</a:t>
            </a:r>
            <a:r>
              <a:rPr lang="zh-TW" altLang="en-US" dirty="0" smtClean="0"/>
              <a:t>給</a:t>
            </a:r>
            <a:r>
              <a:rPr lang="en-US" altLang="zh-TW" dirty="0" smtClean="0"/>
              <a:t>MCU</a:t>
            </a:r>
            <a:r>
              <a:rPr lang="zh-TW" altLang="en-US" dirty="0" smtClean="0"/>
              <a:t>資訊網路處</a:t>
            </a:r>
            <a:endParaRPr lang="en-US" altLang="zh-TW" dirty="0" smtClean="0"/>
          </a:p>
          <a:p>
            <a:r>
              <a:rPr lang="en-US" altLang="zh-TW" dirty="0" smtClean="0"/>
              <a:t>MCU</a:t>
            </a:r>
            <a:r>
              <a:rPr lang="zh-TW" altLang="en-US" dirty="0" smtClean="0"/>
              <a:t>資訊網路處</a:t>
            </a:r>
            <a:r>
              <a:rPr lang="zh-TW" altLang="en-US" b="1" dirty="0" smtClean="0">
                <a:solidFill>
                  <a:srgbClr val="C00000"/>
                </a:solidFill>
              </a:rPr>
              <a:t>協助學生申請校內之服務學習時數</a:t>
            </a:r>
            <a:endParaRPr lang="en-US" altLang="zh-TW" b="1" dirty="0" smtClean="0">
              <a:solidFill>
                <a:srgbClr val="C00000"/>
              </a:solidFill>
            </a:endParaRPr>
          </a:p>
          <a:p>
            <a:endParaRPr lang="zh-TW" altLang="en-US" dirty="0"/>
          </a:p>
        </p:txBody>
      </p:sp>
      <p:sp>
        <p:nvSpPr>
          <p:cNvPr id="4" name="日期版面配置區 3"/>
          <p:cNvSpPr>
            <a:spLocks noGrp="1"/>
          </p:cNvSpPr>
          <p:nvPr>
            <p:ph type="dt" sz="half" idx="10"/>
          </p:nvPr>
        </p:nvSpPr>
        <p:spPr/>
        <p:txBody>
          <a:bodyPr/>
          <a:lstStyle/>
          <a:p>
            <a:fld id="{BE0D02A5-96A5-44DD-ABD1-87C2CE13C49A}" type="datetime1">
              <a:rPr lang="zh-TW" altLang="en-US" smtClean="0"/>
              <a:t>2016/10/21</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3</a:t>
            </a:fld>
            <a:endParaRPr lang="zh-TW" altLang="en-US"/>
          </a:p>
        </p:txBody>
      </p:sp>
    </p:spTree>
    <p:extLst>
      <p:ext uri="{BB962C8B-B14F-4D97-AF65-F5344CB8AC3E}">
        <p14:creationId xmlns:p14="http://schemas.microsoft.com/office/powerpoint/2010/main" val="1978861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solidFill>
                  <a:srgbClr val="002060"/>
                </a:solidFill>
              </a:rPr>
              <a:t>MCU</a:t>
            </a:r>
            <a:r>
              <a:rPr lang="en-US" altLang="zh-TW" b="1" dirty="0" smtClean="0">
                <a:solidFill>
                  <a:srgbClr val="002D86"/>
                </a:solidFill>
              </a:rPr>
              <a:t> 104</a:t>
            </a:r>
            <a:r>
              <a:rPr lang="zh-TW" altLang="en-US" b="1" dirty="0" smtClean="0">
                <a:solidFill>
                  <a:srgbClr val="002D86"/>
                </a:solidFill>
              </a:rPr>
              <a:t>年度實際進行方式</a:t>
            </a:r>
            <a:r>
              <a:rPr lang="zh-TW" altLang="en-US" b="1" dirty="0" smtClean="0">
                <a:solidFill>
                  <a:srgbClr val="002060"/>
                </a:solidFill>
              </a:rPr>
              <a:t>之分享</a:t>
            </a:r>
            <a:endParaRPr lang="zh-TW" altLang="en-US" dirty="0"/>
          </a:p>
        </p:txBody>
      </p:sp>
      <p:sp>
        <p:nvSpPr>
          <p:cNvPr id="3" name="內容版面配置區 2"/>
          <p:cNvSpPr>
            <a:spLocks noGrp="1"/>
          </p:cNvSpPr>
          <p:nvPr>
            <p:ph idx="1"/>
          </p:nvPr>
        </p:nvSpPr>
        <p:spPr/>
        <p:txBody>
          <a:bodyPr/>
          <a:lstStyle/>
          <a:p>
            <a:r>
              <a:rPr lang="zh-TW" altLang="en-US" sz="3200" b="1" dirty="0" smtClean="0">
                <a:solidFill>
                  <a:srgbClr val="C00000"/>
                </a:solidFill>
              </a:rPr>
              <a:t>大一管理學課程</a:t>
            </a:r>
            <a:r>
              <a:rPr lang="zh-TW" altLang="en-US" sz="3200" b="1" dirty="0" smtClean="0"/>
              <a:t>做為分組實務體驗個案報告</a:t>
            </a:r>
            <a:endParaRPr lang="en-US" altLang="zh-TW" sz="3200" b="1" dirty="0" smtClean="0"/>
          </a:p>
          <a:p>
            <a:pPr lvl="1">
              <a:spcBef>
                <a:spcPts val="1800"/>
              </a:spcBef>
              <a:buFont typeface="Wingdings" panose="05000000000000000000" pitchFamily="2" charset="2"/>
              <a:buChar char="Ø"/>
            </a:pPr>
            <a:r>
              <a:rPr lang="zh-TW" altLang="en-US" dirty="0" smtClean="0"/>
              <a:t>請學生</a:t>
            </a:r>
            <a:r>
              <a:rPr lang="zh-TW" altLang="en-US" b="1" dirty="0" smtClean="0">
                <a:solidFill>
                  <a:srgbClr val="002D86"/>
                </a:solidFill>
              </a:rPr>
              <a:t>當作資訊技術基本實作之體驗</a:t>
            </a:r>
            <a:endParaRPr lang="en-US" altLang="zh-TW" b="1" dirty="0" smtClean="0">
              <a:solidFill>
                <a:srgbClr val="002D86"/>
              </a:solidFill>
            </a:endParaRPr>
          </a:p>
          <a:p>
            <a:pPr lvl="1">
              <a:spcBef>
                <a:spcPts val="1800"/>
              </a:spcBef>
              <a:buFont typeface="Wingdings" panose="05000000000000000000" pitchFamily="2" charset="2"/>
              <a:buChar char="Ø"/>
            </a:pPr>
            <a:r>
              <a:rPr lang="zh-TW" altLang="en-US" dirty="0" smtClean="0"/>
              <a:t>請學生</a:t>
            </a:r>
            <a:r>
              <a:rPr lang="zh-TW" altLang="en-US" b="1" dirty="0" smtClean="0">
                <a:solidFill>
                  <a:srgbClr val="002D86"/>
                </a:solidFill>
              </a:rPr>
              <a:t>依管理程序規劃、組織、領導、控制，做</a:t>
            </a:r>
            <a:r>
              <a:rPr lang="zh-TW" altLang="en-US" b="1" dirty="0" smtClean="0">
                <a:solidFill>
                  <a:srgbClr val="002D86"/>
                </a:solidFill>
              </a:rPr>
              <a:t>實務體驗個案報告</a:t>
            </a:r>
            <a:endParaRPr lang="en-US" altLang="zh-TW" b="1" dirty="0" smtClean="0">
              <a:solidFill>
                <a:srgbClr val="002D86"/>
              </a:solidFill>
            </a:endParaRPr>
          </a:p>
          <a:p>
            <a:pPr lvl="1"/>
            <a:endParaRPr lang="en-US" altLang="zh-TW" dirty="0"/>
          </a:p>
          <a:p>
            <a:r>
              <a:rPr lang="zh-TW" altLang="en-US" sz="3200" b="1" dirty="0" smtClean="0">
                <a:solidFill>
                  <a:srgbClr val="C00000"/>
                </a:solidFill>
              </a:rPr>
              <a:t>大二人力資源管理課程</a:t>
            </a:r>
            <a:r>
              <a:rPr lang="zh-TW" altLang="en-US" sz="3200" b="1" dirty="0" smtClean="0"/>
              <a:t>實作分組報告</a:t>
            </a:r>
            <a:endParaRPr lang="en-US" altLang="zh-TW" b="1" dirty="0" smtClean="0"/>
          </a:p>
          <a:p>
            <a:pPr lvl="1">
              <a:spcBef>
                <a:spcPts val="1800"/>
              </a:spcBef>
              <a:buFont typeface="Wingdings" panose="05000000000000000000" pitchFamily="2" charset="2"/>
              <a:buChar char="Ø"/>
            </a:pPr>
            <a:r>
              <a:rPr lang="zh-TW" altLang="en-US" dirty="0" smtClean="0"/>
              <a:t>請學生</a:t>
            </a:r>
            <a:r>
              <a:rPr lang="zh-TW" altLang="en-US" b="1" dirty="0" smtClean="0">
                <a:solidFill>
                  <a:srgbClr val="002D86"/>
                </a:solidFill>
              </a:rPr>
              <a:t>當作資訊技術基本實作之體驗</a:t>
            </a:r>
            <a:endParaRPr lang="en-US" altLang="zh-TW" b="1" dirty="0" smtClean="0">
              <a:solidFill>
                <a:srgbClr val="002D86"/>
              </a:solidFill>
            </a:endParaRPr>
          </a:p>
          <a:p>
            <a:pPr lvl="1">
              <a:spcBef>
                <a:spcPts val="1800"/>
              </a:spcBef>
              <a:buFont typeface="Wingdings" panose="05000000000000000000" pitchFamily="2" charset="2"/>
              <a:buChar char="Ø"/>
            </a:pPr>
            <a:r>
              <a:rPr lang="zh-TW" altLang="en-US" dirty="0" smtClean="0"/>
              <a:t>請學生</a:t>
            </a:r>
            <a:r>
              <a:rPr lang="zh-TW" altLang="en-US" b="1" dirty="0" smtClean="0">
                <a:solidFill>
                  <a:srgbClr val="002D86"/>
                </a:solidFill>
              </a:rPr>
              <a:t>在實作過程中，試著建立此任務之工作說明書及工作規範</a:t>
            </a:r>
            <a:endParaRPr lang="zh-TW" altLang="en-US" b="1" dirty="0">
              <a:solidFill>
                <a:srgbClr val="002D86"/>
              </a:solidFill>
            </a:endParaRPr>
          </a:p>
        </p:txBody>
      </p:sp>
      <p:sp>
        <p:nvSpPr>
          <p:cNvPr id="4" name="日期版面配置區 3"/>
          <p:cNvSpPr>
            <a:spLocks noGrp="1"/>
          </p:cNvSpPr>
          <p:nvPr>
            <p:ph type="dt" sz="half" idx="10"/>
          </p:nvPr>
        </p:nvSpPr>
        <p:spPr/>
        <p:txBody>
          <a:bodyPr/>
          <a:lstStyle/>
          <a:p>
            <a:fld id="{BE0D02A5-96A5-44DD-ABD1-87C2CE13C49A}" type="datetime1">
              <a:rPr lang="zh-TW" altLang="en-US" smtClean="0"/>
              <a:t>2016/10/21</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4</a:t>
            </a:fld>
            <a:endParaRPr lang="zh-TW" altLang="en-US"/>
          </a:p>
        </p:txBody>
      </p:sp>
    </p:spTree>
    <p:extLst>
      <p:ext uri="{BB962C8B-B14F-4D97-AF65-F5344CB8AC3E}">
        <p14:creationId xmlns:p14="http://schemas.microsoft.com/office/powerpoint/2010/main" val="183141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部分學生做完</a:t>
            </a:r>
            <a:r>
              <a:rPr lang="en-US" altLang="zh-TW" b="1" dirty="0" smtClean="0">
                <a:solidFill>
                  <a:srgbClr val="002D86"/>
                </a:solidFill>
              </a:rPr>
              <a:t>Taipei Free</a:t>
            </a:r>
            <a:r>
              <a:rPr lang="zh-TW" altLang="en-US" b="1" dirty="0" smtClean="0">
                <a:solidFill>
                  <a:srgbClr val="C00000"/>
                </a:solidFill>
              </a:rPr>
              <a:t>巡檢服務後的心得</a:t>
            </a:r>
            <a:endParaRPr lang="zh-TW" altLang="en-US" dirty="0"/>
          </a:p>
        </p:txBody>
      </p:sp>
      <p:sp>
        <p:nvSpPr>
          <p:cNvPr id="3" name="內容版面配置區 2"/>
          <p:cNvSpPr>
            <a:spLocks noGrp="1"/>
          </p:cNvSpPr>
          <p:nvPr>
            <p:ph idx="1"/>
          </p:nvPr>
        </p:nvSpPr>
        <p:spPr>
          <a:xfrm>
            <a:off x="838200" y="1465729"/>
            <a:ext cx="10515600" cy="5002306"/>
          </a:xfrm>
        </p:spPr>
        <p:txBody>
          <a:bodyPr>
            <a:normAutofit fontScale="70000" lnSpcReduction="20000"/>
          </a:bodyPr>
          <a:lstStyle/>
          <a:p>
            <a:pPr>
              <a:lnSpc>
                <a:spcPct val="120000"/>
              </a:lnSpc>
            </a:pPr>
            <a:r>
              <a:rPr lang="zh-TW" altLang="zh-TW" b="1" dirty="0">
                <a:solidFill>
                  <a:srgbClr val="C00000"/>
                </a:solidFill>
              </a:rPr>
              <a:t>在做這個</a:t>
            </a:r>
            <a:r>
              <a:rPr lang="en-US" altLang="zh-TW" b="1" dirty="0" err="1">
                <a:solidFill>
                  <a:srgbClr val="C00000"/>
                </a:solidFill>
              </a:rPr>
              <a:t>wifi</a:t>
            </a:r>
            <a:r>
              <a:rPr lang="zh-TW" altLang="zh-TW" b="1" dirty="0">
                <a:solidFill>
                  <a:srgbClr val="C00000"/>
                </a:solidFill>
              </a:rPr>
              <a:t>測點的事前作業是先尋找我們要去的地方有沒有可以測的</a:t>
            </a:r>
            <a:r>
              <a:rPr lang="zh-TW" altLang="zh-TW" b="1" dirty="0" smtClean="0"/>
              <a:t>，</a:t>
            </a:r>
            <a:r>
              <a:rPr lang="zh-TW" altLang="en-US" b="1" dirty="0" smtClean="0"/>
              <a:t>                                 </a:t>
            </a:r>
            <a:r>
              <a:rPr lang="zh-TW" altLang="zh-TW" b="1" dirty="0" smtClean="0">
                <a:solidFill>
                  <a:srgbClr val="C00000"/>
                </a:solidFill>
              </a:rPr>
              <a:t>如果</a:t>
            </a:r>
            <a:r>
              <a:rPr lang="zh-TW" altLang="zh-TW" b="1" dirty="0">
                <a:solidFill>
                  <a:srgbClr val="C00000"/>
                </a:solidFill>
              </a:rPr>
              <a:t>有的話還需要知道那些點會在哪裡</a:t>
            </a:r>
            <a:r>
              <a:rPr lang="zh-TW" altLang="zh-TW" b="1" dirty="0"/>
              <a:t>，像是紅綠燈上或是別的地方</a:t>
            </a:r>
            <a:r>
              <a:rPr lang="zh-TW" altLang="zh-TW" b="1" dirty="0" smtClean="0"/>
              <a:t>，</a:t>
            </a:r>
            <a:r>
              <a:rPr lang="zh-TW" altLang="en-US" b="1" dirty="0" smtClean="0"/>
              <a:t>                                            </a:t>
            </a:r>
            <a:r>
              <a:rPr lang="zh-TW" altLang="zh-TW" b="1" dirty="0" smtClean="0"/>
              <a:t>做完</a:t>
            </a:r>
            <a:r>
              <a:rPr lang="zh-TW" altLang="zh-TW" b="1" dirty="0"/>
              <a:t>事前準備後，我們最後決定在板橋見面，所以我們測的是板橋的</a:t>
            </a:r>
            <a:r>
              <a:rPr lang="en-US" altLang="zh-TW" b="1" dirty="0" err="1"/>
              <a:t>wifi</a:t>
            </a:r>
            <a:r>
              <a:rPr lang="zh-TW" altLang="zh-TW" b="1" dirty="0" smtClean="0"/>
              <a:t>，</a:t>
            </a:r>
            <a:endParaRPr lang="en-US" altLang="zh-TW" b="1" dirty="0" smtClean="0"/>
          </a:p>
          <a:p>
            <a:pPr>
              <a:lnSpc>
                <a:spcPct val="120000"/>
              </a:lnSpc>
            </a:pPr>
            <a:r>
              <a:rPr lang="en-US" altLang="zh-TW" b="1" dirty="0" smtClean="0">
                <a:solidFill>
                  <a:srgbClr val="C00000"/>
                </a:solidFill>
              </a:rPr>
              <a:t>APP</a:t>
            </a:r>
            <a:r>
              <a:rPr lang="zh-TW" altLang="zh-TW" b="1" dirty="0">
                <a:solidFill>
                  <a:srgbClr val="C00000"/>
                </a:solidFill>
              </a:rPr>
              <a:t>上有顯示烏龜和兔子，烏龜代表網速很慢，兔子則是相反</a:t>
            </a:r>
            <a:r>
              <a:rPr lang="zh-TW" altLang="zh-TW" b="1" dirty="0" smtClean="0"/>
              <a:t>，</a:t>
            </a:r>
            <a:r>
              <a:rPr lang="zh-TW" altLang="en-US" b="1" dirty="0" smtClean="0"/>
              <a:t>                                                      </a:t>
            </a:r>
            <a:r>
              <a:rPr lang="zh-TW" altLang="zh-TW" b="1" dirty="0" smtClean="0">
                <a:solidFill>
                  <a:srgbClr val="002D86"/>
                </a:solidFill>
              </a:rPr>
              <a:t>這個</a:t>
            </a:r>
            <a:r>
              <a:rPr lang="zh-TW" altLang="zh-TW" b="1" dirty="0">
                <a:solidFill>
                  <a:srgbClr val="002D86"/>
                </a:solidFill>
              </a:rPr>
              <a:t>測試很好玩，</a:t>
            </a:r>
            <a:r>
              <a:rPr lang="zh-TW" altLang="zh-TW" b="1" dirty="0">
                <a:solidFill>
                  <a:srgbClr val="C00000"/>
                </a:solidFill>
              </a:rPr>
              <a:t>不過不知道為什麼我測到的幾乎都是烏龜</a:t>
            </a:r>
            <a:r>
              <a:rPr lang="zh-TW" altLang="zh-TW" b="1" dirty="0">
                <a:solidFill>
                  <a:srgbClr val="002D86"/>
                </a:solidFill>
              </a:rPr>
              <a:t>，但還是覺得很有趣</a:t>
            </a:r>
            <a:r>
              <a:rPr lang="zh-TW" altLang="zh-TW" b="1" dirty="0" smtClean="0">
                <a:solidFill>
                  <a:srgbClr val="002D86"/>
                </a:solidFill>
              </a:rPr>
              <a:t>。</a:t>
            </a:r>
            <a:endParaRPr lang="en-US" altLang="zh-TW" b="1" dirty="0" smtClean="0">
              <a:solidFill>
                <a:srgbClr val="002D86"/>
              </a:solidFill>
            </a:endParaRPr>
          </a:p>
          <a:p>
            <a:pPr>
              <a:lnSpc>
                <a:spcPct val="120000"/>
              </a:lnSpc>
            </a:pPr>
            <a:r>
              <a:rPr lang="zh-TW" altLang="zh-TW" b="1" dirty="0" smtClean="0">
                <a:solidFill>
                  <a:srgbClr val="C00000"/>
                </a:solidFill>
              </a:rPr>
              <a:t>不</a:t>
            </a:r>
            <a:r>
              <a:rPr lang="zh-TW" altLang="zh-TW" b="1" dirty="0">
                <a:solidFill>
                  <a:srgbClr val="C00000"/>
                </a:solidFill>
              </a:rPr>
              <a:t>過去板橋是我第二次去做作業</a:t>
            </a:r>
            <a:r>
              <a:rPr lang="zh-TW" altLang="zh-TW" b="1" dirty="0"/>
              <a:t>，</a:t>
            </a:r>
            <a:r>
              <a:rPr lang="zh-TW" altLang="zh-TW" b="1" dirty="0">
                <a:solidFill>
                  <a:srgbClr val="C00000"/>
                </a:solidFill>
              </a:rPr>
              <a:t>因為第一次去</a:t>
            </a:r>
            <a:r>
              <a:rPr lang="zh-TW" altLang="zh-TW" b="1" dirty="0"/>
              <a:t>的時候所測到的地點是台電大樓站</a:t>
            </a:r>
            <a:r>
              <a:rPr lang="zh-TW" altLang="zh-TW" b="1" dirty="0" smtClean="0"/>
              <a:t>，</a:t>
            </a:r>
            <a:r>
              <a:rPr lang="zh-TW" altLang="en-US" b="1" dirty="0" smtClean="0"/>
              <a:t>            </a:t>
            </a:r>
            <a:r>
              <a:rPr lang="zh-TW" altLang="zh-TW" b="1" dirty="0" smtClean="0"/>
              <a:t>但</a:t>
            </a:r>
            <a:r>
              <a:rPr lang="zh-TW" altLang="zh-TW" b="1" dirty="0">
                <a:solidFill>
                  <a:srgbClr val="002D86"/>
                </a:solidFill>
              </a:rPr>
              <a:t>因為</a:t>
            </a:r>
            <a:r>
              <a:rPr lang="zh-TW" altLang="zh-TW" b="1" dirty="0">
                <a:solidFill>
                  <a:srgbClr val="C00000"/>
                </a:solidFill>
              </a:rPr>
              <a:t>事前沒有注意到</a:t>
            </a:r>
            <a:r>
              <a:rPr lang="en-US" altLang="zh-TW" b="1" dirty="0">
                <a:solidFill>
                  <a:srgbClr val="C00000"/>
                </a:solidFill>
              </a:rPr>
              <a:t>AP</a:t>
            </a:r>
            <a:r>
              <a:rPr lang="zh-TW" altLang="zh-TW" b="1" dirty="0">
                <a:solidFill>
                  <a:srgbClr val="C00000"/>
                </a:solidFill>
              </a:rPr>
              <a:t>，所以我就沒有記錄到</a:t>
            </a:r>
            <a:r>
              <a:rPr lang="en-US" altLang="zh-TW" b="1" dirty="0">
                <a:solidFill>
                  <a:srgbClr val="C00000"/>
                </a:solidFill>
              </a:rPr>
              <a:t>AP</a:t>
            </a:r>
            <a:r>
              <a:rPr lang="zh-TW" altLang="zh-TW" b="1" dirty="0">
                <a:solidFill>
                  <a:srgbClr val="C00000"/>
                </a:solidFill>
              </a:rPr>
              <a:t>，才會再去一次</a:t>
            </a:r>
            <a:r>
              <a:rPr lang="zh-TW" altLang="zh-TW" b="1" dirty="0"/>
              <a:t>板橋</a:t>
            </a:r>
            <a:r>
              <a:rPr lang="zh-TW" altLang="zh-TW" b="1" dirty="0" smtClean="0"/>
              <a:t>，</a:t>
            </a:r>
            <a:r>
              <a:rPr lang="zh-TW" altLang="en-US" b="1" dirty="0" smtClean="0"/>
              <a:t>                                   </a:t>
            </a:r>
            <a:r>
              <a:rPr lang="zh-TW" altLang="zh-TW" b="1" dirty="0" smtClean="0"/>
              <a:t>我</a:t>
            </a:r>
            <a:r>
              <a:rPr lang="zh-TW" altLang="zh-TW" b="1" dirty="0"/>
              <a:t>認為我在對作業應該要更細心點，如果這麼粗心反而會事倍功半</a:t>
            </a:r>
            <a:r>
              <a:rPr lang="zh-TW" altLang="zh-TW" b="1" dirty="0" smtClean="0"/>
              <a:t>，</a:t>
            </a:r>
            <a:endParaRPr lang="en-US" altLang="zh-TW" b="1" dirty="0" smtClean="0"/>
          </a:p>
          <a:p>
            <a:pPr>
              <a:lnSpc>
                <a:spcPct val="120000"/>
              </a:lnSpc>
            </a:pPr>
            <a:r>
              <a:rPr lang="zh-TW" altLang="zh-TW" b="1" dirty="0" smtClean="0">
                <a:solidFill>
                  <a:srgbClr val="002D86"/>
                </a:solidFill>
              </a:rPr>
              <a:t>這</a:t>
            </a:r>
            <a:r>
              <a:rPr lang="zh-TW" altLang="zh-TW" b="1" dirty="0">
                <a:solidFill>
                  <a:srgbClr val="002D86"/>
                </a:solidFill>
              </a:rPr>
              <a:t>是不好的現象，需要多加油</a:t>
            </a:r>
            <a:r>
              <a:rPr lang="zh-TW" altLang="zh-TW" b="1" dirty="0" smtClean="0"/>
              <a:t>。</a:t>
            </a:r>
            <a:r>
              <a:rPr lang="zh-TW" altLang="en-US" b="1" dirty="0" smtClean="0"/>
              <a:t>                                                                                                                        </a:t>
            </a:r>
            <a:r>
              <a:rPr lang="zh-TW" altLang="zh-TW" b="1" dirty="0" smtClean="0"/>
              <a:t>但</a:t>
            </a:r>
            <a:r>
              <a:rPr lang="zh-TW" altLang="zh-TW" b="1" dirty="0">
                <a:solidFill>
                  <a:srgbClr val="C00000"/>
                </a:solidFill>
              </a:rPr>
              <a:t>我也因此學到幾個新名詞，像是</a:t>
            </a:r>
            <a:r>
              <a:rPr lang="en-US" altLang="zh-TW" b="1" dirty="0">
                <a:solidFill>
                  <a:srgbClr val="C00000"/>
                </a:solidFill>
              </a:rPr>
              <a:t>AP</a:t>
            </a:r>
            <a:r>
              <a:rPr lang="zh-TW" altLang="zh-TW" b="1" dirty="0">
                <a:solidFill>
                  <a:srgbClr val="C00000"/>
                </a:solidFill>
              </a:rPr>
              <a:t>和</a:t>
            </a:r>
            <a:r>
              <a:rPr lang="en-US" altLang="zh-TW" b="1" dirty="0">
                <a:solidFill>
                  <a:srgbClr val="C00000"/>
                </a:solidFill>
              </a:rPr>
              <a:t>IMEI</a:t>
            </a:r>
            <a:r>
              <a:rPr lang="zh-TW" altLang="zh-TW" b="1" dirty="0">
                <a:solidFill>
                  <a:srgbClr val="C00000"/>
                </a:solidFill>
              </a:rPr>
              <a:t>碼</a:t>
            </a:r>
            <a:r>
              <a:rPr lang="zh-TW" altLang="zh-TW" b="1" dirty="0" smtClean="0">
                <a:solidFill>
                  <a:srgbClr val="C00000"/>
                </a:solidFill>
              </a:rPr>
              <a:t>，在</a:t>
            </a:r>
            <a:r>
              <a:rPr lang="zh-TW" altLang="zh-TW" b="1" dirty="0">
                <a:solidFill>
                  <a:srgbClr val="C00000"/>
                </a:solidFill>
              </a:rPr>
              <a:t>事前也去查了這是什麼，要怎麼找到</a:t>
            </a:r>
            <a:r>
              <a:rPr lang="zh-TW" altLang="zh-TW" b="1" dirty="0"/>
              <a:t>，</a:t>
            </a:r>
            <a:r>
              <a:rPr lang="zh-TW" altLang="zh-TW" b="1" dirty="0">
                <a:solidFill>
                  <a:srgbClr val="002D86"/>
                </a:solidFill>
              </a:rPr>
              <a:t>不過知道怎麼找到後，我並沒有去深入了解，這方面要反省</a:t>
            </a:r>
            <a:r>
              <a:rPr lang="zh-TW" altLang="zh-TW" b="1" dirty="0" smtClean="0"/>
              <a:t>。</a:t>
            </a:r>
            <a:endParaRPr lang="en-US" altLang="zh-TW" b="1" dirty="0" smtClean="0"/>
          </a:p>
          <a:p>
            <a:pPr>
              <a:lnSpc>
                <a:spcPct val="120000"/>
              </a:lnSpc>
            </a:pPr>
            <a:r>
              <a:rPr lang="zh-TW" altLang="zh-TW" b="1" dirty="0" smtClean="0"/>
              <a:t>最後</a:t>
            </a:r>
            <a:r>
              <a:rPr lang="zh-TW" altLang="zh-TW" b="1" dirty="0"/>
              <a:t>做完，我們大家就分開了，但我還在台北逛一下，所以</a:t>
            </a:r>
            <a:r>
              <a:rPr lang="zh-TW" altLang="zh-TW" b="1" dirty="0">
                <a:solidFill>
                  <a:srgbClr val="A50021"/>
                </a:solidFill>
              </a:rPr>
              <a:t>又去測了木柵動物園那個捷運站和大安的</a:t>
            </a:r>
            <a:r>
              <a:rPr lang="en-US" altLang="zh-TW" b="1" dirty="0" err="1">
                <a:solidFill>
                  <a:srgbClr val="A50021"/>
                </a:solidFill>
              </a:rPr>
              <a:t>wifi</a:t>
            </a:r>
            <a:r>
              <a:rPr lang="zh-TW" altLang="zh-TW" b="1" dirty="0"/>
              <a:t>，雖然這樣說有點不太好，不過我覺得</a:t>
            </a:r>
            <a:r>
              <a:rPr lang="zh-TW" altLang="zh-TW" b="1" dirty="0">
                <a:solidFill>
                  <a:srgbClr val="A50021"/>
                </a:solidFill>
              </a:rPr>
              <a:t>這個作業蠻好玩的，而且很簡單</a:t>
            </a:r>
            <a:r>
              <a:rPr lang="zh-TW" altLang="zh-TW" b="1" dirty="0" smtClean="0"/>
              <a:t>，</a:t>
            </a:r>
            <a:r>
              <a:rPr lang="zh-TW" altLang="en-US" b="1" dirty="0" smtClean="0"/>
              <a:t>       </a:t>
            </a:r>
            <a:r>
              <a:rPr lang="zh-TW" altLang="zh-TW" b="1" dirty="0" smtClean="0">
                <a:solidFill>
                  <a:srgbClr val="A50021"/>
                </a:solidFill>
              </a:rPr>
              <a:t>用</a:t>
            </a:r>
            <a:r>
              <a:rPr lang="en-US" altLang="zh-TW" b="1" dirty="0">
                <a:solidFill>
                  <a:srgbClr val="A50021"/>
                </a:solidFill>
              </a:rPr>
              <a:t>APP</a:t>
            </a:r>
            <a:r>
              <a:rPr lang="zh-TW" altLang="zh-TW" b="1" dirty="0">
                <a:solidFill>
                  <a:srgbClr val="A50021"/>
                </a:solidFill>
              </a:rPr>
              <a:t>和簡單的操作就能完成</a:t>
            </a:r>
            <a:r>
              <a:rPr lang="zh-TW" altLang="zh-TW" b="1" dirty="0"/>
              <a:t>，而且讓我去逛逛，也能順利完成作業。</a:t>
            </a:r>
          </a:p>
          <a:p>
            <a:pPr>
              <a:lnSpc>
                <a:spcPct val="120000"/>
              </a:lnSpc>
            </a:pPr>
            <a:endParaRPr lang="zh-TW" altLang="en-US" b="1" dirty="0"/>
          </a:p>
        </p:txBody>
      </p:sp>
      <p:sp>
        <p:nvSpPr>
          <p:cNvPr id="4" name="日期版面配置區 3"/>
          <p:cNvSpPr>
            <a:spLocks noGrp="1"/>
          </p:cNvSpPr>
          <p:nvPr>
            <p:ph type="dt" sz="half" idx="10"/>
          </p:nvPr>
        </p:nvSpPr>
        <p:spPr/>
        <p:txBody>
          <a:bodyPr/>
          <a:lstStyle/>
          <a:p>
            <a:fld id="{0B9B462D-557D-47F7-980B-9B0F86B15290}" type="datetime1">
              <a:rPr lang="zh-TW" altLang="en-US" smtClean="0"/>
              <a:t>2016/10/23</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5</a:t>
            </a:fld>
            <a:endParaRPr lang="zh-TW" altLang="en-US"/>
          </a:p>
        </p:txBody>
      </p:sp>
    </p:spTree>
    <p:extLst>
      <p:ext uri="{BB962C8B-B14F-4D97-AF65-F5344CB8AC3E}">
        <p14:creationId xmlns:p14="http://schemas.microsoft.com/office/powerpoint/2010/main" val="2985730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92500" lnSpcReduction="10000"/>
          </a:bodyPr>
          <a:lstStyle/>
          <a:p>
            <a:pPr>
              <a:lnSpc>
                <a:spcPct val="150000"/>
              </a:lnSpc>
              <a:spcBef>
                <a:spcPts val="1800"/>
              </a:spcBef>
            </a:pPr>
            <a:r>
              <a:rPr lang="zh-TW" altLang="zh-TW" sz="3200" b="1" dirty="0">
                <a:solidFill>
                  <a:srgbClr val="A50021"/>
                </a:solidFill>
              </a:rPr>
              <a:t>在完成</a:t>
            </a:r>
            <a:r>
              <a:rPr lang="en-US" altLang="zh-TW" sz="3200" b="1" dirty="0">
                <a:solidFill>
                  <a:srgbClr val="A50021"/>
                </a:solidFill>
              </a:rPr>
              <a:t>WIFI</a:t>
            </a:r>
            <a:r>
              <a:rPr lang="zh-TW" altLang="zh-TW" sz="3200" b="1" dirty="0">
                <a:solidFill>
                  <a:srgbClr val="A50021"/>
                </a:solidFill>
              </a:rPr>
              <a:t>測點之前其實不太</a:t>
            </a:r>
            <a:r>
              <a:rPr lang="zh-TW" altLang="zh-TW" sz="3200" b="1" dirty="0" smtClean="0">
                <a:solidFill>
                  <a:srgbClr val="A50021"/>
                </a:solidFill>
              </a:rPr>
              <a:t>清</a:t>
            </a:r>
            <a:r>
              <a:rPr lang="zh-TW" altLang="en-US" sz="3200" b="1" dirty="0" smtClean="0">
                <a:solidFill>
                  <a:srgbClr val="A50021"/>
                </a:solidFill>
              </a:rPr>
              <a:t>楚</a:t>
            </a:r>
            <a:r>
              <a:rPr lang="zh-TW" altLang="zh-TW" sz="3200" b="1" dirty="0" smtClean="0">
                <a:solidFill>
                  <a:srgbClr val="A50021"/>
                </a:solidFill>
              </a:rPr>
              <a:t>有</a:t>
            </a:r>
            <a:r>
              <a:rPr lang="zh-TW" altLang="zh-TW" sz="3200" b="1" dirty="0">
                <a:solidFill>
                  <a:srgbClr val="A50021"/>
                </a:solidFill>
              </a:rPr>
              <a:t>這項設備</a:t>
            </a:r>
            <a:r>
              <a:rPr lang="zh-TW" altLang="zh-TW" sz="3200" b="1" dirty="0" smtClean="0"/>
              <a:t>，</a:t>
            </a:r>
            <a:r>
              <a:rPr lang="zh-TW" altLang="en-US" sz="3200" b="1" dirty="0" smtClean="0"/>
              <a:t>                                    </a:t>
            </a:r>
            <a:r>
              <a:rPr lang="zh-TW" altLang="zh-TW" sz="3200" b="1" dirty="0" smtClean="0"/>
              <a:t>當初</a:t>
            </a:r>
            <a:r>
              <a:rPr lang="zh-TW" altLang="zh-TW" sz="3200" b="1" dirty="0"/>
              <a:t>大家在討論要挑時間去測驗，真的才真正地去了解</a:t>
            </a:r>
            <a:r>
              <a:rPr lang="zh-TW" altLang="zh-TW" sz="3200" b="1" dirty="0" smtClean="0"/>
              <a:t>，</a:t>
            </a:r>
            <a:endParaRPr lang="en-US" altLang="zh-TW" sz="3200" b="1" dirty="0" smtClean="0"/>
          </a:p>
          <a:p>
            <a:pPr>
              <a:lnSpc>
                <a:spcPct val="150000"/>
              </a:lnSpc>
              <a:spcBef>
                <a:spcPts val="1800"/>
              </a:spcBef>
            </a:pPr>
            <a:r>
              <a:rPr lang="zh-TW" altLang="zh-TW" sz="3200" b="1" dirty="0" smtClean="0">
                <a:solidFill>
                  <a:srgbClr val="A50021"/>
                </a:solidFill>
              </a:rPr>
              <a:t>一</a:t>
            </a:r>
            <a:r>
              <a:rPr lang="zh-TW" altLang="zh-TW" sz="3200" b="1" dirty="0">
                <a:solidFill>
                  <a:srgbClr val="A50021"/>
                </a:solidFill>
              </a:rPr>
              <a:t>開始要辦會員，密碼一直設不好，真的快要崩潰不想設了</a:t>
            </a:r>
            <a:r>
              <a:rPr lang="zh-TW" altLang="zh-TW" sz="3200" b="1" dirty="0" smtClean="0"/>
              <a:t>，</a:t>
            </a:r>
            <a:r>
              <a:rPr lang="zh-TW" altLang="en-US" sz="3200" b="1" dirty="0" smtClean="0"/>
              <a:t>    </a:t>
            </a:r>
            <a:r>
              <a:rPr lang="zh-TW" altLang="zh-TW" sz="3200" b="1" dirty="0" smtClean="0"/>
              <a:t>還好</a:t>
            </a:r>
            <a:r>
              <a:rPr lang="zh-TW" altLang="zh-TW" sz="3200" b="1" dirty="0"/>
              <a:t>終於搞定註冊會員，</a:t>
            </a:r>
            <a:r>
              <a:rPr lang="zh-TW" altLang="zh-TW" sz="3200" b="1" dirty="0">
                <a:solidFill>
                  <a:srgbClr val="A50021"/>
                </a:solidFill>
              </a:rPr>
              <a:t>不過</a:t>
            </a:r>
            <a:r>
              <a:rPr lang="en-US" altLang="zh-TW" sz="3200" b="1" dirty="0">
                <a:solidFill>
                  <a:srgbClr val="A50021"/>
                </a:solidFill>
              </a:rPr>
              <a:t>WIFI</a:t>
            </a:r>
            <a:r>
              <a:rPr lang="zh-TW" altLang="zh-TW" sz="3200" b="1" dirty="0">
                <a:solidFill>
                  <a:srgbClr val="A50021"/>
                </a:solidFill>
              </a:rPr>
              <a:t>跑的速度也不是很快</a:t>
            </a:r>
            <a:r>
              <a:rPr lang="zh-TW" altLang="zh-TW" sz="3200" b="1" dirty="0" smtClean="0">
                <a:solidFill>
                  <a:srgbClr val="A50021"/>
                </a:solidFill>
              </a:rPr>
              <a:t>，</a:t>
            </a:r>
            <a:r>
              <a:rPr lang="zh-TW" altLang="en-US" sz="3200" b="1" dirty="0" smtClean="0">
                <a:solidFill>
                  <a:srgbClr val="A50021"/>
                </a:solidFill>
              </a:rPr>
              <a:t>               </a:t>
            </a:r>
            <a:r>
              <a:rPr lang="zh-TW" altLang="zh-TW" sz="3200" b="1" dirty="0" smtClean="0">
                <a:solidFill>
                  <a:srgbClr val="A50021"/>
                </a:solidFill>
              </a:rPr>
              <a:t>弄</a:t>
            </a:r>
            <a:r>
              <a:rPr lang="zh-TW" altLang="zh-TW" sz="3200" b="1" dirty="0">
                <a:solidFill>
                  <a:srgbClr val="A50021"/>
                </a:solidFill>
              </a:rPr>
              <a:t>了好幾次終於跑出結果</a:t>
            </a:r>
            <a:r>
              <a:rPr lang="zh-TW" altLang="zh-TW" sz="3200" b="1" dirty="0" smtClean="0"/>
              <a:t>，</a:t>
            </a:r>
            <a:r>
              <a:rPr lang="zh-TW" altLang="en-US" sz="3200" b="1" dirty="0" smtClean="0"/>
              <a:t>                                                                             </a:t>
            </a:r>
            <a:r>
              <a:rPr lang="zh-TW" altLang="zh-TW" sz="3200" b="1" dirty="0" smtClean="0"/>
              <a:t>有了</a:t>
            </a:r>
            <a:r>
              <a:rPr lang="zh-TW" altLang="zh-TW" sz="3200" b="1" dirty="0"/>
              <a:t>實際去探查的經驗，讓我受益良多。</a:t>
            </a:r>
            <a:endParaRPr lang="zh-TW" altLang="en-US" sz="3200" b="1" dirty="0"/>
          </a:p>
        </p:txBody>
      </p:sp>
      <p:sp>
        <p:nvSpPr>
          <p:cNvPr id="4" name="日期版面配置區 3"/>
          <p:cNvSpPr>
            <a:spLocks noGrp="1"/>
          </p:cNvSpPr>
          <p:nvPr>
            <p:ph type="dt" sz="half" idx="10"/>
          </p:nvPr>
        </p:nvSpPr>
        <p:spPr/>
        <p:txBody>
          <a:bodyPr/>
          <a:lstStyle/>
          <a:p>
            <a:fld id="{86419427-62C9-4AB1-8A5A-1F1706F222AF}" type="datetime1">
              <a:rPr lang="zh-TW" altLang="en-US" smtClean="0"/>
              <a:t>2016/10/21</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6</a:t>
            </a:fld>
            <a:endParaRPr lang="zh-TW" altLang="en-US"/>
          </a:p>
        </p:txBody>
      </p:sp>
      <p:sp>
        <p:nvSpPr>
          <p:cNvPr id="6" name="標題 1"/>
          <p:cNvSpPr>
            <a:spLocks noGrp="1"/>
          </p:cNvSpPr>
          <p:nvPr>
            <p:ph type="title"/>
          </p:nvPr>
        </p:nvSpPr>
        <p:spPr/>
        <p:txBody>
          <a:bodyPr/>
          <a:lstStyle/>
          <a:p>
            <a:r>
              <a:rPr lang="zh-TW" altLang="en-US" b="1" dirty="0" smtClean="0"/>
              <a:t>部分學生做完</a:t>
            </a:r>
            <a:r>
              <a:rPr lang="en-US" altLang="zh-TW" b="1" dirty="0" smtClean="0">
                <a:solidFill>
                  <a:srgbClr val="002D86"/>
                </a:solidFill>
              </a:rPr>
              <a:t>Taipei Free</a:t>
            </a:r>
            <a:r>
              <a:rPr lang="zh-TW" altLang="en-US" b="1" dirty="0" smtClean="0">
                <a:solidFill>
                  <a:srgbClr val="C00000"/>
                </a:solidFill>
              </a:rPr>
              <a:t>巡檢服務後的心得</a:t>
            </a:r>
            <a:endParaRPr lang="zh-TW" altLang="en-US" dirty="0"/>
          </a:p>
        </p:txBody>
      </p:sp>
    </p:spTree>
    <p:extLst>
      <p:ext uri="{BB962C8B-B14F-4D97-AF65-F5344CB8AC3E}">
        <p14:creationId xmlns:p14="http://schemas.microsoft.com/office/powerpoint/2010/main" val="3675937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1519518"/>
            <a:ext cx="10515600" cy="4836832"/>
          </a:xfrm>
        </p:spPr>
        <p:txBody>
          <a:bodyPr>
            <a:noAutofit/>
          </a:bodyPr>
          <a:lstStyle/>
          <a:p>
            <a:r>
              <a:rPr lang="zh-TW" altLang="zh-TW" sz="2400" b="1" dirty="0">
                <a:solidFill>
                  <a:srgbClr val="002D86"/>
                </a:solidFill>
              </a:rPr>
              <a:t>因為我從小在大台北地區長大，所以在地點上</a:t>
            </a:r>
            <a:r>
              <a:rPr lang="zh-TW" altLang="zh-TW" sz="2400" b="1" dirty="0" smtClean="0"/>
              <a:t>，</a:t>
            </a:r>
            <a:r>
              <a:rPr lang="zh-TW" altLang="en-US" sz="2400" b="1" dirty="0" smtClean="0"/>
              <a:t>                                                         </a:t>
            </a:r>
            <a:r>
              <a:rPr lang="zh-TW" altLang="zh-TW" sz="2400" b="1" dirty="0" smtClean="0">
                <a:solidFill>
                  <a:srgbClr val="C00000"/>
                </a:solidFill>
              </a:rPr>
              <a:t>我</a:t>
            </a:r>
            <a:r>
              <a:rPr lang="zh-TW" altLang="zh-TW" sz="2400" b="1" dirty="0">
                <a:solidFill>
                  <a:srgbClr val="C00000"/>
                </a:solidFill>
              </a:rPr>
              <a:t>比其他不熟悉台北的人少了找到如何去測量地點這項步驟</a:t>
            </a:r>
            <a:r>
              <a:rPr lang="zh-TW" altLang="zh-TW" sz="2400" b="1" dirty="0" smtClean="0"/>
              <a:t>。</a:t>
            </a:r>
            <a:endParaRPr lang="en-US" altLang="zh-TW" sz="2400" b="1" dirty="0" smtClean="0"/>
          </a:p>
          <a:p>
            <a:r>
              <a:rPr lang="zh-TW" altLang="zh-TW" sz="2400" b="1" dirty="0" smtClean="0"/>
              <a:t>但是</a:t>
            </a:r>
            <a:r>
              <a:rPr lang="zh-TW" altLang="zh-TW" sz="2400" b="1" dirty="0"/>
              <a:t>也沒有因此減輕多少，</a:t>
            </a:r>
            <a:r>
              <a:rPr lang="zh-TW" altLang="zh-TW" sz="2400" b="1" dirty="0">
                <a:solidFill>
                  <a:srgbClr val="C00000"/>
                </a:solidFill>
              </a:rPr>
              <a:t>一樣需要在找到測量地點、安排路線、時間</a:t>
            </a:r>
            <a:r>
              <a:rPr lang="zh-TW" altLang="zh-TW" sz="2400" b="1" dirty="0" smtClean="0">
                <a:solidFill>
                  <a:srgbClr val="C00000"/>
                </a:solidFill>
              </a:rPr>
              <a:t>等</a:t>
            </a:r>
            <a:r>
              <a:rPr lang="zh-TW" altLang="en-US" sz="2400" b="1" dirty="0" smtClean="0">
                <a:solidFill>
                  <a:srgbClr val="C00000"/>
                </a:solidFill>
              </a:rPr>
              <a:t> </a:t>
            </a:r>
            <a:r>
              <a:rPr lang="zh-TW" altLang="zh-TW" sz="2400" b="1" dirty="0" smtClean="0"/>
              <a:t>這些</a:t>
            </a:r>
            <a:r>
              <a:rPr lang="zh-TW" altLang="zh-TW" sz="2400" b="1" dirty="0"/>
              <a:t>計畫上，安排計畫</a:t>
            </a:r>
            <a:r>
              <a:rPr lang="zh-TW" altLang="zh-TW" sz="2400" b="1" dirty="0" smtClean="0"/>
              <a:t>。</a:t>
            </a:r>
            <a:endParaRPr lang="en-US" altLang="zh-TW" sz="2400" b="1" dirty="0" smtClean="0"/>
          </a:p>
          <a:p>
            <a:r>
              <a:rPr lang="zh-TW" altLang="zh-TW" sz="2400" b="1" dirty="0" smtClean="0"/>
              <a:t>由於</a:t>
            </a:r>
            <a:r>
              <a:rPr lang="zh-TW" altLang="zh-TW" sz="2400" b="1" dirty="0">
                <a:solidFill>
                  <a:srgbClr val="C00000"/>
                </a:solidFill>
              </a:rPr>
              <a:t>數據會因手機型號和距離而有所落差</a:t>
            </a:r>
            <a:r>
              <a:rPr lang="zh-TW" altLang="zh-TW" sz="2400" b="1" dirty="0" smtClean="0"/>
              <a:t>，</a:t>
            </a:r>
            <a:r>
              <a:rPr lang="zh-TW" altLang="en-US" sz="2400" b="1" dirty="0" smtClean="0"/>
              <a:t>                                                                   </a:t>
            </a:r>
            <a:r>
              <a:rPr lang="zh-TW" altLang="zh-TW" sz="2400" b="1" dirty="0" smtClean="0"/>
              <a:t>所以</a:t>
            </a:r>
            <a:r>
              <a:rPr lang="zh-TW" altLang="zh-TW" sz="2400" b="1" dirty="0"/>
              <a:t>也</a:t>
            </a:r>
            <a:r>
              <a:rPr lang="zh-TW" altLang="zh-TW" sz="2400" b="1" dirty="0">
                <a:solidFill>
                  <a:srgbClr val="C00000"/>
                </a:solidFill>
              </a:rPr>
              <a:t>必須要經過多次的測量才能量到準確的數據</a:t>
            </a:r>
            <a:r>
              <a:rPr lang="zh-TW" altLang="zh-TW" sz="2400" b="1" dirty="0" smtClean="0"/>
              <a:t>。</a:t>
            </a:r>
            <a:endParaRPr lang="en-US" altLang="zh-TW" sz="2400" b="1" dirty="0" smtClean="0"/>
          </a:p>
          <a:p>
            <a:r>
              <a:rPr lang="zh-TW" altLang="zh-TW" sz="2400" b="1" dirty="0" smtClean="0"/>
              <a:t>我</a:t>
            </a:r>
            <a:r>
              <a:rPr lang="zh-TW" altLang="zh-TW" sz="2400" b="1" dirty="0"/>
              <a:t>一直都</a:t>
            </a:r>
            <a:r>
              <a:rPr lang="zh-TW" altLang="zh-TW" sz="2400" b="1" dirty="0" smtClean="0"/>
              <a:t>知道台北</a:t>
            </a:r>
            <a:r>
              <a:rPr lang="zh-TW" altLang="zh-TW" sz="2400" b="1" dirty="0"/>
              <a:t>地區有很多</a:t>
            </a:r>
            <a:r>
              <a:rPr lang="en-US" altLang="zh-TW" sz="2400" b="1" dirty="0"/>
              <a:t>WI-FI</a:t>
            </a:r>
            <a:r>
              <a:rPr lang="zh-TW" altLang="zh-TW" sz="2400" b="1" dirty="0"/>
              <a:t>可以免費使用</a:t>
            </a:r>
            <a:r>
              <a:rPr lang="zh-TW" altLang="zh-TW" sz="2400" b="1" dirty="0" smtClean="0"/>
              <a:t>，</a:t>
            </a:r>
            <a:r>
              <a:rPr lang="zh-TW" altLang="en-US" sz="2400" b="1" dirty="0" smtClean="0"/>
              <a:t>                                                   </a:t>
            </a:r>
            <a:r>
              <a:rPr lang="zh-TW" altLang="zh-TW" sz="2400" b="1" dirty="0" smtClean="0"/>
              <a:t>尤其是</a:t>
            </a:r>
            <a:r>
              <a:rPr lang="zh-TW" altLang="zh-TW" sz="2400" b="1" dirty="0">
                <a:solidFill>
                  <a:srgbClr val="C00000"/>
                </a:solidFill>
              </a:rPr>
              <a:t>台北市</a:t>
            </a:r>
            <a:r>
              <a:rPr lang="zh-TW" altLang="zh-TW" sz="2400" b="1" dirty="0" smtClean="0">
                <a:solidFill>
                  <a:srgbClr val="C00000"/>
                </a:solidFill>
              </a:rPr>
              <a:t>，在</a:t>
            </a:r>
            <a:r>
              <a:rPr lang="zh-TW" altLang="zh-TW" sz="2400" b="1" dirty="0">
                <a:solidFill>
                  <a:srgbClr val="C00000"/>
                </a:solidFill>
              </a:rPr>
              <a:t>幾個比較熱鬧的市區，幾乎全區都有</a:t>
            </a:r>
            <a:r>
              <a:rPr lang="en-US" altLang="zh-TW" sz="2400" b="1" dirty="0">
                <a:solidFill>
                  <a:srgbClr val="C00000"/>
                </a:solidFill>
              </a:rPr>
              <a:t>WI-FI</a:t>
            </a:r>
            <a:r>
              <a:rPr lang="zh-TW" altLang="zh-TW" sz="2400" b="1" dirty="0" smtClean="0"/>
              <a:t>。</a:t>
            </a:r>
            <a:endParaRPr lang="en-US" altLang="zh-TW" sz="2400" b="1" dirty="0" smtClean="0"/>
          </a:p>
          <a:p>
            <a:r>
              <a:rPr lang="zh-TW" altLang="zh-TW" sz="2400" b="1" dirty="0" smtClean="0">
                <a:solidFill>
                  <a:srgbClr val="C00000"/>
                </a:solidFill>
              </a:rPr>
              <a:t>新</a:t>
            </a:r>
            <a:r>
              <a:rPr lang="zh-TW" altLang="zh-TW" sz="2400" b="1" dirty="0">
                <a:solidFill>
                  <a:srgbClr val="C00000"/>
                </a:solidFill>
              </a:rPr>
              <a:t>北市則是在比較熱鬧或重要的公共場所才有</a:t>
            </a:r>
            <a:r>
              <a:rPr lang="zh-TW" altLang="zh-TW" sz="2400" b="1" dirty="0"/>
              <a:t>，希望新北市能</a:t>
            </a:r>
            <a:r>
              <a:rPr lang="zh-TW" altLang="zh-TW" sz="2400" b="1" dirty="0" smtClean="0"/>
              <a:t>更加</a:t>
            </a:r>
            <a:r>
              <a:rPr lang="zh-TW" altLang="en-US" sz="2400" b="1" dirty="0" smtClean="0"/>
              <a:t>                   </a:t>
            </a:r>
            <a:r>
              <a:rPr lang="zh-TW" altLang="zh-TW" sz="2400" b="1" dirty="0" smtClean="0"/>
              <a:t>擴大</a:t>
            </a:r>
            <a:r>
              <a:rPr lang="en-US" altLang="zh-TW" sz="2400" b="1" dirty="0"/>
              <a:t>WI-FI</a:t>
            </a:r>
            <a:r>
              <a:rPr lang="zh-TW" altLang="zh-TW" sz="2400" b="1" dirty="0"/>
              <a:t>熱點的數量，讓不管是遊客和市民都可以享有免費的熱點</a:t>
            </a:r>
            <a:r>
              <a:rPr lang="zh-TW" altLang="zh-TW" sz="2400" b="1" dirty="0" smtClean="0"/>
              <a:t>。</a:t>
            </a:r>
            <a:endParaRPr lang="en-US" altLang="zh-TW" sz="2400" b="1" dirty="0" smtClean="0"/>
          </a:p>
          <a:p>
            <a:r>
              <a:rPr lang="zh-TW" altLang="zh-TW" sz="2400" b="1" dirty="0" smtClean="0">
                <a:solidFill>
                  <a:srgbClr val="C00000"/>
                </a:solidFill>
              </a:rPr>
              <a:t>透過</a:t>
            </a:r>
            <a:r>
              <a:rPr lang="zh-TW" altLang="zh-TW" sz="2400" b="1" dirty="0">
                <a:solidFill>
                  <a:srgbClr val="C00000"/>
                </a:solidFill>
              </a:rPr>
              <a:t>這次的實務應用實作體驗報告，我了解到</a:t>
            </a:r>
            <a:r>
              <a:rPr lang="en-US" altLang="zh-TW" sz="2400" b="1" dirty="0">
                <a:solidFill>
                  <a:srgbClr val="C00000"/>
                </a:solidFill>
              </a:rPr>
              <a:t>WI-FI</a:t>
            </a:r>
            <a:r>
              <a:rPr lang="zh-TW" altLang="zh-TW" sz="2400" b="1" dirty="0">
                <a:solidFill>
                  <a:srgbClr val="C00000"/>
                </a:solidFill>
              </a:rPr>
              <a:t>熱點的重要性</a:t>
            </a:r>
            <a:r>
              <a:rPr lang="zh-TW" altLang="zh-TW" sz="2400" b="1" dirty="0" smtClean="0">
                <a:solidFill>
                  <a:srgbClr val="C00000"/>
                </a:solidFill>
              </a:rPr>
              <a:t>，</a:t>
            </a:r>
            <a:r>
              <a:rPr lang="zh-TW" altLang="en-US" sz="2400" b="1" dirty="0" smtClean="0">
                <a:solidFill>
                  <a:srgbClr val="C00000"/>
                </a:solidFill>
              </a:rPr>
              <a:t>                       </a:t>
            </a:r>
            <a:r>
              <a:rPr lang="zh-TW" altLang="zh-TW" sz="2400" b="1" dirty="0" smtClean="0">
                <a:solidFill>
                  <a:srgbClr val="C00000"/>
                </a:solidFill>
              </a:rPr>
              <a:t>還有</a:t>
            </a:r>
            <a:r>
              <a:rPr lang="zh-TW" altLang="zh-TW" sz="2400" b="1" dirty="0">
                <a:solidFill>
                  <a:srgbClr val="C00000"/>
                </a:solidFill>
              </a:rPr>
              <a:t>測量到的數據所代表的意義</a:t>
            </a:r>
            <a:r>
              <a:rPr lang="zh-TW" altLang="zh-TW" sz="2400" b="1" dirty="0"/>
              <a:t>。</a:t>
            </a:r>
          </a:p>
          <a:p>
            <a:endParaRPr lang="zh-TW" altLang="en-US" sz="2400" dirty="0"/>
          </a:p>
        </p:txBody>
      </p:sp>
      <p:sp>
        <p:nvSpPr>
          <p:cNvPr id="4" name="日期版面配置區 3"/>
          <p:cNvSpPr>
            <a:spLocks noGrp="1"/>
          </p:cNvSpPr>
          <p:nvPr>
            <p:ph type="dt" sz="half" idx="10"/>
          </p:nvPr>
        </p:nvSpPr>
        <p:spPr/>
        <p:txBody>
          <a:bodyPr/>
          <a:lstStyle/>
          <a:p>
            <a:fld id="{1DD401CE-EDDA-4105-AB09-8C9C621F4F23}" type="datetime1">
              <a:rPr lang="zh-TW" altLang="en-US" smtClean="0"/>
              <a:t>2016/10/21</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7</a:t>
            </a:fld>
            <a:endParaRPr lang="zh-TW" altLang="en-US"/>
          </a:p>
        </p:txBody>
      </p:sp>
      <p:sp>
        <p:nvSpPr>
          <p:cNvPr id="6" name="標題 1"/>
          <p:cNvSpPr>
            <a:spLocks noGrp="1"/>
          </p:cNvSpPr>
          <p:nvPr>
            <p:ph type="title"/>
          </p:nvPr>
        </p:nvSpPr>
        <p:spPr>
          <a:xfrm>
            <a:off x="838200" y="13447"/>
            <a:ext cx="10515600" cy="1325563"/>
          </a:xfrm>
        </p:spPr>
        <p:txBody>
          <a:bodyPr/>
          <a:lstStyle/>
          <a:p>
            <a:r>
              <a:rPr lang="zh-TW" altLang="en-US" b="1" dirty="0" smtClean="0"/>
              <a:t>台北學生做完</a:t>
            </a:r>
            <a:r>
              <a:rPr lang="en-US" altLang="zh-TW" b="1" dirty="0" smtClean="0">
                <a:solidFill>
                  <a:srgbClr val="002D86"/>
                </a:solidFill>
              </a:rPr>
              <a:t>Taipei Free</a:t>
            </a:r>
            <a:r>
              <a:rPr lang="zh-TW" altLang="en-US" b="1" dirty="0" smtClean="0">
                <a:solidFill>
                  <a:srgbClr val="C00000"/>
                </a:solidFill>
              </a:rPr>
              <a:t>巡檢服務後的心得</a:t>
            </a:r>
            <a:endParaRPr lang="zh-TW" altLang="en-US" dirty="0"/>
          </a:p>
        </p:txBody>
      </p:sp>
    </p:spTree>
    <p:extLst>
      <p:ext uri="{BB962C8B-B14F-4D97-AF65-F5344CB8AC3E}">
        <p14:creationId xmlns:p14="http://schemas.microsoft.com/office/powerpoint/2010/main" val="2010584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1325564"/>
            <a:ext cx="10515600" cy="4851400"/>
          </a:xfrm>
        </p:spPr>
        <p:txBody>
          <a:bodyPr>
            <a:normAutofit/>
          </a:bodyPr>
          <a:lstStyle/>
          <a:p>
            <a:pPr>
              <a:lnSpc>
                <a:spcPct val="100000"/>
              </a:lnSpc>
              <a:spcBef>
                <a:spcPts val="1200"/>
              </a:spcBef>
            </a:pPr>
            <a:r>
              <a:rPr lang="zh-TW" altLang="zh-TW" sz="2400" b="1" dirty="0"/>
              <a:t>我們在決定去哪側往速時有先討論，最後我們決定去師大附近</a:t>
            </a:r>
            <a:r>
              <a:rPr lang="zh-TW" altLang="zh-TW" sz="2400" b="1" dirty="0" smtClean="0"/>
              <a:t>，</a:t>
            </a:r>
            <a:r>
              <a:rPr lang="zh-TW" altLang="en-US" sz="2400" b="1" dirty="0" smtClean="0"/>
              <a:t>                       </a:t>
            </a:r>
            <a:r>
              <a:rPr lang="zh-TW" altLang="zh-TW" sz="2400" b="1" dirty="0" smtClean="0">
                <a:solidFill>
                  <a:srgbClr val="C00000"/>
                </a:solidFill>
              </a:rPr>
              <a:t>在</a:t>
            </a:r>
            <a:r>
              <a:rPr lang="zh-TW" altLang="zh-TW" sz="2400" b="1" dirty="0">
                <a:solidFill>
                  <a:srgbClr val="C00000"/>
                </a:solidFill>
              </a:rPr>
              <a:t>去之前我們有先研究一下參考資料，包括要用</a:t>
            </a:r>
            <a:r>
              <a:rPr lang="zh-TW" altLang="zh-TW" sz="2400" b="1" dirty="0" smtClean="0">
                <a:solidFill>
                  <a:srgbClr val="C00000"/>
                </a:solidFill>
              </a:rPr>
              <a:t>甚麼</a:t>
            </a:r>
            <a:r>
              <a:rPr lang="en-US" altLang="zh-TW" sz="2400" b="1" dirty="0" smtClean="0">
                <a:solidFill>
                  <a:srgbClr val="C00000"/>
                </a:solidFill>
              </a:rPr>
              <a:t>APP</a:t>
            </a:r>
            <a:r>
              <a:rPr lang="zh-TW" altLang="zh-TW" sz="2400" b="1" dirty="0" smtClean="0">
                <a:solidFill>
                  <a:srgbClr val="C00000"/>
                </a:solidFill>
              </a:rPr>
              <a:t>去</a:t>
            </a:r>
            <a:r>
              <a:rPr lang="zh-TW" altLang="zh-TW" sz="2400" b="1" dirty="0">
                <a:solidFill>
                  <a:srgbClr val="C00000"/>
                </a:solidFill>
              </a:rPr>
              <a:t>測，要下載哪</a:t>
            </a:r>
            <a:r>
              <a:rPr lang="zh-TW" altLang="zh-TW" sz="2400" b="1" dirty="0" smtClean="0">
                <a:solidFill>
                  <a:srgbClr val="C00000"/>
                </a:solidFill>
              </a:rPr>
              <a:t>個</a:t>
            </a:r>
            <a:r>
              <a:rPr lang="en-US" altLang="zh-TW" sz="2400" b="1" dirty="0" smtClean="0">
                <a:solidFill>
                  <a:srgbClr val="C00000"/>
                </a:solidFill>
              </a:rPr>
              <a:t>APP</a:t>
            </a:r>
            <a:r>
              <a:rPr lang="zh-TW" altLang="zh-TW" sz="2400" b="1" dirty="0" smtClean="0"/>
              <a:t>，</a:t>
            </a:r>
            <a:r>
              <a:rPr lang="zh-TW" altLang="zh-TW" sz="2400" b="1" dirty="0"/>
              <a:t>事前工作都弄好後，我們選定一天假日出發。</a:t>
            </a:r>
          </a:p>
          <a:p>
            <a:pPr>
              <a:lnSpc>
                <a:spcPct val="100000"/>
              </a:lnSpc>
              <a:spcBef>
                <a:spcPts val="1200"/>
              </a:spcBef>
            </a:pPr>
            <a:r>
              <a:rPr lang="zh-TW" altLang="zh-TW" sz="2400" b="1" dirty="0"/>
              <a:t>去台北的那天，天氣沒有很好，一直下雨</a:t>
            </a:r>
            <a:r>
              <a:rPr lang="zh-TW" altLang="zh-TW" sz="2400" b="1" dirty="0" smtClean="0"/>
              <a:t>，</a:t>
            </a:r>
            <a:r>
              <a:rPr lang="zh-TW" altLang="en-US" sz="2400" b="1" dirty="0" smtClean="0"/>
              <a:t>                                                                   </a:t>
            </a:r>
            <a:r>
              <a:rPr lang="zh-TW" altLang="zh-TW" sz="2400" b="1" dirty="0" smtClean="0"/>
              <a:t>路上</a:t>
            </a:r>
            <a:r>
              <a:rPr lang="zh-TW" altLang="zh-TW" sz="2400" b="1" dirty="0">
                <a:solidFill>
                  <a:srgbClr val="C00000"/>
                </a:solidFill>
              </a:rPr>
              <a:t>還擔心天氣會不會影響到測量結果</a:t>
            </a:r>
            <a:r>
              <a:rPr lang="zh-TW" altLang="zh-TW" sz="2400" b="1" dirty="0" smtClean="0"/>
              <a:t>。</a:t>
            </a:r>
            <a:endParaRPr lang="en-US" altLang="zh-TW" sz="2400" b="1" dirty="0" smtClean="0"/>
          </a:p>
          <a:p>
            <a:pPr>
              <a:lnSpc>
                <a:spcPct val="100000"/>
              </a:lnSpc>
              <a:spcBef>
                <a:spcPts val="1200"/>
              </a:spcBef>
            </a:pPr>
            <a:r>
              <a:rPr lang="zh-TW" altLang="zh-TW" sz="2400" b="1" dirty="0" smtClean="0"/>
              <a:t>我們</a:t>
            </a:r>
            <a:r>
              <a:rPr lang="zh-TW" altLang="zh-TW" sz="2400" b="1" dirty="0"/>
              <a:t>在師大附近的捷運站下車，在騎樓開始</a:t>
            </a:r>
            <a:r>
              <a:rPr lang="zh-TW" altLang="zh-TW" sz="2400" b="1" dirty="0" smtClean="0"/>
              <a:t>用</a:t>
            </a:r>
            <a:r>
              <a:rPr lang="en-US" altLang="zh-TW" sz="2400" b="1" dirty="0" smtClean="0"/>
              <a:t>APP</a:t>
            </a:r>
            <a:r>
              <a:rPr lang="zh-TW" altLang="zh-TW" sz="2400" b="1" dirty="0" smtClean="0"/>
              <a:t>測量。</a:t>
            </a:r>
            <a:endParaRPr lang="en-US" altLang="zh-TW" sz="2400" b="1" dirty="0" smtClean="0"/>
          </a:p>
          <a:p>
            <a:pPr>
              <a:lnSpc>
                <a:spcPct val="100000"/>
              </a:lnSpc>
              <a:spcBef>
                <a:spcPts val="1200"/>
              </a:spcBef>
            </a:pPr>
            <a:r>
              <a:rPr lang="zh-TW" altLang="zh-TW" sz="2400" b="1" dirty="0" smtClean="0">
                <a:solidFill>
                  <a:srgbClr val="C00000"/>
                </a:solidFill>
              </a:rPr>
              <a:t>測量</a:t>
            </a:r>
            <a:r>
              <a:rPr lang="en-US" altLang="zh-TW" sz="2400" b="1" dirty="0" smtClean="0">
                <a:solidFill>
                  <a:srgbClr val="C00000"/>
                </a:solidFill>
              </a:rPr>
              <a:t>Taipei Free WI-FI</a:t>
            </a:r>
            <a:r>
              <a:rPr lang="zh-TW" altLang="zh-TW" sz="2400" b="1" dirty="0" smtClean="0">
                <a:solidFill>
                  <a:srgbClr val="C00000"/>
                </a:solidFill>
              </a:rPr>
              <a:t>需要</a:t>
            </a:r>
            <a:r>
              <a:rPr lang="zh-TW" altLang="zh-TW" sz="2400" b="1" dirty="0">
                <a:solidFill>
                  <a:srgbClr val="C00000"/>
                </a:solidFill>
              </a:rPr>
              <a:t>在特定的地點才有，我們一直在捷運站的出口徘徊，終於在騎樓外發現測量的點</a:t>
            </a:r>
            <a:r>
              <a:rPr lang="zh-TW" altLang="zh-TW" sz="2400" b="1" dirty="0"/>
              <a:t>，接著我們每個人輪流拿手機去測並截圖，過程不容易，還一直淋到雨，但是測完後就覺得很開心，完成一項任務</a:t>
            </a:r>
            <a:r>
              <a:rPr lang="zh-TW" altLang="zh-TW" sz="2400" b="1" dirty="0" smtClean="0"/>
              <a:t>。</a:t>
            </a:r>
            <a:endParaRPr lang="en-US" altLang="zh-TW" sz="2400" b="1" dirty="0" smtClean="0"/>
          </a:p>
          <a:p>
            <a:pPr>
              <a:lnSpc>
                <a:spcPct val="100000"/>
              </a:lnSpc>
              <a:spcBef>
                <a:spcPts val="1200"/>
              </a:spcBef>
            </a:pPr>
            <a:r>
              <a:rPr lang="zh-TW" altLang="zh-TW" sz="2400" b="1" dirty="0" smtClean="0"/>
              <a:t>對於</a:t>
            </a:r>
            <a:r>
              <a:rPr lang="zh-TW" altLang="zh-TW" sz="2400" b="1" dirty="0"/>
              <a:t>住台中的</a:t>
            </a:r>
            <a:r>
              <a:rPr lang="zh-TW" altLang="zh-TW" sz="2400" b="1" dirty="0" smtClean="0"/>
              <a:t>我</a:t>
            </a:r>
            <a:r>
              <a:rPr lang="en-US" altLang="zh-TW" sz="2400" b="1" dirty="0" smtClean="0">
                <a:solidFill>
                  <a:srgbClr val="002D86"/>
                </a:solidFill>
              </a:rPr>
              <a:t>Taipei Free </a:t>
            </a:r>
            <a:r>
              <a:rPr lang="en-US" altLang="zh-TW" sz="2400" b="1" dirty="0" smtClean="0"/>
              <a:t>WI-FI</a:t>
            </a:r>
            <a:r>
              <a:rPr lang="zh-TW" altLang="zh-TW" sz="2400" b="1" dirty="0" smtClean="0"/>
              <a:t>是</a:t>
            </a:r>
            <a:r>
              <a:rPr lang="zh-TW" altLang="zh-TW" sz="2400" b="1" dirty="0"/>
              <a:t>一個不會用到的東西</a:t>
            </a:r>
            <a:r>
              <a:rPr lang="zh-TW" altLang="zh-TW" sz="2400" b="1" dirty="0" smtClean="0"/>
              <a:t>，</a:t>
            </a:r>
            <a:r>
              <a:rPr lang="zh-TW" altLang="en-US" sz="2400" b="1" dirty="0" smtClean="0"/>
              <a:t>                                             </a:t>
            </a:r>
            <a:r>
              <a:rPr lang="zh-TW" altLang="zh-TW" sz="2400" b="1" dirty="0" smtClean="0"/>
              <a:t>但</a:t>
            </a:r>
            <a:r>
              <a:rPr lang="zh-TW" altLang="zh-TW" sz="2400" b="1" dirty="0">
                <a:solidFill>
                  <a:srgbClr val="C00000"/>
                </a:solidFill>
              </a:rPr>
              <a:t>經過這次的任務，我</a:t>
            </a:r>
            <a:r>
              <a:rPr lang="zh-TW" altLang="zh-TW" sz="2400" b="1" dirty="0" smtClean="0">
                <a:solidFill>
                  <a:srgbClr val="C00000"/>
                </a:solidFill>
              </a:rPr>
              <a:t>對</a:t>
            </a:r>
            <a:r>
              <a:rPr lang="en-US" altLang="zh-TW" sz="2400" b="1" dirty="0" smtClean="0">
                <a:solidFill>
                  <a:srgbClr val="C00000"/>
                </a:solidFill>
              </a:rPr>
              <a:t>Taipei Free WI-FI </a:t>
            </a:r>
            <a:r>
              <a:rPr lang="zh-TW" altLang="zh-TW" sz="2400" b="1" dirty="0" smtClean="0">
                <a:solidFill>
                  <a:srgbClr val="C00000"/>
                </a:solidFill>
              </a:rPr>
              <a:t>有了</a:t>
            </a:r>
            <a:r>
              <a:rPr lang="zh-TW" altLang="zh-TW" sz="2400" b="1" dirty="0">
                <a:solidFill>
                  <a:srgbClr val="C00000"/>
                </a:solidFill>
              </a:rPr>
              <a:t>一定程度上的了解</a:t>
            </a:r>
            <a:r>
              <a:rPr lang="zh-TW" altLang="zh-TW" sz="2400" b="1" dirty="0"/>
              <a:t>。</a:t>
            </a:r>
            <a:endParaRPr lang="zh-TW" altLang="en-US" b="1" dirty="0"/>
          </a:p>
        </p:txBody>
      </p:sp>
      <p:sp>
        <p:nvSpPr>
          <p:cNvPr id="4" name="日期版面配置區 3"/>
          <p:cNvSpPr>
            <a:spLocks noGrp="1"/>
          </p:cNvSpPr>
          <p:nvPr>
            <p:ph type="dt" sz="half" idx="10"/>
          </p:nvPr>
        </p:nvSpPr>
        <p:spPr/>
        <p:txBody>
          <a:bodyPr/>
          <a:lstStyle/>
          <a:p>
            <a:fld id="{3A6897B3-2DB7-42AA-9596-E86ED5AC29D8}" type="datetime1">
              <a:rPr lang="zh-TW" altLang="en-US" smtClean="0"/>
              <a:t>2016/10/23</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8</a:t>
            </a:fld>
            <a:endParaRPr lang="zh-TW" altLang="en-US"/>
          </a:p>
        </p:txBody>
      </p:sp>
      <p:sp>
        <p:nvSpPr>
          <p:cNvPr id="6" name="標題 1"/>
          <p:cNvSpPr>
            <a:spLocks noGrp="1"/>
          </p:cNvSpPr>
          <p:nvPr>
            <p:ph type="title"/>
          </p:nvPr>
        </p:nvSpPr>
        <p:spPr>
          <a:xfrm>
            <a:off x="838200" y="0"/>
            <a:ext cx="11075894" cy="1325563"/>
          </a:xfrm>
        </p:spPr>
        <p:txBody>
          <a:bodyPr/>
          <a:lstStyle/>
          <a:p>
            <a:r>
              <a:rPr lang="zh-TW" altLang="en-US" b="1" dirty="0" smtClean="0"/>
              <a:t>外縣市學生</a:t>
            </a:r>
            <a:r>
              <a:rPr lang="zh-TW" altLang="en-US" b="1" dirty="0" smtClean="0"/>
              <a:t>做完</a:t>
            </a:r>
            <a:r>
              <a:rPr lang="en-US" altLang="zh-TW" b="1" dirty="0" smtClean="0">
                <a:solidFill>
                  <a:srgbClr val="002D86"/>
                </a:solidFill>
              </a:rPr>
              <a:t>Taipei Free</a:t>
            </a:r>
            <a:r>
              <a:rPr lang="zh-TW" altLang="en-US" b="1" dirty="0" smtClean="0">
                <a:solidFill>
                  <a:srgbClr val="C00000"/>
                </a:solidFill>
              </a:rPr>
              <a:t>巡檢服務後的心得</a:t>
            </a:r>
            <a:endParaRPr lang="zh-TW" altLang="en-US" dirty="0"/>
          </a:p>
        </p:txBody>
      </p:sp>
    </p:spTree>
    <p:extLst>
      <p:ext uri="{BB962C8B-B14F-4D97-AF65-F5344CB8AC3E}">
        <p14:creationId xmlns:p14="http://schemas.microsoft.com/office/powerpoint/2010/main" val="2437865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1825624"/>
            <a:ext cx="10515600" cy="4884457"/>
          </a:xfrm>
        </p:spPr>
        <p:txBody>
          <a:bodyPr>
            <a:normAutofit/>
          </a:bodyPr>
          <a:lstStyle/>
          <a:p>
            <a:pPr>
              <a:lnSpc>
                <a:spcPct val="100000"/>
              </a:lnSpc>
            </a:pPr>
            <a:r>
              <a:rPr lang="zh-TW" altLang="zh-TW" sz="2200" b="1" dirty="0">
                <a:solidFill>
                  <a:srgbClr val="002D86"/>
                </a:solidFill>
              </a:rPr>
              <a:t>這次的實驗我採取了不同地點的熱點網絡數據，依照以上</a:t>
            </a:r>
            <a:r>
              <a:rPr lang="zh-TW" altLang="zh-TW" sz="2200" b="1" dirty="0" smtClean="0">
                <a:solidFill>
                  <a:srgbClr val="002D86"/>
                </a:solidFill>
              </a:rPr>
              <a:t>順序</a:t>
            </a:r>
            <a:r>
              <a:rPr lang="zh-TW" altLang="en-US" sz="2200" b="1" dirty="0" smtClean="0">
                <a:solidFill>
                  <a:srgbClr val="002D86"/>
                </a:solidFill>
              </a:rPr>
              <a:t> </a:t>
            </a:r>
            <a:r>
              <a:rPr lang="zh-TW" altLang="zh-TW" sz="2200" b="1" dirty="0" smtClean="0">
                <a:solidFill>
                  <a:srgbClr val="002D86"/>
                </a:solidFill>
              </a:rPr>
              <a:t>分別是</a:t>
            </a:r>
            <a:r>
              <a:rPr lang="zh-TW" altLang="en-US" sz="2200" b="1" dirty="0" smtClean="0">
                <a:solidFill>
                  <a:srgbClr val="002D86"/>
                </a:solidFill>
              </a:rPr>
              <a:t>                             </a:t>
            </a:r>
            <a:r>
              <a:rPr lang="zh-TW" altLang="zh-TW" sz="2200" b="1" dirty="0" smtClean="0">
                <a:solidFill>
                  <a:srgbClr val="FF0000"/>
                </a:solidFill>
              </a:rPr>
              <a:t>自己</a:t>
            </a:r>
            <a:r>
              <a:rPr lang="zh-TW" altLang="zh-TW" sz="2200" b="1" dirty="0">
                <a:solidFill>
                  <a:srgbClr val="FF0000"/>
                </a:solidFill>
              </a:rPr>
              <a:t>的行動數據、</a:t>
            </a:r>
            <a:r>
              <a:rPr lang="en-US" altLang="zh-TW" sz="2200" b="1" dirty="0">
                <a:solidFill>
                  <a:srgbClr val="FF0000"/>
                </a:solidFill>
              </a:rPr>
              <a:t>Taiwan Free </a:t>
            </a:r>
            <a:r>
              <a:rPr lang="en-US" altLang="zh-TW" sz="2200" b="1" dirty="0" err="1">
                <a:solidFill>
                  <a:srgbClr val="FF0000"/>
                </a:solidFill>
              </a:rPr>
              <a:t>Wi-fi</a:t>
            </a:r>
            <a:r>
              <a:rPr lang="en-US" altLang="zh-TW" sz="2200" b="1" dirty="0">
                <a:solidFill>
                  <a:srgbClr val="FF0000"/>
                </a:solidFill>
              </a:rPr>
              <a:t> </a:t>
            </a:r>
            <a:r>
              <a:rPr lang="zh-TW" altLang="zh-TW" sz="2200" b="1" dirty="0">
                <a:solidFill>
                  <a:srgbClr val="FF0000"/>
                </a:solidFill>
              </a:rPr>
              <a:t>、以及我的僑居地馬來西亞家的網路</a:t>
            </a:r>
            <a:r>
              <a:rPr lang="zh-TW" altLang="zh-TW" sz="2200" b="1" dirty="0">
                <a:solidFill>
                  <a:srgbClr val="002D86"/>
                </a:solidFill>
              </a:rPr>
              <a:t>來做對比</a:t>
            </a:r>
            <a:r>
              <a:rPr lang="zh-TW" altLang="zh-TW" sz="2200" b="1" dirty="0">
                <a:solidFill>
                  <a:srgbClr val="FF0000"/>
                </a:solidFill>
              </a:rPr>
              <a:t>。</a:t>
            </a:r>
          </a:p>
          <a:p>
            <a:pPr>
              <a:lnSpc>
                <a:spcPct val="100000"/>
              </a:lnSpc>
            </a:pPr>
            <a:r>
              <a:rPr lang="zh-TW" altLang="zh-TW" sz="2200" dirty="0"/>
              <a:t>依以上數據，我們能夠明顯發現個人的</a:t>
            </a:r>
            <a:r>
              <a:rPr lang="zh-TW" altLang="zh-TW" sz="2200" dirty="0" smtClean="0"/>
              <a:t>行動數據</a:t>
            </a:r>
            <a:r>
              <a:rPr lang="zh-TW" altLang="en-US" sz="2200" dirty="0" smtClean="0"/>
              <a:t>，</a:t>
            </a:r>
            <a:r>
              <a:rPr lang="zh-TW" altLang="zh-TW" sz="2200" dirty="0" smtClean="0"/>
              <a:t>真的</a:t>
            </a:r>
            <a:r>
              <a:rPr lang="zh-TW" altLang="zh-TW" sz="2200" dirty="0"/>
              <a:t>無法與其他地點的網路熱點來做比較。</a:t>
            </a:r>
            <a:r>
              <a:rPr lang="zh-TW" altLang="zh-TW" sz="2200" b="1" dirty="0">
                <a:solidFill>
                  <a:srgbClr val="C00000"/>
                </a:solidFill>
              </a:rPr>
              <a:t>因為我在台灣是使用所謂的</a:t>
            </a:r>
            <a:r>
              <a:rPr lang="en-US" altLang="zh-TW" sz="2200" b="1" dirty="0">
                <a:solidFill>
                  <a:srgbClr val="C00000"/>
                </a:solidFill>
              </a:rPr>
              <a:t>“</a:t>
            </a:r>
            <a:r>
              <a:rPr lang="zh-TW" altLang="zh-TW" sz="2200" b="1" dirty="0">
                <a:solidFill>
                  <a:srgbClr val="C00000"/>
                </a:solidFill>
              </a:rPr>
              <a:t>網路吃到飽</a:t>
            </a:r>
            <a:r>
              <a:rPr lang="en-US" altLang="zh-TW" sz="2200" b="1" dirty="0">
                <a:solidFill>
                  <a:srgbClr val="C00000"/>
                </a:solidFill>
              </a:rPr>
              <a:t>”</a:t>
            </a:r>
            <a:r>
              <a:rPr lang="zh-TW" altLang="zh-TW" sz="2200" b="1" dirty="0">
                <a:solidFill>
                  <a:srgbClr val="C00000"/>
                </a:solidFill>
              </a:rPr>
              <a:t>的配套，所以幾乎在外完全不需要使用到公共地點的</a:t>
            </a:r>
            <a:r>
              <a:rPr lang="en-US" altLang="zh-TW" sz="2200" b="1" dirty="0" err="1">
                <a:solidFill>
                  <a:srgbClr val="C00000"/>
                </a:solidFill>
              </a:rPr>
              <a:t>Wi-fi</a:t>
            </a:r>
            <a:r>
              <a:rPr lang="zh-TW" altLang="zh-TW" sz="2200" b="1" dirty="0">
                <a:solidFill>
                  <a:srgbClr val="C00000"/>
                </a:solidFill>
              </a:rPr>
              <a:t>。</a:t>
            </a:r>
          </a:p>
          <a:p>
            <a:pPr>
              <a:lnSpc>
                <a:spcPct val="100000"/>
              </a:lnSpc>
            </a:pPr>
            <a:r>
              <a:rPr lang="zh-TW" altLang="zh-TW" sz="2200" dirty="0"/>
              <a:t>為了這項報告，我拿了台北的劍潭捷運站來做分析，發現原來在外</a:t>
            </a:r>
            <a:r>
              <a:rPr lang="zh-TW" altLang="zh-TW" sz="2200" b="1" dirty="0">
                <a:solidFill>
                  <a:srgbClr val="C00000"/>
                </a:solidFill>
              </a:rPr>
              <a:t>一點也不容易找到熱點的所在處。而且訊號不強、速度也沒那麼快</a:t>
            </a:r>
            <a:r>
              <a:rPr lang="zh-TW" altLang="zh-TW" sz="2200" dirty="0"/>
              <a:t>，這或許是太多人使用的關係。</a:t>
            </a:r>
          </a:p>
          <a:p>
            <a:pPr>
              <a:lnSpc>
                <a:spcPct val="100000"/>
              </a:lnSpc>
            </a:pPr>
            <a:r>
              <a:rPr lang="zh-TW" altLang="zh-TW" sz="2200" dirty="0"/>
              <a:t>不過我在做這份報告時，突然靈機一動，想到</a:t>
            </a:r>
            <a:r>
              <a:rPr lang="zh-TW" altLang="zh-TW" sz="2200" b="1" dirty="0"/>
              <a:t>其實我僑居地的網路比台灣來得更差</a:t>
            </a:r>
            <a:r>
              <a:rPr lang="zh-TW" altLang="zh-TW" sz="2200" dirty="0"/>
              <a:t>。所以每次回到家就變得很不習慣。以上第三張圖是</a:t>
            </a:r>
            <a:r>
              <a:rPr lang="zh-TW" altLang="zh-TW" sz="2200" dirty="0" smtClean="0"/>
              <a:t>我</a:t>
            </a:r>
            <a:r>
              <a:rPr lang="zh-TW" altLang="en-US" sz="2200" dirty="0" smtClean="0"/>
              <a:t>托</a:t>
            </a:r>
            <a:r>
              <a:rPr lang="zh-TW" altLang="zh-TW" sz="2200" dirty="0" smtClean="0"/>
              <a:t>家人</a:t>
            </a:r>
            <a:r>
              <a:rPr lang="zh-TW" altLang="zh-TW" sz="2200" dirty="0"/>
              <a:t>幫忙取得的資料</a:t>
            </a:r>
            <a:r>
              <a:rPr lang="zh-TW" altLang="zh-TW" sz="2200" dirty="0" smtClean="0"/>
              <a:t>，</a:t>
            </a:r>
            <a:r>
              <a:rPr lang="zh-TW" altLang="en-US" sz="2200" dirty="0" smtClean="0"/>
              <a:t>        </a:t>
            </a:r>
            <a:r>
              <a:rPr lang="zh-TW" altLang="zh-TW" sz="2200" dirty="0" smtClean="0"/>
              <a:t>很</a:t>
            </a:r>
            <a:r>
              <a:rPr lang="zh-TW" altLang="zh-TW" sz="2200" dirty="0"/>
              <a:t>明顯上下載速度是其三個最慢的。沒實驗過還真的不知道數據會是這樣的。</a:t>
            </a:r>
          </a:p>
          <a:p>
            <a:pPr>
              <a:lnSpc>
                <a:spcPct val="100000"/>
              </a:lnSpc>
            </a:pPr>
            <a:r>
              <a:rPr lang="zh-TW" altLang="zh-TW" sz="2200" b="1" dirty="0">
                <a:solidFill>
                  <a:srgbClr val="FF0000"/>
                </a:solidFill>
              </a:rPr>
              <a:t>經過這次實驗後，讓我覺得我僑居地的網路真的無法與台灣相比</a:t>
            </a:r>
            <a:r>
              <a:rPr lang="zh-TW" altLang="zh-TW" sz="2200" b="1" dirty="0" smtClean="0">
                <a:solidFill>
                  <a:srgbClr val="FF0000"/>
                </a:solidFill>
              </a:rPr>
              <a:t>，</a:t>
            </a:r>
            <a:r>
              <a:rPr lang="zh-TW" altLang="en-US" sz="2200" b="1" dirty="0" smtClean="0">
                <a:solidFill>
                  <a:srgbClr val="FF0000"/>
                </a:solidFill>
              </a:rPr>
              <a:t>                            </a:t>
            </a:r>
            <a:r>
              <a:rPr lang="zh-TW" altLang="zh-TW" sz="2200" b="1" dirty="0" smtClean="0">
                <a:solidFill>
                  <a:srgbClr val="FF0000"/>
                </a:solidFill>
              </a:rPr>
              <a:t>所以</a:t>
            </a:r>
            <a:r>
              <a:rPr lang="zh-TW" altLang="zh-TW" sz="2200" b="1" dirty="0">
                <a:solidFill>
                  <a:srgbClr val="FF0000"/>
                </a:solidFill>
              </a:rPr>
              <a:t>在未來要好好使用台灣的任何網路熱點資源了</a:t>
            </a:r>
            <a:r>
              <a:rPr lang="zh-TW" altLang="zh-TW" sz="2200" dirty="0"/>
              <a:t>。</a:t>
            </a:r>
          </a:p>
          <a:p>
            <a:endParaRPr lang="zh-TW" altLang="en-US" dirty="0"/>
          </a:p>
        </p:txBody>
      </p:sp>
      <p:sp>
        <p:nvSpPr>
          <p:cNvPr id="4" name="日期版面配置區 3"/>
          <p:cNvSpPr>
            <a:spLocks noGrp="1"/>
          </p:cNvSpPr>
          <p:nvPr>
            <p:ph type="dt" sz="half" idx="10"/>
          </p:nvPr>
        </p:nvSpPr>
        <p:spPr/>
        <p:txBody>
          <a:bodyPr/>
          <a:lstStyle/>
          <a:p>
            <a:fld id="{0EB5FEB3-93D0-453A-9AA1-ED539A03558E}" type="datetime1">
              <a:rPr lang="zh-TW" altLang="en-US" smtClean="0"/>
              <a:t>2016/10/23</a:t>
            </a:fld>
            <a:endParaRPr lang="zh-TW" altLang="en-US"/>
          </a:p>
        </p:txBody>
      </p:sp>
      <p:sp>
        <p:nvSpPr>
          <p:cNvPr id="5" name="投影片編號版面配置區 4"/>
          <p:cNvSpPr>
            <a:spLocks noGrp="1"/>
          </p:cNvSpPr>
          <p:nvPr>
            <p:ph type="sldNum" sz="quarter" idx="12"/>
          </p:nvPr>
        </p:nvSpPr>
        <p:spPr/>
        <p:txBody>
          <a:bodyPr/>
          <a:lstStyle/>
          <a:p>
            <a:fld id="{9689B051-57A9-455C-A58F-A0918975B5CC}" type="slidenum">
              <a:rPr lang="zh-TW" altLang="en-US" smtClean="0"/>
              <a:t>9</a:t>
            </a:fld>
            <a:endParaRPr lang="zh-TW" altLang="en-US"/>
          </a:p>
        </p:txBody>
      </p:sp>
      <p:sp>
        <p:nvSpPr>
          <p:cNvPr id="6" name="標題 1"/>
          <p:cNvSpPr>
            <a:spLocks noGrp="1"/>
          </p:cNvSpPr>
          <p:nvPr>
            <p:ph type="title"/>
          </p:nvPr>
        </p:nvSpPr>
        <p:spPr/>
        <p:txBody>
          <a:bodyPr/>
          <a:lstStyle/>
          <a:p>
            <a:r>
              <a:rPr lang="zh-TW" altLang="en-US" b="1" dirty="0" smtClean="0"/>
              <a:t>僑生</a:t>
            </a:r>
            <a:r>
              <a:rPr lang="zh-TW" altLang="en-US" b="1" dirty="0" smtClean="0"/>
              <a:t>學生做完</a:t>
            </a:r>
            <a:r>
              <a:rPr lang="en-US" altLang="zh-TW" b="1" dirty="0" smtClean="0">
                <a:solidFill>
                  <a:srgbClr val="002D86"/>
                </a:solidFill>
              </a:rPr>
              <a:t>Taipei Free</a:t>
            </a:r>
            <a:r>
              <a:rPr lang="zh-TW" altLang="en-US" b="1" dirty="0" smtClean="0">
                <a:solidFill>
                  <a:srgbClr val="C00000"/>
                </a:solidFill>
              </a:rPr>
              <a:t>巡檢服務後的心得</a:t>
            </a:r>
            <a:endParaRPr lang="zh-TW" altLang="en-US" dirty="0"/>
          </a:p>
        </p:txBody>
      </p:sp>
    </p:spTree>
    <p:extLst>
      <p:ext uri="{BB962C8B-B14F-4D97-AF65-F5344CB8AC3E}">
        <p14:creationId xmlns:p14="http://schemas.microsoft.com/office/powerpoint/2010/main" val="263932593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3646</TotalTime>
  <Words>3439</Words>
  <Application>Microsoft Office PowerPoint</Application>
  <PresentationFormat>寬螢幕</PresentationFormat>
  <Paragraphs>156</Paragraphs>
  <Slides>23</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23</vt:i4>
      </vt:variant>
    </vt:vector>
  </HeadingPairs>
  <TitlesOfParts>
    <vt:vector size="29" baseType="lpstr">
      <vt:lpstr>新細明體</vt:lpstr>
      <vt:lpstr>Arial</vt:lpstr>
      <vt:lpstr>Calibri</vt:lpstr>
      <vt:lpstr>Calibri Light</vt:lpstr>
      <vt:lpstr>Wingdings</vt:lpstr>
      <vt:lpstr>Office 佈景主題</vt:lpstr>
      <vt:lpstr>參與104年度Taipei Free 巡檢服務學習計畫 MCU之分享</vt:lpstr>
      <vt:lpstr>Taipei Free巡檢服務學習計畫</vt:lpstr>
      <vt:lpstr>MCU目前之巡檢服務學習執行方式</vt:lpstr>
      <vt:lpstr>MCU 104年度實際進行方式之分享</vt:lpstr>
      <vt:lpstr>部分學生做完Taipei Free巡檢服務後的心得</vt:lpstr>
      <vt:lpstr>部分學生做完Taipei Free巡檢服務後的心得</vt:lpstr>
      <vt:lpstr>台北學生做完Taipei Free巡檢服務後的心得</vt:lpstr>
      <vt:lpstr>外縣市學生做完Taipei Free巡檢服務後的心得</vt:lpstr>
      <vt:lpstr>僑生學生做完Taipei Free巡檢服務後的心得</vt:lpstr>
      <vt:lpstr>學生做完巡檢服務後值得重視的一些心得</vt:lpstr>
      <vt:lpstr>學生做完巡檢服務後值得重視的一些心得</vt:lpstr>
      <vt:lpstr>學生做完巡檢服務後值得重視的一些心得</vt:lpstr>
      <vt:lpstr>學生做完巡檢服務後值得重視的一些心得</vt:lpstr>
      <vt:lpstr>PowerPoint 簡報</vt:lpstr>
      <vt:lpstr>學生做完巡檢服務後值得重視的一些心得</vt:lpstr>
      <vt:lpstr>學生做Taipei Free巡檢服務的一些手機畫面</vt:lpstr>
      <vt:lpstr>學生做Taipei Free巡檢服務的一些手機畫面</vt:lpstr>
      <vt:lpstr>學生Taipei Free巡檢服務的分組報告</vt:lpstr>
      <vt:lpstr>學生Taipei Free巡檢服務的分組報告</vt:lpstr>
      <vt:lpstr>學生Taipei Free巡檢服務的分組報告</vt:lpstr>
      <vt:lpstr>學生Taipei Free巡檢服務的分組報告</vt:lpstr>
      <vt:lpstr>學生Taipei Free巡檢服務的分組報告</vt:lpstr>
      <vt:lpstr>學生Taipei Free巡檢服務的分組報告</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myting</dc:creator>
  <cp:lastModifiedBy>myting</cp:lastModifiedBy>
  <cp:revision>26</cp:revision>
  <dcterms:created xsi:type="dcterms:W3CDTF">2016-10-21T04:09:41Z</dcterms:created>
  <dcterms:modified xsi:type="dcterms:W3CDTF">2016-10-23T16:56:36Z</dcterms:modified>
</cp:coreProperties>
</file>