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  <p:sldMasterId id="2147484614" r:id="rId3"/>
    <p:sldMasterId id="2147484626" r:id="rId4"/>
  </p:sldMasterIdLst>
  <p:notesMasterIdLst>
    <p:notesMasterId r:id="rId18"/>
  </p:notesMasterIdLst>
  <p:handoutMasterIdLst>
    <p:handoutMasterId r:id="rId19"/>
  </p:handoutMasterIdLst>
  <p:sldIdLst>
    <p:sldId id="443" r:id="rId5"/>
    <p:sldId id="444" r:id="rId6"/>
    <p:sldId id="426" r:id="rId7"/>
    <p:sldId id="425" r:id="rId8"/>
    <p:sldId id="445" r:id="rId9"/>
    <p:sldId id="429" r:id="rId10"/>
    <p:sldId id="431" r:id="rId11"/>
    <p:sldId id="432" r:id="rId12"/>
    <p:sldId id="435" r:id="rId13"/>
    <p:sldId id="437" r:id="rId14"/>
    <p:sldId id="438" r:id="rId15"/>
    <p:sldId id="439" r:id="rId16"/>
    <p:sldId id="433" r:id="rId17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3399"/>
    <a:srgbClr val="0000FF"/>
    <a:srgbClr val="9933FF"/>
    <a:srgbClr val="008000"/>
    <a:srgbClr val="008080"/>
    <a:srgbClr val="FF5050"/>
    <a:srgbClr val="97FFFF"/>
    <a:srgbClr val="80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80760" autoAdjust="0"/>
  </p:normalViewPr>
  <p:slideViewPr>
    <p:cSldViewPr>
      <p:cViewPr varScale="1">
        <p:scale>
          <a:sx n="85" d="100"/>
          <a:sy n="85" d="100"/>
        </p:scale>
        <p:origin x="-9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36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樞紐分析!$I$1:$I$8</c:f>
              <c:strCache>
                <c:ptCount val="8"/>
                <c:pt idx="0">
                  <c:v>捷運站</c:v>
                </c:pt>
                <c:pt idx="1">
                  <c:v>主要街道</c:v>
                </c:pt>
                <c:pt idx="2">
                  <c:v>聯合醫院</c:v>
                </c:pt>
                <c:pt idx="3">
                  <c:v>市場</c:v>
                </c:pt>
                <c:pt idx="4">
                  <c:v>運動中心</c:v>
                </c:pt>
                <c:pt idx="5">
                  <c:v>電話亭</c:v>
                </c:pt>
                <c:pt idx="6">
                  <c:v>地下街</c:v>
                </c:pt>
                <c:pt idx="7">
                  <c:v>其他</c:v>
                </c:pt>
              </c:strCache>
            </c:strRef>
          </c:cat>
          <c:val>
            <c:numRef>
              <c:f>樞紐分析!$J$1:$J$8</c:f>
              <c:numCache>
                <c:formatCode>General</c:formatCode>
                <c:ptCount val="8"/>
                <c:pt idx="0">
                  <c:v>2588</c:v>
                </c:pt>
                <c:pt idx="1">
                  <c:v>432</c:v>
                </c:pt>
                <c:pt idx="2">
                  <c:v>47</c:v>
                </c:pt>
                <c:pt idx="3">
                  <c:v>40</c:v>
                </c:pt>
                <c:pt idx="4">
                  <c:v>53</c:v>
                </c:pt>
                <c:pt idx="5">
                  <c:v>72</c:v>
                </c:pt>
                <c:pt idx="6">
                  <c:v>199</c:v>
                </c:pt>
                <c:pt idx="7">
                  <c:v>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0" tIns="45406" rIns="90810" bIns="45406" numCol="1" anchor="t" anchorCtr="0" compatLnSpc="1">
            <a:prstTxWarp prst="textNoShape">
              <a:avLst/>
            </a:prstTxWarp>
          </a:bodyPr>
          <a:lstStyle>
            <a:lvl1pPr defTabSz="90782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0" tIns="45406" rIns="90810" bIns="45406" numCol="1" anchor="t" anchorCtr="0" compatLnSpc="1">
            <a:prstTxWarp prst="textNoShape">
              <a:avLst/>
            </a:prstTxWarp>
          </a:bodyPr>
          <a:lstStyle>
            <a:lvl1pPr algn="r" defTabSz="90782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6"/>
            <a:ext cx="2946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0" tIns="45406" rIns="90810" bIns="45406" numCol="1" anchor="b" anchorCtr="0" compatLnSpc="1">
            <a:prstTxWarp prst="textNoShape">
              <a:avLst/>
            </a:prstTxWarp>
          </a:bodyPr>
          <a:lstStyle>
            <a:lvl1pPr defTabSz="90782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6576"/>
            <a:ext cx="2946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0" tIns="45406" rIns="90810" bIns="45406" numCol="1" anchor="b" anchorCtr="0" compatLnSpc="1">
            <a:prstTxWarp prst="textNoShape">
              <a:avLst/>
            </a:prstTxWarp>
          </a:bodyPr>
          <a:lstStyle>
            <a:lvl1pPr algn="r" defTabSz="907823">
              <a:defRPr sz="1200">
                <a:latin typeface="Arial" charset="0"/>
              </a:defRPr>
            </a:lvl1pPr>
          </a:lstStyle>
          <a:p>
            <a:pPr>
              <a:defRPr/>
            </a:pPr>
            <a:fld id="{75D72599-0C74-483F-9B8A-E620496DF5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2315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0" tIns="45406" rIns="90810" bIns="45406" numCol="1" anchor="t" anchorCtr="0" compatLnSpc="1">
            <a:prstTxWarp prst="textNoShape">
              <a:avLst/>
            </a:prstTxWarp>
          </a:bodyPr>
          <a:lstStyle>
            <a:lvl1pPr defTabSz="90782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0" tIns="45406" rIns="90810" bIns="45406" numCol="1" anchor="t" anchorCtr="0" compatLnSpc="1">
            <a:prstTxWarp prst="textNoShape">
              <a:avLst/>
            </a:prstTxWarp>
          </a:bodyPr>
          <a:lstStyle>
            <a:lvl1pPr algn="r" defTabSz="90782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1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0" tIns="45406" rIns="90810" bIns="454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6"/>
            <a:ext cx="2946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0" tIns="45406" rIns="90810" bIns="45406" numCol="1" anchor="b" anchorCtr="0" compatLnSpc="1">
            <a:prstTxWarp prst="textNoShape">
              <a:avLst/>
            </a:prstTxWarp>
          </a:bodyPr>
          <a:lstStyle>
            <a:lvl1pPr defTabSz="90782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6576"/>
            <a:ext cx="2946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0" tIns="45406" rIns="90810" bIns="45406" numCol="1" anchor="b" anchorCtr="0" compatLnSpc="1">
            <a:prstTxWarp prst="textNoShape">
              <a:avLst/>
            </a:prstTxWarp>
          </a:bodyPr>
          <a:lstStyle>
            <a:lvl1pPr algn="r" defTabSz="907823">
              <a:defRPr sz="1200">
                <a:latin typeface="Arial" charset="0"/>
              </a:defRPr>
            </a:lvl1pPr>
          </a:lstStyle>
          <a:p>
            <a:pPr>
              <a:defRPr/>
            </a:pPr>
            <a:fld id="{C8ACB7AF-DE5D-42AE-8B69-43AB1F9B5F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4674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6146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mail.taipei.gov.tw/cgi-bin/downfile/O/674763276_tmp1.jpg/DOIT_logo20120823.jpg?HTTP_COOKIE=%20key%3D%24374ED3E6.ic-fishyz@mail.taipei.gov.tw%3Amail.taipei.gov.tw%3Atw&amp;fake=DOIT_logo20120823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0"/>
          <a:stretch/>
        </p:blipFill>
        <p:spPr bwMode="auto">
          <a:xfrm>
            <a:off x="15197" y="188640"/>
            <a:ext cx="3060339" cy="99965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6" name="投影片編號版面配置區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73C53-8244-4713-B394-25B7E7D82BE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165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902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04038" y="0"/>
            <a:ext cx="2239962" cy="6858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572250" cy="6858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3099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Taipei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394450"/>
            <a:ext cx="12557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84763"/>
            <a:ext cx="9144000" cy="11525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1187450" y="1412776"/>
            <a:ext cx="7956550" cy="1268413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版面配置區 6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8F96F0B-AA73-4483-8B32-7169437CE3CE}" type="slidenum">
              <a:rPr lang="zh-TW" altLang="en-US"/>
              <a:pPr>
                <a:defRPr/>
              </a:pPr>
              <a:t>‹#›</a:t>
            </a:fld>
            <a:r>
              <a:rPr lang="zh-TW" altLang="en-US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5184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投影片編號版面配置區 8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5361C-9A53-4D10-A120-9BE9FE0A6410}" type="slidenum">
              <a:rPr lang="zh-TW" altLang="en-US"/>
              <a:pPr>
                <a:defRPr/>
              </a:pPr>
              <a:t>‹#›</a:t>
            </a:fld>
            <a:r>
              <a:rPr lang="zh-TW" altLang="en-US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995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6731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98500" y="787400"/>
            <a:ext cx="4030663" cy="54308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881563" y="787400"/>
            <a:ext cx="4030662" cy="26384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881563" y="3578225"/>
            <a:ext cx="4030662" cy="26400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7807-DA83-4C51-94CA-01929F263C4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411073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23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9144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94514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79388" y="1484313"/>
            <a:ext cx="4405312" cy="537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37100" y="1484313"/>
            <a:ext cx="4406900" cy="537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0425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710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9D55C-67F6-4BDE-842D-357F1C3F70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1150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9620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109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83606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65524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562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04038" y="0"/>
            <a:ext cx="2239962" cy="6858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572250" cy="6858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8637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57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9475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6861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79388" y="1484313"/>
            <a:ext cx="4405312" cy="537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37100" y="1484313"/>
            <a:ext cx="4406900" cy="537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132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98783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8928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6164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413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3697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84963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58199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04038" y="0"/>
            <a:ext cx="2239962" cy="6858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572250" cy="6858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6204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970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9968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8651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79388" y="1484313"/>
            <a:ext cx="4405312" cy="537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37100" y="1484313"/>
            <a:ext cx="4406900" cy="537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E59F2-3FD4-40F5-AA0B-D4D98BF370B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177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79388" y="1484313"/>
            <a:ext cx="4405312" cy="537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37100" y="1484313"/>
            <a:ext cx="4406900" cy="537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2987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463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694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7872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81442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475538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6217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04038" y="0"/>
            <a:ext cx="2239962" cy="6858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572250" cy="6858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376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47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BC5E8-5D21-4D2A-BA3E-1513A4A6DA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664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42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6957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0914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PT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484313"/>
            <a:ext cx="8964612" cy="5373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pic>
        <p:nvPicPr>
          <p:cNvPr id="1028" name="圖片 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503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9" descr="Taipei"/>
          <p:cNvPicPr>
            <a:picLocks noChangeAspect="1" noChangeArrowheads="1"/>
          </p:cNvPicPr>
          <p:nvPr userDrawn="1"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394450"/>
            <a:ext cx="12557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0"/>
            <a:ext cx="79565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pic>
        <p:nvPicPr>
          <p:cNvPr id="1031" name="Picture 2" descr="https://mail.taipei.gov.tw/cgi-bin/downfile/O/674763276_tmp1.jpg/DOIT_logo20120823.jpg?HTTP_COOKIE=%20key%3D%24374ED3E6.ic-fishyz@mail.taipei.gov.tw%3Amail.taipei.gov.tw%3Atw&amp;fake=DOIT_logo20120823.jpg"/>
          <p:cNvPicPr>
            <a:picLocks noChangeAspect="1" noChangeArrowheads="1"/>
          </p:cNvPicPr>
          <p:nvPr userDrawn="1"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24" b="7449"/>
          <a:stretch>
            <a:fillRect/>
          </a:stretch>
        </p:blipFill>
        <p:spPr bwMode="auto">
          <a:xfrm>
            <a:off x="101600" y="84138"/>
            <a:ext cx="10080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4"/>
          </p:nvPr>
        </p:nvSpPr>
        <p:spPr>
          <a:xfrm>
            <a:off x="7019925" y="1125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fld id="{76E24A50-0FEF-44A6-802E-D58F9D13D0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2" r:id="rId1"/>
    <p:sldLayoutId id="2147484877" r:id="rId2"/>
    <p:sldLayoutId id="2147484913" r:id="rId3"/>
    <p:sldLayoutId id="2147484878" r:id="rId4"/>
    <p:sldLayoutId id="2147484914" r:id="rId5"/>
    <p:sldLayoutId id="2147484915" r:id="rId6"/>
    <p:sldLayoutId id="2147484916" r:id="rId7"/>
    <p:sldLayoutId id="2147484917" r:id="rId8"/>
    <p:sldLayoutId id="2147484918" r:id="rId9"/>
    <p:sldLayoutId id="2147484919" r:id="rId10"/>
    <p:sldLayoutId id="2147484920" r:id="rId11"/>
    <p:sldLayoutId id="2147484921" r:id="rId12"/>
    <p:sldLayoutId id="2147484922" r:id="rId13"/>
    <p:sldLayoutId id="214748492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rgbClr val="0C1C1D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rgbClr val="0C1C1D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rgbClr val="0C1C1D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rgbClr val="0C1C1D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rgbClr val="0C1C1D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rgbClr val="00008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rgbClr val="00008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rgbClr val="00008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rgbClr val="00008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9pPr>
    </p:titleStyle>
    <p:bodyStyle>
      <a:lvl1pPr marL="363538" indent="-363538" algn="l" rtl="0" eaLnBrk="0" fontAlgn="base" hangingPunct="0">
        <a:spcBef>
          <a:spcPct val="20000"/>
        </a:spcBef>
        <a:spcAft>
          <a:spcPct val="0"/>
        </a:spcAft>
        <a:buSzPct val="125000"/>
        <a:buBlip>
          <a:blip r:embed="rId21"/>
        </a:buBlip>
        <a:defRPr kumimoji="1" sz="3200" b="1">
          <a:solidFill>
            <a:srgbClr val="0C1C1D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81075" indent="-438150" algn="l" rtl="0" eaLnBrk="0" fontAlgn="base" hangingPunct="0">
        <a:spcBef>
          <a:spcPct val="20000"/>
        </a:spcBef>
        <a:spcAft>
          <a:spcPct val="0"/>
        </a:spcAft>
        <a:buSzPct val="125000"/>
        <a:buBlip>
          <a:blip r:embed="rId22"/>
        </a:buBlip>
        <a:defRPr kumimoji="1" sz="2800" b="1">
          <a:solidFill>
            <a:srgbClr val="0C1C1D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330325" indent="-169863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0C1C1D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92275" indent="-182563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0C1C1D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5813" indent="-18415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0C1C1D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3013" indent="-18415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00008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970213" indent="-18415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00008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427413" indent="-18415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00008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884613" indent="-18415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00008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PPT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0"/>
            <a:ext cx="79565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484313"/>
            <a:ext cx="8964612" cy="5373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pic>
        <p:nvPicPr>
          <p:cNvPr id="2053" name="Picture 18" descr="Taipei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394450"/>
            <a:ext cx="12557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79" r:id="rId1"/>
    <p:sldLayoutId id="2147484880" r:id="rId2"/>
    <p:sldLayoutId id="2147484881" r:id="rId3"/>
    <p:sldLayoutId id="2147484882" r:id="rId4"/>
    <p:sldLayoutId id="2147484883" r:id="rId5"/>
    <p:sldLayoutId id="2147484884" r:id="rId6"/>
    <p:sldLayoutId id="2147484885" r:id="rId7"/>
    <p:sldLayoutId id="2147484886" r:id="rId8"/>
    <p:sldLayoutId id="2147484887" r:id="rId9"/>
    <p:sldLayoutId id="2147484888" r:id="rId10"/>
    <p:sldLayoutId id="214748488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9pPr>
    </p:titleStyle>
    <p:bodyStyle>
      <a:lvl1pPr marL="363538" indent="-363538" algn="l" rtl="0" eaLnBrk="0" fontAlgn="base" hangingPunct="0">
        <a:spcBef>
          <a:spcPct val="20000"/>
        </a:spcBef>
        <a:spcAft>
          <a:spcPct val="0"/>
        </a:spcAft>
        <a:buSzPct val="125000"/>
        <a:buBlip>
          <a:blip r:embed="rId16"/>
        </a:buBlip>
        <a:defRPr kumimoji="1"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01700" indent="-358775" algn="l" rtl="0" eaLnBrk="0" fontAlgn="base" hangingPunct="0">
        <a:spcBef>
          <a:spcPct val="20000"/>
        </a:spcBef>
        <a:spcAft>
          <a:spcPct val="0"/>
        </a:spcAft>
        <a:buSzPct val="125000"/>
        <a:buBlip>
          <a:blip r:embed="rId17"/>
        </a:buBlip>
        <a:defRPr kumimoji="1"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331913" indent="-169863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93863" indent="-182563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18415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18415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971800" indent="-18415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429000" indent="-18415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886200" indent="-18415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PPT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0"/>
            <a:ext cx="79565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484313"/>
            <a:ext cx="8964612" cy="5373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pic>
        <p:nvPicPr>
          <p:cNvPr id="3077" name="Picture 18" descr="Taipei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394450"/>
            <a:ext cx="12557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90" r:id="rId1"/>
    <p:sldLayoutId id="2147484891" r:id="rId2"/>
    <p:sldLayoutId id="2147484892" r:id="rId3"/>
    <p:sldLayoutId id="2147484893" r:id="rId4"/>
    <p:sldLayoutId id="2147484894" r:id="rId5"/>
    <p:sldLayoutId id="2147484895" r:id="rId6"/>
    <p:sldLayoutId id="2147484896" r:id="rId7"/>
    <p:sldLayoutId id="2147484897" r:id="rId8"/>
    <p:sldLayoutId id="2147484898" r:id="rId9"/>
    <p:sldLayoutId id="2147484899" r:id="rId10"/>
    <p:sldLayoutId id="2147484900" r:id="rId11"/>
  </p:sldLayoutIdLst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9pPr>
    </p:titleStyle>
    <p:bodyStyle>
      <a:lvl1pPr marL="363538" indent="-363538" algn="l" rtl="0" eaLnBrk="0" fontAlgn="base" hangingPunct="0">
        <a:spcBef>
          <a:spcPct val="20000"/>
        </a:spcBef>
        <a:spcAft>
          <a:spcPct val="0"/>
        </a:spcAft>
        <a:buSzPct val="125000"/>
        <a:buBlip>
          <a:blip r:embed="rId16"/>
        </a:buBlip>
        <a:defRPr kumimoji="1"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01700" indent="-358775" algn="l" rtl="0" eaLnBrk="0" fontAlgn="base" hangingPunct="0">
        <a:spcBef>
          <a:spcPct val="20000"/>
        </a:spcBef>
        <a:spcAft>
          <a:spcPct val="0"/>
        </a:spcAft>
        <a:buSzPct val="125000"/>
        <a:buBlip>
          <a:blip r:embed="rId17"/>
        </a:buBlip>
        <a:defRPr kumimoji="1"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331913" indent="-169863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93863" indent="-182563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18415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18415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971800" indent="-18415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429000" indent="-18415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886200" indent="-18415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PPT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0"/>
            <a:ext cx="79565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484313"/>
            <a:ext cx="8964612" cy="5373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pic>
        <p:nvPicPr>
          <p:cNvPr id="4101" name="Picture 18" descr="Taipei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394450"/>
            <a:ext cx="12557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01" r:id="rId1"/>
    <p:sldLayoutId id="2147484902" r:id="rId2"/>
    <p:sldLayoutId id="2147484903" r:id="rId3"/>
    <p:sldLayoutId id="2147484904" r:id="rId4"/>
    <p:sldLayoutId id="2147484905" r:id="rId5"/>
    <p:sldLayoutId id="2147484906" r:id="rId6"/>
    <p:sldLayoutId id="2147484907" r:id="rId7"/>
    <p:sldLayoutId id="2147484908" r:id="rId8"/>
    <p:sldLayoutId id="2147484909" r:id="rId9"/>
    <p:sldLayoutId id="2147484910" r:id="rId10"/>
    <p:sldLayoutId id="2147484911" r:id="rId11"/>
  </p:sldLayoutIdLst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9pPr>
    </p:titleStyle>
    <p:bodyStyle>
      <a:lvl1pPr marL="363538" indent="-363538" algn="l" rtl="0" eaLnBrk="0" fontAlgn="base" hangingPunct="0">
        <a:spcBef>
          <a:spcPct val="20000"/>
        </a:spcBef>
        <a:spcAft>
          <a:spcPct val="0"/>
        </a:spcAft>
        <a:buSzPct val="125000"/>
        <a:buBlip>
          <a:blip r:embed="rId16"/>
        </a:buBlip>
        <a:defRPr kumimoji="1"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01700" indent="-358775" algn="l" rtl="0" eaLnBrk="0" fontAlgn="base" hangingPunct="0">
        <a:spcBef>
          <a:spcPct val="20000"/>
        </a:spcBef>
        <a:spcAft>
          <a:spcPct val="0"/>
        </a:spcAft>
        <a:buSzPct val="125000"/>
        <a:buBlip>
          <a:blip r:embed="rId17"/>
        </a:buBlip>
        <a:defRPr kumimoji="1"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331913" indent="-169863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93863" indent="-182563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18415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18415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971800" indent="-18415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429000" indent="-18415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886200" indent="-18415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png@01D1BA79.5E5BAAD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c-mischa@mail.taipei.gov.tw" TargetMode="External"/><Relationship Id="rId2" Type="http://schemas.openxmlformats.org/officeDocument/2006/relationships/hyperlink" Target="mailto:ic-askemm@mail.taipei.gov.t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Taipei free </a:t>
            </a:r>
            <a:r>
              <a:rPr lang="zh-TW" altLang="en-US" dirty="0"/>
              <a:t>巡檢服務</a:t>
            </a:r>
            <a:r>
              <a:rPr lang="zh-TW" altLang="en-US" dirty="0" smtClean="0"/>
              <a:t>學習說明會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105.10.28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73C53-8244-4713-B394-25B7E7D82BEB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442147"/>
            <a:ext cx="3066528" cy="30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75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量測</a:t>
            </a:r>
            <a:r>
              <a:rPr lang="zh-TW" altLang="en-US" dirty="0" smtClean="0"/>
              <a:t>熱點分析統計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故障率</a:t>
            </a:r>
            <a:endParaRPr lang="en-US" altLang="zh-TW" dirty="0" smtClean="0"/>
          </a:p>
          <a:p>
            <a:pPr lvl="2"/>
            <a:r>
              <a:rPr lang="zh-TW" altLang="en-US" sz="2000" dirty="0" smtClean="0"/>
              <a:t>量測 </a:t>
            </a:r>
            <a:r>
              <a:rPr lang="en-US" altLang="zh-TW" sz="2000" dirty="0" smtClean="0"/>
              <a:t>3494</a:t>
            </a:r>
            <a:r>
              <a:rPr lang="zh-TW" altLang="en-US" sz="2000" dirty="0" smtClean="0"/>
              <a:t>次 共發現故障</a:t>
            </a:r>
            <a:r>
              <a:rPr lang="en-US" altLang="zh-TW" sz="2000" dirty="0" smtClean="0"/>
              <a:t>182</a:t>
            </a:r>
            <a:r>
              <a:rPr lang="zh-TW" altLang="en-US" sz="2000" dirty="0" smtClean="0"/>
              <a:t>筆 其中</a:t>
            </a:r>
            <a:r>
              <a:rPr lang="en-US" altLang="zh-TW" sz="2000" dirty="0" smtClean="0"/>
              <a:t>75</a:t>
            </a:r>
            <a:r>
              <a:rPr lang="zh-TW" altLang="en-US" sz="2000" dirty="0" smtClean="0"/>
              <a:t>筆為室外幹道或街道 </a:t>
            </a:r>
            <a:r>
              <a:rPr lang="en-US" altLang="zh-TW" sz="2000" dirty="0" smtClean="0"/>
              <a:t>59</a:t>
            </a:r>
            <a:r>
              <a:rPr lang="zh-TW" altLang="en-US" sz="2000" dirty="0" smtClean="0"/>
              <a:t>筆為捷運站 其他</a:t>
            </a:r>
            <a:r>
              <a:rPr lang="en-US" altLang="zh-TW" sz="2000" dirty="0" smtClean="0"/>
              <a:t>48</a:t>
            </a:r>
            <a:r>
              <a:rPr lang="zh-TW" altLang="en-US" sz="2000" dirty="0" smtClean="0"/>
              <a:t>筆</a:t>
            </a:r>
            <a:endParaRPr lang="en-US" altLang="zh-TW" sz="2000" dirty="0" smtClean="0"/>
          </a:p>
          <a:p>
            <a:pPr lvl="1"/>
            <a:r>
              <a:rPr lang="zh-TW" altLang="en-US" dirty="0" smtClean="0"/>
              <a:t>主要量測場所</a:t>
            </a:r>
            <a:endParaRPr lang="en-US" altLang="zh-TW" dirty="0"/>
          </a:p>
          <a:p>
            <a:pPr lvl="2"/>
            <a:r>
              <a:rPr lang="zh-TW" altLang="en-US" sz="2000" dirty="0"/>
              <a:t>主要</a:t>
            </a:r>
            <a:r>
              <a:rPr lang="zh-TW" altLang="en-US" sz="2000" dirty="0" smtClean="0"/>
              <a:t>街道 </a:t>
            </a:r>
            <a:r>
              <a:rPr lang="en-US" altLang="zh-TW" sz="2000" dirty="0" smtClean="0"/>
              <a:t>432</a:t>
            </a:r>
            <a:r>
              <a:rPr lang="zh-TW" altLang="en-US" sz="2000" dirty="0" smtClean="0"/>
              <a:t>次 善導寺站 </a:t>
            </a:r>
            <a:r>
              <a:rPr lang="en-US" altLang="zh-TW" sz="2000" dirty="0" smtClean="0"/>
              <a:t>166</a:t>
            </a:r>
            <a:r>
              <a:rPr lang="zh-TW" altLang="en-US" sz="2000" dirty="0" smtClean="0"/>
              <a:t>次 台北車站 </a:t>
            </a:r>
            <a:r>
              <a:rPr lang="en-US" altLang="zh-TW" sz="2000" dirty="0" smtClean="0"/>
              <a:t>140</a:t>
            </a:r>
            <a:r>
              <a:rPr lang="zh-TW" altLang="en-US" sz="2000" dirty="0" smtClean="0"/>
              <a:t>次 台北地下街 </a:t>
            </a:r>
            <a:r>
              <a:rPr lang="en-US" altLang="zh-TW" sz="2000" dirty="0" smtClean="0"/>
              <a:t>139</a:t>
            </a:r>
            <a:r>
              <a:rPr lang="zh-TW" altLang="en-US" sz="2000" dirty="0" smtClean="0"/>
              <a:t>次 西門站 </a:t>
            </a:r>
            <a:r>
              <a:rPr lang="en-US" altLang="zh-TW" sz="2000" dirty="0" smtClean="0"/>
              <a:t>107</a:t>
            </a:r>
            <a:r>
              <a:rPr lang="zh-TW" altLang="en-US" sz="2000" dirty="0" smtClean="0"/>
              <a:t>次 中正紀念堂站 </a:t>
            </a:r>
            <a:r>
              <a:rPr lang="en-US" altLang="zh-TW" sz="2000" dirty="0" smtClean="0"/>
              <a:t>95</a:t>
            </a:r>
            <a:r>
              <a:rPr lang="zh-TW" altLang="en-US" sz="2000" dirty="0" smtClean="0"/>
              <a:t>次</a:t>
            </a:r>
            <a:r>
              <a:rPr lang="en-US" altLang="zh-TW" sz="2000" dirty="0" smtClean="0"/>
              <a:t>…</a:t>
            </a:r>
          </a:p>
          <a:p>
            <a:pPr lvl="2"/>
            <a:r>
              <a:rPr lang="zh-TW" altLang="en-US" sz="2000" dirty="0" smtClean="0"/>
              <a:t>捷運站位主，其他地點：陽明院區 </a:t>
            </a:r>
            <a:r>
              <a:rPr lang="en-US" altLang="zh-TW" sz="2000" dirty="0" smtClean="0"/>
              <a:t>41</a:t>
            </a:r>
            <a:r>
              <a:rPr lang="zh-TW" altLang="en-US" sz="2000" dirty="0" smtClean="0"/>
              <a:t>次 華山市場 </a:t>
            </a:r>
            <a:r>
              <a:rPr lang="en-US" altLang="zh-TW" sz="2000" dirty="0" smtClean="0"/>
              <a:t>14</a:t>
            </a:r>
            <a:r>
              <a:rPr lang="zh-TW" altLang="en-US" sz="2000" dirty="0" smtClean="0"/>
              <a:t>次 文山運動中心</a:t>
            </a:r>
            <a:r>
              <a:rPr lang="en-US" altLang="zh-TW" sz="2000" dirty="0" smtClean="0"/>
              <a:t>13</a:t>
            </a:r>
            <a:r>
              <a:rPr lang="zh-TW" altLang="en-US" sz="2000" dirty="0" smtClean="0"/>
              <a:t>次 士林運動中心 </a:t>
            </a:r>
            <a:r>
              <a:rPr lang="en-US" altLang="zh-TW" sz="2000" dirty="0" smtClean="0"/>
              <a:t>12</a:t>
            </a:r>
            <a:r>
              <a:rPr lang="zh-TW" altLang="en-US" sz="2000" dirty="0" smtClean="0"/>
              <a:t>次 西湖分館 </a:t>
            </a:r>
            <a:r>
              <a:rPr lang="en-US" altLang="zh-TW" sz="2000" dirty="0" smtClean="0"/>
              <a:t>9</a:t>
            </a:r>
            <a:r>
              <a:rPr lang="zh-TW" altLang="en-US" sz="2000" dirty="0" smtClean="0"/>
              <a:t>次</a:t>
            </a:r>
            <a:endParaRPr lang="en-US" altLang="zh-TW" sz="2000" dirty="0" smtClean="0"/>
          </a:p>
          <a:p>
            <a:pPr lvl="1"/>
            <a:r>
              <a:rPr lang="zh-TW" altLang="en-US" dirty="0"/>
              <a:t>量</a:t>
            </a:r>
            <a:r>
              <a:rPr lang="zh-TW" altLang="en-US" dirty="0" smtClean="0"/>
              <a:t>測比例</a:t>
            </a:r>
            <a:endParaRPr lang="en-US" altLang="zh-TW" dirty="0" smtClean="0"/>
          </a:p>
          <a:p>
            <a:pPr lvl="1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以地區計算</a:t>
            </a:r>
            <a:r>
              <a:rPr lang="en-US" altLang="zh-TW" dirty="0" smtClean="0"/>
              <a:t>)</a:t>
            </a:r>
          </a:p>
          <a:p>
            <a:pPr marL="806450" lvl="2" indent="0">
              <a:buNone/>
            </a:pP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成果分析統計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DDF2A-CC82-4653-B7D1-7821CFB75BFA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856382"/>
              </p:ext>
            </p:extLst>
          </p:nvPr>
        </p:nvGraphicFramePr>
        <p:xfrm>
          <a:off x="3203848" y="4941168"/>
          <a:ext cx="3960440" cy="216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1604454"/>
      </p:ext>
    </p:extLst>
  </p:cSld>
  <p:clrMapOvr>
    <a:masterClrMapping/>
  </p:clrMapOvr>
  <p:transition advTm="2779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學生對服務學習滿意度</a:t>
            </a:r>
            <a:endParaRPr lang="en-US" altLang="zh-TW" dirty="0" smtClean="0"/>
          </a:p>
          <a:p>
            <a:pPr lvl="1"/>
            <a:r>
              <a:rPr lang="zh-TW" altLang="en-US" dirty="0"/>
              <a:t>問卷</a:t>
            </a:r>
            <a:r>
              <a:rPr lang="zh-TW" altLang="en-US" dirty="0" smtClean="0"/>
              <a:t>回收 </a:t>
            </a:r>
            <a:r>
              <a:rPr lang="en-US" altLang="zh-TW" dirty="0" smtClean="0"/>
              <a:t>74 </a:t>
            </a:r>
            <a:r>
              <a:rPr lang="zh-TW" altLang="en-US" dirty="0" smtClean="0"/>
              <a:t>筆</a:t>
            </a:r>
            <a:endParaRPr lang="en-US" altLang="zh-TW" dirty="0" smtClean="0"/>
          </a:p>
          <a:p>
            <a:pPr lvl="2"/>
            <a:r>
              <a:rPr lang="zh-TW" altLang="en-US" dirty="0"/>
              <a:t>十分</a:t>
            </a:r>
            <a:r>
              <a:rPr lang="zh-TW" altLang="en-US" dirty="0" smtClean="0"/>
              <a:t>滿意 </a:t>
            </a:r>
            <a:r>
              <a:rPr lang="en-US" altLang="zh-TW" dirty="0" smtClean="0"/>
              <a:t>17</a:t>
            </a:r>
            <a:r>
              <a:rPr lang="zh-TW" altLang="en-US" dirty="0" smtClean="0"/>
              <a:t>筆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滿意 </a:t>
            </a:r>
            <a:r>
              <a:rPr lang="en-US" altLang="zh-TW" dirty="0" smtClean="0"/>
              <a:t>46</a:t>
            </a:r>
            <a:r>
              <a:rPr lang="zh-TW" altLang="en-US" dirty="0" smtClean="0"/>
              <a:t>筆</a:t>
            </a:r>
            <a:endParaRPr lang="en-US" altLang="zh-TW" dirty="0" smtClean="0"/>
          </a:p>
          <a:p>
            <a:pPr lvl="2"/>
            <a:r>
              <a:rPr lang="zh-TW" altLang="en-US" dirty="0"/>
              <a:t>不</a:t>
            </a:r>
            <a:r>
              <a:rPr lang="zh-TW" altLang="en-US" dirty="0" smtClean="0"/>
              <a:t>滿意 </a:t>
            </a:r>
            <a:r>
              <a:rPr lang="en-US" altLang="zh-TW" dirty="0" smtClean="0"/>
              <a:t>9</a:t>
            </a:r>
            <a:r>
              <a:rPr lang="zh-TW" altLang="en-US" dirty="0" smtClean="0"/>
              <a:t>筆</a:t>
            </a:r>
            <a:endParaRPr lang="en-US" altLang="zh-TW" dirty="0" smtClean="0"/>
          </a:p>
          <a:p>
            <a:pPr lvl="3"/>
            <a:r>
              <a:rPr lang="zh-TW" altLang="en-US" dirty="0"/>
              <a:t>填表不太方便，因為</a:t>
            </a:r>
            <a:r>
              <a:rPr lang="en-US" altLang="zh-TW" dirty="0" err="1"/>
              <a:t>wifi</a:t>
            </a:r>
            <a:r>
              <a:rPr lang="zh-TW" altLang="en-US" dirty="0"/>
              <a:t>分佈密集的地方很難確定自己測到的</a:t>
            </a:r>
            <a:r>
              <a:rPr lang="en-US" altLang="zh-TW" dirty="0" err="1"/>
              <a:t>wifi</a:t>
            </a:r>
            <a:r>
              <a:rPr lang="zh-TW" altLang="en-US" dirty="0"/>
              <a:t>是那個，而且台大測速有時後不會紀錄測試地點，一不小心會搞混那個</a:t>
            </a:r>
            <a:r>
              <a:rPr lang="en-US" altLang="zh-TW" dirty="0" err="1"/>
              <a:t>wifi</a:t>
            </a:r>
            <a:r>
              <a:rPr lang="zh-TW" altLang="en-US" dirty="0"/>
              <a:t>是在哪測</a:t>
            </a:r>
            <a:r>
              <a:rPr lang="zh-TW" altLang="en-US" dirty="0" smtClean="0"/>
              <a:t>的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(</a:t>
            </a:r>
            <a:r>
              <a:rPr lang="zh-TW" altLang="en-US" dirty="0" smtClean="0"/>
              <a:t>將朝資料自動化方式調整</a:t>
            </a:r>
            <a:r>
              <a:rPr lang="en-US" altLang="zh-TW" dirty="0" smtClean="0"/>
              <a:t>)</a:t>
            </a:r>
          </a:p>
          <a:p>
            <a:pPr lvl="2"/>
            <a:r>
              <a:rPr lang="zh-TW" altLang="en-US" dirty="0" smtClean="0"/>
              <a:t>十分不滿意 </a:t>
            </a:r>
            <a:r>
              <a:rPr lang="en-US" altLang="zh-TW" dirty="0"/>
              <a:t>2</a:t>
            </a:r>
            <a:r>
              <a:rPr lang="zh-TW" altLang="en-US" dirty="0" smtClean="0"/>
              <a:t>筆</a:t>
            </a:r>
            <a:endParaRPr lang="en-US" altLang="zh-TW" dirty="0" smtClean="0"/>
          </a:p>
          <a:p>
            <a:pPr lvl="3"/>
            <a:r>
              <a:rPr lang="zh-TW" altLang="en-US" dirty="0"/>
              <a:t>應該有公文給捷運公司使得同學在做服務學習的時候可以更</a:t>
            </a:r>
            <a:r>
              <a:rPr lang="zh-TW" altLang="en-US" dirty="0" smtClean="0"/>
              <a:t>方便</a:t>
            </a:r>
            <a:endParaRPr lang="en-US" altLang="zh-TW" dirty="0"/>
          </a:p>
          <a:p>
            <a:pPr lvl="3"/>
            <a:r>
              <a:rPr lang="en-US" altLang="zh-TW" dirty="0"/>
              <a:t>(</a:t>
            </a:r>
            <a:r>
              <a:rPr lang="zh-TW" altLang="en-US" dirty="0" smtClean="0"/>
              <a:t>將發函捷運公司協助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lvl="3"/>
            <a:endParaRPr lang="en-US" altLang="zh-TW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檢討</a:t>
            </a:r>
            <a:r>
              <a:rPr lang="zh-TW" altLang="en-US" dirty="0" smtClean="0"/>
              <a:t>意見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DDF2A-CC82-4653-B7D1-7821CFB75BFA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60027924"/>
      </p:ext>
    </p:extLst>
  </p:cSld>
  <p:clrMapOvr>
    <a:masterClrMapping/>
  </p:clrMapOvr>
  <p:transition advTm="2779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未來</a:t>
            </a:r>
            <a:r>
              <a:rPr lang="zh-TW" altLang="en-US" dirty="0" smtClean="0"/>
              <a:t>精</a:t>
            </a:r>
            <a:r>
              <a:rPr lang="zh-TW" altLang="en-US" dirty="0"/>
              <a:t>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提供</a:t>
            </a:r>
            <a:r>
              <a:rPr lang="zh-TW" altLang="en-US" dirty="0" smtClean="0"/>
              <a:t>系統供學生和老師查詢量</a:t>
            </a:r>
            <a:r>
              <a:rPr lang="zh-TW" altLang="en-US" dirty="0"/>
              <a:t>測</a:t>
            </a:r>
            <a:r>
              <a:rPr lang="zh-TW" altLang="en-US" dirty="0" smtClean="0"/>
              <a:t>成果</a:t>
            </a:r>
            <a:endParaRPr lang="en-US" altLang="zh-TW" dirty="0" smtClean="0"/>
          </a:p>
          <a:p>
            <a:r>
              <a:rPr lang="zh-TW" altLang="en-US" dirty="0"/>
              <a:t>對服務績優同學</a:t>
            </a:r>
            <a:r>
              <a:rPr lang="zh-TW" altLang="en-US" dirty="0" smtClean="0"/>
              <a:t>頒發</a:t>
            </a:r>
            <a:r>
              <a:rPr lang="zh-TW" altLang="en-US" dirty="0"/>
              <a:t>感謝</a:t>
            </a:r>
            <a:r>
              <a:rPr lang="zh-TW" altLang="en-US" dirty="0" smtClean="0"/>
              <a:t>狀</a:t>
            </a:r>
            <a:endParaRPr lang="en-US" altLang="zh-TW" dirty="0" smtClean="0"/>
          </a:p>
          <a:p>
            <a:r>
              <a:rPr lang="zh-TW" altLang="en-US" dirty="0"/>
              <a:t>誠摯邀請各校參與</a:t>
            </a:r>
            <a:r>
              <a:rPr lang="en-US" altLang="zh-TW" dirty="0"/>
              <a:t>Taipei Free</a:t>
            </a:r>
            <a:r>
              <a:rPr lang="zh-TW" altLang="en-US" dirty="0"/>
              <a:t>巡檢服務學習</a:t>
            </a:r>
            <a:r>
              <a:rPr lang="zh-TW" altLang="en-US" dirty="0" smtClean="0"/>
              <a:t>合作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9D55C-67F6-4BDE-842D-357F1C3F7051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645024"/>
            <a:ext cx="1533153" cy="216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230世大運圖檔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4510"/>
            <a:ext cx="1614170" cy="1253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211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pPr marL="0" indent="0" algn="ctr">
              <a:buNone/>
            </a:pPr>
            <a:r>
              <a:rPr lang="zh-TW" altLang="en-US" sz="6600" dirty="0" smtClean="0"/>
              <a:t>簡報</a:t>
            </a:r>
            <a:r>
              <a:rPr lang="zh-TW" altLang="en-US" sz="6600" dirty="0"/>
              <a:t>完畢  敬請指教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9D55C-67F6-4BDE-842D-357F1C3F7051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56" y="3501008"/>
            <a:ext cx="3553356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50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Taipei Free</a:t>
            </a:r>
            <a:r>
              <a:rPr lang="zh-TW" altLang="en-US" dirty="0"/>
              <a:t>巡檢服務</a:t>
            </a:r>
            <a:r>
              <a:rPr lang="zh-TW" altLang="en-US" dirty="0" smtClean="0"/>
              <a:t>學習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388" y="1484313"/>
            <a:ext cx="5256708" cy="5373687"/>
          </a:xfrm>
        </p:spPr>
        <p:txBody>
          <a:bodyPr/>
          <a:lstStyle/>
          <a:p>
            <a:r>
              <a:rPr lang="en-US" altLang="zh-TW" dirty="0" smtClean="0"/>
              <a:t>Taipei </a:t>
            </a:r>
            <a:r>
              <a:rPr lang="en-US" altLang="zh-TW" dirty="0"/>
              <a:t>Free</a:t>
            </a:r>
            <a:r>
              <a:rPr lang="zh-TW" altLang="en-US" dirty="0"/>
              <a:t>巡檢服務</a:t>
            </a:r>
            <a:r>
              <a:rPr lang="zh-TW" altLang="en-US" dirty="0" smtClean="0"/>
              <a:t>學習</a:t>
            </a:r>
            <a:endParaRPr lang="en-US" altLang="zh-TW" dirty="0"/>
          </a:p>
          <a:p>
            <a:pPr lvl="1"/>
            <a:r>
              <a:rPr lang="zh-TW" altLang="en-US" dirty="0" smtClean="0"/>
              <a:t>提供</a:t>
            </a:r>
            <a:r>
              <a:rPr lang="zh-TW" altLang="en-US" dirty="0"/>
              <a:t>學生</a:t>
            </a:r>
            <a:r>
              <a:rPr lang="zh-TW" altLang="en-US" dirty="0" smtClean="0"/>
              <a:t>服務</a:t>
            </a:r>
            <a:r>
              <a:rPr lang="zh-TW" altLang="en-US" dirty="0"/>
              <a:t>時數</a:t>
            </a:r>
            <a:r>
              <a:rPr lang="zh-TW" altLang="en-US" dirty="0" smtClean="0"/>
              <a:t>機會</a:t>
            </a:r>
            <a:endParaRPr lang="en-US" altLang="zh-TW" dirty="0"/>
          </a:p>
          <a:p>
            <a:pPr lvl="1"/>
            <a:r>
              <a:rPr lang="zh-TW" altLang="en-US" dirty="0" smtClean="0"/>
              <a:t>由</a:t>
            </a:r>
            <a:r>
              <a:rPr lang="zh-TW" altLang="en-US" dirty="0"/>
              <a:t>實際</a:t>
            </a:r>
            <a:r>
              <a:rPr lang="zh-TW" altLang="en-US" dirty="0" smtClean="0"/>
              <a:t>服務學習到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無線</a:t>
            </a:r>
            <a:r>
              <a:rPr lang="zh-TW" altLang="en-US" dirty="0"/>
              <a:t>網路知識及</a:t>
            </a:r>
            <a:r>
              <a:rPr lang="zh-TW" altLang="en-US" dirty="0" smtClean="0"/>
              <a:t>特性</a:t>
            </a:r>
            <a:endParaRPr lang="en-US" altLang="zh-TW" dirty="0"/>
          </a:p>
          <a:p>
            <a:pPr lvl="1"/>
            <a:r>
              <a:rPr lang="zh-TW" altLang="en-US" dirty="0" smtClean="0"/>
              <a:t>服務時間、地點可自由選擇</a:t>
            </a:r>
            <a:endParaRPr lang="en-US" altLang="zh-TW" dirty="0" smtClean="0"/>
          </a:p>
          <a:p>
            <a:pPr lvl="1"/>
            <a:r>
              <a:rPr lang="zh-TW" altLang="en-US" dirty="0"/>
              <a:t>未來提供系統可查詢學生服務狀況及</a:t>
            </a:r>
            <a:r>
              <a:rPr lang="zh-TW" altLang="en-US" dirty="0" smtClean="0"/>
              <a:t>成果</a:t>
            </a:r>
            <a:r>
              <a:rPr lang="en-US" altLang="zh-TW" dirty="0" smtClean="0"/>
              <a:t>(</a:t>
            </a:r>
            <a:r>
              <a:rPr lang="zh-TW" altLang="en-US" dirty="0" smtClean="0"/>
              <a:t>規劃建置中</a:t>
            </a:r>
            <a:r>
              <a:rPr lang="en-US" altLang="zh-TW" dirty="0" smtClean="0"/>
              <a:t>)</a:t>
            </a:r>
            <a:endParaRPr lang="zh-TW" altLang="en-US" dirty="0"/>
          </a:p>
          <a:p>
            <a:pPr lvl="1"/>
            <a:r>
              <a:rPr lang="zh-TW" altLang="en-US" dirty="0"/>
              <a:t>提升大台北地區無線網路品質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9D55C-67F6-4BDE-842D-357F1C3F7051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  <p:pic>
        <p:nvPicPr>
          <p:cNvPr id="5" name="Picture 2" descr="C:\Users\Yiru\Google 雲端硬碟\工作\桌面\1051013報告\宣傳物\50x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6832"/>
            <a:ext cx="3179420" cy="381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87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學中</a:t>
            </a:r>
            <a:r>
              <a:rPr lang="zh-TW" altLang="en-US" dirty="0" smtClean="0"/>
              <a:t>做  做中學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從</a:t>
            </a:r>
            <a:r>
              <a:rPr lang="zh-TW" altLang="en-US" dirty="0" smtClean="0"/>
              <a:t>實測中：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體驗無線網路知識：如</a:t>
            </a:r>
            <a:r>
              <a:rPr lang="en-US" altLang="zh-TW" dirty="0" smtClean="0"/>
              <a:t>SSID</a:t>
            </a:r>
            <a:r>
              <a:rPr lang="zh-TW" altLang="en-US" dirty="0" smtClean="0"/>
              <a:t>、</a:t>
            </a:r>
            <a:r>
              <a:rPr lang="en-US" altLang="zh-TW" dirty="0" smtClean="0"/>
              <a:t>DHCP</a:t>
            </a:r>
            <a:r>
              <a:rPr lang="zh-TW" altLang="en-US" dirty="0" smtClean="0"/>
              <a:t>、</a:t>
            </a:r>
            <a:r>
              <a:rPr lang="en-US" altLang="zh-TW" dirty="0" smtClean="0"/>
              <a:t>IP</a:t>
            </a:r>
            <a:r>
              <a:rPr lang="zh-TW" altLang="en-US" dirty="0" smtClean="0"/>
              <a:t>、</a:t>
            </a:r>
            <a:r>
              <a:rPr lang="en-US" altLang="zh-TW" dirty="0" smtClean="0"/>
              <a:t>PING</a:t>
            </a:r>
            <a:r>
              <a:rPr lang="zh-TW" altLang="en-US" dirty="0" smtClean="0"/>
              <a:t>、上傳、下載、頻道、無線功率、無線網路標準與特性、雜訊與干擾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發現無線網路的</a:t>
            </a:r>
            <a:r>
              <a:rPr lang="zh-TW" altLang="en-US" dirty="0"/>
              <a:t>限制：天線故障、現場遮蔽物太多、訊號</a:t>
            </a:r>
            <a:r>
              <a:rPr lang="zh-TW" altLang="en-US" dirty="0" smtClean="0"/>
              <a:t>干擾、速度不足</a:t>
            </a:r>
            <a:endParaRPr lang="en-US" altLang="zh-TW" dirty="0" smtClean="0"/>
          </a:p>
          <a:p>
            <a:r>
              <a:rPr lang="en-US" altLang="zh-TW" dirty="0" err="1" smtClean="0"/>
              <a:t>Wifi</a:t>
            </a:r>
            <a:r>
              <a:rPr lang="zh-TW" altLang="en-US" dirty="0" smtClean="0"/>
              <a:t>檢測工具 </a:t>
            </a:r>
            <a:r>
              <a:rPr lang="en-US" altLang="zh-TW" dirty="0" smtClean="0"/>
              <a:t>APP/</a:t>
            </a:r>
            <a:r>
              <a:rPr lang="zh-TW" altLang="en-US" dirty="0"/>
              <a:t>軟體</a:t>
            </a:r>
            <a:r>
              <a:rPr lang="zh-TW" altLang="en-US" dirty="0" smtClean="0"/>
              <a:t>的使用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r>
              <a:rPr lang="zh-TW" altLang="en-US" dirty="0" smtClean="0"/>
              <a:t>各種常見無線</a:t>
            </a:r>
            <a:r>
              <a:rPr lang="en-US" altLang="zh-TW" dirty="0" smtClean="0"/>
              <a:t>AP</a:t>
            </a:r>
            <a:r>
              <a:rPr lang="zh-TW" altLang="en-US" dirty="0" smtClean="0"/>
              <a:t>樣式的了解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9D55C-67F6-4BDE-842D-357F1C3F7051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364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服務方式</a:t>
            </a:r>
            <a:r>
              <a:rPr lang="zh-TW" altLang="en-US" dirty="0" smtClean="0"/>
              <a:t>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/>
              <a:t>人數：不限</a:t>
            </a:r>
            <a:endParaRPr lang="en-US" altLang="zh-TW" sz="2800" dirty="0" smtClean="0"/>
          </a:p>
          <a:p>
            <a:r>
              <a:rPr lang="zh-TW" altLang="en-US" sz="2800" dirty="0" smtClean="0"/>
              <a:t>時間：不限</a:t>
            </a:r>
            <a:endParaRPr lang="en-US" altLang="zh-TW" sz="2800" dirty="0" smtClean="0"/>
          </a:p>
          <a:p>
            <a:r>
              <a:rPr lang="zh-TW" altLang="en-US" sz="2800" dirty="0" smtClean="0"/>
              <a:t>地點：不限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(</a:t>
            </a:r>
            <a:r>
              <a:rPr lang="zh-TW" altLang="en-US" sz="2800" dirty="0" smtClean="0"/>
              <a:t>臺北市</a:t>
            </a:r>
            <a:r>
              <a:rPr lang="zh-TW" altLang="en-US" sz="2800" dirty="0"/>
              <a:t>各公有</a:t>
            </a:r>
            <a:r>
              <a:rPr lang="zh-TW" altLang="en-US" sz="2800" dirty="0" smtClean="0"/>
              <a:t>場所、</a:t>
            </a:r>
            <a:r>
              <a:rPr lang="zh-TW" altLang="en-US" sz="2800" dirty="0"/>
              <a:t>各大專院校周邊、捷運</a:t>
            </a:r>
            <a:r>
              <a:rPr lang="zh-TW" altLang="en-US" sz="2800" dirty="0" smtClean="0"/>
              <a:t>站、住家周邊</a:t>
            </a:r>
            <a:r>
              <a:rPr lang="en-US" altLang="zh-TW" sz="2800" dirty="0" smtClean="0"/>
              <a:t>…</a:t>
            </a:r>
            <a:r>
              <a:rPr lang="zh-TW" altLang="en-US" sz="2800" dirty="0" smtClean="0"/>
              <a:t>等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 smtClean="0"/>
              <a:t>服務</a:t>
            </a:r>
            <a:r>
              <a:rPr lang="zh-TW" altLang="en-US" sz="2800" dirty="0"/>
              <a:t>內容：利用</a:t>
            </a:r>
            <a:r>
              <a:rPr lang="en-US" altLang="zh-TW" sz="2800" dirty="0"/>
              <a:t>App</a:t>
            </a:r>
            <a:r>
              <a:rPr lang="zh-TW" altLang="en-US" sz="2800" dirty="0"/>
              <a:t>實地</a:t>
            </a:r>
            <a:r>
              <a:rPr lang="zh-TW" altLang="en-US" sz="2800" dirty="0" smtClean="0"/>
              <a:t>檢測無線網路訊號</a:t>
            </a:r>
            <a:endParaRPr lang="en-US" altLang="zh-TW" sz="2800" dirty="0" smtClean="0"/>
          </a:p>
          <a:p>
            <a:r>
              <a:rPr lang="zh-TW" altLang="en-US" sz="2800" dirty="0" smtClean="0"/>
              <a:t>時數計算：</a:t>
            </a:r>
            <a:r>
              <a:rPr lang="zh-TW" altLang="en-US" sz="2800" dirty="0"/>
              <a:t>以量測</a:t>
            </a:r>
            <a:r>
              <a:rPr lang="en-US" altLang="zh-TW" sz="2800" dirty="0"/>
              <a:t>AP</a:t>
            </a:r>
            <a:r>
              <a:rPr lang="zh-TW" altLang="en-US" sz="2800" dirty="0" smtClean="0"/>
              <a:t>數量計算</a:t>
            </a:r>
            <a:endParaRPr lang="zh-TW" altLang="en-US" sz="28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9D55C-67F6-4BDE-842D-357F1C3F7051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83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合作方式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/>
              <a:t>填寫服務學習合作申請表</a:t>
            </a:r>
            <a:endParaRPr lang="en-US" altLang="zh-TW" sz="2400" dirty="0" smtClean="0"/>
          </a:p>
          <a:p>
            <a:pPr lvl="1"/>
            <a:r>
              <a:rPr lang="zh-TW" altLang="en-US" sz="2400" dirty="0"/>
              <a:t>聯絡窗口：</a:t>
            </a:r>
          </a:p>
          <a:p>
            <a:pPr marL="542925" lvl="1" indent="0">
              <a:buNone/>
            </a:pPr>
            <a:r>
              <a:rPr lang="zh-TW" altLang="en-US" sz="1800" dirty="0" smtClean="0"/>
              <a:t>黃牧仁 先生 電話</a:t>
            </a:r>
            <a:r>
              <a:rPr lang="zh-TW" altLang="en-US" sz="1800" dirty="0"/>
              <a:t>：</a:t>
            </a:r>
            <a:r>
              <a:rPr lang="en-US" altLang="zh-TW" sz="1800" dirty="0"/>
              <a:t>2720-8889</a:t>
            </a:r>
            <a:r>
              <a:rPr lang="zh-TW" altLang="en-US" sz="1800" dirty="0"/>
              <a:t>或</a:t>
            </a:r>
            <a:r>
              <a:rPr lang="en-US" altLang="zh-TW" sz="1800" dirty="0"/>
              <a:t>1999 </a:t>
            </a:r>
            <a:r>
              <a:rPr lang="zh-TW" altLang="en-US" sz="1800" dirty="0"/>
              <a:t>轉</a:t>
            </a:r>
            <a:r>
              <a:rPr lang="en-US" altLang="zh-TW" sz="1800" dirty="0"/>
              <a:t>8573</a:t>
            </a:r>
          </a:p>
          <a:p>
            <a:pPr marL="542925" lvl="1" indent="0">
              <a:buNone/>
            </a:pPr>
            <a:r>
              <a:rPr lang="en-US" altLang="zh-TW" sz="1800" dirty="0"/>
              <a:t>Email : </a:t>
            </a:r>
            <a:r>
              <a:rPr lang="en-US" altLang="zh-TW" sz="1800" dirty="0" smtClean="0">
                <a:hlinkClick r:id="rId2"/>
              </a:rPr>
              <a:t>ic-askemm@mail.taipei.gov.tw</a:t>
            </a:r>
            <a:endParaRPr lang="en-US" altLang="zh-TW" sz="1800" dirty="0" smtClean="0"/>
          </a:p>
          <a:p>
            <a:pPr marL="542925" lvl="1" indent="0">
              <a:buNone/>
            </a:pPr>
            <a:r>
              <a:rPr lang="zh-TW" altLang="en-US" sz="1800" dirty="0" smtClean="0"/>
              <a:t>施婕瑄 股長 </a:t>
            </a:r>
            <a:r>
              <a:rPr lang="zh-TW" altLang="en-US" sz="1800" dirty="0"/>
              <a:t>電話：</a:t>
            </a:r>
            <a:r>
              <a:rPr lang="en-US" altLang="zh-TW" sz="1800" dirty="0"/>
              <a:t>2720-8889</a:t>
            </a:r>
            <a:r>
              <a:rPr lang="zh-TW" altLang="en-US" sz="1800" dirty="0"/>
              <a:t>或</a:t>
            </a:r>
            <a:r>
              <a:rPr lang="en-US" altLang="zh-TW" sz="1800" dirty="0"/>
              <a:t>1999 </a:t>
            </a:r>
            <a:r>
              <a:rPr lang="zh-TW" altLang="en-US" sz="1800" dirty="0"/>
              <a:t>轉</a:t>
            </a:r>
            <a:r>
              <a:rPr lang="en-US" altLang="zh-TW" sz="1800" dirty="0" smtClean="0"/>
              <a:t>8569</a:t>
            </a:r>
            <a:endParaRPr lang="en-US" altLang="zh-TW" sz="1800" dirty="0"/>
          </a:p>
          <a:p>
            <a:pPr marL="542925" lvl="1" indent="0">
              <a:buNone/>
            </a:pPr>
            <a:r>
              <a:rPr lang="en-US" altLang="zh-TW" sz="1800" dirty="0"/>
              <a:t>Email : </a:t>
            </a:r>
            <a:r>
              <a:rPr lang="en-US" altLang="zh-TW" sz="1800" dirty="0" smtClean="0">
                <a:hlinkClick r:id="rId3"/>
              </a:rPr>
              <a:t>ic-mischa@mail.taipei.gov.tw</a:t>
            </a:r>
            <a:endParaRPr lang="en-US" altLang="zh-TW" sz="1800" dirty="0" smtClean="0"/>
          </a:p>
          <a:p>
            <a:r>
              <a:rPr lang="zh-TW" altLang="en-US" sz="2400" dirty="0" smtClean="0"/>
              <a:t>教育訓練 </a:t>
            </a:r>
            <a:r>
              <a:rPr lang="en-US" altLang="zh-TW" sz="2400" dirty="0" smtClean="0"/>
              <a:t>1 </a:t>
            </a:r>
            <a:r>
              <a:rPr lang="zh-TW" altLang="en-US" sz="2400" dirty="0" smtClean="0"/>
              <a:t>小時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本局可提供各校一場教育訓練或自行訓練</a:t>
            </a:r>
            <a:endParaRPr lang="en-US" altLang="zh-TW" sz="2000" dirty="0" smtClean="0"/>
          </a:p>
          <a:p>
            <a:pPr lvl="1"/>
            <a:r>
              <a:rPr lang="zh-TW" altLang="en-US" sz="2000" dirty="0"/>
              <a:t>場地</a:t>
            </a:r>
            <a:r>
              <a:rPr lang="zh-TW" altLang="en-US" sz="2000" dirty="0" smtClean="0"/>
              <a:t>可</a:t>
            </a:r>
            <a:r>
              <a:rPr lang="zh-TW" altLang="en-US" sz="2000" dirty="0"/>
              <a:t>於</a:t>
            </a:r>
            <a:r>
              <a:rPr lang="zh-TW" altLang="en-US" sz="2000" dirty="0" smtClean="0"/>
              <a:t>本府資訊局或至各校教學</a:t>
            </a:r>
            <a:endParaRPr lang="en-US" altLang="zh-TW" sz="2000" dirty="0" smtClean="0"/>
          </a:p>
          <a:p>
            <a:r>
              <a:rPr lang="zh-TW" altLang="en-US" sz="2400" dirty="0" smtClean="0"/>
              <a:t>核發時數方式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本局公開熱點和量測所需數據相關資料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學校提供學生名單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完成服務後彙整資料由本局認可。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將結果以電子郵件或郵寄遞送</a:t>
            </a:r>
            <a:endParaRPr lang="en-US" altLang="zh-TW" sz="2000" dirty="0" smtClean="0"/>
          </a:p>
          <a:p>
            <a:endParaRPr lang="en-US" altLang="zh-TW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9D55C-67F6-4BDE-842D-357F1C3F705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使用之檢測</a:t>
            </a:r>
            <a:r>
              <a:rPr lang="en-US" altLang="zh-TW" dirty="0" smtClean="0"/>
              <a:t>APP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臺北無線網路聯盟及臺大測速</a:t>
            </a:r>
            <a:r>
              <a:rPr lang="en-US" altLang="zh-TW" dirty="0" smtClean="0"/>
              <a:t>App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9D55C-67F6-4BDE-842D-357F1C3F705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pic>
        <p:nvPicPr>
          <p:cNvPr id="7" name="圖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2592288" cy="3396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36912"/>
            <a:ext cx="3865822" cy="313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2008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</a:t>
            </a:r>
            <a:r>
              <a:rPr lang="zh-TW" altLang="en-US" dirty="0"/>
              <a:t>行動裝置檢測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9D55C-67F6-4BDE-842D-357F1C3F7051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登入</a:t>
            </a:r>
            <a:r>
              <a:rPr lang="en-US" altLang="zh-TW" dirty="0" smtClean="0"/>
              <a:t>Taipei free </a:t>
            </a:r>
            <a:r>
              <a:rPr lang="en-US" altLang="zh-TW" dirty="0" err="1" smtClean="0"/>
              <a:t>Wifi</a:t>
            </a:r>
            <a:r>
              <a:rPr lang="zh-TW" altLang="en-US" dirty="0" smtClean="0"/>
              <a:t>後進行檢測</a:t>
            </a:r>
            <a:endParaRPr lang="zh-TW" altLang="en-US" dirty="0"/>
          </a:p>
        </p:txBody>
      </p:sp>
      <p:pic>
        <p:nvPicPr>
          <p:cNvPr id="7" name="圖片 6" descr="C:\Users\asus\Desktop\1826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2304256" cy="423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C:\Users\asus\Desktop\1826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348880"/>
            <a:ext cx="2160240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32"/>
          <p:cNvSpPr>
            <a:spLocks noChangeArrowheads="1"/>
          </p:cNvSpPr>
          <p:nvPr/>
        </p:nvSpPr>
        <p:spPr bwMode="auto">
          <a:xfrm>
            <a:off x="3335213" y="4688136"/>
            <a:ext cx="914400" cy="322262"/>
          </a:xfrm>
          <a:prstGeom prst="wedgeRoundRectCallout">
            <a:avLst>
              <a:gd name="adj1" fmla="val 57602"/>
              <a:gd name="adj2" fmla="val -158088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速率</a:t>
            </a:r>
            <a:r>
              <a:rPr kumimoji="1" lang="en-US" altLang="zh-TW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(</a:t>
            </a:r>
            <a:r>
              <a:rPr kumimoji="1" lang="zh-TW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下載</a:t>
            </a:r>
            <a:r>
              <a:rPr kumimoji="1" lang="en-US" altLang="zh-TW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)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27" name="AutoShape 33"/>
          <p:cNvSpPr>
            <a:spLocks noChangeArrowheads="1"/>
          </p:cNvSpPr>
          <p:nvPr/>
        </p:nvSpPr>
        <p:spPr bwMode="auto">
          <a:xfrm>
            <a:off x="3582863" y="5102473"/>
            <a:ext cx="876300" cy="322263"/>
          </a:xfrm>
          <a:prstGeom prst="wedgeRoundRectCallout">
            <a:avLst>
              <a:gd name="adj1" fmla="val 58694"/>
              <a:gd name="adj2" fmla="val -159269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速率</a:t>
            </a:r>
            <a:r>
              <a:rPr kumimoji="1" lang="en-US" altLang="zh-TW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(</a:t>
            </a:r>
            <a:r>
              <a:rPr kumimoji="1" lang="zh-TW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上傳</a:t>
            </a:r>
            <a:r>
              <a:rPr kumimoji="1" lang="en-US" altLang="zh-TW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)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28" name="Rectangle 37"/>
          <p:cNvSpPr>
            <a:spLocks noChangeArrowheads="1"/>
          </p:cNvSpPr>
          <p:nvPr/>
        </p:nvSpPr>
        <p:spPr bwMode="auto">
          <a:xfrm>
            <a:off x="4355976" y="4413498"/>
            <a:ext cx="766762" cy="2746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29" name="Rectangle 36"/>
          <p:cNvSpPr>
            <a:spLocks noChangeArrowheads="1"/>
          </p:cNvSpPr>
          <p:nvPr/>
        </p:nvSpPr>
        <p:spPr bwMode="auto">
          <a:xfrm>
            <a:off x="4355976" y="3861048"/>
            <a:ext cx="766762" cy="273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3155826" y="4134098"/>
            <a:ext cx="760412" cy="322263"/>
          </a:xfrm>
          <a:prstGeom prst="wedgeRoundRectCallout">
            <a:avLst>
              <a:gd name="adj1" fmla="val 106472"/>
              <a:gd name="adj2" fmla="val -8412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ping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4355976" y="4149080"/>
            <a:ext cx="766762" cy="273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4" name="圖片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48880"/>
            <a:ext cx="2376264" cy="4293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539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資料回傳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9D55C-67F6-4BDE-842D-357F1C3F7051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pic>
        <p:nvPicPr>
          <p:cNvPr id="7" name="圖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83354"/>
            <a:ext cx="8352928" cy="3268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25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104</a:t>
            </a:r>
            <a:r>
              <a:rPr lang="zh-TW" altLang="en-US" dirty="0" smtClean="0"/>
              <a:t>年試辦成果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104</a:t>
            </a:r>
            <a:r>
              <a:rPr lang="zh-TW" altLang="en-US" dirty="0" smtClean="0"/>
              <a:t>年下學期參與服務學習學校及人數</a:t>
            </a:r>
            <a:endParaRPr lang="en-US" altLang="zh-TW" dirty="0" smtClean="0"/>
          </a:p>
          <a:p>
            <a:pPr lvl="1"/>
            <a:r>
              <a:rPr lang="zh-TW" altLang="en-US" sz="2400" dirty="0" smtClean="0"/>
              <a:t>大同大學 </a:t>
            </a:r>
            <a:r>
              <a:rPr lang="en-US" altLang="zh-TW" sz="2400" dirty="0" smtClean="0"/>
              <a:t>  8</a:t>
            </a:r>
            <a:r>
              <a:rPr lang="zh-TW" altLang="en-US" sz="2400" dirty="0" smtClean="0"/>
              <a:t>人  共量測   </a:t>
            </a:r>
            <a:r>
              <a:rPr lang="en-US" altLang="zh-TW" sz="2400" dirty="0" smtClean="0"/>
              <a:t>289</a:t>
            </a:r>
            <a:r>
              <a:rPr lang="zh-TW" altLang="en-US" sz="2400" dirty="0" smtClean="0"/>
              <a:t>熱點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文化大學 </a:t>
            </a:r>
            <a:r>
              <a:rPr lang="en-US" altLang="zh-TW" sz="2400" dirty="0" smtClean="0"/>
              <a:t>15</a:t>
            </a:r>
            <a:r>
              <a:rPr lang="zh-TW" altLang="en-US" sz="2400" dirty="0" smtClean="0"/>
              <a:t>人  共量測   </a:t>
            </a:r>
            <a:r>
              <a:rPr lang="en-US" altLang="zh-TW" sz="2400" dirty="0" smtClean="0"/>
              <a:t>349</a:t>
            </a:r>
            <a:r>
              <a:rPr lang="zh-TW" altLang="en-US" sz="2400" dirty="0" smtClean="0"/>
              <a:t>熱點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商業大學 </a:t>
            </a:r>
            <a:r>
              <a:rPr lang="en-US" altLang="zh-TW" sz="2400" dirty="0" smtClean="0"/>
              <a:t>70</a:t>
            </a:r>
            <a:r>
              <a:rPr lang="zh-TW" altLang="en-US" sz="2400" dirty="0" smtClean="0"/>
              <a:t>人  共量測 </a:t>
            </a:r>
            <a:r>
              <a:rPr lang="en-US" altLang="zh-TW" sz="2400" dirty="0" smtClean="0"/>
              <a:t>2533</a:t>
            </a:r>
            <a:r>
              <a:rPr lang="zh-TW" altLang="en-US" sz="2400" dirty="0" smtClean="0"/>
              <a:t>熱點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銘傳大學 </a:t>
            </a:r>
            <a:r>
              <a:rPr lang="en-US" altLang="zh-TW" sz="2400" dirty="0" smtClean="0"/>
              <a:t>14</a:t>
            </a:r>
            <a:r>
              <a:rPr lang="zh-TW" altLang="en-US" sz="2400" dirty="0" smtClean="0"/>
              <a:t>人  共量測   </a:t>
            </a:r>
            <a:r>
              <a:rPr lang="en-US" altLang="zh-TW" sz="2400" dirty="0" smtClean="0"/>
              <a:t>178</a:t>
            </a:r>
            <a:r>
              <a:rPr lang="zh-TW" altLang="en-US" sz="2400" dirty="0" smtClean="0"/>
              <a:t>熱點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市立大學   </a:t>
            </a:r>
            <a:r>
              <a:rPr lang="en-US" altLang="zh-TW" sz="2400" dirty="0" smtClean="0"/>
              <a:t>6</a:t>
            </a:r>
            <a:r>
              <a:rPr lang="zh-TW" altLang="en-US" sz="2400" dirty="0" smtClean="0"/>
              <a:t> 人  共量測   </a:t>
            </a:r>
            <a:r>
              <a:rPr lang="en-US" altLang="zh-TW" sz="2400" dirty="0" smtClean="0"/>
              <a:t>145</a:t>
            </a:r>
            <a:r>
              <a:rPr lang="zh-TW" altLang="en-US" sz="2400" dirty="0" smtClean="0"/>
              <a:t>熱點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合計       </a:t>
            </a:r>
            <a:r>
              <a:rPr lang="en-US" altLang="zh-TW" sz="2400" dirty="0" smtClean="0"/>
              <a:t>113</a:t>
            </a:r>
            <a:r>
              <a:rPr lang="zh-TW" altLang="en-US" sz="2400" dirty="0" smtClean="0"/>
              <a:t>人 </a:t>
            </a:r>
            <a:r>
              <a:rPr lang="en-US" altLang="zh-TW" sz="2400" dirty="0" smtClean="0"/>
              <a:t>	   3494</a:t>
            </a:r>
            <a:r>
              <a:rPr lang="zh-TW" altLang="en-US" sz="2400" dirty="0" smtClean="0"/>
              <a:t>熱點        </a:t>
            </a:r>
            <a:endParaRPr lang="en-US" altLang="zh-TW" sz="2400" dirty="0" smtClean="0"/>
          </a:p>
          <a:p>
            <a:r>
              <a:rPr lang="zh-TW" altLang="en-US" sz="2800" dirty="0" smtClean="0"/>
              <a:t>量測熱點數</a:t>
            </a:r>
          </a:p>
          <a:p>
            <a:pPr lvl="1"/>
            <a:r>
              <a:rPr lang="zh-TW" altLang="en-US" sz="2400" dirty="0" smtClean="0"/>
              <a:t>共量測</a:t>
            </a:r>
            <a:r>
              <a:rPr lang="en-US" altLang="zh-TW" sz="2400" dirty="0" smtClean="0"/>
              <a:t>3494</a:t>
            </a:r>
            <a:r>
              <a:rPr lang="zh-TW" altLang="en-US" sz="2400" dirty="0" smtClean="0"/>
              <a:t>顆次熱點  不同熱點數 </a:t>
            </a:r>
            <a:r>
              <a:rPr lang="en-US" altLang="zh-TW" sz="2400" dirty="0" smtClean="0"/>
              <a:t>1696</a:t>
            </a:r>
            <a:r>
              <a:rPr lang="zh-TW" altLang="en-US" sz="2400" dirty="0" smtClean="0"/>
              <a:t>顆</a:t>
            </a:r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9D55C-67F6-4BDE-842D-357F1C3F7051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703718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設計">
      <a:majorFont>
        <a:latin typeface="Times New Roman"/>
        <a:ea typeface="標楷體"/>
        <a:cs typeface="新細明體"/>
      </a:majorFont>
      <a:minorFont>
        <a:latin typeface="Times New Roman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Times New Roman"/>
        <a:ea typeface="標楷體"/>
        <a:cs typeface="新細明體"/>
      </a:majorFont>
      <a:minorFont>
        <a:latin typeface="Times New Roman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Times New Roman"/>
        <a:ea typeface="標楷體"/>
        <a:cs typeface="新細明體"/>
      </a:majorFont>
      <a:minorFont>
        <a:latin typeface="Times New Roman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Times New Roman"/>
        <a:ea typeface="標楷體"/>
        <a:cs typeface="新細明體"/>
      </a:majorFont>
      <a:minorFont>
        <a:latin typeface="Times New Roman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18472</TotalTime>
  <Words>592</Words>
  <Application>Microsoft Office PowerPoint</Application>
  <PresentationFormat>如螢幕大小 (4:3)</PresentationFormat>
  <Paragraphs>96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13</vt:i4>
      </vt:variant>
    </vt:vector>
  </HeadingPairs>
  <TitlesOfParts>
    <vt:vector size="17" baseType="lpstr">
      <vt:lpstr>自訂設計</vt:lpstr>
      <vt:lpstr>1_自訂設計</vt:lpstr>
      <vt:lpstr>2_自訂設計</vt:lpstr>
      <vt:lpstr>3_自訂設計</vt:lpstr>
      <vt:lpstr>Taipei free 巡檢服務學習說明會</vt:lpstr>
      <vt:lpstr>Taipei Free巡檢服務學習</vt:lpstr>
      <vt:lpstr>學中做  做中學</vt:lpstr>
      <vt:lpstr>服務方式說明</vt:lpstr>
      <vt:lpstr>合作方式</vt:lpstr>
      <vt:lpstr>使用之檢測APP</vt:lpstr>
      <vt:lpstr>使用行動裝置檢測</vt:lpstr>
      <vt:lpstr>資料回傳</vt:lpstr>
      <vt:lpstr>104年試辦成果</vt:lpstr>
      <vt:lpstr>成果分析統計</vt:lpstr>
      <vt:lpstr>檢討意見</vt:lpstr>
      <vt:lpstr>未來精進</vt:lpstr>
      <vt:lpstr>PowerPoint 簡報</vt:lpstr>
    </vt:vector>
  </TitlesOfParts>
  <Company>TaipeiCity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劉易儒</cp:lastModifiedBy>
  <cp:revision>1352</cp:revision>
  <cp:lastPrinted>2015-04-14T09:35:27Z</cp:lastPrinted>
  <dcterms:created xsi:type="dcterms:W3CDTF">2010-03-16T09:02:25Z</dcterms:created>
  <dcterms:modified xsi:type="dcterms:W3CDTF">2016-10-27T08:04:33Z</dcterms:modified>
</cp:coreProperties>
</file>